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Mon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C54745-6F46-49D3-81FD-035D102E67FD}">
  <a:tblStyle styleId="{DDC54745-6F46-49D3-81FD-035D102E67F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Mon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Mono-italic.fntdata"/><Relationship Id="rId6" Type="http://schemas.openxmlformats.org/officeDocument/2006/relationships/notesMaster" Target="notesMasters/notesMaster1.xml"/><Relationship Id="rId18" Type="http://schemas.openxmlformats.org/officeDocument/2006/relationships/font" Target="fonts/RobotoMon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cf8765da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cf8765da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3bb9ff2cf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3bb9ff2cf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dcf8765da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dcf8765da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cf8765da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dcf8765da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cf8765da9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cf8765da9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cf8765da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cf8765da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cf8765da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cf8765da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bb9ff2cf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bb9ff2cf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bb9ff2cf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bb9ff2cf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15350"/>
            <a:ext cx="8520600" cy="1215900"/>
          </a:xfrm>
          <a:prstGeom prst="rect">
            <a:avLst/>
          </a:prstGeom>
          <a:ln>
            <a:noFill/>
          </a:ln>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2400">
                <a:solidFill>
                  <a:srgbClr val="FF9900"/>
                </a:solidFill>
              </a:rPr>
              <a:t>CTGAN</a:t>
            </a:r>
            <a:endParaRPr sz="2400"/>
          </a:p>
          <a:p>
            <a:pPr indent="0" lvl="0" marL="0" rtl="0" algn="ctr">
              <a:spcBef>
                <a:spcPts val="0"/>
              </a:spcBef>
              <a:spcAft>
                <a:spcPts val="0"/>
              </a:spcAft>
              <a:buSzPts val="990"/>
              <a:buNone/>
            </a:pPr>
            <a:r>
              <a:rPr lang="en-GB" sz="2400">
                <a:solidFill>
                  <a:srgbClr val="FF9900"/>
                </a:solidFill>
              </a:rPr>
              <a:t>Conditional Tabular Generative Adversarial Network</a:t>
            </a:r>
            <a:endParaRPr sz="2400">
              <a:solidFill>
                <a:srgbClr val="FF9900"/>
              </a:solidFill>
            </a:endParaRPr>
          </a:p>
        </p:txBody>
      </p:sp>
      <p:sp>
        <p:nvSpPr>
          <p:cNvPr id="55" name="Google Shape;55;p13"/>
          <p:cNvSpPr txBox="1"/>
          <p:nvPr>
            <p:ph idx="1" type="subTitle"/>
          </p:nvPr>
        </p:nvSpPr>
        <p:spPr>
          <a:xfrm>
            <a:off x="311700" y="1887250"/>
            <a:ext cx="8520600" cy="7926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GB" sz="2400"/>
              <a:t>for </a:t>
            </a:r>
            <a:r>
              <a:rPr lang="en-GB" sz="2400"/>
              <a:t>synthetic</a:t>
            </a:r>
            <a:r>
              <a:rPr lang="en-GB" sz="2400"/>
              <a:t> healthcare data generation</a:t>
            </a:r>
            <a:endParaRPr sz="2400"/>
          </a:p>
        </p:txBody>
      </p:sp>
      <p:sp>
        <p:nvSpPr>
          <p:cNvPr id="56" name="Google Shape;56;p13"/>
          <p:cNvSpPr txBox="1"/>
          <p:nvPr/>
        </p:nvSpPr>
        <p:spPr>
          <a:xfrm>
            <a:off x="6883425" y="4205025"/>
            <a:ext cx="1763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Bhanu Arya</a:t>
            </a:r>
            <a:endParaRPr sz="1800">
              <a:solidFill>
                <a:schemeClr val="dk2"/>
              </a:solidFill>
            </a:endParaRPr>
          </a:p>
          <a:p>
            <a:pPr indent="0" lvl="0" marL="0" rtl="0" algn="l">
              <a:spcBef>
                <a:spcPts val="0"/>
              </a:spcBef>
              <a:spcAft>
                <a:spcPts val="0"/>
              </a:spcAft>
              <a:buNone/>
            </a:pPr>
            <a:r>
              <a:rPr lang="en-GB" sz="1800">
                <a:solidFill>
                  <a:schemeClr val="dk2"/>
                </a:solidFill>
              </a:rPr>
              <a:t>ba27444</a:t>
            </a:r>
            <a:endParaRPr sz="1800">
              <a:solidFill>
                <a:schemeClr val="dk2"/>
              </a:solidFill>
            </a:endParaRPr>
          </a:p>
        </p:txBody>
      </p:sp>
      <p:sp>
        <p:nvSpPr>
          <p:cNvPr id="57" name="Google Shape;57;p13"/>
          <p:cNvSpPr txBox="1"/>
          <p:nvPr/>
        </p:nvSpPr>
        <p:spPr>
          <a:xfrm>
            <a:off x="697250" y="3188975"/>
            <a:ext cx="801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Colab link : </a:t>
            </a:r>
            <a:r>
              <a:rPr lang="en-GB"/>
              <a:t>https://colab.research.google.com/drive/1cK1aJDKg96NinTkzEBiKUgPSB5VqkysS?usp=sharing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GB" sz="1800">
                <a:solidFill>
                  <a:srgbClr val="FF9900"/>
                </a:solidFill>
              </a:rPr>
              <a:t>Key T</a:t>
            </a:r>
            <a:r>
              <a:rPr b="1" lang="en-GB" sz="1800">
                <a:solidFill>
                  <a:srgbClr val="FF9900"/>
                </a:solidFill>
              </a:rPr>
              <a:t>akeaways</a:t>
            </a:r>
            <a:r>
              <a:rPr b="1" lang="en-GB" sz="1800">
                <a:solidFill>
                  <a:srgbClr val="FF9900"/>
                </a:solidFill>
              </a:rPr>
              <a:t>:</a:t>
            </a:r>
            <a:endParaRPr b="1" sz="1800">
              <a:solidFill>
                <a:srgbClr val="FF9900"/>
              </a:solidFill>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GB" sz="1400">
                <a:solidFill>
                  <a:schemeClr val="dk1"/>
                </a:solidFill>
              </a:rPr>
              <a:t>CTGAN is GAN based model for conditional data generation on tabular data.</a:t>
            </a:r>
            <a:endParaRPr sz="1400">
              <a:solidFill>
                <a:schemeClr val="dk1"/>
              </a:solidFill>
            </a:endParaRPr>
          </a:p>
          <a:p>
            <a:pPr indent="0" lvl="0" marL="0" marR="0" rtl="0" algn="l">
              <a:lnSpc>
                <a:spcPct val="100000"/>
              </a:lnSpc>
              <a:spcBef>
                <a:spcPts val="0"/>
              </a:spcBef>
              <a:spcAft>
                <a:spcPts val="0"/>
              </a:spcAft>
              <a:buNone/>
            </a:pPr>
            <a:r>
              <a:t/>
            </a:r>
            <a:endParaRPr sz="1400">
              <a:solidFill>
                <a:schemeClr val="dk1"/>
              </a:solidFill>
            </a:endParaRPr>
          </a:p>
          <a:p>
            <a:pPr indent="0" lvl="0" marL="0" marR="0" rtl="0" algn="l">
              <a:lnSpc>
                <a:spcPct val="100000"/>
              </a:lnSpc>
              <a:spcBef>
                <a:spcPts val="0"/>
              </a:spcBef>
              <a:spcAft>
                <a:spcPts val="0"/>
              </a:spcAft>
              <a:buNone/>
            </a:pPr>
            <a:r>
              <a:rPr lang="en-GB" sz="1400">
                <a:solidFill>
                  <a:schemeClr val="dk1"/>
                </a:solidFill>
              </a:rPr>
              <a:t>Once CTGAN model is training it can effectively generate synthetic data with similar distribution to MIMIC III.</a:t>
            </a:r>
            <a:endParaRPr sz="1400">
              <a:solidFill>
                <a:schemeClr val="dk1"/>
              </a:solidFill>
            </a:endParaRPr>
          </a:p>
          <a:p>
            <a:pPr indent="0" lvl="0" marL="0" marR="0" rtl="0" algn="l">
              <a:lnSpc>
                <a:spcPct val="100000"/>
              </a:lnSpc>
              <a:spcBef>
                <a:spcPts val="0"/>
              </a:spcBef>
              <a:spcAft>
                <a:spcPts val="0"/>
              </a:spcAft>
              <a:buNone/>
            </a:pPr>
            <a:r>
              <a:t/>
            </a:r>
            <a:endParaRPr sz="1400">
              <a:solidFill>
                <a:schemeClr val="dk1"/>
              </a:solidFill>
            </a:endParaRPr>
          </a:p>
          <a:p>
            <a:pPr indent="0" lvl="0" marL="0" marR="0" rtl="0" algn="l">
              <a:lnSpc>
                <a:spcPct val="100000"/>
              </a:lnSpc>
              <a:spcBef>
                <a:spcPts val="0"/>
              </a:spcBef>
              <a:spcAft>
                <a:spcPts val="0"/>
              </a:spcAft>
              <a:buNone/>
            </a:pPr>
            <a:r>
              <a:rPr lang="en-GB" sz="1400">
                <a:solidFill>
                  <a:schemeClr val="dk1"/>
                </a:solidFill>
              </a:rPr>
              <a:t>This </a:t>
            </a:r>
            <a:r>
              <a:rPr lang="en-GB" sz="1400">
                <a:solidFill>
                  <a:schemeClr val="dk1"/>
                </a:solidFill>
              </a:rPr>
              <a:t>enables</a:t>
            </a:r>
            <a:r>
              <a:rPr lang="en-GB" sz="1400">
                <a:solidFill>
                  <a:schemeClr val="dk1"/>
                </a:solidFill>
              </a:rPr>
              <a:t> privacy and safe AI model training, overcoming some challenges of data in healthcare domain.</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Reference: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https://paperswithcode.com/paper/modeling-tabular-data-using-conditional-gan</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https://arxiv.org/pdf/1907.00503</a:t>
            </a:r>
            <a:endParaRPr sz="1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4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FF9900"/>
                </a:solidFill>
              </a:rPr>
              <a:t>Tutorial</a:t>
            </a:r>
            <a:endParaRPr b="1" sz="1800">
              <a:solidFill>
                <a:srgbClr val="FF9900"/>
              </a:solidFill>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We first understand the </a:t>
            </a:r>
            <a:r>
              <a:rPr b="1" lang="en-GB"/>
              <a:t>need for Synthetic Data</a:t>
            </a:r>
            <a:r>
              <a:rPr lang="en-GB"/>
              <a:t> in Healthcare.</a:t>
            </a:r>
            <a:endParaRPr/>
          </a:p>
          <a:p>
            <a:pPr indent="-342900" lvl="0" marL="457200" rtl="0" algn="l">
              <a:spcBef>
                <a:spcPts val="0"/>
              </a:spcBef>
              <a:spcAft>
                <a:spcPts val="0"/>
              </a:spcAft>
              <a:buSzPts val="1800"/>
              <a:buAutoNum type="arabicPeriod"/>
            </a:pPr>
            <a:r>
              <a:rPr lang="en-GB"/>
              <a:t>We then look at CTGAN, the </a:t>
            </a:r>
            <a:r>
              <a:rPr b="1" lang="en-GB"/>
              <a:t>underlying algorithm</a:t>
            </a:r>
            <a:r>
              <a:rPr lang="en-GB"/>
              <a:t> used to generate synthetic data</a:t>
            </a:r>
            <a:endParaRPr/>
          </a:p>
          <a:p>
            <a:pPr indent="-342900" lvl="0" marL="457200" rtl="0" algn="l">
              <a:spcBef>
                <a:spcPts val="0"/>
              </a:spcBef>
              <a:spcAft>
                <a:spcPts val="0"/>
              </a:spcAft>
              <a:buSzPts val="1800"/>
              <a:buAutoNum type="arabicPeriod"/>
            </a:pPr>
            <a:r>
              <a:rPr lang="en-GB"/>
              <a:t>We will then look at the </a:t>
            </a:r>
            <a:r>
              <a:rPr b="1" lang="en-GB"/>
              <a:t>code implementation</a:t>
            </a:r>
            <a:r>
              <a:rPr lang="en-GB"/>
              <a:t> of CTGAN. Specifically:</a:t>
            </a:r>
            <a:endParaRPr/>
          </a:p>
          <a:p>
            <a:pPr indent="-317500" lvl="1" marL="914400" rtl="0" algn="l">
              <a:spcBef>
                <a:spcPts val="0"/>
              </a:spcBef>
              <a:spcAft>
                <a:spcPts val="0"/>
              </a:spcAft>
              <a:buSzPts val="1400"/>
              <a:buAutoNum type="alphaLcPeriod"/>
            </a:pPr>
            <a:r>
              <a:rPr lang="en-GB"/>
              <a:t>Loading and Pre-process MIMIC data </a:t>
            </a:r>
            <a:endParaRPr/>
          </a:p>
          <a:p>
            <a:pPr indent="-317500" lvl="1" marL="914400" rtl="0" algn="l">
              <a:spcBef>
                <a:spcPts val="0"/>
              </a:spcBef>
              <a:spcAft>
                <a:spcPts val="0"/>
              </a:spcAft>
              <a:buSzPts val="1400"/>
              <a:buAutoNum type="alphaLcPeriod"/>
            </a:pPr>
            <a:r>
              <a:rPr lang="en-GB"/>
              <a:t>Train CTGAN model to learn distribution of MIMIC data</a:t>
            </a:r>
            <a:endParaRPr/>
          </a:p>
          <a:p>
            <a:pPr indent="-317500" lvl="1" marL="914400" rtl="0" algn="l">
              <a:spcBef>
                <a:spcPts val="0"/>
              </a:spcBef>
              <a:spcAft>
                <a:spcPts val="0"/>
              </a:spcAft>
              <a:buSzPts val="1400"/>
              <a:buAutoNum type="alphaLcPeriod"/>
            </a:pPr>
            <a:r>
              <a:rPr lang="en-GB"/>
              <a:t>Generate similar synthetic data </a:t>
            </a:r>
            <a:endParaRPr/>
          </a:p>
          <a:p>
            <a:pPr indent="-317500" lvl="1" marL="914400" rtl="0" algn="l">
              <a:spcBef>
                <a:spcPts val="0"/>
              </a:spcBef>
              <a:spcAft>
                <a:spcPts val="0"/>
              </a:spcAft>
              <a:buSzPts val="1400"/>
              <a:buAutoNum type="alphaLcPeriod"/>
            </a:pPr>
            <a:r>
              <a:rPr lang="en-GB"/>
              <a:t>Evaluating the generated synthetic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GB" sz="1800">
                <a:solidFill>
                  <a:srgbClr val="FF9900"/>
                </a:solidFill>
              </a:rPr>
              <a:t>1. Challenges of Healthcare Data - solved by Synthetic Data</a:t>
            </a:r>
            <a:endParaRPr b="1" sz="1800">
              <a:solidFill>
                <a:srgbClr val="FF9900"/>
              </a:solidFill>
            </a:endParaRPr>
          </a:p>
        </p:txBody>
      </p:sp>
      <p:graphicFrame>
        <p:nvGraphicFramePr>
          <p:cNvPr id="69" name="Google Shape;69;p15"/>
          <p:cNvGraphicFramePr/>
          <p:nvPr/>
        </p:nvGraphicFramePr>
        <p:xfrm>
          <a:off x="311688" y="877300"/>
          <a:ext cx="3000000" cy="3000000"/>
        </p:xfrm>
        <a:graphic>
          <a:graphicData uri="http://schemas.openxmlformats.org/drawingml/2006/table">
            <a:tbl>
              <a:tblPr>
                <a:noFill/>
                <a:tableStyleId>{DDC54745-6F46-49D3-81FD-035D102E67FD}</a:tableStyleId>
              </a:tblPr>
              <a:tblGrid>
                <a:gridCol w="1958250"/>
                <a:gridCol w="2946025"/>
                <a:gridCol w="3616325"/>
              </a:tblGrid>
              <a:tr h="386725">
                <a:tc>
                  <a:txBody>
                    <a:bodyPr/>
                    <a:lstStyle/>
                    <a:p>
                      <a:pPr indent="0" lvl="0" marL="0" rtl="0" algn="ctr">
                        <a:spcBef>
                          <a:spcPts val="0"/>
                        </a:spcBef>
                        <a:spcAft>
                          <a:spcPts val="0"/>
                        </a:spcAft>
                        <a:buNone/>
                      </a:pPr>
                      <a:r>
                        <a:rPr lang="en-GB">
                          <a:solidFill>
                            <a:schemeClr val="lt1"/>
                          </a:solidFill>
                        </a:rPr>
                        <a:t>Topic</a:t>
                      </a:r>
                      <a:endParaRPr>
                        <a:solidFill>
                          <a:schemeClr val="lt1"/>
                        </a:solidFill>
                      </a:endParaRPr>
                    </a:p>
                  </a:txBody>
                  <a:tcPr marT="91425" marB="91425" marR="91425" marL="91425">
                    <a:solidFill>
                      <a:srgbClr val="073763"/>
                    </a:solidFill>
                  </a:tcPr>
                </a:tc>
                <a:tc>
                  <a:txBody>
                    <a:bodyPr/>
                    <a:lstStyle/>
                    <a:p>
                      <a:pPr indent="0" lvl="0" marL="0" rtl="0" algn="ctr">
                        <a:spcBef>
                          <a:spcPts val="0"/>
                        </a:spcBef>
                        <a:spcAft>
                          <a:spcPts val="0"/>
                        </a:spcAft>
                        <a:buNone/>
                      </a:pPr>
                      <a:r>
                        <a:rPr lang="en-GB">
                          <a:solidFill>
                            <a:schemeClr val="dk1"/>
                          </a:solidFill>
                        </a:rPr>
                        <a:t>Problem</a:t>
                      </a:r>
                      <a:endParaRPr>
                        <a:solidFill>
                          <a:schemeClr val="dk1"/>
                        </a:solidFill>
                      </a:endParaRPr>
                    </a:p>
                  </a:txBody>
                  <a:tcPr marT="91425" marB="91425" marR="91425" marL="91425">
                    <a:gradFill>
                      <a:gsLst>
                        <a:gs pos="0">
                          <a:srgbClr val="F5D0D0"/>
                        </a:gs>
                        <a:gs pos="100000">
                          <a:srgbClr val="D96868"/>
                        </a:gs>
                      </a:gsLst>
                      <a:path path="circle">
                        <a:fillToRect b="50%" l="50%" r="50%" t="50%"/>
                      </a:path>
                      <a:tileRect/>
                    </a:gradFill>
                  </a:tcPr>
                </a:tc>
                <a:tc>
                  <a:txBody>
                    <a:bodyPr/>
                    <a:lstStyle/>
                    <a:p>
                      <a:pPr indent="0" lvl="0" marL="0" rtl="0" algn="ctr">
                        <a:spcBef>
                          <a:spcPts val="0"/>
                        </a:spcBef>
                        <a:spcAft>
                          <a:spcPts val="0"/>
                        </a:spcAft>
                        <a:buNone/>
                      </a:pPr>
                      <a:r>
                        <a:rPr lang="en-GB">
                          <a:solidFill>
                            <a:schemeClr val="dk1"/>
                          </a:solidFill>
                        </a:rPr>
                        <a:t>Solution</a:t>
                      </a:r>
                      <a:endParaRPr>
                        <a:solidFill>
                          <a:schemeClr val="dk1"/>
                        </a:solidFill>
                      </a:endParaRPr>
                    </a:p>
                  </a:txBody>
                  <a:tcPr marT="91425" marB="91425" marR="91425" marL="91425">
                    <a:gradFill>
                      <a:gsLst>
                        <a:gs pos="0">
                          <a:srgbClr val="DCECD5"/>
                        </a:gs>
                        <a:gs pos="100000">
                          <a:srgbClr val="92BC81"/>
                        </a:gs>
                      </a:gsLst>
                      <a:path path="circle">
                        <a:fillToRect b="50%" l="50%" r="50%" t="50%"/>
                      </a:path>
                      <a:tileRect/>
                    </a:gradFill>
                  </a:tcPr>
                </a:tc>
              </a:tr>
              <a:tr h="803250">
                <a:tc>
                  <a:txBody>
                    <a:bodyPr/>
                    <a:lstStyle/>
                    <a:p>
                      <a:pPr indent="0" lvl="0" marL="0" rtl="0" algn="l">
                        <a:spcBef>
                          <a:spcPts val="0"/>
                        </a:spcBef>
                        <a:spcAft>
                          <a:spcPts val="0"/>
                        </a:spcAft>
                        <a:buNone/>
                      </a:pPr>
                      <a:r>
                        <a:rPr lang="en-GB">
                          <a:solidFill>
                            <a:srgbClr val="073763"/>
                          </a:solidFill>
                        </a:rPr>
                        <a:t>Privacy &amp; Collaboration</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GB"/>
                        <a:t>Healthcare data is sensitive and restricted by regulations like HIPAA.</a:t>
                      </a:r>
                      <a:endParaRPr/>
                    </a:p>
                  </a:txBody>
                  <a:tcPr marT="91425" marB="91425" marR="91425" marL="91425"/>
                </a:tc>
                <a:tc>
                  <a:txBody>
                    <a:bodyPr/>
                    <a:lstStyle/>
                    <a:p>
                      <a:pPr indent="0" lvl="0" marL="0" rtl="0" algn="l">
                        <a:spcBef>
                          <a:spcPts val="0"/>
                        </a:spcBef>
                        <a:spcAft>
                          <a:spcPts val="0"/>
                        </a:spcAft>
                        <a:buNone/>
                      </a:pPr>
                      <a:r>
                        <a:rPr lang="en-GB"/>
                        <a:t>Synthetic data preserves statistical properties while ensuring privacy, enabling secure collaboration.</a:t>
                      </a:r>
                      <a:endParaRPr/>
                    </a:p>
                  </a:txBody>
                  <a:tcPr marT="91425" marB="91425" marR="91425" marL="91425"/>
                </a:tc>
              </a:tr>
              <a:tr h="803250">
                <a:tc>
                  <a:txBody>
                    <a:bodyPr/>
                    <a:lstStyle/>
                    <a:p>
                      <a:pPr indent="0" lvl="0" marL="0" rtl="0" algn="l">
                        <a:spcBef>
                          <a:spcPts val="0"/>
                        </a:spcBef>
                        <a:spcAft>
                          <a:spcPts val="0"/>
                        </a:spcAft>
                        <a:buNone/>
                      </a:pPr>
                      <a:r>
                        <a:rPr lang="en-GB">
                          <a:solidFill>
                            <a:srgbClr val="073763"/>
                          </a:solidFill>
                        </a:rPr>
                        <a:t>Data Availability &amp; Balance</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GB"/>
                        <a:t>Limited data for rare diseases hinders research and AI training.</a:t>
                      </a:r>
                      <a:endParaRPr/>
                    </a:p>
                  </a:txBody>
                  <a:tcPr marT="91425" marB="91425" marR="91425" marL="91425"/>
                </a:tc>
                <a:tc>
                  <a:txBody>
                    <a:bodyPr/>
                    <a:lstStyle/>
                    <a:p>
                      <a:pPr indent="0" lvl="0" marL="0" rtl="0" algn="l">
                        <a:spcBef>
                          <a:spcPts val="0"/>
                        </a:spcBef>
                        <a:spcAft>
                          <a:spcPts val="0"/>
                        </a:spcAft>
                        <a:buNone/>
                      </a:pPr>
                      <a:r>
                        <a:rPr lang="en-GB"/>
                        <a:t>Synthetic data augments small datasets and balances representation, improving AI fairness.</a:t>
                      </a:r>
                      <a:endParaRPr/>
                    </a:p>
                  </a:txBody>
                  <a:tcPr marT="91425" marB="91425" marR="91425" marL="91425"/>
                </a:tc>
              </a:tr>
              <a:tr h="803250">
                <a:tc>
                  <a:txBody>
                    <a:bodyPr/>
                    <a:lstStyle/>
                    <a:p>
                      <a:pPr indent="0" lvl="0" marL="0" rtl="0" algn="l">
                        <a:spcBef>
                          <a:spcPts val="0"/>
                        </a:spcBef>
                        <a:spcAft>
                          <a:spcPts val="0"/>
                        </a:spcAft>
                        <a:buNone/>
                      </a:pPr>
                      <a:r>
                        <a:rPr lang="en-GB">
                          <a:solidFill>
                            <a:srgbClr val="073763"/>
                          </a:solidFill>
                        </a:rPr>
                        <a:t>AI Training &amp; Testing</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GB"/>
                        <a:t>AI models can be biased due to imbalanced demographics or conditions.</a:t>
                      </a:r>
                      <a:endParaRPr/>
                    </a:p>
                  </a:txBody>
                  <a:tcPr marT="91425" marB="91425" marR="91425" marL="91425"/>
                </a:tc>
                <a:tc>
                  <a:txBody>
                    <a:bodyPr/>
                    <a:lstStyle/>
                    <a:p>
                      <a:pPr indent="0" lvl="0" marL="0" rtl="0" algn="l">
                        <a:spcBef>
                          <a:spcPts val="0"/>
                        </a:spcBef>
                        <a:spcAft>
                          <a:spcPts val="0"/>
                        </a:spcAft>
                        <a:buNone/>
                      </a:pPr>
                      <a:r>
                        <a:rPr lang="en-GB"/>
                        <a:t>Techniques like GANs generate realistic data, enabling robust training and edge-case testing.</a:t>
                      </a:r>
                      <a:endParaRPr/>
                    </a:p>
                  </a:txBody>
                  <a:tcPr marT="91425" marB="91425" marR="91425" marL="91425"/>
                </a:tc>
              </a:tr>
              <a:tr h="803250">
                <a:tc>
                  <a:txBody>
                    <a:bodyPr/>
                    <a:lstStyle/>
                    <a:p>
                      <a:pPr indent="0" lvl="0" marL="0" rtl="0" algn="l">
                        <a:spcBef>
                          <a:spcPts val="0"/>
                        </a:spcBef>
                        <a:spcAft>
                          <a:spcPts val="0"/>
                        </a:spcAft>
                        <a:buNone/>
                      </a:pPr>
                      <a:r>
                        <a:rPr lang="en-GB">
                          <a:solidFill>
                            <a:srgbClr val="073763"/>
                          </a:solidFill>
                        </a:rPr>
                        <a:t>Education &amp; Simulation</a:t>
                      </a:r>
                      <a:endParaRPr>
                        <a:solidFill>
                          <a:srgbClr val="073763"/>
                        </a:solidFill>
                      </a:endParaRPr>
                    </a:p>
                  </a:txBody>
                  <a:tcPr marT="91425" marB="91425" marR="91425" marL="91425"/>
                </a:tc>
                <a:tc>
                  <a:txBody>
                    <a:bodyPr/>
                    <a:lstStyle/>
                    <a:p>
                      <a:pPr indent="0" lvl="0" marL="0" rtl="0" algn="l">
                        <a:spcBef>
                          <a:spcPts val="0"/>
                        </a:spcBef>
                        <a:spcAft>
                          <a:spcPts val="0"/>
                        </a:spcAft>
                        <a:buNone/>
                      </a:pPr>
                      <a:r>
                        <a:rPr lang="en-GB"/>
                        <a:t>Real patient data is restricted for training professionals and simulating rare events.</a:t>
                      </a:r>
                      <a:endParaRPr/>
                    </a:p>
                  </a:txBody>
                  <a:tcPr marT="91425" marB="91425" marR="91425" marL="91425"/>
                </a:tc>
                <a:tc>
                  <a:txBody>
                    <a:bodyPr/>
                    <a:lstStyle/>
                    <a:p>
                      <a:pPr indent="0" lvl="0" marL="0" rtl="0" algn="l">
                        <a:spcBef>
                          <a:spcPts val="0"/>
                        </a:spcBef>
                        <a:spcAft>
                          <a:spcPts val="0"/>
                        </a:spcAft>
                        <a:buNone/>
                      </a:pPr>
                      <a:r>
                        <a:rPr lang="en-GB"/>
                        <a:t>Synthetic patient cases provide safe, realistic training scenarios for medical learning and AI readiness.</a:t>
                      </a:r>
                      <a:endParaRPr/>
                    </a:p>
                  </a:txBody>
                  <a:tcPr marT="91425" marB="91425" marR="91425" marL="91425"/>
                </a:tc>
              </a:tr>
            </a:tbl>
          </a:graphicData>
        </a:graphic>
      </p:graphicFrame>
      <p:sp>
        <p:nvSpPr>
          <p:cNvPr id="70" name="Google Shape;70;p15"/>
          <p:cNvSpPr txBox="1"/>
          <p:nvPr/>
        </p:nvSpPr>
        <p:spPr>
          <a:xfrm>
            <a:off x="311700" y="4519875"/>
            <a:ext cx="8697600" cy="70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700">
                <a:solidFill>
                  <a:schemeClr val="dk2"/>
                </a:solidFill>
              </a:rPr>
              <a:t>Deep learning algorithms like GAN can learning the distribution of real data and generated synthetic data, overcoming these problems.</a:t>
            </a:r>
            <a:endParaRPr sz="17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311700" y="1131200"/>
            <a:ext cx="6463800" cy="3416400"/>
          </a:xfrm>
          <a:prstGeom prst="rect">
            <a:avLst/>
          </a:prstGeom>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None/>
            </a:pPr>
            <a:r>
              <a:rPr lang="en-GB" sz="1600"/>
              <a:t>A Generative Adversarial Network (GAN) is a deep learning model consisting of two neural networks:</a:t>
            </a:r>
            <a:endParaRPr sz="1600"/>
          </a:p>
          <a:p>
            <a:pPr indent="-330200" lvl="0" marL="457200" marR="0" rtl="0" algn="l">
              <a:lnSpc>
                <a:spcPct val="115000"/>
              </a:lnSpc>
              <a:spcBef>
                <a:spcPts val="1200"/>
              </a:spcBef>
              <a:spcAft>
                <a:spcPts val="0"/>
              </a:spcAft>
              <a:buSzPts val="1600"/>
              <a:buChar char="●"/>
            </a:pPr>
            <a:r>
              <a:rPr lang="en-GB" sz="1600"/>
              <a:t>Generator – Creates synthetic data (e.g., images) to mimic real data.</a:t>
            </a:r>
            <a:endParaRPr sz="1600"/>
          </a:p>
          <a:p>
            <a:pPr indent="-330200" lvl="0" marL="457200" marR="0" rtl="0" algn="l">
              <a:lnSpc>
                <a:spcPct val="115000"/>
              </a:lnSpc>
              <a:spcBef>
                <a:spcPts val="0"/>
              </a:spcBef>
              <a:spcAft>
                <a:spcPts val="0"/>
              </a:spcAft>
              <a:buSzPts val="1600"/>
              <a:buChar char="●"/>
            </a:pPr>
            <a:r>
              <a:rPr lang="en-GB" sz="1600"/>
              <a:t>Discriminator – Evaluates whether the data is real or generated</a:t>
            </a:r>
            <a:endParaRPr sz="1600">
              <a:solidFill>
                <a:schemeClr val="dk1"/>
              </a:solidFill>
            </a:endParaRPr>
          </a:p>
          <a:p>
            <a:pPr indent="0" lvl="0" marL="0" rtl="0" algn="l">
              <a:spcBef>
                <a:spcPts val="1200"/>
              </a:spcBef>
              <a:spcAft>
                <a:spcPts val="0"/>
              </a:spcAft>
              <a:buNone/>
            </a:pPr>
            <a:r>
              <a:rPr lang="en-GB" sz="1600"/>
              <a:t>They compete in a zero-sum game, improving each other through training. The generator tries to create realistic outputs, while the discriminator refines its ability to distinguish real from fake. Over time, the generator produces highly realistic data.</a:t>
            </a:r>
            <a:endParaRPr sz="1600"/>
          </a:p>
          <a:p>
            <a:pPr indent="0" lvl="0" marL="0" rtl="0" algn="l">
              <a:spcBef>
                <a:spcPts val="120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6775613" y="1066800"/>
            <a:ext cx="2219325" cy="3009900"/>
          </a:xfrm>
          <a:prstGeom prst="rect">
            <a:avLst/>
          </a:prstGeom>
          <a:noFill/>
          <a:ln>
            <a:noFill/>
          </a:ln>
        </p:spPr>
      </p:pic>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GB" sz="1800">
                <a:solidFill>
                  <a:srgbClr val="FF9900"/>
                </a:solidFill>
              </a:rPr>
              <a:t>2. How </a:t>
            </a:r>
            <a:r>
              <a:rPr b="1" lang="en-GB" sz="1800">
                <a:solidFill>
                  <a:srgbClr val="FF9900"/>
                </a:solidFill>
              </a:rPr>
              <a:t>Generative Adversarial Network works?</a:t>
            </a:r>
            <a:endParaRPr b="1" sz="1800">
              <a:solidFill>
                <a:srgbClr val="FF99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GB" sz="1800">
                <a:solidFill>
                  <a:srgbClr val="FF9900"/>
                </a:solidFill>
              </a:rPr>
              <a:t>2. How CTGAN - works?</a:t>
            </a:r>
            <a:endParaRPr b="1" sz="1800">
              <a:solidFill>
                <a:srgbClr val="FF9900"/>
              </a:solidFill>
            </a:endParaRPr>
          </a:p>
        </p:txBody>
      </p:sp>
      <p:sp>
        <p:nvSpPr>
          <p:cNvPr id="83" name="Google Shape;83;p17"/>
          <p:cNvSpPr txBox="1"/>
          <p:nvPr>
            <p:ph idx="1" type="body"/>
          </p:nvPr>
        </p:nvSpPr>
        <p:spPr>
          <a:xfrm>
            <a:off x="311700" y="1152475"/>
            <a:ext cx="8520600" cy="2944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500"/>
              <a:t>CTGAN (Conditional Tabular GAN) is a type of GAN designed to generate realistic synthetic tabular data. It improves on standard GANs by addressing the challenges of learning from tabular datasets with mixed data types (numerical and categorical).</a:t>
            </a:r>
            <a:endParaRPr sz="1500"/>
          </a:p>
          <a:p>
            <a:pPr indent="0" lvl="0" marL="0" marR="0" rtl="0" algn="l">
              <a:lnSpc>
                <a:spcPct val="115000"/>
              </a:lnSpc>
              <a:spcBef>
                <a:spcPts val="1200"/>
              </a:spcBef>
              <a:spcAft>
                <a:spcPts val="0"/>
              </a:spcAft>
              <a:buNone/>
            </a:pPr>
            <a:r>
              <a:rPr lang="en-GB" sz="1500"/>
              <a:t>Key features of CTGAN:</a:t>
            </a:r>
            <a:endParaRPr sz="1500"/>
          </a:p>
          <a:p>
            <a:pPr indent="-323850" lvl="0" marL="457200" marR="0" rtl="0" algn="l">
              <a:lnSpc>
                <a:spcPct val="115000"/>
              </a:lnSpc>
              <a:spcBef>
                <a:spcPts val="1200"/>
              </a:spcBef>
              <a:spcAft>
                <a:spcPts val="0"/>
              </a:spcAft>
              <a:buSzPts val="1500"/>
              <a:buChar char="●"/>
            </a:pPr>
            <a:r>
              <a:rPr lang="en-GB" sz="1500"/>
              <a:t>Mode-specific Normalization – Handles skewed numerical data distributions.</a:t>
            </a:r>
            <a:endParaRPr sz="1500"/>
          </a:p>
          <a:p>
            <a:pPr indent="-323850" lvl="0" marL="457200" marR="0" rtl="0" algn="l">
              <a:lnSpc>
                <a:spcPct val="115000"/>
              </a:lnSpc>
              <a:spcBef>
                <a:spcPts val="0"/>
              </a:spcBef>
              <a:spcAft>
                <a:spcPts val="0"/>
              </a:spcAft>
              <a:buSzPts val="1500"/>
              <a:buChar char="●"/>
            </a:pPr>
            <a:r>
              <a:rPr lang="en-GB" sz="1500"/>
              <a:t>Conditional Generator – Balances imbalanced categorical data by conditioning on specific categories.</a:t>
            </a:r>
            <a:endParaRPr sz="1500"/>
          </a:p>
          <a:p>
            <a:pPr indent="-323850" lvl="0" marL="457200" marR="0" rtl="0" algn="l">
              <a:lnSpc>
                <a:spcPct val="115000"/>
              </a:lnSpc>
              <a:spcBef>
                <a:spcPts val="0"/>
              </a:spcBef>
              <a:spcAft>
                <a:spcPts val="0"/>
              </a:spcAft>
              <a:buSzPts val="1500"/>
              <a:buChar char="●"/>
            </a:pPr>
            <a:r>
              <a:rPr lang="en-GB" sz="1500"/>
              <a:t>Training with GAN Framework – Uses a generator to synthesize tabular data and a discriminator to distinguish real from fake, refining both through adversarial training.</a:t>
            </a:r>
            <a:endParaRPr sz="1500"/>
          </a:p>
          <a:p>
            <a:pPr indent="0" lvl="0" marL="0" marR="0" rtl="0" algn="l">
              <a:lnSpc>
                <a:spcPct val="115000"/>
              </a:lnSpc>
              <a:spcBef>
                <a:spcPts val="1200"/>
              </a:spcBef>
              <a:spcAft>
                <a:spcPts val="1200"/>
              </a:spcAft>
              <a:buNone/>
            </a:pPr>
            <a:r>
              <a:rPr lang="en-GB" sz="1500"/>
              <a:t>CTGAN is useful for privacy-preserving data generation, augmenting small datasets, and training ML models without real data.</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GB" sz="1800">
                <a:solidFill>
                  <a:srgbClr val="FF9900"/>
                </a:solidFill>
              </a:rPr>
              <a:t>3.1. Code - </a:t>
            </a:r>
            <a:r>
              <a:rPr b="1" lang="en-GB" sz="1800">
                <a:solidFill>
                  <a:srgbClr val="FF9900"/>
                </a:solidFill>
              </a:rPr>
              <a:t>Load and Preprocess MIMIC-III Data</a:t>
            </a:r>
            <a:endParaRPr b="1" sz="1800">
              <a:solidFill>
                <a:srgbClr val="FF9900"/>
              </a:solidFill>
            </a:endParaRPr>
          </a:p>
        </p:txBody>
      </p:sp>
      <p:pic>
        <p:nvPicPr>
          <p:cNvPr id="89" name="Google Shape;89;p18"/>
          <p:cNvPicPr preferRelativeResize="0"/>
          <p:nvPr/>
        </p:nvPicPr>
        <p:blipFill>
          <a:blip r:embed="rId3">
            <a:alphaModFix/>
          </a:blip>
          <a:stretch>
            <a:fillRect/>
          </a:stretch>
        </p:blipFill>
        <p:spPr>
          <a:xfrm>
            <a:off x="4962075" y="1702200"/>
            <a:ext cx="3870225" cy="1739100"/>
          </a:xfrm>
          <a:prstGeom prst="rect">
            <a:avLst/>
          </a:prstGeom>
          <a:noFill/>
          <a:ln>
            <a:noFill/>
          </a:ln>
        </p:spPr>
      </p:pic>
      <p:sp>
        <p:nvSpPr>
          <p:cNvPr id="90" name="Google Shape;90;p18"/>
          <p:cNvSpPr txBox="1"/>
          <p:nvPr/>
        </p:nvSpPr>
        <p:spPr>
          <a:xfrm>
            <a:off x="364225" y="933725"/>
            <a:ext cx="4479300" cy="397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rPr>
              <a:t>Loading Data &gt;&gt;</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Load MIMIC-III Data: Reads compressed CSV files for admissions, patients, and ICU stays.</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Data </a:t>
            </a:r>
            <a:r>
              <a:rPr lang="en-GB" sz="1200">
                <a:solidFill>
                  <a:schemeClr val="dk1"/>
                </a:solidFill>
              </a:rPr>
              <a:t>Processing</a:t>
            </a:r>
            <a:r>
              <a:rPr lang="en-GB" sz="1200">
                <a:solidFill>
                  <a:schemeClr val="dk1"/>
                </a:solidFill>
              </a:rPr>
              <a:t> and Feature Engineering &gt;&gt;</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Select Relevant Columns: Filters only the necessary columns from each dataset.</a:t>
            </a:r>
            <a:endParaRPr sz="1200">
              <a:solidFill>
                <a:schemeClr val="dk1"/>
              </a:solidFill>
            </a:endParaRPr>
          </a:p>
          <a:p>
            <a:pPr indent="-304800" lvl="0" marL="457200" rtl="0" algn="l">
              <a:spcBef>
                <a:spcPts val="0"/>
              </a:spcBef>
              <a:spcAft>
                <a:spcPts val="0"/>
              </a:spcAft>
              <a:buSzPts val="1200"/>
              <a:buAutoNum type="arabicPeriod"/>
            </a:pPr>
            <a:r>
              <a:rPr lang="en-GB" sz="1200">
                <a:solidFill>
                  <a:schemeClr val="dk1"/>
                </a:solidFill>
              </a:rPr>
              <a:t>Convert Date Columns: Transforms </a:t>
            </a:r>
            <a:r>
              <a:rPr lang="en-GB" sz="1200">
                <a:solidFill>
                  <a:srgbClr val="188038"/>
                </a:solidFill>
                <a:latin typeface="Roboto Mono"/>
                <a:ea typeface="Roboto Mono"/>
                <a:cs typeface="Roboto Mono"/>
                <a:sym typeface="Roboto Mono"/>
              </a:rPr>
              <a:t>ADMITTIME</a:t>
            </a:r>
            <a:r>
              <a:rPr lang="en-GB" sz="1200">
                <a:solidFill>
                  <a:schemeClr val="dk1"/>
                </a:solidFill>
              </a:rPr>
              <a:t> and </a:t>
            </a:r>
            <a:r>
              <a:rPr lang="en-GB" sz="1200">
                <a:solidFill>
                  <a:srgbClr val="188038"/>
                </a:solidFill>
                <a:latin typeface="Roboto Mono"/>
                <a:ea typeface="Roboto Mono"/>
                <a:cs typeface="Roboto Mono"/>
                <a:sym typeface="Roboto Mono"/>
              </a:rPr>
              <a:t>DOB</a:t>
            </a:r>
            <a:r>
              <a:rPr lang="en-GB" sz="1200">
                <a:solidFill>
                  <a:schemeClr val="dk1"/>
                </a:solidFill>
              </a:rPr>
              <a:t> to datetime format.</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Compute Age at Admission: Merges patient data to compute age at admission.</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Merge ICU Stay Data: Combines ICU length of stay (LOS) with admissions data.</a:t>
            </a:r>
            <a:endParaRPr sz="1200">
              <a:solidFill>
                <a:schemeClr val="dk1"/>
              </a:solidFill>
            </a:endParaRPr>
          </a:p>
          <a:p>
            <a:pPr indent="-304800" lvl="0" marL="457200" rtl="0" algn="l">
              <a:spcBef>
                <a:spcPts val="0"/>
              </a:spcBef>
              <a:spcAft>
                <a:spcPts val="0"/>
              </a:spcAft>
              <a:buSzPts val="1200"/>
              <a:buAutoNum type="arabicPeriod"/>
            </a:pPr>
            <a:r>
              <a:rPr lang="en-GB" sz="1200">
                <a:solidFill>
                  <a:schemeClr val="dk1"/>
                </a:solidFill>
              </a:rPr>
              <a:t>Keep Essential Features: Retains only </a:t>
            </a:r>
            <a:r>
              <a:rPr lang="en-GB" sz="1200">
                <a:solidFill>
                  <a:srgbClr val="188038"/>
                </a:solidFill>
                <a:latin typeface="Roboto Mono"/>
                <a:ea typeface="Roboto Mono"/>
                <a:cs typeface="Roboto Mono"/>
                <a:sym typeface="Roboto Mono"/>
              </a:rPr>
              <a:t>AGE</a:t>
            </a:r>
            <a:r>
              <a:rPr lang="en-GB" sz="1200">
                <a:solidFill>
                  <a:schemeClr val="dk1"/>
                </a:solidFill>
              </a:rPr>
              <a:t>, </a:t>
            </a:r>
            <a:r>
              <a:rPr lang="en-GB" sz="1200">
                <a:solidFill>
                  <a:srgbClr val="188038"/>
                </a:solidFill>
                <a:latin typeface="Roboto Mono"/>
                <a:ea typeface="Roboto Mono"/>
                <a:cs typeface="Roboto Mono"/>
                <a:sym typeface="Roboto Mono"/>
              </a:rPr>
              <a:t>ICU_LOS</a:t>
            </a:r>
            <a:r>
              <a:rPr lang="en-GB" sz="1200">
                <a:solidFill>
                  <a:schemeClr val="dk1"/>
                </a:solidFill>
              </a:rPr>
              <a:t>, </a:t>
            </a:r>
            <a:r>
              <a:rPr lang="en-GB" sz="1200">
                <a:solidFill>
                  <a:srgbClr val="188038"/>
                </a:solidFill>
                <a:latin typeface="Roboto Mono"/>
                <a:ea typeface="Roboto Mono"/>
                <a:cs typeface="Roboto Mono"/>
                <a:sym typeface="Roboto Mono"/>
              </a:rPr>
              <a:t>ADMISSION_TYPE</a:t>
            </a:r>
            <a:r>
              <a:rPr lang="en-GB" sz="1200">
                <a:solidFill>
                  <a:schemeClr val="dk1"/>
                </a:solidFill>
              </a:rPr>
              <a:t>, </a:t>
            </a:r>
            <a:r>
              <a:rPr lang="en-GB" sz="1200">
                <a:solidFill>
                  <a:srgbClr val="188038"/>
                </a:solidFill>
                <a:latin typeface="Roboto Mono"/>
                <a:ea typeface="Roboto Mono"/>
                <a:cs typeface="Roboto Mono"/>
                <a:sym typeface="Roboto Mono"/>
              </a:rPr>
              <a:t>INSURANCE</a:t>
            </a:r>
            <a:r>
              <a:rPr lang="en-GB" sz="1200">
                <a:solidFill>
                  <a:schemeClr val="dk1"/>
                </a:solidFill>
              </a:rPr>
              <a:t>, and </a:t>
            </a:r>
            <a:r>
              <a:rPr lang="en-GB" sz="1200">
                <a:solidFill>
                  <a:srgbClr val="188038"/>
                </a:solidFill>
                <a:latin typeface="Roboto Mono"/>
                <a:ea typeface="Roboto Mono"/>
                <a:cs typeface="Roboto Mono"/>
                <a:sym typeface="Roboto Mono"/>
              </a:rPr>
              <a:t>ETHNICITY</a:t>
            </a:r>
            <a:r>
              <a:rPr lang="en-GB" sz="1200">
                <a:solidFill>
                  <a:schemeClr val="dk1"/>
                </a:solidFill>
              </a:rPr>
              <a:t>.</a:t>
            </a:r>
            <a:endParaRPr sz="1200">
              <a:solidFill>
                <a:schemeClr val="dk1"/>
              </a:solidFill>
            </a:endParaRPr>
          </a:p>
          <a:p>
            <a:pPr indent="-304800" lvl="0" marL="457200" rtl="0" algn="l">
              <a:spcBef>
                <a:spcPts val="0"/>
              </a:spcBef>
              <a:spcAft>
                <a:spcPts val="0"/>
              </a:spcAft>
              <a:buSzPts val="1200"/>
              <a:buAutoNum type="arabicPeriod"/>
            </a:pPr>
            <a:r>
              <a:rPr lang="en-GB" sz="1200">
                <a:solidFill>
                  <a:schemeClr val="dk1"/>
                </a:solidFill>
              </a:rPr>
              <a:t>Handle Missing Values: Replaces missing categorical values with </a:t>
            </a:r>
            <a:r>
              <a:rPr lang="en-GB" sz="1200">
                <a:solidFill>
                  <a:srgbClr val="188038"/>
                </a:solidFill>
                <a:latin typeface="Roboto Mono"/>
                <a:ea typeface="Roboto Mono"/>
                <a:cs typeface="Roboto Mono"/>
                <a:sym typeface="Roboto Mono"/>
              </a:rPr>
              <a:t>"Unknown"</a:t>
            </a:r>
            <a:r>
              <a:rPr lang="en-GB" sz="1200">
                <a:solidFill>
                  <a:schemeClr val="dk1"/>
                </a:solidFill>
              </a:rPr>
              <a:t> and numerical values with </a:t>
            </a:r>
            <a:r>
              <a:rPr lang="en-GB" sz="1200">
                <a:solidFill>
                  <a:srgbClr val="188038"/>
                </a:solidFill>
                <a:latin typeface="Roboto Mono"/>
                <a:ea typeface="Roboto Mono"/>
                <a:cs typeface="Roboto Mono"/>
                <a:sym typeface="Roboto Mono"/>
              </a:rPr>
              <a:t>-1</a:t>
            </a:r>
            <a:r>
              <a:rPr lang="en-GB" sz="1200">
                <a:solidFill>
                  <a:schemeClr val="dk1"/>
                </a:solidFill>
              </a:rPr>
              <a:t>.</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Convert Categorical Columns: Ensures categorical features are stored as strings.</a:t>
            </a:r>
            <a:endParaRPr b="1" sz="1200">
              <a:solidFill>
                <a:schemeClr val="dk1"/>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GB" sz="1800">
                <a:solidFill>
                  <a:srgbClr val="FF9900"/>
                </a:solidFill>
              </a:rPr>
              <a:t>3.2.</a:t>
            </a:r>
            <a:r>
              <a:rPr b="1" lang="en-GB" sz="1800">
                <a:solidFill>
                  <a:srgbClr val="FF9900"/>
                </a:solidFill>
              </a:rPr>
              <a:t> Code - </a:t>
            </a:r>
            <a:r>
              <a:rPr b="1" lang="en-GB" sz="1800">
                <a:solidFill>
                  <a:srgbClr val="FF9900"/>
                </a:solidFill>
              </a:rPr>
              <a:t>Train CTGAN on MIMIC-III Data</a:t>
            </a:r>
            <a:endParaRPr b="1" sz="1800">
              <a:solidFill>
                <a:srgbClr val="FF9900"/>
              </a:solidFill>
            </a:endParaRPr>
          </a:p>
          <a:p>
            <a:pPr indent="0" lvl="0" marL="0" rtl="0" algn="l">
              <a:lnSpc>
                <a:spcPct val="115000"/>
              </a:lnSpc>
              <a:spcBef>
                <a:spcPts val="1800"/>
              </a:spcBef>
              <a:spcAft>
                <a:spcPts val="400"/>
              </a:spcAft>
              <a:buNone/>
            </a:pPr>
            <a:r>
              <a:t/>
            </a:r>
            <a:endParaRPr b="1" sz="1700">
              <a:solidFill>
                <a:srgbClr val="FF9900"/>
              </a:solidFill>
            </a:endParaRPr>
          </a:p>
        </p:txBody>
      </p:sp>
      <p:sp>
        <p:nvSpPr>
          <p:cNvPr id="96" name="Google Shape;96;p19"/>
          <p:cNvSpPr txBox="1"/>
          <p:nvPr>
            <p:ph idx="1" type="body"/>
          </p:nvPr>
        </p:nvSpPr>
        <p:spPr>
          <a:xfrm>
            <a:off x="311700" y="858950"/>
            <a:ext cx="8520600" cy="95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solidFill>
                  <a:schemeClr val="dk1"/>
                </a:solidFill>
              </a:rPr>
              <a:t>Training CTGAN model on real MIMIC III data on A100 GPU in colab. We save the model after training for future generation of synthetic data. Once model is trained, it no longer requires real data for generation.</a:t>
            </a:r>
            <a:endParaRPr sz="1200">
              <a:solidFill>
                <a:schemeClr val="dk1"/>
              </a:solidFill>
            </a:endParaRPr>
          </a:p>
        </p:txBody>
      </p:sp>
      <p:pic>
        <p:nvPicPr>
          <p:cNvPr id="97" name="Google Shape;97;p19"/>
          <p:cNvPicPr preferRelativeResize="0"/>
          <p:nvPr/>
        </p:nvPicPr>
        <p:blipFill>
          <a:blip r:embed="rId3">
            <a:alphaModFix/>
          </a:blip>
          <a:stretch>
            <a:fillRect/>
          </a:stretch>
        </p:blipFill>
        <p:spPr>
          <a:xfrm>
            <a:off x="596363" y="1517825"/>
            <a:ext cx="8047877" cy="2621050"/>
          </a:xfrm>
          <a:prstGeom prst="rect">
            <a:avLst/>
          </a:prstGeom>
          <a:noFill/>
          <a:ln>
            <a:noFill/>
          </a:ln>
        </p:spPr>
      </p:pic>
      <p:sp>
        <p:nvSpPr>
          <p:cNvPr id="98" name="Google Shape;98;p19"/>
          <p:cNvSpPr txBox="1"/>
          <p:nvPr/>
        </p:nvSpPr>
        <p:spPr>
          <a:xfrm>
            <a:off x="311700" y="4138875"/>
            <a:ext cx="85206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500">
                <a:solidFill>
                  <a:schemeClr val="dk2"/>
                </a:solidFill>
              </a:rPr>
              <a:t>Observe that t</a:t>
            </a:r>
            <a:r>
              <a:rPr lang="en-GB" sz="1500">
                <a:solidFill>
                  <a:schemeClr val="dk2"/>
                </a:solidFill>
              </a:rPr>
              <a:t>he Generator and Discriminator loss are converging, even though stopped after 2 epochs (due to limited compute). This means that CTGAN model can train and improve further.</a:t>
            </a:r>
            <a:endParaRPr sz="15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GB" sz="1800">
                <a:solidFill>
                  <a:srgbClr val="FF9900"/>
                </a:solidFill>
              </a:rPr>
              <a:t>3.3.</a:t>
            </a:r>
            <a:r>
              <a:rPr b="1" lang="en-GB" sz="1800">
                <a:solidFill>
                  <a:srgbClr val="FF9900"/>
                </a:solidFill>
              </a:rPr>
              <a:t> Code - Generate Synthetic Data</a:t>
            </a:r>
            <a:endParaRPr b="1" sz="1800">
              <a:solidFill>
                <a:srgbClr val="FF9900"/>
              </a:solidFill>
            </a:endParaRPr>
          </a:p>
          <a:p>
            <a:pPr indent="0" lvl="0" marL="0" rtl="0" algn="l">
              <a:lnSpc>
                <a:spcPct val="115000"/>
              </a:lnSpc>
              <a:spcBef>
                <a:spcPts val="1800"/>
              </a:spcBef>
              <a:spcAft>
                <a:spcPts val="400"/>
              </a:spcAft>
              <a:buNone/>
            </a:pPr>
            <a:r>
              <a:t/>
            </a:r>
            <a:endParaRPr b="1" sz="1700"/>
          </a:p>
        </p:txBody>
      </p:sp>
      <p:pic>
        <p:nvPicPr>
          <p:cNvPr id="104" name="Google Shape;104;p20"/>
          <p:cNvPicPr preferRelativeResize="0"/>
          <p:nvPr/>
        </p:nvPicPr>
        <p:blipFill>
          <a:blip r:embed="rId3">
            <a:alphaModFix/>
          </a:blip>
          <a:stretch>
            <a:fillRect/>
          </a:stretch>
        </p:blipFill>
        <p:spPr>
          <a:xfrm>
            <a:off x="219350" y="1051338"/>
            <a:ext cx="3121716" cy="1662212"/>
          </a:xfrm>
          <a:prstGeom prst="rect">
            <a:avLst/>
          </a:prstGeom>
          <a:noFill/>
          <a:ln>
            <a:noFill/>
          </a:ln>
        </p:spPr>
      </p:pic>
      <p:pic>
        <p:nvPicPr>
          <p:cNvPr id="105" name="Google Shape;105;p20"/>
          <p:cNvPicPr preferRelativeResize="0"/>
          <p:nvPr/>
        </p:nvPicPr>
        <p:blipFill>
          <a:blip r:embed="rId4">
            <a:alphaModFix/>
          </a:blip>
          <a:stretch>
            <a:fillRect/>
          </a:stretch>
        </p:blipFill>
        <p:spPr>
          <a:xfrm>
            <a:off x="7822375" y="101300"/>
            <a:ext cx="1076700" cy="695200"/>
          </a:xfrm>
          <a:prstGeom prst="rect">
            <a:avLst/>
          </a:prstGeom>
          <a:noFill/>
          <a:ln>
            <a:noFill/>
          </a:ln>
        </p:spPr>
      </p:pic>
      <p:pic>
        <p:nvPicPr>
          <p:cNvPr id="106" name="Google Shape;106;p20"/>
          <p:cNvPicPr preferRelativeResize="0"/>
          <p:nvPr/>
        </p:nvPicPr>
        <p:blipFill>
          <a:blip r:embed="rId5">
            <a:alphaModFix/>
          </a:blip>
          <a:stretch>
            <a:fillRect/>
          </a:stretch>
        </p:blipFill>
        <p:spPr>
          <a:xfrm>
            <a:off x="229400" y="2899551"/>
            <a:ext cx="3101633" cy="1662200"/>
          </a:xfrm>
          <a:prstGeom prst="rect">
            <a:avLst/>
          </a:prstGeom>
          <a:noFill/>
          <a:ln>
            <a:noFill/>
          </a:ln>
        </p:spPr>
      </p:pic>
      <p:pic>
        <p:nvPicPr>
          <p:cNvPr id="107" name="Google Shape;107;p20"/>
          <p:cNvPicPr preferRelativeResize="0"/>
          <p:nvPr/>
        </p:nvPicPr>
        <p:blipFill>
          <a:blip r:embed="rId6">
            <a:alphaModFix/>
          </a:blip>
          <a:stretch>
            <a:fillRect/>
          </a:stretch>
        </p:blipFill>
        <p:spPr>
          <a:xfrm>
            <a:off x="3493466" y="812663"/>
            <a:ext cx="2364689" cy="1900875"/>
          </a:xfrm>
          <a:prstGeom prst="rect">
            <a:avLst/>
          </a:prstGeom>
          <a:noFill/>
          <a:ln>
            <a:noFill/>
          </a:ln>
        </p:spPr>
      </p:pic>
      <p:pic>
        <p:nvPicPr>
          <p:cNvPr id="108" name="Google Shape;108;p20"/>
          <p:cNvPicPr preferRelativeResize="0"/>
          <p:nvPr/>
        </p:nvPicPr>
        <p:blipFill>
          <a:blip r:embed="rId7">
            <a:alphaModFix/>
          </a:blip>
          <a:stretch>
            <a:fillRect/>
          </a:stretch>
        </p:blipFill>
        <p:spPr>
          <a:xfrm>
            <a:off x="6240675" y="1086938"/>
            <a:ext cx="2591624" cy="1591001"/>
          </a:xfrm>
          <a:prstGeom prst="rect">
            <a:avLst/>
          </a:prstGeom>
          <a:noFill/>
          <a:ln>
            <a:noFill/>
          </a:ln>
        </p:spPr>
      </p:pic>
      <p:pic>
        <p:nvPicPr>
          <p:cNvPr id="109" name="Google Shape;109;p20"/>
          <p:cNvPicPr preferRelativeResize="0"/>
          <p:nvPr/>
        </p:nvPicPr>
        <p:blipFill>
          <a:blip r:embed="rId8">
            <a:alphaModFix/>
          </a:blip>
          <a:stretch>
            <a:fillRect/>
          </a:stretch>
        </p:blipFill>
        <p:spPr>
          <a:xfrm>
            <a:off x="3493475" y="3070825"/>
            <a:ext cx="5338825" cy="1319651"/>
          </a:xfrm>
          <a:prstGeom prst="rect">
            <a:avLst/>
          </a:prstGeom>
          <a:noFill/>
          <a:ln>
            <a:noFill/>
          </a:ln>
        </p:spPr>
      </p:pic>
      <p:sp>
        <p:nvSpPr>
          <p:cNvPr id="110" name="Google Shape;110;p20"/>
          <p:cNvSpPr txBox="1"/>
          <p:nvPr/>
        </p:nvSpPr>
        <p:spPr>
          <a:xfrm>
            <a:off x="311700" y="4485550"/>
            <a:ext cx="8832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2"/>
                </a:solidFill>
              </a:rPr>
              <a:t>Observe that high overlap or </a:t>
            </a:r>
            <a:r>
              <a:rPr lang="en-GB" sz="1500">
                <a:solidFill>
                  <a:schemeClr val="dk2"/>
                </a:solidFill>
              </a:rPr>
              <a:t>similar</a:t>
            </a:r>
            <a:r>
              <a:rPr lang="en-GB" sz="1500">
                <a:solidFill>
                  <a:schemeClr val="dk2"/>
                </a:solidFill>
              </a:rPr>
              <a:t> frequency of synthetic and real data distribution after training</a:t>
            </a:r>
            <a:endParaRPr sz="15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GB" sz="1800">
                <a:solidFill>
                  <a:srgbClr val="FF9900"/>
                </a:solidFill>
              </a:rPr>
              <a:t>3.4. Evaluate Synthetic Data</a:t>
            </a:r>
            <a:endParaRPr b="1" sz="1800">
              <a:solidFill>
                <a:srgbClr val="FF9900"/>
              </a:solidFill>
            </a:endParaRPr>
          </a:p>
          <a:p>
            <a:pPr indent="0" lvl="0" marL="0" rtl="0" algn="l">
              <a:lnSpc>
                <a:spcPct val="115000"/>
              </a:lnSpc>
              <a:spcBef>
                <a:spcPts val="1800"/>
              </a:spcBef>
              <a:spcAft>
                <a:spcPts val="400"/>
              </a:spcAft>
              <a:buNone/>
            </a:pPr>
            <a:r>
              <a:t/>
            </a:r>
            <a:endParaRPr b="1" sz="1700"/>
          </a:p>
        </p:txBody>
      </p:sp>
      <p:pic>
        <p:nvPicPr>
          <p:cNvPr id="116" name="Google Shape;116;p21"/>
          <p:cNvPicPr preferRelativeResize="0"/>
          <p:nvPr/>
        </p:nvPicPr>
        <p:blipFill>
          <a:blip r:embed="rId3">
            <a:alphaModFix/>
          </a:blip>
          <a:stretch>
            <a:fillRect/>
          </a:stretch>
        </p:blipFill>
        <p:spPr>
          <a:xfrm>
            <a:off x="5326500" y="1022271"/>
            <a:ext cx="3505800" cy="2062255"/>
          </a:xfrm>
          <a:prstGeom prst="rect">
            <a:avLst/>
          </a:prstGeom>
          <a:noFill/>
          <a:ln>
            <a:noFill/>
          </a:ln>
        </p:spPr>
      </p:pic>
      <p:sp>
        <p:nvSpPr>
          <p:cNvPr id="117" name="Google Shape;117;p21"/>
          <p:cNvSpPr txBox="1"/>
          <p:nvPr/>
        </p:nvSpPr>
        <p:spPr>
          <a:xfrm>
            <a:off x="406500" y="1017725"/>
            <a:ext cx="4920000" cy="221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1200">
                <a:solidFill>
                  <a:schemeClr val="dk1"/>
                </a:solidFill>
              </a:rPr>
              <a:t>KS Complement Score</a:t>
            </a:r>
            <a:r>
              <a:rPr lang="en-GB" sz="1200">
                <a:solidFill>
                  <a:schemeClr val="dk1"/>
                </a:solidFill>
              </a:rPr>
              <a:t> : Kolmogorov-Smirnov (KS) test measures the maximum difference between the cumulative distribution functions (CDFs) of real and synthetic data.</a:t>
            </a:r>
            <a:endParaRPr sz="1200">
              <a:solidFill>
                <a:schemeClr val="dk1"/>
              </a:solidFill>
            </a:endParaRPr>
          </a:p>
          <a:p>
            <a:pPr indent="0" lvl="0" marL="0" marR="0" rtl="0" algn="l">
              <a:lnSpc>
                <a:spcPct val="100000"/>
              </a:lnSpc>
              <a:spcBef>
                <a:spcPts val="0"/>
              </a:spcBef>
              <a:spcAft>
                <a:spcPts val="0"/>
              </a:spcAft>
              <a:buNone/>
            </a:pPr>
            <a:r>
              <a:rPr lang="en-GB" sz="1200">
                <a:solidFill>
                  <a:schemeClr val="dk1"/>
                </a:solidFill>
              </a:rPr>
              <a:t>- A score close to </a:t>
            </a:r>
            <a:r>
              <a:rPr b="1" lang="en-GB" sz="1200">
                <a:solidFill>
                  <a:schemeClr val="dk1"/>
                </a:solidFill>
              </a:rPr>
              <a:t>1</a:t>
            </a:r>
            <a:r>
              <a:rPr lang="en-GB" sz="1200">
                <a:solidFill>
                  <a:schemeClr val="dk1"/>
                </a:solidFill>
              </a:rPr>
              <a:t> means the distributions are highly similar, while a lower score indicates a larger divergence.</a:t>
            </a:r>
            <a:endParaRPr sz="1200">
              <a:solidFill>
                <a:schemeClr val="dk1"/>
              </a:solidFill>
            </a:endParaRPr>
          </a:p>
          <a:p>
            <a:pPr indent="0" lvl="0" marL="0" marR="0" rtl="0" algn="l">
              <a:lnSpc>
                <a:spcPct val="100000"/>
              </a:lnSpc>
              <a:spcBef>
                <a:spcPts val="0"/>
              </a:spcBef>
              <a:spcAft>
                <a:spcPts val="0"/>
              </a:spcAft>
              <a:buNone/>
            </a:pPr>
            <a:r>
              <a:t/>
            </a:r>
            <a:endParaRPr sz="1200">
              <a:solidFill>
                <a:schemeClr val="dk1"/>
              </a:solidFill>
            </a:endParaRPr>
          </a:p>
          <a:p>
            <a:pPr indent="0" lvl="0" marL="0" marR="0" rtl="0" algn="l">
              <a:lnSpc>
                <a:spcPct val="100000"/>
              </a:lnSpc>
              <a:spcBef>
                <a:spcPts val="0"/>
              </a:spcBef>
              <a:spcAft>
                <a:spcPts val="0"/>
              </a:spcAft>
              <a:buNone/>
            </a:pPr>
            <a:r>
              <a:rPr b="1" lang="en-GB" sz="1200">
                <a:solidFill>
                  <a:schemeClr val="dk1"/>
                </a:solidFill>
              </a:rPr>
              <a:t>TV Complement Score</a:t>
            </a:r>
            <a:r>
              <a:rPr lang="en-GB" sz="1200">
                <a:solidFill>
                  <a:schemeClr val="dk1"/>
                </a:solidFill>
              </a:rPr>
              <a:t> (Total Variation Complement Score)</a:t>
            </a:r>
            <a:endParaRPr sz="1200">
              <a:solidFill>
                <a:schemeClr val="dk1"/>
              </a:solidFill>
            </a:endParaRPr>
          </a:p>
          <a:p>
            <a:pPr indent="0" lvl="0" marL="0" marR="0" rtl="0" algn="l">
              <a:lnSpc>
                <a:spcPct val="100000"/>
              </a:lnSpc>
              <a:spcBef>
                <a:spcPts val="0"/>
              </a:spcBef>
              <a:spcAft>
                <a:spcPts val="0"/>
              </a:spcAft>
              <a:buNone/>
            </a:pPr>
            <a:r>
              <a:rPr lang="en-GB" sz="1200">
                <a:solidFill>
                  <a:schemeClr val="dk1"/>
                </a:solidFill>
              </a:rPr>
              <a:t>The Total Variation (TV) distance quantifies the difference between two probability distributions.</a:t>
            </a:r>
            <a:endParaRPr sz="1200">
              <a:solidFill>
                <a:schemeClr val="dk1"/>
              </a:solidFill>
            </a:endParaRPr>
          </a:p>
          <a:p>
            <a:pPr indent="0" lvl="0" marL="0" rtl="0" algn="l">
              <a:spcBef>
                <a:spcPts val="0"/>
              </a:spcBef>
              <a:spcAft>
                <a:spcPts val="0"/>
              </a:spcAft>
              <a:buNone/>
            </a:pPr>
            <a:r>
              <a:rPr lang="en-GB" sz="1200">
                <a:solidFill>
                  <a:schemeClr val="dk1"/>
                </a:solidFill>
              </a:rPr>
              <a:t> - A score near </a:t>
            </a:r>
            <a:r>
              <a:rPr b="1" lang="en-GB" sz="1200">
                <a:solidFill>
                  <a:schemeClr val="dk1"/>
                </a:solidFill>
              </a:rPr>
              <a:t>1</a:t>
            </a:r>
            <a:r>
              <a:rPr lang="en-GB" sz="1200">
                <a:solidFill>
                  <a:schemeClr val="dk1"/>
                </a:solidFill>
              </a:rPr>
              <a:t> indicates that the synthetic data closely matches the real data distribution.</a:t>
            </a:r>
            <a:endParaRPr sz="1200">
              <a:solidFill>
                <a:schemeClr val="dk1"/>
              </a:solidFill>
            </a:endParaRPr>
          </a:p>
        </p:txBody>
      </p:sp>
      <p:sp>
        <p:nvSpPr>
          <p:cNvPr id="118" name="Google Shape;118;p21"/>
          <p:cNvSpPr txBox="1"/>
          <p:nvPr/>
        </p:nvSpPr>
        <p:spPr>
          <a:xfrm>
            <a:off x="406500" y="3780250"/>
            <a:ext cx="8425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2"/>
                </a:solidFill>
              </a:rPr>
              <a:t>T</a:t>
            </a:r>
            <a:r>
              <a:rPr lang="en-GB" sz="1500">
                <a:solidFill>
                  <a:schemeClr val="dk2"/>
                </a:solidFill>
              </a:rPr>
              <a:t>he high score ranges .75 to .89, indicating the Synthetic data has similar distribution with real data.</a:t>
            </a:r>
            <a:endParaRPr sz="15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