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17" r:id="rId3"/>
    <p:sldId id="3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5"/>
    <p:restoredTop sz="66259"/>
  </p:normalViewPr>
  <p:slideViewPr>
    <p:cSldViewPr snapToGrid="0" snapToObjects="1">
      <p:cViewPr varScale="1">
        <p:scale>
          <a:sx n="46" d="100"/>
          <a:sy n="46" d="100"/>
        </p:scale>
        <p:origin x="192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116F2-007C-2A46-9E16-1764082C0FD1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1A2AB-4FE8-7D43-8BB3-2D52582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9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0" dirty="0"/>
              <a:t>Things I will not talk today</a:t>
            </a:r>
          </a:p>
          <a:p>
            <a:r>
              <a:rPr lang="en-US" sz="5400" b="0" dirty="0"/>
              <a:t>Motivation</a:t>
            </a:r>
          </a:p>
          <a:p>
            <a:r>
              <a:rPr lang="en-US" sz="5400" b="0" dirty="0"/>
              <a:t>Place to the literature</a:t>
            </a:r>
          </a:p>
          <a:p>
            <a:r>
              <a:rPr lang="en-US" sz="5400" b="0" dirty="0"/>
              <a:t>  Things I will  talk:</a:t>
            </a:r>
          </a:p>
          <a:p>
            <a:r>
              <a:rPr lang="en-US" sz="5400" b="0" dirty="0"/>
              <a:t>    Trolls as a tool: What makes them different from other tools of cyber offensive?</a:t>
            </a:r>
          </a:p>
          <a:p>
            <a:r>
              <a:rPr lang="en-US" sz="5400" b="0" dirty="0"/>
              <a:t>Digital Authoritarianism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0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0" dirty="0"/>
              <a:t>Things I will not talk today</a:t>
            </a:r>
          </a:p>
          <a:p>
            <a:r>
              <a:rPr lang="en-US" sz="5400" b="0" dirty="0"/>
              <a:t>Motivation</a:t>
            </a:r>
          </a:p>
          <a:p>
            <a:r>
              <a:rPr lang="en-US" sz="5400" b="0" dirty="0"/>
              <a:t>Place to the literature</a:t>
            </a:r>
          </a:p>
          <a:p>
            <a:r>
              <a:rPr lang="en-US" sz="5400" b="0" dirty="0"/>
              <a:t>  Things I will  talk:</a:t>
            </a:r>
          </a:p>
          <a:p>
            <a:r>
              <a:rPr lang="en-US" sz="5400" b="0" dirty="0"/>
              <a:t>    Trolls as a tool: What makes them different from other tools of cyber offensive?</a:t>
            </a:r>
          </a:p>
          <a:p>
            <a:r>
              <a:rPr lang="en-US" sz="5400" b="0" dirty="0"/>
              <a:t>Digital Authoritarianism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4A46-0F9A-6743-AFA4-5C30FD045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BB22A-28E3-CF4A-B251-297EAB75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5D68-F38D-A34B-8CCE-D96D6597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EA10-B25B-2342-A14C-3FB0B662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7C97-CCF0-3C45-819E-2F85DBE6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C115-0D6D-3245-90EC-6FC2080E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49A7E-F271-024E-9557-79A9FB41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2D9F-1164-2449-94CB-EE1B2373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F0FE-FDA6-7A40-847B-B819A7E4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574D-18C9-AA44-B836-9040BEFA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BB87B-5842-A04A-9732-72FDD7612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E779-1446-C545-BE0B-91F7C8C7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58F2-32BD-4F4C-98DA-D5AF7E62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6A1C-0155-A248-8BEF-FEA5D08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7BC1-9C16-C14E-B9CA-B5883623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DA1E-9D1D-3041-A740-F6116B9D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C108-9EC0-4D42-B74E-94F37F97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q"/>
              <a:defRPr>
                <a:latin typeface=""/>
              </a:defRPr>
            </a:lvl1pPr>
            <a:lvl2pPr marL="685800" indent="-228600">
              <a:buFont typeface="Wingdings" pitchFamily="2" charset="2"/>
              <a:buChar char="q"/>
              <a:defRPr>
                <a:latin typeface=""/>
              </a:defRPr>
            </a:lvl2pPr>
            <a:lvl3pPr marL="1143000" indent="-228600">
              <a:buFont typeface="Wingdings" pitchFamily="2" charset="2"/>
              <a:buChar char="q"/>
              <a:defRPr>
                <a:latin typeface=""/>
              </a:defRPr>
            </a:lvl3pPr>
            <a:lvl4pPr marL="1600200" indent="-228600">
              <a:buFont typeface="Wingdings" pitchFamily="2" charset="2"/>
              <a:buChar char="q"/>
              <a:defRPr>
                <a:latin typeface=""/>
              </a:defRPr>
            </a:lvl4pPr>
            <a:lvl5pPr marL="2057400" indent="-228600">
              <a:buFont typeface="Wingdings" pitchFamily="2" charset="2"/>
              <a:buChar char="q"/>
              <a:defRPr>
                <a:latin typeface="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8796-1473-DA4A-8390-CAF48E60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4ECD-CABC-5749-A1BC-C593CCDC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EB39-8188-6D42-B12F-78B1C938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6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38FB-5F1C-0C44-BA75-8409B3BD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D4A9E-5E89-284B-BC76-4697255D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BBDB-75FD-2141-A49E-25EABC8B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F1D0-12EF-F24C-BA01-7CCDF7A6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2E25-CDE1-564A-B8DE-F27BB6D4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8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6B58-2292-724A-A5C4-76EC3266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4777-C524-2544-9116-4393AB43E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F70E-6243-9441-B9A1-445F6280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DD18-3450-FB4D-8692-2D4E3C9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9A95-D52B-1348-B0AB-96AF785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F7250-2A97-8140-AE7F-D1C6A723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A7B6-14A3-1549-A536-4EEB481B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3E833-774A-B149-8945-440C3D3E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0BFD-31E2-7D4C-B04E-70CC5F9CE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8A36C-70D1-9E41-9727-37642598C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7FCB-60D4-CF45-9AC5-A591B619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70E8A-B875-E347-941A-1A8A556F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48532-E56A-4D47-AE58-4C5C9553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2F91D-D723-434C-BF0A-57257B3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F565-27AE-CE40-A68F-2525DDAC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6DA76-9917-2D4C-BA4C-34793DA8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A3D81-8B22-5C4C-B1ED-AA9EE33B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95A0F-3E5A-4341-9F60-3DB5CACE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A259A-E7CA-874A-A881-F45FCE43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7AA44-2E93-ED43-A3EB-5DF59F9B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441A7-1C6C-EC43-A6DE-73E026A8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4A41-991B-5A4B-AFE2-8BDD7E91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EEE0-EC71-0345-B64A-8B623AA6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D560B-3B3D-E94E-9D80-99AC4C68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4BD6-4AB7-884F-AC1E-F5DE9FB7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D0F5-6A00-AA46-A0FC-34FF5A7B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E4B1-7FDC-3342-A6F6-7AC2B473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FFE6-FBF8-3A4E-91A7-061FA0FB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64743-06D5-4A4F-B996-936C06A06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9E57-FD76-A246-9EE2-087C3487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0FFC-3F92-5640-8381-FD1D7562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5A757-379C-8944-B2BF-E2427FB8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ADE62-34A0-8541-A057-889A3DED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86DAD-2ECB-A345-90AF-EAAEF313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5BB7-F522-9842-BD88-9F346DF4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44C93-F346-3341-A57C-1307FD304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331B-0576-B74B-AECD-2E7C12E3AD7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78B8E-B32C-BA47-A6BA-31AC84EB8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0AAE-C7F3-D244-A969-7FE610FAB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legescorecard.ed.gov/data/" TargetMode="External"/><Relationship Id="rId3" Type="http://schemas.openxmlformats.org/officeDocument/2006/relationships/hyperlink" Target="https://www.comparitech.com/blog/information-security/school-ransomware-attacks/" TargetMode="External"/><Relationship Id="rId7" Type="http://schemas.openxmlformats.org/officeDocument/2006/relationships/hyperlink" Target="https://www.kaggle.com/datasets/yashgpt/us-college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george.moody/viz/MapofUSeducationdatabreachesfrom2005toSeptember2021_16361324769120/Dashboard1" TargetMode="External"/><Relationship Id="rId5" Type="http://schemas.openxmlformats.org/officeDocument/2006/relationships/hyperlink" Target="https://www.comparitech.com/ransomware-attack-map/" TargetMode="External"/><Relationship Id="rId4" Type="http://schemas.openxmlformats.org/officeDocument/2006/relationships/hyperlink" Target="https://www.forbes.com/sites/chuckbrooks/2022/06/03/alarming-cyber-statistics-for-mid-year-2022-that-you-need-to-know/?sh=609a88eb7864" TargetMode="External"/><Relationship Id="rId9" Type="http://schemas.openxmlformats.org/officeDocument/2006/relationships/hyperlink" Target="https://kill3rbee.shinyapps.io/vFeedC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5F55-DE24-EF40-84B9-04A84302C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93" y="1158823"/>
            <a:ext cx="11777472" cy="173919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"/>
              </a:rPr>
              <a:t>Capstone in Cyber:</a:t>
            </a:r>
            <a:br>
              <a:rPr lang="en-US" sz="4800" b="1" dirty="0">
                <a:latin typeface=""/>
              </a:rPr>
            </a:br>
            <a:r>
              <a:rPr lang="en-US" sz="4800" b="1" dirty="0">
                <a:latin typeface=""/>
              </a:rPr>
              <a:t>Security and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D9F87-9EAB-225F-C1E5-0FC26A439678}"/>
              </a:ext>
            </a:extLst>
          </p:cNvPr>
          <p:cNvSpPr txBox="1"/>
          <p:nvPr/>
        </p:nvSpPr>
        <p:spPr>
          <a:xfrm>
            <a:off x="9078686" y="5845481"/>
            <a:ext cx="2919995" cy="830997"/>
          </a:xfrm>
          <a:custGeom>
            <a:avLst/>
            <a:gdLst>
              <a:gd name="connsiteX0" fmla="*/ 0 w 2919995"/>
              <a:gd name="connsiteY0" fmla="*/ 0 h 830997"/>
              <a:gd name="connsiteX1" fmla="*/ 554799 w 2919995"/>
              <a:gd name="connsiteY1" fmla="*/ 0 h 830997"/>
              <a:gd name="connsiteX2" fmla="*/ 1051198 w 2919995"/>
              <a:gd name="connsiteY2" fmla="*/ 0 h 830997"/>
              <a:gd name="connsiteX3" fmla="*/ 1693597 w 2919995"/>
              <a:gd name="connsiteY3" fmla="*/ 0 h 830997"/>
              <a:gd name="connsiteX4" fmla="*/ 2248396 w 2919995"/>
              <a:gd name="connsiteY4" fmla="*/ 0 h 830997"/>
              <a:gd name="connsiteX5" fmla="*/ 2919995 w 2919995"/>
              <a:gd name="connsiteY5" fmla="*/ 0 h 830997"/>
              <a:gd name="connsiteX6" fmla="*/ 2919995 w 2919995"/>
              <a:gd name="connsiteY6" fmla="*/ 432118 h 830997"/>
              <a:gd name="connsiteX7" fmla="*/ 2919995 w 2919995"/>
              <a:gd name="connsiteY7" fmla="*/ 830997 h 830997"/>
              <a:gd name="connsiteX8" fmla="*/ 2335996 w 2919995"/>
              <a:gd name="connsiteY8" fmla="*/ 830997 h 830997"/>
              <a:gd name="connsiteX9" fmla="*/ 1839597 w 2919995"/>
              <a:gd name="connsiteY9" fmla="*/ 830997 h 830997"/>
              <a:gd name="connsiteX10" fmla="*/ 1255598 w 2919995"/>
              <a:gd name="connsiteY10" fmla="*/ 830997 h 830997"/>
              <a:gd name="connsiteX11" fmla="*/ 671599 w 2919995"/>
              <a:gd name="connsiteY11" fmla="*/ 830997 h 830997"/>
              <a:gd name="connsiteX12" fmla="*/ 0 w 2919995"/>
              <a:gd name="connsiteY12" fmla="*/ 830997 h 830997"/>
              <a:gd name="connsiteX13" fmla="*/ 0 w 2919995"/>
              <a:gd name="connsiteY13" fmla="*/ 398879 h 830997"/>
              <a:gd name="connsiteX14" fmla="*/ 0 w 2919995"/>
              <a:gd name="connsiteY1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19995" h="830997" extrusionOk="0">
                <a:moveTo>
                  <a:pt x="0" y="0"/>
                </a:moveTo>
                <a:cubicBezTo>
                  <a:pt x="220118" y="-47411"/>
                  <a:pt x="320485" y="43482"/>
                  <a:pt x="554799" y="0"/>
                </a:cubicBezTo>
                <a:cubicBezTo>
                  <a:pt x="789113" y="-43482"/>
                  <a:pt x="913936" y="46023"/>
                  <a:pt x="1051198" y="0"/>
                </a:cubicBezTo>
                <a:cubicBezTo>
                  <a:pt x="1188460" y="-46023"/>
                  <a:pt x="1499998" y="10186"/>
                  <a:pt x="1693597" y="0"/>
                </a:cubicBezTo>
                <a:cubicBezTo>
                  <a:pt x="1887196" y="-10186"/>
                  <a:pt x="2102960" y="37672"/>
                  <a:pt x="2248396" y="0"/>
                </a:cubicBezTo>
                <a:cubicBezTo>
                  <a:pt x="2393832" y="-37672"/>
                  <a:pt x="2656047" y="33611"/>
                  <a:pt x="2919995" y="0"/>
                </a:cubicBezTo>
                <a:cubicBezTo>
                  <a:pt x="2946969" y="142492"/>
                  <a:pt x="2903930" y="219762"/>
                  <a:pt x="2919995" y="432118"/>
                </a:cubicBezTo>
                <a:cubicBezTo>
                  <a:pt x="2936060" y="644474"/>
                  <a:pt x="2898824" y="650782"/>
                  <a:pt x="2919995" y="830997"/>
                </a:cubicBezTo>
                <a:cubicBezTo>
                  <a:pt x="2630141" y="895039"/>
                  <a:pt x="2577872" y="785631"/>
                  <a:pt x="2335996" y="830997"/>
                </a:cubicBezTo>
                <a:cubicBezTo>
                  <a:pt x="2094120" y="876363"/>
                  <a:pt x="1964257" y="803520"/>
                  <a:pt x="1839597" y="830997"/>
                </a:cubicBezTo>
                <a:cubicBezTo>
                  <a:pt x="1714937" y="858474"/>
                  <a:pt x="1486952" y="766012"/>
                  <a:pt x="1255598" y="830997"/>
                </a:cubicBezTo>
                <a:cubicBezTo>
                  <a:pt x="1024244" y="895982"/>
                  <a:pt x="903296" y="774993"/>
                  <a:pt x="671599" y="830997"/>
                </a:cubicBezTo>
                <a:cubicBezTo>
                  <a:pt x="439902" y="887001"/>
                  <a:pt x="208264" y="750606"/>
                  <a:pt x="0" y="830997"/>
                </a:cubicBezTo>
                <a:cubicBezTo>
                  <a:pt x="-21288" y="672907"/>
                  <a:pt x="41573" y="491559"/>
                  <a:pt x="0" y="398879"/>
                </a:cubicBezTo>
                <a:cubicBezTo>
                  <a:pt x="-41573" y="306199"/>
                  <a:pt x="4258" y="166797"/>
                  <a:pt x="0" y="0"/>
                </a:cubicBezTo>
                <a:close/>
              </a:path>
            </a:pathLst>
          </a:custGeom>
          <a:noFill/>
          <a:ln w="349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W08 Roundtable</a:t>
            </a:r>
          </a:p>
          <a:p>
            <a:pPr algn="r"/>
            <a:r>
              <a:rPr lang="en-US" sz="24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&amp; Guidelines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DF5CC-8B25-7C46-3E34-50B5899D2523}"/>
              </a:ext>
            </a:extLst>
          </p:cNvPr>
          <p:cNvSpPr txBox="1"/>
          <p:nvPr/>
        </p:nvSpPr>
        <p:spPr>
          <a:xfrm>
            <a:off x="2779776" y="3421377"/>
            <a:ext cx="6144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merican Typewriter" panose="02090604020004020304" pitchFamily="18" charset="77"/>
                <a:cs typeface="Cavolini" panose="03000502040302020204" pitchFamily="66" charset="0"/>
              </a:rPr>
              <a:t>Anton Sobolev</a:t>
            </a:r>
          </a:p>
          <a:p>
            <a:pPr algn="ctr"/>
            <a:r>
              <a:rPr lang="en-US" sz="3200" dirty="0">
                <a:latin typeface="American Typewriter" panose="02090604020004020304" pitchFamily="18" charset="77"/>
                <a:cs typeface="Cavolini" panose="03000502040302020204" pitchFamily="66" charset="0"/>
              </a:rPr>
              <a:t>UT Dallas</a:t>
            </a:r>
          </a:p>
        </p:txBody>
      </p:sp>
      <p:pic>
        <p:nvPicPr>
          <p:cNvPr id="1028" name="Picture 4" descr="Office of Research and Innovation">
            <a:extLst>
              <a:ext uri="{FF2B5EF4-FFF2-40B4-BE49-F238E27FC236}">
                <a16:creationId xmlns:a16="http://schemas.microsoft.com/office/drawing/2014/main" id="{987CCDF5-BA78-676E-E763-4CE68EBA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86" y="5585254"/>
            <a:ext cx="1272746" cy="127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7C188-0FBF-C7F6-F186-4CB140527670}"/>
              </a:ext>
            </a:extLst>
          </p:cNvPr>
          <p:cNvSpPr txBox="1"/>
          <p:nvPr/>
        </p:nvSpPr>
        <p:spPr>
          <a:xfrm>
            <a:off x="-30480" y="5226069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"/>
              </a:rPr>
              <a:t>▸ ↳ </a:t>
            </a:r>
            <a:r>
              <a:rPr lang="en-US" sz="18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└ </a:t>
            </a:r>
            <a:r>
              <a:rPr lang="en-US" sz="1800" b="1" dirty="0">
                <a:solidFill>
                  <a:schemeClr val="bg1"/>
                </a:solidFill>
                <a:latin typeface="Bernard MT Condensed" panose="02050806060905020404" pitchFamily="18" charset="77"/>
                <a:cs typeface="Cavolini" panose="03000502040302020204" pitchFamily="66" charset="0"/>
              </a:rPr>
              <a:t>└</a:t>
            </a:r>
            <a:r>
              <a:rPr lang="en-US" sz="1800" dirty="0">
                <a:solidFill>
                  <a:schemeClr val="bg1"/>
                </a:solidFill>
                <a:latin typeface="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9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B36AD0-E41F-3168-C5F5-AB1418932768}"/>
              </a:ext>
            </a:extLst>
          </p:cNvPr>
          <p:cNvSpPr txBox="1"/>
          <p:nvPr/>
        </p:nvSpPr>
        <p:spPr>
          <a:xfrm>
            <a:off x="267156" y="193770"/>
            <a:ext cx="5683370" cy="707886"/>
          </a:xfrm>
          <a:custGeom>
            <a:avLst/>
            <a:gdLst>
              <a:gd name="connsiteX0" fmla="*/ 0 w 5683370"/>
              <a:gd name="connsiteY0" fmla="*/ 0 h 707886"/>
              <a:gd name="connsiteX1" fmla="*/ 511503 w 5683370"/>
              <a:gd name="connsiteY1" fmla="*/ 0 h 707886"/>
              <a:gd name="connsiteX2" fmla="*/ 909339 w 5683370"/>
              <a:gd name="connsiteY2" fmla="*/ 0 h 707886"/>
              <a:gd name="connsiteX3" fmla="*/ 1591344 w 5683370"/>
              <a:gd name="connsiteY3" fmla="*/ 0 h 707886"/>
              <a:gd name="connsiteX4" fmla="*/ 2102847 w 5683370"/>
              <a:gd name="connsiteY4" fmla="*/ 0 h 707886"/>
              <a:gd name="connsiteX5" fmla="*/ 2614350 w 5683370"/>
              <a:gd name="connsiteY5" fmla="*/ 0 h 707886"/>
              <a:gd name="connsiteX6" fmla="*/ 3296355 w 5683370"/>
              <a:gd name="connsiteY6" fmla="*/ 0 h 707886"/>
              <a:gd name="connsiteX7" fmla="*/ 3751024 w 5683370"/>
              <a:gd name="connsiteY7" fmla="*/ 0 h 707886"/>
              <a:gd name="connsiteX8" fmla="*/ 4433029 w 5683370"/>
              <a:gd name="connsiteY8" fmla="*/ 0 h 707886"/>
              <a:gd name="connsiteX9" fmla="*/ 5115033 w 5683370"/>
              <a:gd name="connsiteY9" fmla="*/ 0 h 707886"/>
              <a:gd name="connsiteX10" fmla="*/ 5683370 w 5683370"/>
              <a:gd name="connsiteY10" fmla="*/ 0 h 707886"/>
              <a:gd name="connsiteX11" fmla="*/ 5683370 w 5683370"/>
              <a:gd name="connsiteY11" fmla="*/ 368101 h 707886"/>
              <a:gd name="connsiteX12" fmla="*/ 5683370 w 5683370"/>
              <a:gd name="connsiteY12" fmla="*/ 707886 h 707886"/>
              <a:gd name="connsiteX13" fmla="*/ 5285534 w 5683370"/>
              <a:gd name="connsiteY13" fmla="*/ 707886 h 707886"/>
              <a:gd name="connsiteX14" fmla="*/ 4603530 w 5683370"/>
              <a:gd name="connsiteY14" fmla="*/ 707886 h 707886"/>
              <a:gd name="connsiteX15" fmla="*/ 4148860 w 5683370"/>
              <a:gd name="connsiteY15" fmla="*/ 707886 h 707886"/>
              <a:gd name="connsiteX16" fmla="*/ 3580523 w 5683370"/>
              <a:gd name="connsiteY16" fmla="*/ 707886 h 707886"/>
              <a:gd name="connsiteX17" fmla="*/ 2898519 w 5683370"/>
              <a:gd name="connsiteY17" fmla="*/ 707886 h 707886"/>
              <a:gd name="connsiteX18" fmla="*/ 2330182 w 5683370"/>
              <a:gd name="connsiteY18" fmla="*/ 707886 h 707886"/>
              <a:gd name="connsiteX19" fmla="*/ 1932346 w 5683370"/>
              <a:gd name="connsiteY19" fmla="*/ 707886 h 707886"/>
              <a:gd name="connsiteX20" fmla="*/ 1477676 w 5683370"/>
              <a:gd name="connsiteY20" fmla="*/ 707886 h 707886"/>
              <a:gd name="connsiteX21" fmla="*/ 795672 w 5683370"/>
              <a:gd name="connsiteY21" fmla="*/ 707886 h 707886"/>
              <a:gd name="connsiteX22" fmla="*/ 0 w 5683370"/>
              <a:gd name="connsiteY22" fmla="*/ 707886 h 707886"/>
              <a:gd name="connsiteX23" fmla="*/ 0 w 5683370"/>
              <a:gd name="connsiteY23" fmla="*/ 368101 h 707886"/>
              <a:gd name="connsiteX24" fmla="*/ 0 w 5683370"/>
              <a:gd name="connsiteY2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83370" h="707886" extrusionOk="0">
                <a:moveTo>
                  <a:pt x="0" y="0"/>
                </a:moveTo>
                <a:cubicBezTo>
                  <a:pt x="133547" y="-29207"/>
                  <a:pt x="298026" y="19626"/>
                  <a:pt x="511503" y="0"/>
                </a:cubicBezTo>
                <a:cubicBezTo>
                  <a:pt x="724980" y="-19626"/>
                  <a:pt x="797392" y="16290"/>
                  <a:pt x="909339" y="0"/>
                </a:cubicBezTo>
                <a:cubicBezTo>
                  <a:pt x="1021286" y="-16290"/>
                  <a:pt x="1334439" y="48652"/>
                  <a:pt x="1591344" y="0"/>
                </a:cubicBezTo>
                <a:cubicBezTo>
                  <a:pt x="1848249" y="-48652"/>
                  <a:pt x="1987572" y="9630"/>
                  <a:pt x="2102847" y="0"/>
                </a:cubicBezTo>
                <a:cubicBezTo>
                  <a:pt x="2218122" y="-9630"/>
                  <a:pt x="2360272" y="58570"/>
                  <a:pt x="2614350" y="0"/>
                </a:cubicBezTo>
                <a:cubicBezTo>
                  <a:pt x="2868428" y="-58570"/>
                  <a:pt x="3122388" y="35088"/>
                  <a:pt x="3296355" y="0"/>
                </a:cubicBezTo>
                <a:cubicBezTo>
                  <a:pt x="3470322" y="-35088"/>
                  <a:pt x="3549844" y="54163"/>
                  <a:pt x="3751024" y="0"/>
                </a:cubicBezTo>
                <a:cubicBezTo>
                  <a:pt x="3952204" y="-54163"/>
                  <a:pt x="4109163" y="40758"/>
                  <a:pt x="4433029" y="0"/>
                </a:cubicBezTo>
                <a:cubicBezTo>
                  <a:pt x="4756895" y="-40758"/>
                  <a:pt x="4932032" y="2984"/>
                  <a:pt x="5115033" y="0"/>
                </a:cubicBezTo>
                <a:cubicBezTo>
                  <a:pt x="5298034" y="-2984"/>
                  <a:pt x="5516129" y="45233"/>
                  <a:pt x="5683370" y="0"/>
                </a:cubicBezTo>
                <a:cubicBezTo>
                  <a:pt x="5692319" y="140679"/>
                  <a:pt x="5675527" y="184774"/>
                  <a:pt x="5683370" y="368101"/>
                </a:cubicBezTo>
                <a:cubicBezTo>
                  <a:pt x="5691213" y="551428"/>
                  <a:pt x="5666176" y="611182"/>
                  <a:pt x="5683370" y="707886"/>
                </a:cubicBezTo>
                <a:cubicBezTo>
                  <a:pt x="5563415" y="719467"/>
                  <a:pt x="5480096" y="688569"/>
                  <a:pt x="5285534" y="707886"/>
                </a:cubicBezTo>
                <a:cubicBezTo>
                  <a:pt x="5090972" y="727203"/>
                  <a:pt x="4850250" y="681725"/>
                  <a:pt x="4603530" y="707886"/>
                </a:cubicBezTo>
                <a:cubicBezTo>
                  <a:pt x="4356810" y="734047"/>
                  <a:pt x="4305420" y="702926"/>
                  <a:pt x="4148860" y="707886"/>
                </a:cubicBezTo>
                <a:cubicBezTo>
                  <a:pt x="3992300" y="712846"/>
                  <a:pt x="3704662" y="648412"/>
                  <a:pt x="3580523" y="707886"/>
                </a:cubicBezTo>
                <a:cubicBezTo>
                  <a:pt x="3456384" y="767360"/>
                  <a:pt x="3162804" y="691565"/>
                  <a:pt x="2898519" y="707886"/>
                </a:cubicBezTo>
                <a:cubicBezTo>
                  <a:pt x="2634234" y="724207"/>
                  <a:pt x="2588542" y="676759"/>
                  <a:pt x="2330182" y="707886"/>
                </a:cubicBezTo>
                <a:cubicBezTo>
                  <a:pt x="2071822" y="739013"/>
                  <a:pt x="2069445" y="691274"/>
                  <a:pt x="1932346" y="707886"/>
                </a:cubicBezTo>
                <a:cubicBezTo>
                  <a:pt x="1795247" y="724498"/>
                  <a:pt x="1635626" y="677135"/>
                  <a:pt x="1477676" y="707886"/>
                </a:cubicBezTo>
                <a:cubicBezTo>
                  <a:pt x="1319726" y="738637"/>
                  <a:pt x="1013980" y="705248"/>
                  <a:pt x="795672" y="707886"/>
                </a:cubicBezTo>
                <a:cubicBezTo>
                  <a:pt x="577364" y="710524"/>
                  <a:pt x="179728" y="706558"/>
                  <a:pt x="0" y="707886"/>
                </a:cubicBezTo>
                <a:cubicBezTo>
                  <a:pt x="-3418" y="584000"/>
                  <a:pt x="1083" y="466789"/>
                  <a:pt x="0" y="368101"/>
                </a:cubicBezTo>
                <a:cubicBezTo>
                  <a:pt x="-1083" y="269414"/>
                  <a:pt x="17339" y="161885"/>
                  <a:pt x="0" y="0"/>
                </a:cubicBezTo>
                <a:close/>
              </a:path>
            </a:pathLst>
          </a:custGeom>
          <a:noFill/>
          <a:ln w="349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000" b="1" dirty="0">
                <a:latin typeface=""/>
              </a:rPr>
              <a:t>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EC8C6-A522-49C0-783C-3B557A8EAF5A}"/>
              </a:ext>
            </a:extLst>
          </p:cNvPr>
          <p:cNvSpPr txBox="1"/>
          <p:nvPr/>
        </p:nvSpPr>
        <p:spPr>
          <a:xfrm>
            <a:off x="184486" y="1015956"/>
            <a:ext cx="6615781" cy="3933384"/>
          </a:xfrm>
          <a:custGeom>
            <a:avLst/>
            <a:gdLst>
              <a:gd name="connsiteX0" fmla="*/ 0 w 6615781"/>
              <a:gd name="connsiteY0" fmla="*/ 0 h 3933384"/>
              <a:gd name="connsiteX1" fmla="*/ 485157 w 6615781"/>
              <a:gd name="connsiteY1" fmla="*/ 0 h 3933384"/>
              <a:gd name="connsiteX2" fmla="*/ 837999 w 6615781"/>
              <a:gd name="connsiteY2" fmla="*/ 0 h 3933384"/>
              <a:gd name="connsiteX3" fmla="*/ 1521630 w 6615781"/>
              <a:gd name="connsiteY3" fmla="*/ 0 h 3933384"/>
              <a:gd name="connsiteX4" fmla="*/ 2006787 w 6615781"/>
              <a:gd name="connsiteY4" fmla="*/ 0 h 3933384"/>
              <a:gd name="connsiteX5" fmla="*/ 2491944 w 6615781"/>
              <a:gd name="connsiteY5" fmla="*/ 0 h 3933384"/>
              <a:gd name="connsiteX6" fmla="*/ 3175575 w 6615781"/>
              <a:gd name="connsiteY6" fmla="*/ 0 h 3933384"/>
              <a:gd name="connsiteX7" fmla="*/ 3594574 w 6615781"/>
              <a:gd name="connsiteY7" fmla="*/ 0 h 3933384"/>
              <a:gd name="connsiteX8" fmla="*/ 4278205 w 6615781"/>
              <a:gd name="connsiteY8" fmla="*/ 0 h 3933384"/>
              <a:gd name="connsiteX9" fmla="*/ 4961836 w 6615781"/>
              <a:gd name="connsiteY9" fmla="*/ 0 h 3933384"/>
              <a:gd name="connsiteX10" fmla="*/ 5513151 w 6615781"/>
              <a:gd name="connsiteY10" fmla="*/ 0 h 3933384"/>
              <a:gd name="connsiteX11" fmla="*/ 6615781 w 6615781"/>
              <a:gd name="connsiteY11" fmla="*/ 0 h 3933384"/>
              <a:gd name="connsiteX12" fmla="*/ 6615781 w 6615781"/>
              <a:gd name="connsiteY12" fmla="*/ 522578 h 3933384"/>
              <a:gd name="connsiteX13" fmla="*/ 6615781 w 6615781"/>
              <a:gd name="connsiteY13" fmla="*/ 966489 h 3933384"/>
              <a:gd name="connsiteX14" fmla="*/ 6615781 w 6615781"/>
              <a:gd name="connsiteY14" fmla="*/ 1528401 h 3933384"/>
              <a:gd name="connsiteX15" fmla="*/ 6615781 w 6615781"/>
              <a:gd name="connsiteY15" fmla="*/ 2090313 h 3933384"/>
              <a:gd name="connsiteX16" fmla="*/ 6615781 w 6615781"/>
              <a:gd name="connsiteY16" fmla="*/ 2652225 h 3933384"/>
              <a:gd name="connsiteX17" fmla="*/ 6615781 w 6615781"/>
              <a:gd name="connsiteY17" fmla="*/ 3253470 h 3933384"/>
              <a:gd name="connsiteX18" fmla="*/ 6615781 w 6615781"/>
              <a:gd name="connsiteY18" fmla="*/ 3933384 h 3933384"/>
              <a:gd name="connsiteX19" fmla="*/ 5998308 w 6615781"/>
              <a:gd name="connsiteY19" fmla="*/ 3933384 h 3933384"/>
              <a:gd name="connsiteX20" fmla="*/ 5579309 w 6615781"/>
              <a:gd name="connsiteY20" fmla="*/ 3933384 h 3933384"/>
              <a:gd name="connsiteX21" fmla="*/ 4895678 w 6615781"/>
              <a:gd name="connsiteY21" fmla="*/ 3933384 h 3933384"/>
              <a:gd name="connsiteX22" fmla="*/ 4344363 w 6615781"/>
              <a:gd name="connsiteY22" fmla="*/ 3933384 h 3933384"/>
              <a:gd name="connsiteX23" fmla="*/ 3925363 w 6615781"/>
              <a:gd name="connsiteY23" fmla="*/ 3933384 h 3933384"/>
              <a:gd name="connsiteX24" fmla="*/ 3374048 w 6615781"/>
              <a:gd name="connsiteY24" fmla="*/ 3933384 h 3933384"/>
              <a:gd name="connsiteX25" fmla="*/ 3021207 w 6615781"/>
              <a:gd name="connsiteY25" fmla="*/ 3933384 h 3933384"/>
              <a:gd name="connsiteX26" fmla="*/ 2668365 w 6615781"/>
              <a:gd name="connsiteY26" fmla="*/ 3933384 h 3933384"/>
              <a:gd name="connsiteX27" fmla="*/ 2117050 w 6615781"/>
              <a:gd name="connsiteY27" fmla="*/ 3933384 h 3933384"/>
              <a:gd name="connsiteX28" fmla="*/ 1698050 w 6615781"/>
              <a:gd name="connsiteY28" fmla="*/ 3933384 h 3933384"/>
              <a:gd name="connsiteX29" fmla="*/ 1080578 w 6615781"/>
              <a:gd name="connsiteY29" fmla="*/ 3933384 h 3933384"/>
              <a:gd name="connsiteX30" fmla="*/ 661578 w 6615781"/>
              <a:gd name="connsiteY30" fmla="*/ 3933384 h 3933384"/>
              <a:gd name="connsiteX31" fmla="*/ 0 w 6615781"/>
              <a:gd name="connsiteY31" fmla="*/ 3933384 h 3933384"/>
              <a:gd name="connsiteX32" fmla="*/ 0 w 6615781"/>
              <a:gd name="connsiteY32" fmla="*/ 3489474 h 3933384"/>
              <a:gd name="connsiteX33" fmla="*/ 0 w 6615781"/>
              <a:gd name="connsiteY33" fmla="*/ 3006229 h 3933384"/>
              <a:gd name="connsiteX34" fmla="*/ 0 w 6615781"/>
              <a:gd name="connsiteY34" fmla="*/ 2404983 h 3933384"/>
              <a:gd name="connsiteX35" fmla="*/ 0 w 6615781"/>
              <a:gd name="connsiteY35" fmla="*/ 1764404 h 3933384"/>
              <a:gd name="connsiteX36" fmla="*/ 0 w 6615781"/>
              <a:gd name="connsiteY36" fmla="*/ 1241826 h 3933384"/>
              <a:gd name="connsiteX37" fmla="*/ 0 w 6615781"/>
              <a:gd name="connsiteY37" fmla="*/ 601246 h 3933384"/>
              <a:gd name="connsiteX38" fmla="*/ 0 w 6615781"/>
              <a:gd name="connsiteY38" fmla="*/ 0 h 39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15781" h="3933384" extrusionOk="0">
                <a:moveTo>
                  <a:pt x="0" y="0"/>
                </a:moveTo>
                <a:cubicBezTo>
                  <a:pt x="207363" y="-5787"/>
                  <a:pt x="384815" y="43103"/>
                  <a:pt x="485157" y="0"/>
                </a:cubicBezTo>
                <a:cubicBezTo>
                  <a:pt x="585499" y="-43103"/>
                  <a:pt x="723964" y="30110"/>
                  <a:pt x="837999" y="0"/>
                </a:cubicBezTo>
                <a:cubicBezTo>
                  <a:pt x="952034" y="-30110"/>
                  <a:pt x="1306306" y="76220"/>
                  <a:pt x="1521630" y="0"/>
                </a:cubicBezTo>
                <a:cubicBezTo>
                  <a:pt x="1736954" y="-76220"/>
                  <a:pt x="1906299" y="35765"/>
                  <a:pt x="2006787" y="0"/>
                </a:cubicBezTo>
                <a:cubicBezTo>
                  <a:pt x="2107275" y="-35765"/>
                  <a:pt x="2315868" y="37177"/>
                  <a:pt x="2491944" y="0"/>
                </a:cubicBezTo>
                <a:cubicBezTo>
                  <a:pt x="2668020" y="-37177"/>
                  <a:pt x="2901135" y="28487"/>
                  <a:pt x="3175575" y="0"/>
                </a:cubicBezTo>
                <a:cubicBezTo>
                  <a:pt x="3450015" y="-28487"/>
                  <a:pt x="3393485" y="1426"/>
                  <a:pt x="3594574" y="0"/>
                </a:cubicBezTo>
                <a:cubicBezTo>
                  <a:pt x="3795663" y="-1426"/>
                  <a:pt x="3964013" y="34014"/>
                  <a:pt x="4278205" y="0"/>
                </a:cubicBezTo>
                <a:cubicBezTo>
                  <a:pt x="4592397" y="-34014"/>
                  <a:pt x="4716381" y="7727"/>
                  <a:pt x="4961836" y="0"/>
                </a:cubicBezTo>
                <a:cubicBezTo>
                  <a:pt x="5207291" y="-7727"/>
                  <a:pt x="5336991" y="65783"/>
                  <a:pt x="5513151" y="0"/>
                </a:cubicBezTo>
                <a:cubicBezTo>
                  <a:pt x="5689311" y="-65783"/>
                  <a:pt x="6178709" y="84668"/>
                  <a:pt x="6615781" y="0"/>
                </a:cubicBezTo>
                <a:cubicBezTo>
                  <a:pt x="6629264" y="146978"/>
                  <a:pt x="6586710" y="319438"/>
                  <a:pt x="6615781" y="522578"/>
                </a:cubicBezTo>
                <a:cubicBezTo>
                  <a:pt x="6644852" y="725718"/>
                  <a:pt x="6613212" y="830236"/>
                  <a:pt x="6615781" y="966489"/>
                </a:cubicBezTo>
                <a:cubicBezTo>
                  <a:pt x="6618350" y="1102742"/>
                  <a:pt x="6572464" y="1406575"/>
                  <a:pt x="6615781" y="1528401"/>
                </a:cubicBezTo>
                <a:cubicBezTo>
                  <a:pt x="6659098" y="1650227"/>
                  <a:pt x="6607715" y="1865429"/>
                  <a:pt x="6615781" y="2090313"/>
                </a:cubicBezTo>
                <a:cubicBezTo>
                  <a:pt x="6623847" y="2315197"/>
                  <a:pt x="6610587" y="2504463"/>
                  <a:pt x="6615781" y="2652225"/>
                </a:cubicBezTo>
                <a:cubicBezTo>
                  <a:pt x="6620975" y="2799987"/>
                  <a:pt x="6581044" y="3000698"/>
                  <a:pt x="6615781" y="3253470"/>
                </a:cubicBezTo>
                <a:cubicBezTo>
                  <a:pt x="6650518" y="3506243"/>
                  <a:pt x="6571420" y="3703160"/>
                  <a:pt x="6615781" y="3933384"/>
                </a:cubicBezTo>
                <a:cubicBezTo>
                  <a:pt x="6413126" y="3975088"/>
                  <a:pt x="6281081" y="3903482"/>
                  <a:pt x="5998308" y="3933384"/>
                </a:cubicBezTo>
                <a:cubicBezTo>
                  <a:pt x="5715535" y="3963286"/>
                  <a:pt x="5687668" y="3896724"/>
                  <a:pt x="5579309" y="3933384"/>
                </a:cubicBezTo>
                <a:cubicBezTo>
                  <a:pt x="5470950" y="3970044"/>
                  <a:pt x="5195263" y="3932593"/>
                  <a:pt x="4895678" y="3933384"/>
                </a:cubicBezTo>
                <a:cubicBezTo>
                  <a:pt x="4596093" y="3934175"/>
                  <a:pt x="4564341" y="3899892"/>
                  <a:pt x="4344363" y="3933384"/>
                </a:cubicBezTo>
                <a:cubicBezTo>
                  <a:pt x="4124386" y="3966876"/>
                  <a:pt x="4045504" y="3913191"/>
                  <a:pt x="3925363" y="3933384"/>
                </a:cubicBezTo>
                <a:cubicBezTo>
                  <a:pt x="3805222" y="3953577"/>
                  <a:pt x="3510141" y="3906817"/>
                  <a:pt x="3374048" y="3933384"/>
                </a:cubicBezTo>
                <a:cubicBezTo>
                  <a:pt x="3237955" y="3959951"/>
                  <a:pt x="3166374" y="3930345"/>
                  <a:pt x="3021207" y="3933384"/>
                </a:cubicBezTo>
                <a:cubicBezTo>
                  <a:pt x="2876040" y="3936423"/>
                  <a:pt x="2805054" y="3919068"/>
                  <a:pt x="2668365" y="3933384"/>
                </a:cubicBezTo>
                <a:cubicBezTo>
                  <a:pt x="2531676" y="3947700"/>
                  <a:pt x="2366500" y="3882054"/>
                  <a:pt x="2117050" y="3933384"/>
                </a:cubicBezTo>
                <a:cubicBezTo>
                  <a:pt x="1867601" y="3984714"/>
                  <a:pt x="1907144" y="3919235"/>
                  <a:pt x="1698050" y="3933384"/>
                </a:cubicBezTo>
                <a:cubicBezTo>
                  <a:pt x="1488956" y="3947533"/>
                  <a:pt x="1326661" y="3863519"/>
                  <a:pt x="1080578" y="3933384"/>
                </a:cubicBezTo>
                <a:cubicBezTo>
                  <a:pt x="834495" y="4003249"/>
                  <a:pt x="786156" y="3889696"/>
                  <a:pt x="661578" y="3933384"/>
                </a:cubicBezTo>
                <a:cubicBezTo>
                  <a:pt x="537000" y="3977072"/>
                  <a:pt x="293747" y="3886823"/>
                  <a:pt x="0" y="3933384"/>
                </a:cubicBezTo>
                <a:cubicBezTo>
                  <a:pt x="-31142" y="3731705"/>
                  <a:pt x="3398" y="3602643"/>
                  <a:pt x="0" y="3489474"/>
                </a:cubicBezTo>
                <a:cubicBezTo>
                  <a:pt x="-3398" y="3376305"/>
                  <a:pt x="9974" y="3221648"/>
                  <a:pt x="0" y="3006229"/>
                </a:cubicBezTo>
                <a:cubicBezTo>
                  <a:pt x="-9974" y="2790811"/>
                  <a:pt x="70605" y="2597704"/>
                  <a:pt x="0" y="2404983"/>
                </a:cubicBezTo>
                <a:cubicBezTo>
                  <a:pt x="-70605" y="2212262"/>
                  <a:pt x="48917" y="1936871"/>
                  <a:pt x="0" y="1764404"/>
                </a:cubicBezTo>
                <a:cubicBezTo>
                  <a:pt x="-48917" y="1591937"/>
                  <a:pt x="17658" y="1467046"/>
                  <a:pt x="0" y="1241826"/>
                </a:cubicBezTo>
                <a:cubicBezTo>
                  <a:pt x="-17658" y="1016606"/>
                  <a:pt x="58062" y="855510"/>
                  <a:pt x="0" y="601246"/>
                </a:cubicBezTo>
                <a:cubicBezTo>
                  <a:pt x="-58062" y="346982"/>
                  <a:pt x="33776" y="228531"/>
                  <a:pt x="0" y="0"/>
                </a:cubicBezTo>
                <a:close/>
              </a:path>
            </a:pathLst>
          </a:custGeom>
          <a:noFill/>
          <a:ln w="349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☐ </a:t>
            </a:r>
            <a:r>
              <a:rPr lang="en-US" sz="32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W08</a:t>
            </a:r>
            <a:r>
              <a:rPr lang="en-US" sz="3200" b="1" dirty="0">
                <a:solidFill>
                  <a:schemeClr val="accent2"/>
                </a:solidFill>
                <a:latin typeface="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┃ Roundtable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Initial Ideas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┗ </a:t>
            </a:r>
            <a:r>
              <a:rPr lang="en-US" sz="2400" b="1" dirty="0">
                <a:latin typeface=""/>
              </a:rPr>
              <a:t>Feedback</a:t>
            </a:r>
          </a:p>
          <a:p>
            <a:pPr>
              <a:lnSpc>
                <a:spcPct val="80000"/>
              </a:lnSpc>
            </a:pPr>
            <a:endParaRPr lang="en-US" sz="2400" b="1" dirty="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☐ </a:t>
            </a:r>
            <a:r>
              <a:rPr lang="en-US" sz="32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W09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┃ Spring Break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PS:  </a:t>
            </a:r>
            <a:r>
              <a:rPr lang="en-US" sz="2400" dirty="0">
                <a:latin typeface=""/>
              </a:rPr>
              <a:t>Communicating</a:t>
            </a:r>
            <a:r>
              <a:rPr lang="en-US" sz="2400" b="1" dirty="0">
                <a:latin typeface="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┃</a:t>
            </a:r>
            <a:r>
              <a:rPr lang="en-US" sz="3200" dirty="0">
                <a:latin typeface=""/>
              </a:rPr>
              <a:t>       </a:t>
            </a:r>
            <a:r>
              <a:rPr lang="en-US" sz="2400" dirty="0">
                <a:latin typeface=""/>
              </a:rPr>
              <a:t>Data Insights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┗ </a:t>
            </a:r>
            <a:r>
              <a:rPr lang="en-US" sz="2400" b="1" dirty="0">
                <a:latin typeface=""/>
              </a:rPr>
              <a:t>Detailed Implementation Plan</a:t>
            </a:r>
            <a:endParaRPr lang="en-US" sz="3200" b="1" dirty="0">
              <a:latin typeface="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5B60-4BB6-8997-7B03-57731EAC80AA}"/>
              </a:ext>
            </a:extLst>
          </p:cNvPr>
          <p:cNvSpPr txBox="1"/>
          <p:nvPr/>
        </p:nvSpPr>
        <p:spPr>
          <a:xfrm>
            <a:off x="5950526" y="1015956"/>
            <a:ext cx="6785993" cy="3539430"/>
          </a:xfrm>
          <a:custGeom>
            <a:avLst/>
            <a:gdLst>
              <a:gd name="connsiteX0" fmla="*/ 0 w 6785993"/>
              <a:gd name="connsiteY0" fmla="*/ 0 h 3539430"/>
              <a:gd name="connsiteX1" fmla="*/ 497639 w 6785993"/>
              <a:gd name="connsiteY1" fmla="*/ 0 h 3539430"/>
              <a:gd name="connsiteX2" fmla="*/ 859559 w 6785993"/>
              <a:gd name="connsiteY2" fmla="*/ 0 h 3539430"/>
              <a:gd name="connsiteX3" fmla="*/ 1560778 w 6785993"/>
              <a:gd name="connsiteY3" fmla="*/ 0 h 3539430"/>
              <a:gd name="connsiteX4" fmla="*/ 2058418 w 6785993"/>
              <a:gd name="connsiteY4" fmla="*/ 0 h 3539430"/>
              <a:gd name="connsiteX5" fmla="*/ 2556057 w 6785993"/>
              <a:gd name="connsiteY5" fmla="*/ 0 h 3539430"/>
              <a:gd name="connsiteX6" fmla="*/ 3257277 w 6785993"/>
              <a:gd name="connsiteY6" fmla="*/ 0 h 3539430"/>
              <a:gd name="connsiteX7" fmla="*/ 3687056 w 6785993"/>
              <a:gd name="connsiteY7" fmla="*/ 0 h 3539430"/>
              <a:gd name="connsiteX8" fmla="*/ 4388275 w 6785993"/>
              <a:gd name="connsiteY8" fmla="*/ 0 h 3539430"/>
              <a:gd name="connsiteX9" fmla="*/ 5089495 w 6785993"/>
              <a:gd name="connsiteY9" fmla="*/ 0 h 3539430"/>
              <a:gd name="connsiteX10" fmla="*/ 5654994 w 6785993"/>
              <a:gd name="connsiteY10" fmla="*/ 0 h 3539430"/>
              <a:gd name="connsiteX11" fmla="*/ 6785993 w 6785993"/>
              <a:gd name="connsiteY11" fmla="*/ 0 h 3539430"/>
              <a:gd name="connsiteX12" fmla="*/ 6785993 w 6785993"/>
              <a:gd name="connsiteY12" fmla="*/ 554511 h 3539430"/>
              <a:gd name="connsiteX13" fmla="*/ 6785993 w 6785993"/>
              <a:gd name="connsiteY13" fmla="*/ 1038233 h 3539430"/>
              <a:gd name="connsiteX14" fmla="*/ 6785993 w 6785993"/>
              <a:gd name="connsiteY14" fmla="*/ 1628138 h 3539430"/>
              <a:gd name="connsiteX15" fmla="*/ 6785993 w 6785993"/>
              <a:gd name="connsiteY15" fmla="*/ 2218043 h 3539430"/>
              <a:gd name="connsiteX16" fmla="*/ 6785993 w 6785993"/>
              <a:gd name="connsiteY16" fmla="*/ 2807948 h 3539430"/>
              <a:gd name="connsiteX17" fmla="*/ 6785993 w 6785993"/>
              <a:gd name="connsiteY17" fmla="*/ 3539430 h 3539430"/>
              <a:gd name="connsiteX18" fmla="*/ 6152634 w 6785993"/>
              <a:gd name="connsiteY18" fmla="*/ 3539430 h 3539430"/>
              <a:gd name="connsiteX19" fmla="*/ 5790714 w 6785993"/>
              <a:gd name="connsiteY19" fmla="*/ 3539430 h 3539430"/>
              <a:gd name="connsiteX20" fmla="*/ 5360934 w 6785993"/>
              <a:gd name="connsiteY20" fmla="*/ 3539430 h 3539430"/>
              <a:gd name="connsiteX21" fmla="*/ 4659715 w 6785993"/>
              <a:gd name="connsiteY21" fmla="*/ 3539430 h 3539430"/>
              <a:gd name="connsiteX22" fmla="*/ 4094216 w 6785993"/>
              <a:gd name="connsiteY22" fmla="*/ 3539430 h 3539430"/>
              <a:gd name="connsiteX23" fmla="*/ 3664436 w 6785993"/>
              <a:gd name="connsiteY23" fmla="*/ 3539430 h 3539430"/>
              <a:gd name="connsiteX24" fmla="*/ 3098937 w 6785993"/>
              <a:gd name="connsiteY24" fmla="*/ 3539430 h 3539430"/>
              <a:gd name="connsiteX25" fmla="*/ 2737017 w 6785993"/>
              <a:gd name="connsiteY25" fmla="*/ 3539430 h 3539430"/>
              <a:gd name="connsiteX26" fmla="*/ 2375098 w 6785993"/>
              <a:gd name="connsiteY26" fmla="*/ 3539430 h 3539430"/>
              <a:gd name="connsiteX27" fmla="*/ 1809598 w 6785993"/>
              <a:gd name="connsiteY27" fmla="*/ 3539430 h 3539430"/>
              <a:gd name="connsiteX28" fmla="*/ 1379819 w 6785993"/>
              <a:gd name="connsiteY28" fmla="*/ 3539430 h 3539430"/>
              <a:gd name="connsiteX29" fmla="*/ 746459 w 6785993"/>
              <a:gd name="connsiteY29" fmla="*/ 3539430 h 3539430"/>
              <a:gd name="connsiteX30" fmla="*/ 0 w 6785993"/>
              <a:gd name="connsiteY30" fmla="*/ 3539430 h 3539430"/>
              <a:gd name="connsiteX31" fmla="*/ 0 w 6785993"/>
              <a:gd name="connsiteY31" fmla="*/ 2914131 h 3539430"/>
              <a:gd name="connsiteX32" fmla="*/ 0 w 6785993"/>
              <a:gd name="connsiteY32" fmla="*/ 2288831 h 3539430"/>
              <a:gd name="connsiteX33" fmla="*/ 0 w 6785993"/>
              <a:gd name="connsiteY33" fmla="*/ 1769715 h 3539430"/>
              <a:gd name="connsiteX34" fmla="*/ 0 w 6785993"/>
              <a:gd name="connsiteY34" fmla="*/ 1144416 h 3539430"/>
              <a:gd name="connsiteX35" fmla="*/ 0 w 6785993"/>
              <a:gd name="connsiteY35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785993" h="3539430" extrusionOk="0">
                <a:moveTo>
                  <a:pt x="0" y="0"/>
                </a:moveTo>
                <a:cubicBezTo>
                  <a:pt x="209079" y="-14393"/>
                  <a:pt x="261963" y="46012"/>
                  <a:pt x="497639" y="0"/>
                </a:cubicBezTo>
                <a:cubicBezTo>
                  <a:pt x="733315" y="-46012"/>
                  <a:pt x="692182" y="6694"/>
                  <a:pt x="859559" y="0"/>
                </a:cubicBezTo>
                <a:cubicBezTo>
                  <a:pt x="1026936" y="-6694"/>
                  <a:pt x="1297459" y="78754"/>
                  <a:pt x="1560778" y="0"/>
                </a:cubicBezTo>
                <a:cubicBezTo>
                  <a:pt x="1824097" y="-78754"/>
                  <a:pt x="1891111" y="506"/>
                  <a:pt x="2058418" y="0"/>
                </a:cubicBezTo>
                <a:cubicBezTo>
                  <a:pt x="2225725" y="-506"/>
                  <a:pt x="2373397" y="50451"/>
                  <a:pt x="2556057" y="0"/>
                </a:cubicBezTo>
                <a:cubicBezTo>
                  <a:pt x="2738717" y="-50451"/>
                  <a:pt x="2990909" y="17789"/>
                  <a:pt x="3257277" y="0"/>
                </a:cubicBezTo>
                <a:cubicBezTo>
                  <a:pt x="3523645" y="-17789"/>
                  <a:pt x="3594350" y="32084"/>
                  <a:pt x="3687056" y="0"/>
                </a:cubicBezTo>
                <a:cubicBezTo>
                  <a:pt x="3779762" y="-32084"/>
                  <a:pt x="4142685" y="1429"/>
                  <a:pt x="4388275" y="0"/>
                </a:cubicBezTo>
                <a:cubicBezTo>
                  <a:pt x="4633865" y="-1429"/>
                  <a:pt x="4859579" y="29835"/>
                  <a:pt x="5089495" y="0"/>
                </a:cubicBezTo>
                <a:cubicBezTo>
                  <a:pt x="5319411" y="-29835"/>
                  <a:pt x="5451452" y="37086"/>
                  <a:pt x="5654994" y="0"/>
                </a:cubicBezTo>
                <a:cubicBezTo>
                  <a:pt x="5858536" y="-37086"/>
                  <a:pt x="6421298" y="54004"/>
                  <a:pt x="6785993" y="0"/>
                </a:cubicBezTo>
                <a:cubicBezTo>
                  <a:pt x="6843102" y="138390"/>
                  <a:pt x="6757047" y="314031"/>
                  <a:pt x="6785993" y="554511"/>
                </a:cubicBezTo>
                <a:cubicBezTo>
                  <a:pt x="6814939" y="794991"/>
                  <a:pt x="6743373" y="830333"/>
                  <a:pt x="6785993" y="1038233"/>
                </a:cubicBezTo>
                <a:cubicBezTo>
                  <a:pt x="6828613" y="1246133"/>
                  <a:pt x="6752545" y="1502260"/>
                  <a:pt x="6785993" y="1628138"/>
                </a:cubicBezTo>
                <a:cubicBezTo>
                  <a:pt x="6819441" y="1754017"/>
                  <a:pt x="6723237" y="1945302"/>
                  <a:pt x="6785993" y="2218043"/>
                </a:cubicBezTo>
                <a:cubicBezTo>
                  <a:pt x="6848749" y="2490785"/>
                  <a:pt x="6761328" y="2555689"/>
                  <a:pt x="6785993" y="2807948"/>
                </a:cubicBezTo>
                <a:cubicBezTo>
                  <a:pt x="6810658" y="3060207"/>
                  <a:pt x="6740231" y="3288538"/>
                  <a:pt x="6785993" y="3539430"/>
                </a:cubicBezTo>
                <a:cubicBezTo>
                  <a:pt x="6653850" y="3541879"/>
                  <a:pt x="6461620" y="3532101"/>
                  <a:pt x="6152634" y="3539430"/>
                </a:cubicBezTo>
                <a:cubicBezTo>
                  <a:pt x="5843648" y="3546759"/>
                  <a:pt x="5878520" y="3500733"/>
                  <a:pt x="5790714" y="3539430"/>
                </a:cubicBezTo>
                <a:cubicBezTo>
                  <a:pt x="5702908" y="3578127"/>
                  <a:pt x="5497225" y="3510685"/>
                  <a:pt x="5360934" y="3539430"/>
                </a:cubicBezTo>
                <a:cubicBezTo>
                  <a:pt x="5224643" y="3568175"/>
                  <a:pt x="4885207" y="3520038"/>
                  <a:pt x="4659715" y="3539430"/>
                </a:cubicBezTo>
                <a:cubicBezTo>
                  <a:pt x="4434223" y="3558822"/>
                  <a:pt x="4273265" y="3517170"/>
                  <a:pt x="4094216" y="3539430"/>
                </a:cubicBezTo>
                <a:cubicBezTo>
                  <a:pt x="3915167" y="3561690"/>
                  <a:pt x="3790962" y="3517730"/>
                  <a:pt x="3664436" y="3539430"/>
                </a:cubicBezTo>
                <a:cubicBezTo>
                  <a:pt x="3537910" y="3561130"/>
                  <a:pt x="3346180" y="3526491"/>
                  <a:pt x="3098937" y="3539430"/>
                </a:cubicBezTo>
                <a:cubicBezTo>
                  <a:pt x="2851694" y="3552369"/>
                  <a:pt x="2902313" y="3530737"/>
                  <a:pt x="2737017" y="3539430"/>
                </a:cubicBezTo>
                <a:cubicBezTo>
                  <a:pt x="2571721" y="3548123"/>
                  <a:pt x="2493359" y="3508191"/>
                  <a:pt x="2375098" y="3539430"/>
                </a:cubicBezTo>
                <a:cubicBezTo>
                  <a:pt x="2256837" y="3570669"/>
                  <a:pt x="2062990" y="3515762"/>
                  <a:pt x="1809598" y="3539430"/>
                </a:cubicBezTo>
                <a:cubicBezTo>
                  <a:pt x="1556206" y="3563098"/>
                  <a:pt x="1509338" y="3508375"/>
                  <a:pt x="1379819" y="3539430"/>
                </a:cubicBezTo>
                <a:cubicBezTo>
                  <a:pt x="1250300" y="3570485"/>
                  <a:pt x="938974" y="3537205"/>
                  <a:pt x="746459" y="3539430"/>
                </a:cubicBezTo>
                <a:cubicBezTo>
                  <a:pt x="553944" y="3541655"/>
                  <a:pt x="325491" y="3452287"/>
                  <a:pt x="0" y="3539430"/>
                </a:cubicBezTo>
                <a:cubicBezTo>
                  <a:pt x="-3261" y="3267243"/>
                  <a:pt x="69289" y="3165340"/>
                  <a:pt x="0" y="2914131"/>
                </a:cubicBezTo>
                <a:cubicBezTo>
                  <a:pt x="-69289" y="2662922"/>
                  <a:pt x="22804" y="2419177"/>
                  <a:pt x="0" y="2288831"/>
                </a:cubicBezTo>
                <a:cubicBezTo>
                  <a:pt x="-22804" y="2158485"/>
                  <a:pt x="55161" y="1985997"/>
                  <a:pt x="0" y="1769715"/>
                </a:cubicBezTo>
                <a:cubicBezTo>
                  <a:pt x="-55161" y="1553433"/>
                  <a:pt x="18535" y="1402949"/>
                  <a:pt x="0" y="1144416"/>
                </a:cubicBezTo>
                <a:cubicBezTo>
                  <a:pt x="-18535" y="885883"/>
                  <a:pt x="3423" y="495869"/>
                  <a:pt x="0" y="0"/>
                </a:cubicBezTo>
                <a:close/>
              </a:path>
            </a:pathLst>
          </a:custGeom>
          <a:noFill/>
          <a:ln w="349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☐ </a:t>
            </a:r>
            <a:r>
              <a:rPr lang="en-US" sz="32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W10-14</a:t>
            </a:r>
            <a:r>
              <a:rPr lang="en-US" sz="3200" b="1" dirty="0">
                <a:latin typeface="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┃ Project Implementation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Weekly Reports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┣</a:t>
            </a:r>
            <a:r>
              <a:rPr lang="en-US" sz="2400" b="1" dirty="0">
                <a:latin typeface=""/>
              </a:rPr>
              <a:t> PS: </a:t>
            </a:r>
            <a:r>
              <a:rPr lang="en-US" sz="2400" dirty="0">
                <a:latin typeface=""/>
              </a:rPr>
              <a:t>Web Applications with </a:t>
            </a:r>
            <a:r>
              <a:rPr lang="en-US" sz="2400" dirty="0" err="1">
                <a:latin typeface=""/>
              </a:rPr>
              <a:t>ShinyR</a:t>
            </a:r>
            <a:endParaRPr lang="en-US" sz="2400" dirty="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┗ </a:t>
            </a:r>
            <a:r>
              <a:rPr lang="en-US" sz="2400" b="1" dirty="0">
                <a:latin typeface=""/>
              </a:rPr>
              <a:t>Feedback</a:t>
            </a:r>
          </a:p>
          <a:p>
            <a:pPr>
              <a:lnSpc>
                <a:spcPct val="80000"/>
              </a:lnSpc>
            </a:pPr>
            <a:endParaRPr lang="en-US" sz="2400" b="1" dirty="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☐ </a:t>
            </a:r>
            <a:r>
              <a:rPr lang="en-US" sz="32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W15-16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┃ Presentations</a:t>
            </a:r>
            <a:endParaRPr lang="en-US" sz="2400" b="1" dirty="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┗</a:t>
            </a:r>
            <a:r>
              <a:rPr lang="en-US" sz="2400" b="1" dirty="0">
                <a:latin typeface=""/>
              </a:rPr>
              <a:t> Web-Application</a:t>
            </a:r>
          </a:p>
        </p:txBody>
      </p:sp>
    </p:spTree>
    <p:extLst>
      <p:ext uri="{BB962C8B-B14F-4D97-AF65-F5344CB8AC3E}">
        <p14:creationId xmlns:p14="http://schemas.microsoft.com/office/powerpoint/2010/main" val="8559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B36AD0-E41F-3168-C5F5-AB1418932768}"/>
              </a:ext>
            </a:extLst>
          </p:cNvPr>
          <p:cNvSpPr txBox="1"/>
          <p:nvPr/>
        </p:nvSpPr>
        <p:spPr>
          <a:xfrm>
            <a:off x="267156" y="177442"/>
            <a:ext cx="11657688" cy="707886"/>
          </a:xfrm>
          <a:custGeom>
            <a:avLst/>
            <a:gdLst>
              <a:gd name="connsiteX0" fmla="*/ 0 w 11657688"/>
              <a:gd name="connsiteY0" fmla="*/ 0 h 707886"/>
              <a:gd name="connsiteX1" fmla="*/ 466308 w 11657688"/>
              <a:gd name="connsiteY1" fmla="*/ 0 h 707886"/>
              <a:gd name="connsiteX2" fmla="*/ 699461 w 11657688"/>
              <a:gd name="connsiteY2" fmla="*/ 0 h 707886"/>
              <a:gd name="connsiteX3" fmla="*/ 1515499 w 11657688"/>
              <a:gd name="connsiteY3" fmla="*/ 0 h 707886"/>
              <a:gd name="connsiteX4" fmla="*/ 1981807 w 11657688"/>
              <a:gd name="connsiteY4" fmla="*/ 0 h 707886"/>
              <a:gd name="connsiteX5" fmla="*/ 2448114 w 11657688"/>
              <a:gd name="connsiteY5" fmla="*/ 0 h 707886"/>
              <a:gd name="connsiteX6" fmla="*/ 3264153 w 11657688"/>
              <a:gd name="connsiteY6" fmla="*/ 0 h 707886"/>
              <a:gd name="connsiteX7" fmla="*/ 3613883 w 11657688"/>
              <a:gd name="connsiteY7" fmla="*/ 0 h 707886"/>
              <a:gd name="connsiteX8" fmla="*/ 4429921 w 11657688"/>
              <a:gd name="connsiteY8" fmla="*/ 0 h 707886"/>
              <a:gd name="connsiteX9" fmla="*/ 5245960 w 11657688"/>
              <a:gd name="connsiteY9" fmla="*/ 0 h 707886"/>
              <a:gd name="connsiteX10" fmla="*/ 5828844 w 11657688"/>
              <a:gd name="connsiteY10" fmla="*/ 0 h 707886"/>
              <a:gd name="connsiteX11" fmla="*/ 6644882 w 11657688"/>
              <a:gd name="connsiteY11" fmla="*/ 0 h 707886"/>
              <a:gd name="connsiteX12" fmla="*/ 7111190 w 11657688"/>
              <a:gd name="connsiteY12" fmla="*/ 0 h 707886"/>
              <a:gd name="connsiteX13" fmla="*/ 7577497 w 11657688"/>
              <a:gd name="connsiteY13" fmla="*/ 0 h 707886"/>
              <a:gd name="connsiteX14" fmla="*/ 8276958 w 11657688"/>
              <a:gd name="connsiteY14" fmla="*/ 0 h 707886"/>
              <a:gd name="connsiteX15" fmla="*/ 8743266 w 11657688"/>
              <a:gd name="connsiteY15" fmla="*/ 0 h 707886"/>
              <a:gd name="connsiteX16" fmla="*/ 9559304 w 11657688"/>
              <a:gd name="connsiteY16" fmla="*/ 0 h 707886"/>
              <a:gd name="connsiteX17" fmla="*/ 10375342 w 11657688"/>
              <a:gd name="connsiteY17" fmla="*/ 0 h 707886"/>
              <a:gd name="connsiteX18" fmla="*/ 10958227 w 11657688"/>
              <a:gd name="connsiteY18" fmla="*/ 0 h 707886"/>
              <a:gd name="connsiteX19" fmla="*/ 11657688 w 11657688"/>
              <a:gd name="connsiteY19" fmla="*/ 0 h 707886"/>
              <a:gd name="connsiteX20" fmla="*/ 11657688 w 11657688"/>
              <a:gd name="connsiteY20" fmla="*/ 332706 h 707886"/>
              <a:gd name="connsiteX21" fmla="*/ 11657688 w 11657688"/>
              <a:gd name="connsiteY21" fmla="*/ 707886 h 707886"/>
              <a:gd name="connsiteX22" fmla="*/ 10958227 w 11657688"/>
              <a:gd name="connsiteY22" fmla="*/ 707886 h 707886"/>
              <a:gd name="connsiteX23" fmla="*/ 10608496 w 11657688"/>
              <a:gd name="connsiteY23" fmla="*/ 707886 h 707886"/>
              <a:gd name="connsiteX24" fmla="*/ 10025612 w 11657688"/>
              <a:gd name="connsiteY24" fmla="*/ 707886 h 707886"/>
              <a:gd name="connsiteX25" fmla="*/ 9792458 w 11657688"/>
              <a:gd name="connsiteY25" fmla="*/ 707886 h 707886"/>
              <a:gd name="connsiteX26" fmla="*/ 9559304 w 11657688"/>
              <a:gd name="connsiteY26" fmla="*/ 707886 h 707886"/>
              <a:gd name="connsiteX27" fmla="*/ 8976420 w 11657688"/>
              <a:gd name="connsiteY27" fmla="*/ 707886 h 707886"/>
              <a:gd name="connsiteX28" fmla="*/ 8626689 w 11657688"/>
              <a:gd name="connsiteY28" fmla="*/ 707886 h 707886"/>
              <a:gd name="connsiteX29" fmla="*/ 7927228 w 11657688"/>
              <a:gd name="connsiteY29" fmla="*/ 707886 h 707886"/>
              <a:gd name="connsiteX30" fmla="*/ 7577497 w 11657688"/>
              <a:gd name="connsiteY30" fmla="*/ 707886 h 707886"/>
              <a:gd name="connsiteX31" fmla="*/ 6878036 w 11657688"/>
              <a:gd name="connsiteY31" fmla="*/ 707886 h 707886"/>
              <a:gd name="connsiteX32" fmla="*/ 6644882 w 11657688"/>
              <a:gd name="connsiteY32" fmla="*/ 707886 h 707886"/>
              <a:gd name="connsiteX33" fmla="*/ 5945421 w 11657688"/>
              <a:gd name="connsiteY33" fmla="*/ 707886 h 707886"/>
              <a:gd name="connsiteX34" fmla="*/ 5595690 w 11657688"/>
              <a:gd name="connsiteY34" fmla="*/ 707886 h 707886"/>
              <a:gd name="connsiteX35" fmla="*/ 5362536 w 11657688"/>
              <a:gd name="connsiteY35" fmla="*/ 707886 h 707886"/>
              <a:gd name="connsiteX36" fmla="*/ 5012806 w 11657688"/>
              <a:gd name="connsiteY36" fmla="*/ 707886 h 707886"/>
              <a:gd name="connsiteX37" fmla="*/ 4313345 w 11657688"/>
              <a:gd name="connsiteY37" fmla="*/ 707886 h 707886"/>
              <a:gd name="connsiteX38" fmla="*/ 3963614 w 11657688"/>
              <a:gd name="connsiteY38" fmla="*/ 707886 h 707886"/>
              <a:gd name="connsiteX39" fmla="*/ 3730460 w 11657688"/>
              <a:gd name="connsiteY39" fmla="*/ 707886 h 707886"/>
              <a:gd name="connsiteX40" fmla="*/ 3380730 w 11657688"/>
              <a:gd name="connsiteY40" fmla="*/ 707886 h 707886"/>
              <a:gd name="connsiteX41" fmla="*/ 2914422 w 11657688"/>
              <a:gd name="connsiteY41" fmla="*/ 707886 h 707886"/>
              <a:gd name="connsiteX42" fmla="*/ 2331538 w 11657688"/>
              <a:gd name="connsiteY42" fmla="*/ 707886 h 707886"/>
              <a:gd name="connsiteX43" fmla="*/ 1981807 w 11657688"/>
              <a:gd name="connsiteY43" fmla="*/ 707886 h 707886"/>
              <a:gd name="connsiteX44" fmla="*/ 1165769 w 11657688"/>
              <a:gd name="connsiteY44" fmla="*/ 707886 h 707886"/>
              <a:gd name="connsiteX45" fmla="*/ 582884 w 11657688"/>
              <a:gd name="connsiteY45" fmla="*/ 707886 h 707886"/>
              <a:gd name="connsiteX46" fmla="*/ 0 w 11657688"/>
              <a:gd name="connsiteY46" fmla="*/ 707886 h 707886"/>
              <a:gd name="connsiteX47" fmla="*/ 0 w 11657688"/>
              <a:gd name="connsiteY47" fmla="*/ 346864 h 707886"/>
              <a:gd name="connsiteX48" fmla="*/ 0 w 11657688"/>
              <a:gd name="connsiteY4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657688" h="707886" extrusionOk="0">
                <a:moveTo>
                  <a:pt x="0" y="0"/>
                </a:moveTo>
                <a:cubicBezTo>
                  <a:pt x="132672" y="-17309"/>
                  <a:pt x="292315" y="20750"/>
                  <a:pt x="466308" y="0"/>
                </a:cubicBezTo>
                <a:cubicBezTo>
                  <a:pt x="640301" y="-20750"/>
                  <a:pt x="606337" y="8753"/>
                  <a:pt x="699461" y="0"/>
                </a:cubicBezTo>
                <a:cubicBezTo>
                  <a:pt x="792585" y="-8753"/>
                  <a:pt x="1255755" y="13850"/>
                  <a:pt x="1515499" y="0"/>
                </a:cubicBezTo>
                <a:cubicBezTo>
                  <a:pt x="1775243" y="-13850"/>
                  <a:pt x="1845583" y="2034"/>
                  <a:pt x="1981807" y="0"/>
                </a:cubicBezTo>
                <a:cubicBezTo>
                  <a:pt x="2118031" y="-2034"/>
                  <a:pt x="2232957" y="45094"/>
                  <a:pt x="2448114" y="0"/>
                </a:cubicBezTo>
                <a:cubicBezTo>
                  <a:pt x="2663271" y="-45094"/>
                  <a:pt x="3094079" y="96882"/>
                  <a:pt x="3264153" y="0"/>
                </a:cubicBezTo>
                <a:cubicBezTo>
                  <a:pt x="3434227" y="-96882"/>
                  <a:pt x="3458139" y="35140"/>
                  <a:pt x="3613883" y="0"/>
                </a:cubicBezTo>
                <a:cubicBezTo>
                  <a:pt x="3769627" y="-35140"/>
                  <a:pt x="4204316" y="66898"/>
                  <a:pt x="4429921" y="0"/>
                </a:cubicBezTo>
                <a:cubicBezTo>
                  <a:pt x="4655526" y="-66898"/>
                  <a:pt x="5004848" y="65428"/>
                  <a:pt x="5245960" y="0"/>
                </a:cubicBezTo>
                <a:cubicBezTo>
                  <a:pt x="5487072" y="-65428"/>
                  <a:pt x="5673591" y="1103"/>
                  <a:pt x="5828844" y="0"/>
                </a:cubicBezTo>
                <a:cubicBezTo>
                  <a:pt x="5984097" y="-1103"/>
                  <a:pt x="6277778" y="25714"/>
                  <a:pt x="6644882" y="0"/>
                </a:cubicBezTo>
                <a:cubicBezTo>
                  <a:pt x="7011986" y="-25714"/>
                  <a:pt x="6893373" y="26496"/>
                  <a:pt x="7111190" y="0"/>
                </a:cubicBezTo>
                <a:cubicBezTo>
                  <a:pt x="7329007" y="-26496"/>
                  <a:pt x="7454266" y="34907"/>
                  <a:pt x="7577497" y="0"/>
                </a:cubicBezTo>
                <a:cubicBezTo>
                  <a:pt x="7700728" y="-34907"/>
                  <a:pt x="8105387" y="45212"/>
                  <a:pt x="8276958" y="0"/>
                </a:cubicBezTo>
                <a:cubicBezTo>
                  <a:pt x="8448529" y="-45212"/>
                  <a:pt x="8622275" y="34730"/>
                  <a:pt x="8743266" y="0"/>
                </a:cubicBezTo>
                <a:cubicBezTo>
                  <a:pt x="8864257" y="-34730"/>
                  <a:pt x="9256526" y="86268"/>
                  <a:pt x="9559304" y="0"/>
                </a:cubicBezTo>
                <a:cubicBezTo>
                  <a:pt x="9862082" y="-86268"/>
                  <a:pt x="10009700" y="24432"/>
                  <a:pt x="10375342" y="0"/>
                </a:cubicBezTo>
                <a:cubicBezTo>
                  <a:pt x="10740984" y="-24432"/>
                  <a:pt x="10725226" y="12864"/>
                  <a:pt x="10958227" y="0"/>
                </a:cubicBezTo>
                <a:cubicBezTo>
                  <a:pt x="11191229" y="-12864"/>
                  <a:pt x="11458929" y="30856"/>
                  <a:pt x="11657688" y="0"/>
                </a:cubicBezTo>
                <a:cubicBezTo>
                  <a:pt x="11687841" y="158267"/>
                  <a:pt x="11619211" y="218754"/>
                  <a:pt x="11657688" y="332706"/>
                </a:cubicBezTo>
                <a:cubicBezTo>
                  <a:pt x="11696165" y="446658"/>
                  <a:pt x="11612813" y="561659"/>
                  <a:pt x="11657688" y="707886"/>
                </a:cubicBezTo>
                <a:cubicBezTo>
                  <a:pt x="11448201" y="759997"/>
                  <a:pt x="11168780" y="686164"/>
                  <a:pt x="10958227" y="707886"/>
                </a:cubicBezTo>
                <a:cubicBezTo>
                  <a:pt x="10747674" y="729608"/>
                  <a:pt x="10729939" y="677610"/>
                  <a:pt x="10608496" y="707886"/>
                </a:cubicBezTo>
                <a:cubicBezTo>
                  <a:pt x="10487053" y="738162"/>
                  <a:pt x="10198683" y="666523"/>
                  <a:pt x="10025612" y="707886"/>
                </a:cubicBezTo>
                <a:cubicBezTo>
                  <a:pt x="9852541" y="749249"/>
                  <a:pt x="9868398" y="694548"/>
                  <a:pt x="9792458" y="707886"/>
                </a:cubicBezTo>
                <a:cubicBezTo>
                  <a:pt x="9716518" y="721224"/>
                  <a:pt x="9621168" y="688048"/>
                  <a:pt x="9559304" y="707886"/>
                </a:cubicBezTo>
                <a:cubicBezTo>
                  <a:pt x="9497440" y="727724"/>
                  <a:pt x="9112978" y="655355"/>
                  <a:pt x="8976420" y="707886"/>
                </a:cubicBezTo>
                <a:cubicBezTo>
                  <a:pt x="8839862" y="760417"/>
                  <a:pt x="8700829" y="693970"/>
                  <a:pt x="8626689" y="707886"/>
                </a:cubicBezTo>
                <a:cubicBezTo>
                  <a:pt x="8552549" y="721802"/>
                  <a:pt x="8122472" y="655745"/>
                  <a:pt x="7927228" y="707886"/>
                </a:cubicBezTo>
                <a:cubicBezTo>
                  <a:pt x="7731984" y="760027"/>
                  <a:pt x="7740929" y="702664"/>
                  <a:pt x="7577497" y="707886"/>
                </a:cubicBezTo>
                <a:cubicBezTo>
                  <a:pt x="7414065" y="713108"/>
                  <a:pt x="7211110" y="706709"/>
                  <a:pt x="6878036" y="707886"/>
                </a:cubicBezTo>
                <a:cubicBezTo>
                  <a:pt x="6544962" y="709063"/>
                  <a:pt x="6703510" y="704986"/>
                  <a:pt x="6644882" y="707886"/>
                </a:cubicBezTo>
                <a:cubicBezTo>
                  <a:pt x="6586254" y="710786"/>
                  <a:pt x="6218261" y="682963"/>
                  <a:pt x="5945421" y="707886"/>
                </a:cubicBezTo>
                <a:cubicBezTo>
                  <a:pt x="5672581" y="732809"/>
                  <a:pt x="5742019" y="702127"/>
                  <a:pt x="5595690" y="707886"/>
                </a:cubicBezTo>
                <a:cubicBezTo>
                  <a:pt x="5449361" y="713645"/>
                  <a:pt x="5420834" y="697055"/>
                  <a:pt x="5362536" y="707886"/>
                </a:cubicBezTo>
                <a:cubicBezTo>
                  <a:pt x="5304238" y="718717"/>
                  <a:pt x="5090822" y="684345"/>
                  <a:pt x="5012806" y="707886"/>
                </a:cubicBezTo>
                <a:cubicBezTo>
                  <a:pt x="4934790" y="731427"/>
                  <a:pt x="4459809" y="680076"/>
                  <a:pt x="4313345" y="707886"/>
                </a:cubicBezTo>
                <a:cubicBezTo>
                  <a:pt x="4166881" y="735696"/>
                  <a:pt x="4063402" y="701120"/>
                  <a:pt x="3963614" y="707886"/>
                </a:cubicBezTo>
                <a:cubicBezTo>
                  <a:pt x="3863826" y="714652"/>
                  <a:pt x="3803272" y="703625"/>
                  <a:pt x="3730460" y="707886"/>
                </a:cubicBezTo>
                <a:cubicBezTo>
                  <a:pt x="3657648" y="712147"/>
                  <a:pt x="3512210" y="688606"/>
                  <a:pt x="3380730" y="707886"/>
                </a:cubicBezTo>
                <a:cubicBezTo>
                  <a:pt x="3249250" y="727166"/>
                  <a:pt x="3074689" y="683740"/>
                  <a:pt x="2914422" y="707886"/>
                </a:cubicBezTo>
                <a:cubicBezTo>
                  <a:pt x="2754155" y="732032"/>
                  <a:pt x="2467903" y="694595"/>
                  <a:pt x="2331538" y="707886"/>
                </a:cubicBezTo>
                <a:cubicBezTo>
                  <a:pt x="2195173" y="721177"/>
                  <a:pt x="2122310" y="699933"/>
                  <a:pt x="1981807" y="707886"/>
                </a:cubicBezTo>
                <a:cubicBezTo>
                  <a:pt x="1841304" y="715839"/>
                  <a:pt x="1461703" y="696710"/>
                  <a:pt x="1165769" y="707886"/>
                </a:cubicBezTo>
                <a:cubicBezTo>
                  <a:pt x="869835" y="719062"/>
                  <a:pt x="733168" y="640530"/>
                  <a:pt x="582884" y="707886"/>
                </a:cubicBezTo>
                <a:cubicBezTo>
                  <a:pt x="432601" y="775242"/>
                  <a:pt x="161169" y="657375"/>
                  <a:pt x="0" y="707886"/>
                </a:cubicBezTo>
                <a:cubicBezTo>
                  <a:pt x="-22474" y="614421"/>
                  <a:pt x="40130" y="420818"/>
                  <a:pt x="0" y="346864"/>
                </a:cubicBezTo>
                <a:cubicBezTo>
                  <a:pt x="-40130" y="272910"/>
                  <a:pt x="1939" y="130765"/>
                  <a:pt x="0" y="0"/>
                </a:cubicBezTo>
                <a:close/>
              </a:path>
            </a:pathLst>
          </a:custGeom>
          <a:noFill/>
          <a:ln w="349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000" b="1" dirty="0">
                <a:latin typeface=""/>
              </a:rPr>
              <a:t>Plan Example: </a:t>
            </a:r>
            <a:r>
              <a:rPr lang="en-US" sz="4000" b="1" dirty="0">
                <a:latin typeface="Cavolini" panose="03000502040302020204" pitchFamily="66" charset="0"/>
                <a:cs typeface="Cavolini" panose="03000502040302020204" pitchFamily="66" charset="0"/>
              </a:rPr>
              <a:t>Universities under Attack</a:t>
            </a:r>
            <a:endParaRPr lang="en-US" sz="40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EC8C6-A522-49C0-783C-3B557A8EAF5A}"/>
              </a:ext>
            </a:extLst>
          </p:cNvPr>
          <p:cNvSpPr txBox="1"/>
          <p:nvPr/>
        </p:nvSpPr>
        <p:spPr>
          <a:xfrm>
            <a:off x="267156" y="1950728"/>
            <a:ext cx="6615781" cy="3391698"/>
          </a:xfrm>
          <a:custGeom>
            <a:avLst/>
            <a:gdLst>
              <a:gd name="connsiteX0" fmla="*/ 0 w 6615781"/>
              <a:gd name="connsiteY0" fmla="*/ 0 h 3391698"/>
              <a:gd name="connsiteX1" fmla="*/ 485157 w 6615781"/>
              <a:gd name="connsiteY1" fmla="*/ 0 h 3391698"/>
              <a:gd name="connsiteX2" fmla="*/ 837999 w 6615781"/>
              <a:gd name="connsiteY2" fmla="*/ 0 h 3391698"/>
              <a:gd name="connsiteX3" fmla="*/ 1521630 w 6615781"/>
              <a:gd name="connsiteY3" fmla="*/ 0 h 3391698"/>
              <a:gd name="connsiteX4" fmla="*/ 2006787 w 6615781"/>
              <a:gd name="connsiteY4" fmla="*/ 0 h 3391698"/>
              <a:gd name="connsiteX5" fmla="*/ 2491944 w 6615781"/>
              <a:gd name="connsiteY5" fmla="*/ 0 h 3391698"/>
              <a:gd name="connsiteX6" fmla="*/ 3175575 w 6615781"/>
              <a:gd name="connsiteY6" fmla="*/ 0 h 3391698"/>
              <a:gd name="connsiteX7" fmla="*/ 3594574 w 6615781"/>
              <a:gd name="connsiteY7" fmla="*/ 0 h 3391698"/>
              <a:gd name="connsiteX8" fmla="*/ 4278205 w 6615781"/>
              <a:gd name="connsiteY8" fmla="*/ 0 h 3391698"/>
              <a:gd name="connsiteX9" fmla="*/ 4961836 w 6615781"/>
              <a:gd name="connsiteY9" fmla="*/ 0 h 3391698"/>
              <a:gd name="connsiteX10" fmla="*/ 5513151 w 6615781"/>
              <a:gd name="connsiteY10" fmla="*/ 0 h 3391698"/>
              <a:gd name="connsiteX11" fmla="*/ 6615781 w 6615781"/>
              <a:gd name="connsiteY11" fmla="*/ 0 h 3391698"/>
              <a:gd name="connsiteX12" fmla="*/ 6615781 w 6615781"/>
              <a:gd name="connsiteY12" fmla="*/ 531366 h 3391698"/>
              <a:gd name="connsiteX13" fmla="*/ 6615781 w 6615781"/>
              <a:gd name="connsiteY13" fmla="*/ 994898 h 3391698"/>
              <a:gd name="connsiteX14" fmla="*/ 6615781 w 6615781"/>
              <a:gd name="connsiteY14" fmla="*/ 1560181 h 3391698"/>
              <a:gd name="connsiteX15" fmla="*/ 6615781 w 6615781"/>
              <a:gd name="connsiteY15" fmla="*/ 2125464 h 3391698"/>
              <a:gd name="connsiteX16" fmla="*/ 6615781 w 6615781"/>
              <a:gd name="connsiteY16" fmla="*/ 2690747 h 3391698"/>
              <a:gd name="connsiteX17" fmla="*/ 6615781 w 6615781"/>
              <a:gd name="connsiteY17" fmla="*/ 3391698 h 3391698"/>
              <a:gd name="connsiteX18" fmla="*/ 5998308 w 6615781"/>
              <a:gd name="connsiteY18" fmla="*/ 3391698 h 3391698"/>
              <a:gd name="connsiteX19" fmla="*/ 5645466 w 6615781"/>
              <a:gd name="connsiteY19" fmla="*/ 3391698 h 3391698"/>
              <a:gd name="connsiteX20" fmla="*/ 5226467 w 6615781"/>
              <a:gd name="connsiteY20" fmla="*/ 3391698 h 3391698"/>
              <a:gd name="connsiteX21" fmla="*/ 4542836 w 6615781"/>
              <a:gd name="connsiteY21" fmla="*/ 3391698 h 3391698"/>
              <a:gd name="connsiteX22" fmla="*/ 3991521 w 6615781"/>
              <a:gd name="connsiteY22" fmla="*/ 3391698 h 3391698"/>
              <a:gd name="connsiteX23" fmla="*/ 3572522 w 6615781"/>
              <a:gd name="connsiteY23" fmla="*/ 3391698 h 3391698"/>
              <a:gd name="connsiteX24" fmla="*/ 3021207 w 6615781"/>
              <a:gd name="connsiteY24" fmla="*/ 3391698 h 3391698"/>
              <a:gd name="connsiteX25" fmla="*/ 2668365 w 6615781"/>
              <a:gd name="connsiteY25" fmla="*/ 3391698 h 3391698"/>
              <a:gd name="connsiteX26" fmla="*/ 2315523 w 6615781"/>
              <a:gd name="connsiteY26" fmla="*/ 3391698 h 3391698"/>
              <a:gd name="connsiteX27" fmla="*/ 1764208 w 6615781"/>
              <a:gd name="connsiteY27" fmla="*/ 3391698 h 3391698"/>
              <a:gd name="connsiteX28" fmla="*/ 1345209 w 6615781"/>
              <a:gd name="connsiteY28" fmla="*/ 3391698 h 3391698"/>
              <a:gd name="connsiteX29" fmla="*/ 727736 w 6615781"/>
              <a:gd name="connsiteY29" fmla="*/ 3391698 h 3391698"/>
              <a:gd name="connsiteX30" fmla="*/ 0 w 6615781"/>
              <a:gd name="connsiteY30" fmla="*/ 3391698 h 3391698"/>
              <a:gd name="connsiteX31" fmla="*/ 0 w 6615781"/>
              <a:gd name="connsiteY31" fmla="*/ 2792498 h 3391698"/>
              <a:gd name="connsiteX32" fmla="*/ 0 w 6615781"/>
              <a:gd name="connsiteY32" fmla="*/ 2193298 h 3391698"/>
              <a:gd name="connsiteX33" fmla="*/ 0 w 6615781"/>
              <a:gd name="connsiteY33" fmla="*/ 1695849 h 3391698"/>
              <a:gd name="connsiteX34" fmla="*/ 0 w 6615781"/>
              <a:gd name="connsiteY34" fmla="*/ 1096649 h 3391698"/>
              <a:gd name="connsiteX35" fmla="*/ 0 w 6615781"/>
              <a:gd name="connsiteY35" fmla="*/ 0 h 339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15781" h="3391698" extrusionOk="0">
                <a:moveTo>
                  <a:pt x="0" y="0"/>
                </a:moveTo>
                <a:cubicBezTo>
                  <a:pt x="207363" y="-5787"/>
                  <a:pt x="384815" y="43103"/>
                  <a:pt x="485157" y="0"/>
                </a:cubicBezTo>
                <a:cubicBezTo>
                  <a:pt x="585499" y="-43103"/>
                  <a:pt x="723964" y="30110"/>
                  <a:pt x="837999" y="0"/>
                </a:cubicBezTo>
                <a:cubicBezTo>
                  <a:pt x="952034" y="-30110"/>
                  <a:pt x="1306306" y="76220"/>
                  <a:pt x="1521630" y="0"/>
                </a:cubicBezTo>
                <a:cubicBezTo>
                  <a:pt x="1736954" y="-76220"/>
                  <a:pt x="1906299" y="35765"/>
                  <a:pt x="2006787" y="0"/>
                </a:cubicBezTo>
                <a:cubicBezTo>
                  <a:pt x="2107275" y="-35765"/>
                  <a:pt x="2315868" y="37177"/>
                  <a:pt x="2491944" y="0"/>
                </a:cubicBezTo>
                <a:cubicBezTo>
                  <a:pt x="2668020" y="-37177"/>
                  <a:pt x="2901135" y="28487"/>
                  <a:pt x="3175575" y="0"/>
                </a:cubicBezTo>
                <a:cubicBezTo>
                  <a:pt x="3450015" y="-28487"/>
                  <a:pt x="3393485" y="1426"/>
                  <a:pt x="3594574" y="0"/>
                </a:cubicBezTo>
                <a:cubicBezTo>
                  <a:pt x="3795663" y="-1426"/>
                  <a:pt x="3964013" y="34014"/>
                  <a:pt x="4278205" y="0"/>
                </a:cubicBezTo>
                <a:cubicBezTo>
                  <a:pt x="4592397" y="-34014"/>
                  <a:pt x="4716381" y="7727"/>
                  <a:pt x="4961836" y="0"/>
                </a:cubicBezTo>
                <a:cubicBezTo>
                  <a:pt x="5207291" y="-7727"/>
                  <a:pt x="5336991" y="65783"/>
                  <a:pt x="5513151" y="0"/>
                </a:cubicBezTo>
                <a:cubicBezTo>
                  <a:pt x="5689311" y="-65783"/>
                  <a:pt x="6178709" y="84668"/>
                  <a:pt x="6615781" y="0"/>
                </a:cubicBezTo>
                <a:cubicBezTo>
                  <a:pt x="6671644" y="260033"/>
                  <a:pt x="6572706" y="383340"/>
                  <a:pt x="6615781" y="531366"/>
                </a:cubicBezTo>
                <a:cubicBezTo>
                  <a:pt x="6658856" y="679392"/>
                  <a:pt x="6581016" y="874723"/>
                  <a:pt x="6615781" y="994898"/>
                </a:cubicBezTo>
                <a:cubicBezTo>
                  <a:pt x="6650546" y="1115073"/>
                  <a:pt x="6610444" y="1420198"/>
                  <a:pt x="6615781" y="1560181"/>
                </a:cubicBezTo>
                <a:cubicBezTo>
                  <a:pt x="6621118" y="1700164"/>
                  <a:pt x="6595482" y="1982337"/>
                  <a:pt x="6615781" y="2125464"/>
                </a:cubicBezTo>
                <a:cubicBezTo>
                  <a:pt x="6636080" y="2268591"/>
                  <a:pt x="6594790" y="2517710"/>
                  <a:pt x="6615781" y="2690747"/>
                </a:cubicBezTo>
                <a:cubicBezTo>
                  <a:pt x="6636772" y="2863784"/>
                  <a:pt x="6561556" y="3173177"/>
                  <a:pt x="6615781" y="3391698"/>
                </a:cubicBezTo>
                <a:cubicBezTo>
                  <a:pt x="6362596" y="3451109"/>
                  <a:pt x="6215664" y="3343693"/>
                  <a:pt x="5998308" y="3391698"/>
                </a:cubicBezTo>
                <a:cubicBezTo>
                  <a:pt x="5780952" y="3439703"/>
                  <a:pt x="5748550" y="3374175"/>
                  <a:pt x="5645466" y="3391698"/>
                </a:cubicBezTo>
                <a:cubicBezTo>
                  <a:pt x="5542382" y="3409221"/>
                  <a:pt x="5334826" y="3355038"/>
                  <a:pt x="5226467" y="3391698"/>
                </a:cubicBezTo>
                <a:cubicBezTo>
                  <a:pt x="5118108" y="3428358"/>
                  <a:pt x="4842421" y="3390907"/>
                  <a:pt x="4542836" y="3391698"/>
                </a:cubicBezTo>
                <a:cubicBezTo>
                  <a:pt x="4243251" y="3392489"/>
                  <a:pt x="4211499" y="3358206"/>
                  <a:pt x="3991521" y="3391698"/>
                </a:cubicBezTo>
                <a:cubicBezTo>
                  <a:pt x="3771544" y="3425190"/>
                  <a:pt x="3686263" y="3362286"/>
                  <a:pt x="3572522" y="3391698"/>
                </a:cubicBezTo>
                <a:cubicBezTo>
                  <a:pt x="3458781" y="3421110"/>
                  <a:pt x="3157300" y="3365131"/>
                  <a:pt x="3021207" y="3391698"/>
                </a:cubicBezTo>
                <a:cubicBezTo>
                  <a:pt x="2885114" y="3418265"/>
                  <a:pt x="2820973" y="3356257"/>
                  <a:pt x="2668365" y="3391698"/>
                </a:cubicBezTo>
                <a:cubicBezTo>
                  <a:pt x="2515757" y="3427139"/>
                  <a:pt x="2452212" y="3377382"/>
                  <a:pt x="2315523" y="3391698"/>
                </a:cubicBezTo>
                <a:cubicBezTo>
                  <a:pt x="2178834" y="3406014"/>
                  <a:pt x="2013658" y="3340368"/>
                  <a:pt x="1764208" y="3391698"/>
                </a:cubicBezTo>
                <a:cubicBezTo>
                  <a:pt x="1514759" y="3443028"/>
                  <a:pt x="1549095" y="3376508"/>
                  <a:pt x="1345209" y="3391698"/>
                </a:cubicBezTo>
                <a:cubicBezTo>
                  <a:pt x="1141323" y="3406888"/>
                  <a:pt x="974617" y="3326851"/>
                  <a:pt x="727736" y="3391698"/>
                </a:cubicBezTo>
                <a:cubicBezTo>
                  <a:pt x="480855" y="3456545"/>
                  <a:pt x="183094" y="3326538"/>
                  <a:pt x="0" y="3391698"/>
                </a:cubicBezTo>
                <a:cubicBezTo>
                  <a:pt x="-10914" y="3217052"/>
                  <a:pt x="1317" y="2977191"/>
                  <a:pt x="0" y="2792498"/>
                </a:cubicBezTo>
                <a:cubicBezTo>
                  <a:pt x="-1317" y="2607805"/>
                  <a:pt x="472" y="2378760"/>
                  <a:pt x="0" y="2193298"/>
                </a:cubicBezTo>
                <a:cubicBezTo>
                  <a:pt x="-472" y="2007836"/>
                  <a:pt x="12945" y="1929615"/>
                  <a:pt x="0" y="1695849"/>
                </a:cubicBezTo>
                <a:cubicBezTo>
                  <a:pt x="-12945" y="1462083"/>
                  <a:pt x="20589" y="1240923"/>
                  <a:pt x="0" y="1096649"/>
                </a:cubicBezTo>
                <a:cubicBezTo>
                  <a:pt x="-20589" y="952375"/>
                  <a:pt x="53599" y="238657"/>
                  <a:pt x="0" y="0"/>
                </a:cubicBezTo>
                <a:close/>
              </a:path>
            </a:pathLst>
          </a:custGeom>
          <a:noFill/>
          <a:ln w="349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☐</a:t>
            </a:r>
            <a:r>
              <a:rPr lang="en-US" sz="3200" dirty="0">
                <a:latin typeface=""/>
              </a:rPr>
              <a:t> </a:t>
            </a:r>
            <a:r>
              <a:rPr lang="en-US" sz="3200" b="1" dirty="0">
                <a:latin typeface=""/>
              </a:rPr>
              <a:t>W1 Motivation for RQ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Why is this question important?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Review of previous studies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┗ </a:t>
            </a:r>
            <a:r>
              <a:rPr lang="en-US" sz="2400" b="1" dirty="0">
                <a:latin typeface=""/>
              </a:rPr>
              <a:t>Sources: </a:t>
            </a:r>
            <a:r>
              <a:rPr lang="en-US" sz="2400" dirty="0">
                <a:latin typeface=""/>
                <a:hlinkClick r:id="rId3"/>
              </a:rPr>
              <a:t>Link-1</a:t>
            </a:r>
            <a:r>
              <a:rPr lang="en-US" sz="2400" dirty="0">
                <a:latin typeface=""/>
              </a:rPr>
              <a:t> | </a:t>
            </a:r>
            <a:r>
              <a:rPr lang="en-US" sz="2400" dirty="0">
                <a:latin typeface=""/>
                <a:hlinkClick r:id="rId4"/>
              </a:rPr>
              <a:t>Link-2</a:t>
            </a:r>
            <a:r>
              <a:rPr lang="en-US" sz="2400" dirty="0">
                <a:latin typeface=""/>
              </a:rPr>
              <a:t> </a:t>
            </a:r>
          </a:p>
          <a:p>
            <a:pPr>
              <a:lnSpc>
                <a:spcPct val="80000"/>
              </a:lnSpc>
            </a:pPr>
            <a:endParaRPr lang="en-US" sz="1200" b="1" dirty="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☐</a:t>
            </a:r>
            <a:r>
              <a:rPr lang="en-US" sz="3200" dirty="0">
                <a:latin typeface=""/>
              </a:rPr>
              <a:t> </a:t>
            </a:r>
            <a:r>
              <a:rPr lang="en-US" sz="3200" b="1" dirty="0">
                <a:latin typeface=""/>
              </a:rPr>
              <a:t>W2</a:t>
            </a:r>
            <a:r>
              <a:rPr lang="en-US" sz="3200" dirty="0">
                <a:latin typeface=""/>
              </a:rPr>
              <a:t> </a:t>
            </a:r>
            <a:r>
              <a:rPr lang="en-US" sz="3200" b="1" dirty="0">
                <a:latin typeface=""/>
              </a:rPr>
              <a:t>Data Collection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</a:t>
            </a:r>
            <a:r>
              <a:rPr lang="en-US" sz="2400" dirty="0">
                <a:latin typeface=""/>
              </a:rPr>
              <a:t> </a:t>
            </a:r>
            <a:r>
              <a:rPr lang="en-US" sz="2400" b="1" dirty="0">
                <a:latin typeface=""/>
              </a:rPr>
              <a:t>Attacks data: </a:t>
            </a:r>
            <a:r>
              <a:rPr lang="en-US" sz="2400" dirty="0">
                <a:latin typeface=""/>
                <a:hlinkClick r:id="rId5"/>
              </a:rPr>
              <a:t>Link-1</a:t>
            </a:r>
            <a:r>
              <a:rPr lang="en-US" sz="2400" dirty="0">
                <a:latin typeface=""/>
              </a:rPr>
              <a:t> | </a:t>
            </a:r>
            <a:r>
              <a:rPr lang="en-US" sz="2400" dirty="0">
                <a:latin typeface=""/>
                <a:hlinkClick r:id="rId6"/>
              </a:rPr>
              <a:t>Link-2</a:t>
            </a:r>
            <a:r>
              <a:rPr lang="en-US" sz="2400" dirty="0">
                <a:latin typeface="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College data: </a:t>
            </a:r>
            <a:r>
              <a:rPr lang="en-US" sz="2400" dirty="0">
                <a:latin typeface=""/>
                <a:hlinkClick r:id="rId7"/>
              </a:rPr>
              <a:t>Link-1</a:t>
            </a:r>
            <a:r>
              <a:rPr lang="en-US" sz="2400" dirty="0">
                <a:latin typeface=""/>
              </a:rPr>
              <a:t> | </a:t>
            </a:r>
            <a:r>
              <a:rPr lang="en-US" sz="2400" dirty="0">
                <a:latin typeface=""/>
                <a:hlinkClick r:id="rId8"/>
              </a:rPr>
              <a:t>Link-2</a:t>
            </a:r>
            <a:endParaRPr lang="en-US" sz="2400" b="1" dirty="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┗ </a:t>
            </a:r>
            <a:r>
              <a:rPr lang="en-US" sz="2400" b="1" dirty="0">
                <a:latin typeface=""/>
              </a:rPr>
              <a:t>Final dataset compilation</a:t>
            </a:r>
            <a:endParaRPr lang="en-US" sz="2400" dirty="0">
              <a:latin typeface="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17EF6-9832-4D56-FDD6-71AFF139623C}"/>
              </a:ext>
            </a:extLst>
          </p:cNvPr>
          <p:cNvSpPr txBox="1"/>
          <p:nvPr/>
        </p:nvSpPr>
        <p:spPr>
          <a:xfrm>
            <a:off x="5910954" y="1388889"/>
            <a:ext cx="6615781" cy="3391698"/>
          </a:xfrm>
          <a:custGeom>
            <a:avLst/>
            <a:gdLst>
              <a:gd name="connsiteX0" fmla="*/ 0 w 6615781"/>
              <a:gd name="connsiteY0" fmla="*/ 0 h 3391698"/>
              <a:gd name="connsiteX1" fmla="*/ 485157 w 6615781"/>
              <a:gd name="connsiteY1" fmla="*/ 0 h 3391698"/>
              <a:gd name="connsiteX2" fmla="*/ 837999 w 6615781"/>
              <a:gd name="connsiteY2" fmla="*/ 0 h 3391698"/>
              <a:gd name="connsiteX3" fmla="*/ 1521630 w 6615781"/>
              <a:gd name="connsiteY3" fmla="*/ 0 h 3391698"/>
              <a:gd name="connsiteX4" fmla="*/ 2006787 w 6615781"/>
              <a:gd name="connsiteY4" fmla="*/ 0 h 3391698"/>
              <a:gd name="connsiteX5" fmla="*/ 2491944 w 6615781"/>
              <a:gd name="connsiteY5" fmla="*/ 0 h 3391698"/>
              <a:gd name="connsiteX6" fmla="*/ 3175575 w 6615781"/>
              <a:gd name="connsiteY6" fmla="*/ 0 h 3391698"/>
              <a:gd name="connsiteX7" fmla="*/ 3594574 w 6615781"/>
              <a:gd name="connsiteY7" fmla="*/ 0 h 3391698"/>
              <a:gd name="connsiteX8" fmla="*/ 4278205 w 6615781"/>
              <a:gd name="connsiteY8" fmla="*/ 0 h 3391698"/>
              <a:gd name="connsiteX9" fmla="*/ 4961836 w 6615781"/>
              <a:gd name="connsiteY9" fmla="*/ 0 h 3391698"/>
              <a:gd name="connsiteX10" fmla="*/ 5513151 w 6615781"/>
              <a:gd name="connsiteY10" fmla="*/ 0 h 3391698"/>
              <a:gd name="connsiteX11" fmla="*/ 6615781 w 6615781"/>
              <a:gd name="connsiteY11" fmla="*/ 0 h 3391698"/>
              <a:gd name="connsiteX12" fmla="*/ 6615781 w 6615781"/>
              <a:gd name="connsiteY12" fmla="*/ 531366 h 3391698"/>
              <a:gd name="connsiteX13" fmla="*/ 6615781 w 6615781"/>
              <a:gd name="connsiteY13" fmla="*/ 994898 h 3391698"/>
              <a:gd name="connsiteX14" fmla="*/ 6615781 w 6615781"/>
              <a:gd name="connsiteY14" fmla="*/ 1560181 h 3391698"/>
              <a:gd name="connsiteX15" fmla="*/ 6615781 w 6615781"/>
              <a:gd name="connsiteY15" fmla="*/ 2125464 h 3391698"/>
              <a:gd name="connsiteX16" fmla="*/ 6615781 w 6615781"/>
              <a:gd name="connsiteY16" fmla="*/ 2690747 h 3391698"/>
              <a:gd name="connsiteX17" fmla="*/ 6615781 w 6615781"/>
              <a:gd name="connsiteY17" fmla="*/ 3391698 h 3391698"/>
              <a:gd name="connsiteX18" fmla="*/ 5998308 w 6615781"/>
              <a:gd name="connsiteY18" fmla="*/ 3391698 h 3391698"/>
              <a:gd name="connsiteX19" fmla="*/ 5645466 w 6615781"/>
              <a:gd name="connsiteY19" fmla="*/ 3391698 h 3391698"/>
              <a:gd name="connsiteX20" fmla="*/ 5226467 w 6615781"/>
              <a:gd name="connsiteY20" fmla="*/ 3391698 h 3391698"/>
              <a:gd name="connsiteX21" fmla="*/ 4542836 w 6615781"/>
              <a:gd name="connsiteY21" fmla="*/ 3391698 h 3391698"/>
              <a:gd name="connsiteX22" fmla="*/ 3991521 w 6615781"/>
              <a:gd name="connsiteY22" fmla="*/ 3391698 h 3391698"/>
              <a:gd name="connsiteX23" fmla="*/ 3572522 w 6615781"/>
              <a:gd name="connsiteY23" fmla="*/ 3391698 h 3391698"/>
              <a:gd name="connsiteX24" fmla="*/ 3021207 w 6615781"/>
              <a:gd name="connsiteY24" fmla="*/ 3391698 h 3391698"/>
              <a:gd name="connsiteX25" fmla="*/ 2668365 w 6615781"/>
              <a:gd name="connsiteY25" fmla="*/ 3391698 h 3391698"/>
              <a:gd name="connsiteX26" fmla="*/ 2315523 w 6615781"/>
              <a:gd name="connsiteY26" fmla="*/ 3391698 h 3391698"/>
              <a:gd name="connsiteX27" fmla="*/ 1764208 w 6615781"/>
              <a:gd name="connsiteY27" fmla="*/ 3391698 h 3391698"/>
              <a:gd name="connsiteX28" fmla="*/ 1345209 w 6615781"/>
              <a:gd name="connsiteY28" fmla="*/ 3391698 h 3391698"/>
              <a:gd name="connsiteX29" fmla="*/ 727736 w 6615781"/>
              <a:gd name="connsiteY29" fmla="*/ 3391698 h 3391698"/>
              <a:gd name="connsiteX30" fmla="*/ 0 w 6615781"/>
              <a:gd name="connsiteY30" fmla="*/ 3391698 h 3391698"/>
              <a:gd name="connsiteX31" fmla="*/ 0 w 6615781"/>
              <a:gd name="connsiteY31" fmla="*/ 2792498 h 3391698"/>
              <a:gd name="connsiteX32" fmla="*/ 0 w 6615781"/>
              <a:gd name="connsiteY32" fmla="*/ 2193298 h 3391698"/>
              <a:gd name="connsiteX33" fmla="*/ 0 w 6615781"/>
              <a:gd name="connsiteY33" fmla="*/ 1695849 h 3391698"/>
              <a:gd name="connsiteX34" fmla="*/ 0 w 6615781"/>
              <a:gd name="connsiteY34" fmla="*/ 1096649 h 3391698"/>
              <a:gd name="connsiteX35" fmla="*/ 0 w 6615781"/>
              <a:gd name="connsiteY35" fmla="*/ 0 h 339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15781" h="3391698" extrusionOk="0">
                <a:moveTo>
                  <a:pt x="0" y="0"/>
                </a:moveTo>
                <a:cubicBezTo>
                  <a:pt x="207363" y="-5787"/>
                  <a:pt x="384815" y="43103"/>
                  <a:pt x="485157" y="0"/>
                </a:cubicBezTo>
                <a:cubicBezTo>
                  <a:pt x="585499" y="-43103"/>
                  <a:pt x="723964" y="30110"/>
                  <a:pt x="837999" y="0"/>
                </a:cubicBezTo>
                <a:cubicBezTo>
                  <a:pt x="952034" y="-30110"/>
                  <a:pt x="1306306" y="76220"/>
                  <a:pt x="1521630" y="0"/>
                </a:cubicBezTo>
                <a:cubicBezTo>
                  <a:pt x="1736954" y="-76220"/>
                  <a:pt x="1906299" y="35765"/>
                  <a:pt x="2006787" y="0"/>
                </a:cubicBezTo>
                <a:cubicBezTo>
                  <a:pt x="2107275" y="-35765"/>
                  <a:pt x="2315868" y="37177"/>
                  <a:pt x="2491944" y="0"/>
                </a:cubicBezTo>
                <a:cubicBezTo>
                  <a:pt x="2668020" y="-37177"/>
                  <a:pt x="2901135" y="28487"/>
                  <a:pt x="3175575" y="0"/>
                </a:cubicBezTo>
                <a:cubicBezTo>
                  <a:pt x="3450015" y="-28487"/>
                  <a:pt x="3393485" y="1426"/>
                  <a:pt x="3594574" y="0"/>
                </a:cubicBezTo>
                <a:cubicBezTo>
                  <a:pt x="3795663" y="-1426"/>
                  <a:pt x="3964013" y="34014"/>
                  <a:pt x="4278205" y="0"/>
                </a:cubicBezTo>
                <a:cubicBezTo>
                  <a:pt x="4592397" y="-34014"/>
                  <a:pt x="4716381" y="7727"/>
                  <a:pt x="4961836" y="0"/>
                </a:cubicBezTo>
                <a:cubicBezTo>
                  <a:pt x="5207291" y="-7727"/>
                  <a:pt x="5336991" y="65783"/>
                  <a:pt x="5513151" y="0"/>
                </a:cubicBezTo>
                <a:cubicBezTo>
                  <a:pt x="5689311" y="-65783"/>
                  <a:pt x="6178709" y="84668"/>
                  <a:pt x="6615781" y="0"/>
                </a:cubicBezTo>
                <a:cubicBezTo>
                  <a:pt x="6671644" y="260033"/>
                  <a:pt x="6572706" y="383340"/>
                  <a:pt x="6615781" y="531366"/>
                </a:cubicBezTo>
                <a:cubicBezTo>
                  <a:pt x="6658856" y="679392"/>
                  <a:pt x="6581016" y="874723"/>
                  <a:pt x="6615781" y="994898"/>
                </a:cubicBezTo>
                <a:cubicBezTo>
                  <a:pt x="6650546" y="1115073"/>
                  <a:pt x="6610444" y="1420198"/>
                  <a:pt x="6615781" y="1560181"/>
                </a:cubicBezTo>
                <a:cubicBezTo>
                  <a:pt x="6621118" y="1700164"/>
                  <a:pt x="6595482" y="1982337"/>
                  <a:pt x="6615781" y="2125464"/>
                </a:cubicBezTo>
                <a:cubicBezTo>
                  <a:pt x="6636080" y="2268591"/>
                  <a:pt x="6594790" y="2517710"/>
                  <a:pt x="6615781" y="2690747"/>
                </a:cubicBezTo>
                <a:cubicBezTo>
                  <a:pt x="6636772" y="2863784"/>
                  <a:pt x="6561556" y="3173177"/>
                  <a:pt x="6615781" y="3391698"/>
                </a:cubicBezTo>
                <a:cubicBezTo>
                  <a:pt x="6362596" y="3451109"/>
                  <a:pt x="6215664" y="3343693"/>
                  <a:pt x="5998308" y="3391698"/>
                </a:cubicBezTo>
                <a:cubicBezTo>
                  <a:pt x="5780952" y="3439703"/>
                  <a:pt x="5748550" y="3374175"/>
                  <a:pt x="5645466" y="3391698"/>
                </a:cubicBezTo>
                <a:cubicBezTo>
                  <a:pt x="5542382" y="3409221"/>
                  <a:pt x="5334826" y="3355038"/>
                  <a:pt x="5226467" y="3391698"/>
                </a:cubicBezTo>
                <a:cubicBezTo>
                  <a:pt x="5118108" y="3428358"/>
                  <a:pt x="4842421" y="3390907"/>
                  <a:pt x="4542836" y="3391698"/>
                </a:cubicBezTo>
                <a:cubicBezTo>
                  <a:pt x="4243251" y="3392489"/>
                  <a:pt x="4211499" y="3358206"/>
                  <a:pt x="3991521" y="3391698"/>
                </a:cubicBezTo>
                <a:cubicBezTo>
                  <a:pt x="3771544" y="3425190"/>
                  <a:pt x="3686263" y="3362286"/>
                  <a:pt x="3572522" y="3391698"/>
                </a:cubicBezTo>
                <a:cubicBezTo>
                  <a:pt x="3458781" y="3421110"/>
                  <a:pt x="3157300" y="3365131"/>
                  <a:pt x="3021207" y="3391698"/>
                </a:cubicBezTo>
                <a:cubicBezTo>
                  <a:pt x="2885114" y="3418265"/>
                  <a:pt x="2820973" y="3356257"/>
                  <a:pt x="2668365" y="3391698"/>
                </a:cubicBezTo>
                <a:cubicBezTo>
                  <a:pt x="2515757" y="3427139"/>
                  <a:pt x="2452212" y="3377382"/>
                  <a:pt x="2315523" y="3391698"/>
                </a:cubicBezTo>
                <a:cubicBezTo>
                  <a:pt x="2178834" y="3406014"/>
                  <a:pt x="2013658" y="3340368"/>
                  <a:pt x="1764208" y="3391698"/>
                </a:cubicBezTo>
                <a:cubicBezTo>
                  <a:pt x="1514759" y="3443028"/>
                  <a:pt x="1549095" y="3376508"/>
                  <a:pt x="1345209" y="3391698"/>
                </a:cubicBezTo>
                <a:cubicBezTo>
                  <a:pt x="1141323" y="3406888"/>
                  <a:pt x="974617" y="3326851"/>
                  <a:pt x="727736" y="3391698"/>
                </a:cubicBezTo>
                <a:cubicBezTo>
                  <a:pt x="480855" y="3456545"/>
                  <a:pt x="183094" y="3326538"/>
                  <a:pt x="0" y="3391698"/>
                </a:cubicBezTo>
                <a:cubicBezTo>
                  <a:pt x="-10914" y="3217052"/>
                  <a:pt x="1317" y="2977191"/>
                  <a:pt x="0" y="2792498"/>
                </a:cubicBezTo>
                <a:cubicBezTo>
                  <a:pt x="-1317" y="2607805"/>
                  <a:pt x="472" y="2378760"/>
                  <a:pt x="0" y="2193298"/>
                </a:cubicBezTo>
                <a:cubicBezTo>
                  <a:pt x="-472" y="2007836"/>
                  <a:pt x="12945" y="1929615"/>
                  <a:pt x="0" y="1695849"/>
                </a:cubicBezTo>
                <a:cubicBezTo>
                  <a:pt x="-12945" y="1462083"/>
                  <a:pt x="20589" y="1240923"/>
                  <a:pt x="0" y="1096649"/>
                </a:cubicBezTo>
                <a:cubicBezTo>
                  <a:pt x="-20589" y="952375"/>
                  <a:pt x="53599" y="238657"/>
                  <a:pt x="0" y="0"/>
                </a:cubicBezTo>
                <a:close/>
              </a:path>
            </a:pathLst>
          </a:custGeom>
          <a:noFill/>
          <a:ln w="349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☐ W3 Machine Learning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Train ML models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Assess accuracy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┗ </a:t>
            </a:r>
            <a:r>
              <a:rPr lang="en-US" sz="2400" b="1" dirty="0">
                <a:latin typeface=""/>
              </a:rPr>
              <a:t>Identify important predictors</a:t>
            </a:r>
            <a:endParaRPr lang="en-US" sz="2400" dirty="0">
              <a:latin typeface=""/>
            </a:endParaRPr>
          </a:p>
          <a:p>
            <a:pPr>
              <a:lnSpc>
                <a:spcPct val="80000"/>
              </a:lnSpc>
            </a:pPr>
            <a:endParaRPr lang="en-US" sz="1200" b="1" dirty="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☐</a:t>
            </a:r>
            <a:r>
              <a:rPr lang="en-US" sz="3200" dirty="0">
                <a:latin typeface=""/>
              </a:rPr>
              <a:t> </a:t>
            </a:r>
            <a:r>
              <a:rPr lang="en-US" sz="3200" b="1" dirty="0">
                <a:latin typeface=""/>
              </a:rPr>
              <a:t>W4 Results &amp; Summary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What did I learn?</a:t>
            </a:r>
            <a:endParaRPr lang="en-US" sz="2400" dirty="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What is my answer to the RQ?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┗ </a:t>
            </a:r>
            <a:r>
              <a:rPr lang="en-US" sz="2400" b="1" dirty="0">
                <a:latin typeface=""/>
              </a:rPr>
              <a:t>Prepare presentation</a:t>
            </a:r>
            <a:endParaRPr lang="en-US" sz="2400" dirty="0"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80017-DD32-7DB3-BA50-C41D57EDD214}"/>
              </a:ext>
            </a:extLst>
          </p:cNvPr>
          <p:cNvSpPr txBox="1"/>
          <p:nvPr/>
        </p:nvSpPr>
        <p:spPr>
          <a:xfrm>
            <a:off x="267156" y="885328"/>
            <a:ext cx="10901587" cy="781752"/>
          </a:xfrm>
          <a:custGeom>
            <a:avLst/>
            <a:gdLst>
              <a:gd name="connsiteX0" fmla="*/ 0 w 10901587"/>
              <a:gd name="connsiteY0" fmla="*/ 0 h 781752"/>
              <a:gd name="connsiteX1" fmla="*/ 464752 w 10901587"/>
              <a:gd name="connsiteY1" fmla="*/ 0 h 781752"/>
              <a:gd name="connsiteX2" fmla="*/ 711472 w 10901587"/>
              <a:gd name="connsiteY2" fmla="*/ 0 h 781752"/>
              <a:gd name="connsiteX3" fmla="*/ 1503271 w 10901587"/>
              <a:gd name="connsiteY3" fmla="*/ 0 h 781752"/>
              <a:gd name="connsiteX4" fmla="*/ 1968023 w 10901587"/>
              <a:gd name="connsiteY4" fmla="*/ 0 h 781752"/>
              <a:gd name="connsiteX5" fmla="*/ 2432775 w 10901587"/>
              <a:gd name="connsiteY5" fmla="*/ 0 h 781752"/>
              <a:gd name="connsiteX6" fmla="*/ 3224575 w 10901587"/>
              <a:gd name="connsiteY6" fmla="*/ 0 h 781752"/>
              <a:gd name="connsiteX7" fmla="*/ 3580311 w 10901587"/>
              <a:gd name="connsiteY7" fmla="*/ 0 h 781752"/>
              <a:gd name="connsiteX8" fmla="*/ 4372110 w 10901587"/>
              <a:gd name="connsiteY8" fmla="*/ 0 h 781752"/>
              <a:gd name="connsiteX9" fmla="*/ 5163910 w 10901587"/>
              <a:gd name="connsiteY9" fmla="*/ 0 h 781752"/>
              <a:gd name="connsiteX10" fmla="*/ 5737677 w 10901587"/>
              <a:gd name="connsiteY10" fmla="*/ 0 h 781752"/>
              <a:gd name="connsiteX11" fmla="*/ 6529477 w 10901587"/>
              <a:gd name="connsiteY11" fmla="*/ 0 h 781752"/>
              <a:gd name="connsiteX12" fmla="*/ 6994229 w 10901587"/>
              <a:gd name="connsiteY12" fmla="*/ 0 h 781752"/>
              <a:gd name="connsiteX13" fmla="*/ 7458981 w 10901587"/>
              <a:gd name="connsiteY13" fmla="*/ 0 h 781752"/>
              <a:gd name="connsiteX14" fmla="*/ 8141764 w 10901587"/>
              <a:gd name="connsiteY14" fmla="*/ 0 h 781752"/>
              <a:gd name="connsiteX15" fmla="*/ 8606516 w 10901587"/>
              <a:gd name="connsiteY15" fmla="*/ 0 h 781752"/>
              <a:gd name="connsiteX16" fmla="*/ 9398316 w 10901587"/>
              <a:gd name="connsiteY16" fmla="*/ 0 h 781752"/>
              <a:gd name="connsiteX17" fmla="*/ 10190115 w 10901587"/>
              <a:gd name="connsiteY17" fmla="*/ 0 h 781752"/>
              <a:gd name="connsiteX18" fmla="*/ 10901587 w 10901587"/>
              <a:gd name="connsiteY18" fmla="*/ 0 h 781752"/>
              <a:gd name="connsiteX19" fmla="*/ 10901587 w 10901587"/>
              <a:gd name="connsiteY19" fmla="*/ 383058 h 781752"/>
              <a:gd name="connsiteX20" fmla="*/ 10901587 w 10901587"/>
              <a:gd name="connsiteY20" fmla="*/ 781752 h 781752"/>
              <a:gd name="connsiteX21" fmla="*/ 10545851 w 10901587"/>
              <a:gd name="connsiteY21" fmla="*/ 781752 h 781752"/>
              <a:gd name="connsiteX22" fmla="*/ 9972083 w 10901587"/>
              <a:gd name="connsiteY22" fmla="*/ 781752 h 781752"/>
              <a:gd name="connsiteX23" fmla="*/ 9616347 w 10901587"/>
              <a:gd name="connsiteY23" fmla="*/ 781752 h 781752"/>
              <a:gd name="connsiteX24" fmla="*/ 9042580 w 10901587"/>
              <a:gd name="connsiteY24" fmla="*/ 781752 h 781752"/>
              <a:gd name="connsiteX25" fmla="*/ 8795859 w 10901587"/>
              <a:gd name="connsiteY25" fmla="*/ 781752 h 781752"/>
              <a:gd name="connsiteX26" fmla="*/ 8549139 w 10901587"/>
              <a:gd name="connsiteY26" fmla="*/ 781752 h 781752"/>
              <a:gd name="connsiteX27" fmla="*/ 7975372 w 10901587"/>
              <a:gd name="connsiteY27" fmla="*/ 781752 h 781752"/>
              <a:gd name="connsiteX28" fmla="*/ 7619636 w 10901587"/>
              <a:gd name="connsiteY28" fmla="*/ 781752 h 781752"/>
              <a:gd name="connsiteX29" fmla="*/ 6936852 w 10901587"/>
              <a:gd name="connsiteY29" fmla="*/ 781752 h 781752"/>
              <a:gd name="connsiteX30" fmla="*/ 6581116 w 10901587"/>
              <a:gd name="connsiteY30" fmla="*/ 781752 h 781752"/>
              <a:gd name="connsiteX31" fmla="*/ 5898332 w 10901587"/>
              <a:gd name="connsiteY31" fmla="*/ 781752 h 781752"/>
              <a:gd name="connsiteX32" fmla="*/ 5651612 w 10901587"/>
              <a:gd name="connsiteY32" fmla="*/ 781752 h 781752"/>
              <a:gd name="connsiteX33" fmla="*/ 4968829 w 10901587"/>
              <a:gd name="connsiteY33" fmla="*/ 781752 h 781752"/>
              <a:gd name="connsiteX34" fmla="*/ 4613093 w 10901587"/>
              <a:gd name="connsiteY34" fmla="*/ 781752 h 781752"/>
              <a:gd name="connsiteX35" fmla="*/ 4366372 w 10901587"/>
              <a:gd name="connsiteY35" fmla="*/ 781752 h 781752"/>
              <a:gd name="connsiteX36" fmla="*/ 4010636 w 10901587"/>
              <a:gd name="connsiteY36" fmla="*/ 781752 h 781752"/>
              <a:gd name="connsiteX37" fmla="*/ 3327853 w 10901587"/>
              <a:gd name="connsiteY37" fmla="*/ 781752 h 781752"/>
              <a:gd name="connsiteX38" fmla="*/ 2972117 w 10901587"/>
              <a:gd name="connsiteY38" fmla="*/ 781752 h 781752"/>
              <a:gd name="connsiteX39" fmla="*/ 2725397 w 10901587"/>
              <a:gd name="connsiteY39" fmla="*/ 781752 h 781752"/>
              <a:gd name="connsiteX40" fmla="*/ 2369661 w 10901587"/>
              <a:gd name="connsiteY40" fmla="*/ 781752 h 781752"/>
              <a:gd name="connsiteX41" fmla="*/ 1904909 w 10901587"/>
              <a:gd name="connsiteY41" fmla="*/ 781752 h 781752"/>
              <a:gd name="connsiteX42" fmla="*/ 1331141 w 10901587"/>
              <a:gd name="connsiteY42" fmla="*/ 781752 h 781752"/>
              <a:gd name="connsiteX43" fmla="*/ 975405 w 10901587"/>
              <a:gd name="connsiteY43" fmla="*/ 781752 h 781752"/>
              <a:gd name="connsiteX44" fmla="*/ 0 w 10901587"/>
              <a:gd name="connsiteY44" fmla="*/ 781752 h 781752"/>
              <a:gd name="connsiteX45" fmla="*/ 0 w 10901587"/>
              <a:gd name="connsiteY45" fmla="*/ 390876 h 781752"/>
              <a:gd name="connsiteX46" fmla="*/ 0 w 10901587"/>
              <a:gd name="connsiteY46" fmla="*/ 0 h 78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1587" h="781752" extrusionOk="0">
                <a:moveTo>
                  <a:pt x="0" y="0"/>
                </a:moveTo>
                <a:cubicBezTo>
                  <a:pt x="112952" y="-46037"/>
                  <a:pt x="253842" y="52171"/>
                  <a:pt x="464752" y="0"/>
                </a:cubicBezTo>
                <a:cubicBezTo>
                  <a:pt x="675662" y="-52171"/>
                  <a:pt x="660507" y="19251"/>
                  <a:pt x="711472" y="0"/>
                </a:cubicBezTo>
                <a:cubicBezTo>
                  <a:pt x="762437" y="-19251"/>
                  <a:pt x="1110501" y="43029"/>
                  <a:pt x="1503271" y="0"/>
                </a:cubicBezTo>
                <a:cubicBezTo>
                  <a:pt x="1896041" y="-43029"/>
                  <a:pt x="1742948" y="37697"/>
                  <a:pt x="1968023" y="0"/>
                </a:cubicBezTo>
                <a:cubicBezTo>
                  <a:pt x="2193098" y="-37697"/>
                  <a:pt x="2278074" y="15188"/>
                  <a:pt x="2432775" y="0"/>
                </a:cubicBezTo>
                <a:cubicBezTo>
                  <a:pt x="2587476" y="-15188"/>
                  <a:pt x="3059846" y="17215"/>
                  <a:pt x="3224575" y="0"/>
                </a:cubicBezTo>
                <a:cubicBezTo>
                  <a:pt x="3389304" y="-17215"/>
                  <a:pt x="3450480" y="12790"/>
                  <a:pt x="3580311" y="0"/>
                </a:cubicBezTo>
                <a:cubicBezTo>
                  <a:pt x="3710142" y="-12790"/>
                  <a:pt x="4016147" y="32006"/>
                  <a:pt x="4372110" y="0"/>
                </a:cubicBezTo>
                <a:cubicBezTo>
                  <a:pt x="4728073" y="-32006"/>
                  <a:pt x="4811497" y="4573"/>
                  <a:pt x="5163910" y="0"/>
                </a:cubicBezTo>
                <a:cubicBezTo>
                  <a:pt x="5516323" y="-4573"/>
                  <a:pt x="5546015" y="30728"/>
                  <a:pt x="5737677" y="0"/>
                </a:cubicBezTo>
                <a:cubicBezTo>
                  <a:pt x="5929339" y="-30728"/>
                  <a:pt x="6208088" y="37485"/>
                  <a:pt x="6529477" y="0"/>
                </a:cubicBezTo>
                <a:cubicBezTo>
                  <a:pt x="6850866" y="-37485"/>
                  <a:pt x="6798073" y="11138"/>
                  <a:pt x="6994229" y="0"/>
                </a:cubicBezTo>
                <a:cubicBezTo>
                  <a:pt x="7190385" y="-11138"/>
                  <a:pt x="7319916" y="28080"/>
                  <a:pt x="7458981" y="0"/>
                </a:cubicBezTo>
                <a:cubicBezTo>
                  <a:pt x="7598046" y="-28080"/>
                  <a:pt x="7857289" y="47081"/>
                  <a:pt x="8141764" y="0"/>
                </a:cubicBezTo>
                <a:cubicBezTo>
                  <a:pt x="8426239" y="-47081"/>
                  <a:pt x="8404539" y="24862"/>
                  <a:pt x="8606516" y="0"/>
                </a:cubicBezTo>
                <a:cubicBezTo>
                  <a:pt x="8808493" y="-24862"/>
                  <a:pt x="9071342" y="83541"/>
                  <a:pt x="9398316" y="0"/>
                </a:cubicBezTo>
                <a:cubicBezTo>
                  <a:pt x="9725290" y="-83541"/>
                  <a:pt x="9854079" y="45951"/>
                  <a:pt x="10190115" y="0"/>
                </a:cubicBezTo>
                <a:cubicBezTo>
                  <a:pt x="10526151" y="-45951"/>
                  <a:pt x="10629793" y="81608"/>
                  <a:pt x="10901587" y="0"/>
                </a:cubicBezTo>
                <a:cubicBezTo>
                  <a:pt x="10943088" y="171282"/>
                  <a:pt x="10865369" y="297217"/>
                  <a:pt x="10901587" y="383058"/>
                </a:cubicBezTo>
                <a:cubicBezTo>
                  <a:pt x="10937805" y="468899"/>
                  <a:pt x="10871308" y="658316"/>
                  <a:pt x="10901587" y="781752"/>
                </a:cubicBezTo>
                <a:cubicBezTo>
                  <a:pt x="10763308" y="817758"/>
                  <a:pt x="10622102" y="745075"/>
                  <a:pt x="10545851" y="781752"/>
                </a:cubicBezTo>
                <a:cubicBezTo>
                  <a:pt x="10469600" y="818429"/>
                  <a:pt x="10155850" y="762340"/>
                  <a:pt x="9972083" y="781752"/>
                </a:cubicBezTo>
                <a:cubicBezTo>
                  <a:pt x="9788316" y="801164"/>
                  <a:pt x="9781029" y="781259"/>
                  <a:pt x="9616347" y="781752"/>
                </a:cubicBezTo>
                <a:cubicBezTo>
                  <a:pt x="9451665" y="782245"/>
                  <a:pt x="9198298" y="727225"/>
                  <a:pt x="9042580" y="781752"/>
                </a:cubicBezTo>
                <a:cubicBezTo>
                  <a:pt x="8886862" y="836279"/>
                  <a:pt x="8865869" y="767114"/>
                  <a:pt x="8795859" y="781752"/>
                </a:cubicBezTo>
                <a:cubicBezTo>
                  <a:pt x="8725849" y="796390"/>
                  <a:pt x="8600139" y="778139"/>
                  <a:pt x="8549139" y="781752"/>
                </a:cubicBezTo>
                <a:cubicBezTo>
                  <a:pt x="8498139" y="785365"/>
                  <a:pt x="8237767" y="721588"/>
                  <a:pt x="7975372" y="781752"/>
                </a:cubicBezTo>
                <a:cubicBezTo>
                  <a:pt x="7712977" y="841916"/>
                  <a:pt x="7699619" y="747490"/>
                  <a:pt x="7619636" y="781752"/>
                </a:cubicBezTo>
                <a:cubicBezTo>
                  <a:pt x="7539653" y="816014"/>
                  <a:pt x="7266985" y="764380"/>
                  <a:pt x="6936852" y="781752"/>
                </a:cubicBezTo>
                <a:cubicBezTo>
                  <a:pt x="6606719" y="799124"/>
                  <a:pt x="6700382" y="767187"/>
                  <a:pt x="6581116" y="781752"/>
                </a:cubicBezTo>
                <a:cubicBezTo>
                  <a:pt x="6461850" y="796317"/>
                  <a:pt x="6046911" y="755595"/>
                  <a:pt x="5898332" y="781752"/>
                </a:cubicBezTo>
                <a:cubicBezTo>
                  <a:pt x="5749753" y="807909"/>
                  <a:pt x="5709230" y="763286"/>
                  <a:pt x="5651612" y="781752"/>
                </a:cubicBezTo>
                <a:cubicBezTo>
                  <a:pt x="5593994" y="800218"/>
                  <a:pt x="5242556" y="727330"/>
                  <a:pt x="4968829" y="781752"/>
                </a:cubicBezTo>
                <a:cubicBezTo>
                  <a:pt x="4695102" y="836174"/>
                  <a:pt x="4746629" y="771505"/>
                  <a:pt x="4613093" y="781752"/>
                </a:cubicBezTo>
                <a:cubicBezTo>
                  <a:pt x="4479557" y="791999"/>
                  <a:pt x="4482709" y="762904"/>
                  <a:pt x="4366372" y="781752"/>
                </a:cubicBezTo>
                <a:cubicBezTo>
                  <a:pt x="4250035" y="800600"/>
                  <a:pt x="4087903" y="755897"/>
                  <a:pt x="4010636" y="781752"/>
                </a:cubicBezTo>
                <a:cubicBezTo>
                  <a:pt x="3933369" y="807607"/>
                  <a:pt x="3641999" y="701833"/>
                  <a:pt x="3327853" y="781752"/>
                </a:cubicBezTo>
                <a:cubicBezTo>
                  <a:pt x="3013707" y="861671"/>
                  <a:pt x="3065868" y="780616"/>
                  <a:pt x="2972117" y="781752"/>
                </a:cubicBezTo>
                <a:cubicBezTo>
                  <a:pt x="2878366" y="782888"/>
                  <a:pt x="2834200" y="770080"/>
                  <a:pt x="2725397" y="781752"/>
                </a:cubicBezTo>
                <a:cubicBezTo>
                  <a:pt x="2616594" y="793424"/>
                  <a:pt x="2461302" y="779721"/>
                  <a:pt x="2369661" y="781752"/>
                </a:cubicBezTo>
                <a:cubicBezTo>
                  <a:pt x="2278020" y="783783"/>
                  <a:pt x="2059603" y="748973"/>
                  <a:pt x="1904909" y="781752"/>
                </a:cubicBezTo>
                <a:cubicBezTo>
                  <a:pt x="1750215" y="814531"/>
                  <a:pt x="1600008" y="740121"/>
                  <a:pt x="1331141" y="781752"/>
                </a:cubicBezTo>
                <a:cubicBezTo>
                  <a:pt x="1062274" y="823383"/>
                  <a:pt x="1151030" y="762272"/>
                  <a:pt x="975405" y="781752"/>
                </a:cubicBezTo>
                <a:cubicBezTo>
                  <a:pt x="799780" y="801232"/>
                  <a:pt x="434351" y="682130"/>
                  <a:pt x="0" y="781752"/>
                </a:cubicBezTo>
                <a:cubicBezTo>
                  <a:pt x="-37831" y="680851"/>
                  <a:pt x="43111" y="540266"/>
                  <a:pt x="0" y="390876"/>
                </a:cubicBezTo>
                <a:cubicBezTo>
                  <a:pt x="-43111" y="241486"/>
                  <a:pt x="38980" y="129731"/>
                  <a:pt x="0" y="0"/>
                </a:cubicBezTo>
                <a:close/>
              </a:path>
            </a:pathLst>
          </a:custGeom>
          <a:noFill/>
          <a:ln w="349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00B050"/>
                </a:solidFill>
                <a:latin typeface=""/>
              </a:rPr>
              <a:t>☐ </a:t>
            </a:r>
            <a:r>
              <a:rPr lang="en-US" sz="2400" b="1" dirty="0">
                <a:solidFill>
                  <a:srgbClr val="00B050"/>
                </a:solidFill>
                <a:latin typeface=""/>
              </a:rPr>
              <a:t>Research Question: </a:t>
            </a:r>
            <a:r>
              <a:rPr lang="en-US" sz="2400" dirty="0">
                <a:solidFill>
                  <a:srgbClr val="00B050"/>
                </a:solidFill>
                <a:latin typeface=""/>
              </a:rPr>
              <a:t>Do the quality of education and school’ prestige affect the chance of a ransomware attack?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10E52-CA44-8E6F-D5A4-93383BDE921E}"/>
              </a:ext>
            </a:extLst>
          </p:cNvPr>
          <p:cNvSpPr txBox="1"/>
          <p:nvPr/>
        </p:nvSpPr>
        <p:spPr>
          <a:xfrm>
            <a:off x="5910954" y="4841244"/>
            <a:ext cx="6425292" cy="1668149"/>
          </a:xfrm>
          <a:prstGeom prst="rect">
            <a:avLst/>
          </a:prstGeom>
          <a:solidFill>
            <a:schemeClr val="accent2">
              <a:alpha val="27682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latin typeface=""/>
              </a:rPr>
              <a:t>☐</a:t>
            </a:r>
            <a:r>
              <a:rPr lang="en-US" sz="3200" dirty="0">
                <a:latin typeface=""/>
              </a:rPr>
              <a:t> </a:t>
            </a:r>
            <a:r>
              <a:rPr lang="en-US" sz="3200" b="1" dirty="0">
                <a:latin typeface=""/>
              </a:rPr>
              <a:t>W5 Shiny App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Is my university vulnerable to attacks?</a:t>
            </a:r>
            <a:endParaRPr lang="en-US" sz="2400" dirty="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┣ </a:t>
            </a:r>
            <a:r>
              <a:rPr lang="en-US" sz="2400" b="1" dirty="0">
                <a:latin typeface=""/>
              </a:rPr>
              <a:t>Is my county vulnerable?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"/>
              </a:rPr>
              <a:t>┗ </a:t>
            </a:r>
            <a:r>
              <a:rPr lang="en-US" sz="2400" b="1" dirty="0">
                <a:latin typeface=""/>
              </a:rPr>
              <a:t>Deploy Application: </a:t>
            </a:r>
            <a:r>
              <a:rPr lang="en-US" sz="2400" dirty="0">
                <a:latin typeface=""/>
                <a:hlinkClick r:id="rId9"/>
              </a:rPr>
              <a:t>Link</a:t>
            </a:r>
            <a:endParaRPr lang="en-US" sz="24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2985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D1ED7C-C589-704E-BF45-8032EA65680F}">
  <we:reference id="4b785c87-866c-4bad-85d8-5d1ae467ac9a" version="3.5.0.0" store="EXCatalog" storeType="EXCatalog"/>
  <we:alternateReferences>
    <we:reference id="WA104381909" version="3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278</Words>
  <Application>Microsoft Macintosh PowerPoint</Application>
  <PresentationFormat>Widescreen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American Typewriter</vt:lpstr>
      <vt:lpstr>Arial</vt:lpstr>
      <vt:lpstr>Bernard MT Condensed</vt:lpstr>
      <vt:lpstr>Calibri</vt:lpstr>
      <vt:lpstr>Calibri Light</vt:lpstr>
      <vt:lpstr>Cavolini</vt:lpstr>
      <vt:lpstr>Wingdings</vt:lpstr>
      <vt:lpstr>Office Theme</vt:lpstr>
      <vt:lpstr>Capstone in Cyber: Security and Policy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Policy</dc:title>
  <dc:creator>Sobolev, Anton</dc:creator>
  <cp:lastModifiedBy>Sobolev, Anton</cp:lastModifiedBy>
  <cp:revision>507</cp:revision>
  <dcterms:created xsi:type="dcterms:W3CDTF">2021-08-24T21:04:57Z</dcterms:created>
  <dcterms:modified xsi:type="dcterms:W3CDTF">2024-03-06T00:51:06Z</dcterms:modified>
</cp:coreProperties>
</file>