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22" r:id="rId3"/>
    <p:sldId id="321" r:id="rId4"/>
    <p:sldId id="323" r:id="rId5"/>
    <p:sldId id="327" r:id="rId6"/>
    <p:sldId id="328" r:id="rId7"/>
    <p:sldId id="324" r:id="rId8"/>
    <p:sldId id="329" r:id="rId9"/>
    <p:sldId id="3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22"/>
    <p:restoredTop sz="66259"/>
  </p:normalViewPr>
  <p:slideViewPr>
    <p:cSldViewPr snapToGrid="0" snapToObjects="1">
      <p:cViewPr varScale="1">
        <p:scale>
          <a:sx n="82" d="100"/>
          <a:sy n="82" d="100"/>
        </p:scale>
        <p:origin x="15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116F2-007C-2A46-9E16-1764082C0FD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1A2AB-4FE8-7D43-8BB3-2D52582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9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8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8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4A46-0F9A-6743-AFA4-5C30FD045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BB22A-28E3-CF4A-B251-297EAB75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5D68-F38D-A34B-8CCE-D96D6597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EA10-B25B-2342-A14C-3FB0B662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7C97-CCF0-3C45-819E-2F85DBE6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C115-0D6D-3245-90EC-6FC2080E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49A7E-F271-024E-9557-79A9FB41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2D9F-1164-2449-94CB-EE1B2373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F0FE-FDA6-7A40-847B-B819A7E4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574D-18C9-AA44-B836-9040BEFA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BB87B-5842-A04A-9732-72FDD7612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E779-1446-C545-BE0B-91F7C8C7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58F2-32BD-4F4C-98DA-D5AF7E62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6A1C-0155-A248-8BEF-FEA5D08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7BC1-9C16-C14E-B9CA-B5883623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DA1E-9D1D-3041-A740-F6116B9D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C108-9EC0-4D42-B74E-94F37F97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itchFamily="2" charset="2"/>
              <a:buChar char="q"/>
              <a:defRPr>
                <a:latin typeface=""/>
              </a:defRPr>
            </a:lvl1pPr>
            <a:lvl2pPr marL="685800" indent="-228600">
              <a:buFont typeface="Wingdings" pitchFamily="2" charset="2"/>
              <a:buChar char="q"/>
              <a:defRPr>
                <a:latin typeface=""/>
              </a:defRPr>
            </a:lvl2pPr>
            <a:lvl3pPr marL="1143000" indent="-228600">
              <a:buFont typeface="Wingdings" pitchFamily="2" charset="2"/>
              <a:buChar char="q"/>
              <a:defRPr>
                <a:latin typeface=""/>
              </a:defRPr>
            </a:lvl3pPr>
            <a:lvl4pPr marL="1600200" indent="-228600">
              <a:buFont typeface="Wingdings" pitchFamily="2" charset="2"/>
              <a:buChar char="q"/>
              <a:defRPr>
                <a:latin typeface=""/>
              </a:defRPr>
            </a:lvl4pPr>
            <a:lvl5pPr marL="2057400" indent="-228600">
              <a:buFont typeface="Wingdings" pitchFamily="2" charset="2"/>
              <a:buChar char="q"/>
              <a:defRPr>
                <a:latin typeface="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8796-1473-DA4A-8390-CAF48E60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4ECD-CABC-5749-A1BC-C593CCDC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EB39-8188-6D42-B12F-78B1C938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6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38FB-5F1C-0C44-BA75-8409B3BD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D4A9E-5E89-284B-BC76-4697255D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BBDB-75FD-2141-A49E-25EABC8B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F1D0-12EF-F24C-BA01-7CCDF7A6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2E25-CDE1-564A-B8DE-F27BB6D4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8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6B58-2292-724A-A5C4-76EC3266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4777-C524-2544-9116-4393AB43E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BF70E-6243-9441-B9A1-445F6280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DD18-3450-FB4D-8692-2D4E3C9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9A95-D52B-1348-B0AB-96AF785E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F7250-2A97-8140-AE7F-D1C6A723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A7B6-14A3-1549-A536-4EEB481B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3E833-774A-B149-8945-440C3D3E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0BFD-31E2-7D4C-B04E-70CC5F9CE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8A36C-70D1-9E41-9727-37642598C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F7FCB-60D4-CF45-9AC5-A591B619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70E8A-B875-E347-941A-1A8A556F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48532-E56A-4D47-AE58-4C5C9553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2F91D-D723-434C-BF0A-57257B3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F565-27AE-CE40-A68F-2525DDAC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6DA76-9917-2D4C-BA4C-34793DA8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A3D81-8B22-5C4C-B1ED-AA9EE33B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95A0F-3E5A-4341-9F60-3DB5CACE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A259A-E7CA-874A-A881-F45FCE43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7AA44-2E93-ED43-A3EB-5DF59F9B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441A7-1C6C-EC43-A6DE-73E026A8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4A41-991B-5A4B-AFE2-8BDD7E91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EEE0-EC71-0345-B64A-8B623AA6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D560B-3B3D-E94E-9D80-99AC4C68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4BD6-4AB7-884F-AC1E-F5DE9FB7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D0F5-6A00-AA46-A0FC-34FF5A7B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E4B1-7FDC-3342-A6F6-7AC2B473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FFE6-FBF8-3A4E-91A7-061FA0FB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64743-06D5-4A4F-B996-936C06A06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9E57-FD76-A246-9EE2-087C3487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0FFC-3F92-5640-8381-FD1D7562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5A757-379C-8944-B2BF-E2427FB8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ADE62-34A0-8541-A057-889A3DED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86DAD-2ECB-A345-90AF-EAAEF313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5BB7-F522-9842-BD88-9F346DF4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44C93-F346-3341-A57C-1307FD304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331B-0576-B74B-AECD-2E7C12E3AD7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78B8E-B32C-BA47-A6BA-31AC84EB8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0AAE-C7F3-D244-A969-7FE610FAB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2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5F55-DE24-EF40-84B9-04A84302C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93" y="1158823"/>
            <a:ext cx="11777472" cy="173919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"/>
              </a:rPr>
              <a:t>Project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DF5CC-8B25-7C46-3E34-50B5899D2523}"/>
              </a:ext>
            </a:extLst>
          </p:cNvPr>
          <p:cNvSpPr txBox="1"/>
          <p:nvPr/>
        </p:nvSpPr>
        <p:spPr>
          <a:xfrm>
            <a:off x="2779776" y="3421377"/>
            <a:ext cx="6144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merican Typewriter" panose="02090604020004020304" pitchFamily="18" charset="77"/>
                <a:cs typeface="Cavolini" panose="03000502040302020204" pitchFamily="66" charset="0"/>
              </a:rPr>
              <a:t>Your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C188-0FBF-C7F6-F186-4CB140527670}"/>
              </a:ext>
            </a:extLst>
          </p:cNvPr>
          <p:cNvSpPr txBox="1"/>
          <p:nvPr/>
        </p:nvSpPr>
        <p:spPr>
          <a:xfrm>
            <a:off x="-30480" y="5226069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"/>
              </a:rPr>
              <a:t>▸ ↳ </a:t>
            </a:r>
            <a:r>
              <a:rPr lang="en-US" sz="18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└ </a:t>
            </a:r>
            <a:r>
              <a:rPr lang="en-US" sz="1800" b="1" dirty="0">
                <a:solidFill>
                  <a:schemeClr val="bg1"/>
                </a:solidFill>
                <a:latin typeface="Bernard MT Condensed" panose="02050806060905020404" pitchFamily="18" charset="77"/>
                <a:cs typeface="Cavolini" panose="03000502040302020204" pitchFamily="66" charset="0"/>
              </a:rPr>
              <a:t>└</a:t>
            </a:r>
            <a:r>
              <a:rPr lang="en-US" sz="1800" dirty="0">
                <a:solidFill>
                  <a:schemeClr val="bg1"/>
                </a:solidFill>
                <a:latin typeface="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9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1ED-FA8F-2EF2-C9ED-33632620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250825"/>
            <a:ext cx="11720513" cy="1325563"/>
          </a:xfrm>
        </p:spPr>
        <p:txBody>
          <a:bodyPr/>
          <a:lstStyle/>
          <a:p>
            <a:r>
              <a:rPr lang="en-US" dirty="0"/>
              <a:t>Research Question, Motivation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A60D-DDBC-7F52-A3CF-5957560B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468437"/>
            <a:ext cx="1204912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RQ:</a:t>
            </a:r>
            <a:r>
              <a:rPr lang="en-US" dirty="0">
                <a:solidFill>
                  <a:srgbClr val="00B050"/>
                </a:solidFill>
              </a:rPr>
              <a:t> Clearly state your RQ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Motivation:</a:t>
            </a:r>
            <a:r>
              <a:rPr lang="en-US" dirty="0"/>
              <a:t> Why is this an important question to study?</a:t>
            </a:r>
          </a:p>
          <a:p>
            <a:pPr lvl="1"/>
            <a:r>
              <a:rPr lang="en-US" dirty="0"/>
              <a:t> Point 1</a:t>
            </a:r>
          </a:p>
          <a:p>
            <a:pPr lvl="1"/>
            <a:r>
              <a:rPr lang="en-US" dirty="0"/>
              <a:t> …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Implications:</a:t>
            </a:r>
            <a:r>
              <a:rPr lang="en-US" dirty="0"/>
              <a:t> Describe things you could do once you know the answer</a:t>
            </a:r>
          </a:p>
          <a:p>
            <a:pPr lvl="1"/>
            <a:r>
              <a:rPr lang="en-US" dirty="0"/>
              <a:t> Ex. 1: Policy (Corporate / Public)</a:t>
            </a:r>
          </a:p>
          <a:p>
            <a:pPr lvl="1"/>
            <a:r>
              <a:rPr lang="en-US" dirty="0"/>
              <a:t> Ex. 2: Product or Service (Commercial / Non-Profit)</a:t>
            </a:r>
          </a:p>
          <a:p>
            <a:pPr lvl="1"/>
            <a:r>
              <a:rPr lang="en-US" dirty="0"/>
              <a:t> Ex. 3: Legislature / Regulation</a:t>
            </a:r>
          </a:p>
          <a:p>
            <a:pPr lvl="1"/>
            <a:r>
              <a:rPr lang="en-US" dirty="0"/>
              <a:t> …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8243E8-7571-E30B-43ED-27AECE935605}"/>
              </a:ext>
            </a:extLst>
          </p:cNvPr>
          <p:cNvSpPr txBox="1">
            <a:spLocks/>
          </p:cNvSpPr>
          <p:nvPr/>
        </p:nvSpPr>
        <p:spPr>
          <a:xfrm>
            <a:off x="7721599" y="5389563"/>
            <a:ext cx="3704533" cy="642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Don’t use complete sentences! Exception: RQ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58080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1ED-FA8F-2EF2-C9ED-33632620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know: Previous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A60D-DDBC-7F52-A3CF-5957560B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0688"/>
            <a:ext cx="10972800" cy="49958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Describe what we already know about the RQ </a:t>
            </a:r>
          </a:p>
          <a:p>
            <a:pPr marL="0" indent="0">
              <a:buNone/>
            </a:pPr>
            <a:r>
              <a:rPr lang="en-US" sz="2400" dirty="0"/>
              <a:t>     (include references to the academic papers / reports / investigations)</a:t>
            </a:r>
          </a:p>
          <a:p>
            <a:pPr lvl="1"/>
            <a:r>
              <a:rPr lang="en-US" dirty="0"/>
              <a:t> Statement 1 (Ref 1,2,3 …)</a:t>
            </a:r>
          </a:p>
          <a:p>
            <a:pPr lvl="1"/>
            <a:r>
              <a:rPr lang="en-US" dirty="0"/>
              <a:t> … </a:t>
            </a:r>
          </a:p>
          <a:p>
            <a:pPr lvl="1"/>
            <a:endParaRPr lang="en-US" dirty="0"/>
          </a:p>
          <a:p>
            <a:r>
              <a:rPr lang="en-US" dirty="0"/>
              <a:t> Your Contribution</a:t>
            </a:r>
          </a:p>
          <a:p>
            <a:pPr lvl="1"/>
            <a:r>
              <a:rPr lang="en-US" dirty="0"/>
              <a:t> Explain what your projects adds to what we already know about the RQ</a:t>
            </a:r>
          </a:p>
          <a:p>
            <a:pPr lvl="1"/>
            <a:r>
              <a:rPr lang="en-US" dirty="0"/>
              <a:t> Explain what makes your project / results distinct from</a:t>
            </a:r>
          </a:p>
          <a:p>
            <a:pPr marL="457200" lvl="1" indent="0">
              <a:buNone/>
            </a:pPr>
            <a:r>
              <a:rPr lang="en-US" dirty="0"/>
              <a:t>    similar projects / studies / products</a:t>
            </a:r>
          </a:p>
          <a:p>
            <a:pPr lvl="2"/>
            <a:r>
              <a:rPr lang="en-US" dirty="0"/>
              <a:t> Ex. 1: Novel Data</a:t>
            </a:r>
          </a:p>
          <a:p>
            <a:pPr lvl="2"/>
            <a:r>
              <a:rPr lang="en-US" dirty="0"/>
              <a:t> Ex. 2: Research Design </a:t>
            </a:r>
          </a:p>
          <a:p>
            <a:pPr marL="914400" lvl="2" indent="0">
              <a:buNone/>
            </a:pPr>
            <a:r>
              <a:rPr lang="en-US" dirty="0"/>
              <a:t>              (e.g., I use Differences-in-Difference to identify causal effect)</a:t>
            </a:r>
          </a:p>
          <a:p>
            <a:pPr lvl="2"/>
            <a:r>
              <a:rPr lang="en-US" dirty="0"/>
              <a:t> Ex. 3: Method (e.g. you use ML model)</a:t>
            </a:r>
          </a:p>
        </p:txBody>
      </p:sp>
    </p:spTree>
    <p:extLst>
      <p:ext uri="{BB962C8B-B14F-4D97-AF65-F5344CB8AC3E}">
        <p14:creationId xmlns:p14="http://schemas.microsoft.com/office/powerpoint/2010/main" val="14918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1ED-FA8F-2EF2-C9ED-33632620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33" y="365124"/>
            <a:ext cx="10515600" cy="1325563"/>
          </a:xfrm>
        </p:spPr>
        <p:txBody>
          <a:bodyPr/>
          <a:lstStyle/>
          <a:p>
            <a:r>
              <a:rPr lang="en-US" dirty="0"/>
              <a:t>Project Implementation Reports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DF587F-57D8-B64E-3A02-2ADA63630E7E}"/>
              </a:ext>
            </a:extLst>
          </p:cNvPr>
          <p:cNvSpPr txBox="1">
            <a:spLocks/>
          </p:cNvSpPr>
          <p:nvPr/>
        </p:nvSpPr>
        <p:spPr>
          <a:xfrm>
            <a:off x="554933" y="1690688"/>
            <a:ext cx="4406660" cy="4473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dirty="0"/>
              <a:t>Initial Plan W02</a:t>
            </a:r>
          </a:p>
          <a:p>
            <a:r>
              <a:rPr lang="en-US" sz="2000" dirty="0"/>
              <a:t> </a:t>
            </a:r>
            <a:r>
              <a:rPr lang="en-US" sz="2000" dirty="0">
                <a:ln w="47625">
                  <a:solidFill>
                    <a:srgbClr val="00B050"/>
                  </a:solidFill>
                </a:ln>
                <a:solidFill>
                  <a:srgbClr val="00B050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✓ </a:t>
            </a:r>
            <a:r>
              <a:rPr lang="en-US" sz="2000" dirty="0"/>
              <a:t>Task 1</a:t>
            </a:r>
          </a:p>
          <a:p>
            <a:r>
              <a:rPr lang="en-US" sz="2000" dirty="0"/>
              <a:t> </a:t>
            </a:r>
            <a:r>
              <a:rPr lang="en-US" sz="2000" dirty="0">
                <a:ln w="47625">
                  <a:solidFill>
                    <a:srgbClr val="00B050"/>
                  </a:solidFill>
                </a:ln>
                <a:solidFill>
                  <a:srgbClr val="00B050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✓ </a:t>
            </a:r>
            <a:r>
              <a:rPr lang="en-US" sz="2000" dirty="0"/>
              <a:t>Task 2</a:t>
            </a:r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✘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Task 3</a:t>
            </a:r>
          </a:p>
          <a:p>
            <a:pPr lvl="1"/>
            <a:r>
              <a:rPr lang="en-US" sz="2000" dirty="0"/>
              <a:t> Describe the issue</a:t>
            </a:r>
          </a:p>
          <a:p>
            <a:r>
              <a:rPr lang="en-US" sz="2000" dirty="0"/>
              <a:t> </a:t>
            </a:r>
            <a:r>
              <a:rPr lang="en-US" sz="2000" dirty="0">
                <a:ln w="47625">
                  <a:solidFill>
                    <a:srgbClr val="00B050"/>
                  </a:solidFill>
                </a:ln>
                <a:solidFill>
                  <a:srgbClr val="00B050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✓ </a:t>
            </a:r>
            <a:r>
              <a:rPr lang="en-US" sz="2000" dirty="0"/>
              <a:t>Task 4</a:t>
            </a:r>
            <a:endParaRPr lang="en-US" sz="2000" dirty="0">
              <a:effectLst>
                <a:outerShdw blurRad="396001" dir="5400000" sx="105006" sy="105006" algn="ctr" rotWithShape="0">
                  <a:srgbClr val="000000"/>
                </a:outerShdw>
              </a:effectLst>
            </a:endParaRP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✘ </a:t>
            </a:r>
            <a:r>
              <a:rPr lang="en-US" sz="2000" dirty="0"/>
              <a:t>Task 5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 </a:t>
            </a:r>
            <a:r>
              <a:rPr lang="en-US" sz="2000" dirty="0">
                <a:ln w="47625">
                  <a:solidFill>
                    <a:srgbClr val="00B050"/>
                  </a:solidFill>
                </a:ln>
                <a:solidFill>
                  <a:srgbClr val="00B050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✓ </a:t>
            </a:r>
            <a:r>
              <a:rPr lang="en-US" sz="2000" dirty="0"/>
              <a:t>Task 6</a:t>
            </a:r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AF1A5B2-4A43-A253-C12D-E6D5C81589A1}"/>
              </a:ext>
            </a:extLst>
          </p:cNvPr>
          <p:cNvSpPr txBox="1">
            <a:spLocks/>
          </p:cNvSpPr>
          <p:nvPr/>
        </p:nvSpPr>
        <p:spPr>
          <a:xfrm>
            <a:off x="6320733" y="1690687"/>
            <a:ext cx="4406660" cy="4473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dirty="0"/>
              <a:t>Initial Plan W02</a:t>
            </a:r>
          </a:p>
          <a:p>
            <a:r>
              <a:rPr lang="en-US" sz="2000" dirty="0"/>
              <a:t> Task 1</a:t>
            </a:r>
          </a:p>
          <a:p>
            <a:r>
              <a:rPr lang="en-US" sz="2000" dirty="0"/>
              <a:t> Task 2 [Updated]</a:t>
            </a:r>
          </a:p>
          <a:p>
            <a:r>
              <a:rPr lang="en-US" sz="2000" dirty="0"/>
              <a:t> Task 3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 Task 4 [Updated]</a:t>
            </a:r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16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1ED-FA8F-2EF2-C9ED-33632620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4"/>
            <a:ext cx="10515600" cy="1325563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A60D-DDBC-7F52-A3CF-5957560B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0688"/>
            <a:ext cx="10972800" cy="4995862"/>
          </a:xfrm>
        </p:spPr>
        <p:txBody>
          <a:bodyPr>
            <a:normAutofit/>
          </a:bodyPr>
          <a:lstStyle/>
          <a:p>
            <a:r>
              <a:rPr lang="en-US" dirty="0"/>
              <a:t> Step 1</a:t>
            </a:r>
          </a:p>
          <a:p>
            <a:pPr lvl="1"/>
            <a:r>
              <a:rPr lang="en-US" dirty="0"/>
              <a:t> …</a:t>
            </a:r>
          </a:p>
          <a:p>
            <a:pPr lvl="1"/>
            <a:r>
              <a:rPr lang="en-US" dirty="0"/>
              <a:t> ...</a:t>
            </a:r>
          </a:p>
          <a:p>
            <a:r>
              <a:rPr lang="en-US" dirty="0"/>
              <a:t> Step 2</a:t>
            </a:r>
          </a:p>
          <a:p>
            <a:pPr lvl="1"/>
            <a:r>
              <a:rPr lang="en-US" dirty="0"/>
              <a:t> …</a:t>
            </a:r>
          </a:p>
          <a:p>
            <a:pPr lvl="1"/>
            <a:r>
              <a:rPr lang="en-US" dirty="0"/>
              <a:t> ...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Result: describe the final output of the task (e.g. collected dataset, flowchart, classification [e.g., attack vectors], trained ML-model)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DC49F-B413-F399-D2FB-91E64CA9E4D5}"/>
              </a:ext>
            </a:extLst>
          </p:cNvPr>
          <p:cNvSpPr txBox="1"/>
          <p:nvPr/>
        </p:nvSpPr>
        <p:spPr>
          <a:xfrm>
            <a:off x="2463800" y="832692"/>
            <a:ext cx="1879600" cy="390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 major steps in Task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578AB-897B-5FEF-6819-E7A82FED381A}"/>
              </a:ext>
            </a:extLst>
          </p:cNvPr>
          <p:cNvSpPr txBox="1"/>
          <p:nvPr/>
        </p:nvSpPr>
        <p:spPr>
          <a:xfrm>
            <a:off x="9283700" y="424702"/>
            <a:ext cx="229870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screenshots!</a:t>
            </a:r>
          </a:p>
        </p:txBody>
      </p:sp>
    </p:spTree>
    <p:extLst>
      <p:ext uri="{BB962C8B-B14F-4D97-AF65-F5344CB8AC3E}">
        <p14:creationId xmlns:p14="http://schemas.microsoft.com/office/powerpoint/2010/main" val="222563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1ED-FA8F-2EF2-C9ED-33632620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4"/>
            <a:ext cx="10515600" cy="1325563"/>
          </a:xfrm>
        </p:spPr>
        <p:txBody>
          <a:bodyPr/>
          <a:lstStyle/>
          <a:p>
            <a:r>
              <a:rPr lang="en-US" dirty="0"/>
              <a:t>Task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A60D-DDBC-7F52-A3CF-5957560B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0688"/>
            <a:ext cx="10972800" cy="4995862"/>
          </a:xfrm>
        </p:spPr>
        <p:txBody>
          <a:bodyPr>
            <a:normAutofit/>
          </a:bodyPr>
          <a:lstStyle/>
          <a:p>
            <a:r>
              <a:rPr lang="en-US" dirty="0"/>
              <a:t> Step 1</a:t>
            </a:r>
          </a:p>
          <a:p>
            <a:pPr lvl="1"/>
            <a:r>
              <a:rPr lang="en-US" dirty="0"/>
              <a:t> …</a:t>
            </a:r>
          </a:p>
          <a:p>
            <a:pPr lvl="1"/>
            <a:r>
              <a:rPr lang="en-US" dirty="0"/>
              <a:t> ...</a:t>
            </a:r>
          </a:p>
          <a:p>
            <a:r>
              <a:rPr lang="en-US" dirty="0"/>
              <a:t> Step 2</a:t>
            </a:r>
          </a:p>
          <a:p>
            <a:pPr lvl="1"/>
            <a:r>
              <a:rPr lang="en-US" dirty="0"/>
              <a:t> …</a:t>
            </a:r>
          </a:p>
          <a:p>
            <a:pPr lvl="1"/>
            <a:r>
              <a:rPr lang="en-US" dirty="0"/>
              <a:t> ...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DC49F-B413-F399-D2FB-91E64CA9E4D5}"/>
              </a:ext>
            </a:extLst>
          </p:cNvPr>
          <p:cNvSpPr txBox="1"/>
          <p:nvPr/>
        </p:nvSpPr>
        <p:spPr>
          <a:xfrm>
            <a:off x="2463800" y="832692"/>
            <a:ext cx="1879600" cy="390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 major steps in Task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578AB-897B-5FEF-6819-E7A82FED381A}"/>
              </a:ext>
            </a:extLst>
          </p:cNvPr>
          <p:cNvSpPr txBox="1"/>
          <p:nvPr/>
        </p:nvSpPr>
        <p:spPr>
          <a:xfrm>
            <a:off x="9283700" y="424702"/>
            <a:ext cx="229870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screenshots!</a:t>
            </a:r>
          </a:p>
        </p:txBody>
      </p:sp>
    </p:spTree>
    <p:extLst>
      <p:ext uri="{BB962C8B-B14F-4D97-AF65-F5344CB8AC3E}">
        <p14:creationId xmlns:p14="http://schemas.microsoft.com/office/powerpoint/2010/main" val="428153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1ED-FA8F-2EF2-C9ED-33632620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[Task X Example: Data]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A60D-DDBC-7F52-A3CF-5957560B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0688"/>
            <a:ext cx="10972800" cy="499586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Obtainning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 Sources</a:t>
            </a:r>
          </a:p>
          <a:p>
            <a:pPr lvl="1"/>
            <a:r>
              <a:rPr lang="en-US" dirty="0"/>
              <a:t> Method of data collection</a:t>
            </a:r>
          </a:p>
          <a:p>
            <a:pPr lvl="1"/>
            <a:r>
              <a:rPr lang="en-US" dirty="0"/>
              <a:t> Describe the structure of “raw” data</a:t>
            </a:r>
          </a:p>
          <a:p>
            <a:pPr lvl="1"/>
            <a:endParaRPr lang="en-US" dirty="0"/>
          </a:p>
          <a:p>
            <a:r>
              <a:rPr lang="en-US" dirty="0"/>
              <a:t> Data Processing</a:t>
            </a:r>
          </a:p>
          <a:p>
            <a:pPr lvl="1"/>
            <a:r>
              <a:rPr lang="en-US" dirty="0"/>
              <a:t> Describe steps you did to transform the raw data into a dataset that you use in </a:t>
            </a:r>
            <a:r>
              <a:rPr lang="en-US" dirty="0" err="1"/>
              <a:t>futher</a:t>
            </a:r>
            <a:r>
              <a:rPr lang="en-US" dirty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142866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1ED-FA8F-2EF2-C9ED-33632620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A60D-DDBC-7F52-A3CF-5957560B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0688"/>
            <a:ext cx="10972800" cy="4995862"/>
          </a:xfrm>
        </p:spPr>
        <p:txBody>
          <a:bodyPr>
            <a:normAutofit/>
          </a:bodyPr>
          <a:lstStyle/>
          <a:p>
            <a:r>
              <a:rPr lang="en-US" dirty="0"/>
              <a:t> RQ: [Recap]  </a:t>
            </a:r>
          </a:p>
          <a:p>
            <a:pPr lvl="1"/>
            <a:r>
              <a:rPr lang="en-US" dirty="0"/>
              <a:t> Initial RQ</a:t>
            </a:r>
          </a:p>
          <a:p>
            <a:pPr lvl="1"/>
            <a:r>
              <a:rPr lang="en-US" dirty="0"/>
              <a:t> [Updated RQ]</a:t>
            </a:r>
          </a:p>
          <a:p>
            <a:pPr lvl="1"/>
            <a:r>
              <a:rPr lang="en-US" dirty="0"/>
              <a:t> Your answer to the RQ </a:t>
            </a:r>
          </a:p>
          <a:p>
            <a:pPr lvl="1"/>
            <a:endParaRPr lang="en-US" dirty="0"/>
          </a:p>
          <a:p>
            <a:r>
              <a:rPr lang="en-US" dirty="0"/>
              <a:t> Additional Insights: </a:t>
            </a:r>
            <a:r>
              <a:rPr lang="en-US" sz="1400" dirty="0"/>
              <a:t>describe other interesting things you discovered</a:t>
            </a:r>
          </a:p>
          <a:p>
            <a:pPr lvl="1"/>
            <a:r>
              <a:rPr lang="en-US" dirty="0"/>
              <a:t> Insight 1</a:t>
            </a:r>
          </a:p>
          <a:p>
            <a:pPr lvl="1"/>
            <a:endParaRPr lang="en-US" dirty="0"/>
          </a:p>
          <a:p>
            <a:r>
              <a:rPr lang="en-US" dirty="0"/>
              <a:t> Factors that can invalidate your results</a:t>
            </a:r>
          </a:p>
          <a:p>
            <a:pPr lvl="1"/>
            <a:r>
              <a:rPr lang="en-US" dirty="0"/>
              <a:t> Factor 1: [e.g., small sample size]</a:t>
            </a:r>
          </a:p>
        </p:txBody>
      </p:sp>
    </p:spTree>
    <p:extLst>
      <p:ext uri="{BB962C8B-B14F-4D97-AF65-F5344CB8AC3E}">
        <p14:creationId xmlns:p14="http://schemas.microsoft.com/office/powerpoint/2010/main" val="143247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1ED-FA8F-2EF2-C9ED-33632620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A60D-DDBC-7F52-A3CF-5957560B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0688"/>
            <a:ext cx="10972800" cy="4995862"/>
          </a:xfrm>
        </p:spPr>
        <p:txBody>
          <a:bodyPr>
            <a:normAutofit/>
          </a:bodyPr>
          <a:lstStyle/>
          <a:p>
            <a:r>
              <a:rPr lang="en-US" dirty="0"/>
              <a:t> Describe challenges you faced and how you plan to deal with them in future projects</a:t>
            </a:r>
          </a:p>
          <a:p>
            <a:pPr lvl="1"/>
            <a:r>
              <a:rPr lang="en-US" dirty="0"/>
              <a:t> Challenge 1: [e.g., things that took longer]</a:t>
            </a:r>
          </a:p>
          <a:p>
            <a:pPr lvl="1"/>
            <a:r>
              <a:rPr lang="en-US" dirty="0"/>
              <a:t> Challenge 3: </a:t>
            </a:r>
          </a:p>
          <a:p>
            <a:pPr lvl="1"/>
            <a:r>
              <a:rPr lang="en-US" dirty="0"/>
              <a:t> Challenge 4:</a:t>
            </a:r>
          </a:p>
        </p:txBody>
      </p:sp>
    </p:spTree>
    <p:extLst>
      <p:ext uri="{BB962C8B-B14F-4D97-AF65-F5344CB8AC3E}">
        <p14:creationId xmlns:p14="http://schemas.microsoft.com/office/powerpoint/2010/main" val="167519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D1ED7C-C589-704E-BF45-8032EA65680F}">
  <we:reference id="4b785c87-866c-4bad-85d8-5d1ae467ac9a" version="3.5.0.0" store="EXCatalog" storeType="EXCatalog"/>
  <we:alternateReferences>
    <we:reference id="WA104381909" version="3.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7508</TotalTime>
  <Words>500</Words>
  <Application>Microsoft Macintosh PowerPoint</Application>
  <PresentationFormat>Widescreen</PresentationFormat>
  <Paragraphs>98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American Typewriter</vt:lpstr>
      <vt:lpstr>Arial</vt:lpstr>
      <vt:lpstr>Bernard MT Condensed</vt:lpstr>
      <vt:lpstr>Calibri</vt:lpstr>
      <vt:lpstr>Calibri Light</vt:lpstr>
      <vt:lpstr>Cavolini</vt:lpstr>
      <vt:lpstr>Consolas</vt:lpstr>
      <vt:lpstr>Segoe UI Symbol</vt:lpstr>
      <vt:lpstr>Wingdings</vt:lpstr>
      <vt:lpstr>Office Theme</vt:lpstr>
      <vt:lpstr>Project Title</vt:lpstr>
      <vt:lpstr>Research Question, Motivation &amp; Implications</vt:lpstr>
      <vt:lpstr>Things we know: Previous studies</vt:lpstr>
      <vt:lpstr>Project Implementation Reports</vt:lpstr>
      <vt:lpstr>Task 1</vt:lpstr>
      <vt:lpstr>Task X</vt:lpstr>
      <vt:lpstr>[Task X Example: Data]</vt:lpstr>
      <vt:lpstr>Conclusions</vt:lpstr>
      <vt:lpstr>Lessons I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Policy</dc:title>
  <dc:creator>Sobolev, Anton</dc:creator>
  <cp:lastModifiedBy>Sobolev, Anton</cp:lastModifiedBy>
  <cp:revision>568</cp:revision>
  <dcterms:created xsi:type="dcterms:W3CDTF">2021-08-24T21:04:57Z</dcterms:created>
  <dcterms:modified xsi:type="dcterms:W3CDTF">2024-01-25T15:39:28Z</dcterms:modified>
</cp:coreProperties>
</file>