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07EF8E-2239-EA97-527C-E6996DADDE36}" v="4" dt="2023-09-13T01:25:45.700"/>
    <p1510:client id="{986A0F9D-59C7-009D-2631-D0898CBDA728}" v="93" dt="2023-09-13T09:40:55.029"/>
    <p1510:client id="{AD84165F-5629-F652-F105-692DF41E1FBF}" v="1" dt="2023-09-13T01:22:3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A0333-042B-6B44-A752-FAF2BCB7C72B}" type="datetimeFigureOut">
              <a:rPr kumimoji="1" lang="ja-JP" altLang="en-US" smtClean="0"/>
              <a:t>2023/9/14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CAE6A-FC13-F942-995F-29564289C2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572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913C63-332A-DB18-14A2-41E9D09D3805}"/>
              </a:ext>
            </a:extLst>
          </p:cNvPr>
          <p:cNvSpPr/>
          <p:nvPr userDrawn="1"/>
        </p:nvSpPr>
        <p:spPr>
          <a:xfrm>
            <a:off x="0" y="5167312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22F78C5-F9DB-03AD-E778-FAA66C980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F7DFD6-D2CA-5B05-F474-DF3EA8E1B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A2498E-9FD0-2356-C909-38B570CB6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A2B9D-1CB9-3C67-FAAA-4002532E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2604F-D0E0-7D62-C162-7DF609FE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4317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F4AB70-93EE-24CA-6AD5-389B59693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B0745B-249D-A133-FE63-96D856204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69C767-CD07-42B7-5D7A-A154F34F0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B70B62-A8DB-91B1-8A8B-2030E2B6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F9846E-53A0-B0B4-49BF-8B3BD64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988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E35F0C6-4704-9AD0-DD51-6357F7CCC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963574-0322-F356-B6EB-187E0907F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7C109-D55B-4533-4B51-E328B878E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D8D4B-DD9B-38B4-68DE-087293D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07EA90-2477-265A-2F10-6F0F45F7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8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F23C61-48C7-CB75-DDCD-70C1087F145F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07AEFD8-689F-F68B-0B49-7000D27C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1220-B733-3C5F-76A4-6786BDB8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>
              <a:defRPr sz="3200">
                <a:solidFill>
                  <a:schemeClr val="tx2"/>
                </a:solidFill>
              </a:defRPr>
            </a:lvl2pPr>
            <a:lvl3pPr>
              <a:defRPr sz="2800">
                <a:solidFill>
                  <a:schemeClr val="accent1"/>
                </a:solidFill>
              </a:defRPr>
            </a:lvl3pPr>
            <a:lvl4pPr>
              <a:defRPr sz="2400">
                <a:solidFill>
                  <a:schemeClr val="accent2"/>
                </a:solidFill>
              </a:defRPr>
            </a:lvl4pPr>
            <a:lvl5pPr>
              <a:defRPr sz="2400">
                <a:solidFill>
                  <a:schemeClr val="accent3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D5AC22-BA16-38E5-464D-6A22ADF8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7FCE5-5557-1383-8109-B96AFBA1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784D17-EE58-CEBD-3A8C-0714CDEA8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7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5A0603A-ED4F-B37B-974E-D0047297F6EC}"/>
              </a:ext>
            </a:extLst>
          </p:cNvPr>
          <p:cNvSpPr/>
          <p:nvPr userDrawn="1"/>
        </p:nvSpPr>
        <p:spPr>
          <a:xfrm>
            <a:off x="0" y="5178058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100000">
                <a:srgbClr val="00B050"/>
              </a:gs>
              <a:gs pos="89000">
                <a:srgbClr val="00B050"/>
              </a:gs>
              <a:gs pos="54000">
                <a:srgbClr val="57B0A8"/>
              </a:gs>
              <a:gs pos="74000">
                <a:srgbClr val="00B050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831F467-96A2-41ED-4D5A-F055383A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AD10ED-E7C7-8F9F-F636-B8A3D8CC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408E6B-3A64-D693-4ECE-4521CDD6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ADCFDB-48C7-765F-C3A6-9CB22EA3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3D95DE-BD1E-BFB7-8396-59C0BFE6E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5E32C41-2E12-F042-B05A-CBC2BA75F68F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8465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DCFC80-788F-B540-1AC6-D5E0225F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36DD8D-BE52-6605-DABD-AE823EC3A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D8AD30-A472-03E3-B756-5B55C4AD9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1D66F6-4F7A-79F8-500B-068CF766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6CF87F-1A4D-ED2E-3337-0F7CE380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553E-6802-29B3-2C1A-697EBC83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51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458202-202A-0DFA-E900-97A1D5A3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41EB3D-0CA8-D00C-C326-E030BFEF6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754EE2-B48E-5212-37A4-1182A5316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BCB7642-5AF9-E1B9-EB73-2D1CBDE9E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6FEB966-434D-69B1-7587-21DFF1A7A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6742C65-2E0D-6387-C6D9-63C3A7B7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B3E9FC-0EC7-BB93-18FA-2F4DD206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BE44DE-2F4D-46E7-8C6F-B87F09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49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CB35-5E2C-DB98-EFCA-27AFF9779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32BE73-1EB7-B7E4-70E7-664A0E21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6F660-799B-C6C8-48AE-3578B706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CCDD3F-39CD-0813-8772-5888E6D7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28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99CB97-1EA8-83AF-B2E6-3E300D4D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B0BECE-477D-F57F-FFAB-086EDE39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6B8839-E46C-52AA-0065-413B53D0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2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D747F-835E-0D90-891E-51E907B5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2C5E0A-4BE3-E9B7-11AF-2154D1DB0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C62822-DB51-78DA-5D99-2C7354D2F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4ADFFC-6F38-F5E4-31CF-684762FB1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DC0947-3907-535D-FEDF-F8717E2A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99CB5-DA95-A0D1-5B34-C2A862B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49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AE0BDD-A905-BA25-A416-899F48335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803184C-E5A7-DAB5-6E5F-87108D01D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436CDFB-5110-BF3D-BB15-3DF8A92E5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0C9349-0100-EFF5-FC4B-2407ECD8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D3E4A-91B0-8FF0-1D71-972EA8163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95D966-9C26-93C7-B23F-4292C32B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5B5703-379E-FC58-48D6-77DD807D6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0A8E4-3765-EB6D-C7C2-46B649A7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958478-3083-61A6-FC47-C2B3C79F6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335002-B7A7-52FC-2DA4-9F3384FE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32C41-2E12-F042-B05A-CBC2BA75F68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タイトル プレースホルダー 6">
            <a:extLst>
              <a:ext uri="{FF2B5EF4-FFF2-40B4-BE49-F238E27FC236}">
                <a16:creationId xmlns:a16="http://schemas.microsoft.com/office/drawing/2014/main" id="{0A42973F-4E25-71F2-F612-51E2BA1F7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474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rticles/group-discussion/" TargetMode="External"/><Relationship Id="rId2" Type="http://schemas.openxmlformats.org/officeDocument/2006/relationships/hyperlink" Target="https://utelecon.adm.u-tokyo.ac.jp/articles/question-to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utelecon.adm.u-tokyo.ac.jp/about/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dan.ecc.u-tokyo.ac.jp/about-us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telecon.adm.u-tokyo.ac.jp/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bout/objectives" TargetMode="External"/><Relationship Id="rId2" Type="http://schemas.openxmlformats.org/officeDocument/2006/relationships/hyperlink" Target="https://utelecon.adm.u-tokyo.ac.jp/abou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zoom/usage/screen_sharing/security/" TargetMode="External"/><Relationship Id="rId2" Type="http://schemas.openxmlformats.org/officeDocument/2006/relationships/hyperlink" Target="https://utelecon.adm.u-tokyo.ac.jp/zoom/create_room/regist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elecon.adm.u-tokyo.ac.jp/zoom/misc/management_rol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online/tools" TargetMode="External"/><Relationship Id="rId2" Type="http://schemas.openxmlformats.org/officeDocument/2006/relationships/hyperlink" Target="https://utelecon.adm.u-tokyo.ac.jp/online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hyperlink" Target="https://utelecon.adm.u-tokyo.ac.jp/articles/copyright/" TargetMode="External"/><Relationship Id="rId4" Type="http://schemas.openxmlformats.org/officeDocument/2006/relationships/hyperlink" Target="https://utelecon.adm.u-tokyo.ac.jp/online/topics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telecon.adm.u-tokyo.ac.jp/articles/scrapbox/" TargetMode="External"/><Relationship Id="rId2" Type="http://schemas.openxmlformats.org/officeDocument/2006/relationships/hyperlink" Target="https://utelecon.adm.u-tokyo.ac.jp/articles/goodnotes-writin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B3D2F-E6E7-E030-7DCC-35B571894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5400" err="1"/>
              <a:t>u</a:t>
            </a:r>
            <a:r>
              <a:rPr kumimoji="1" lang="en-US" altLang="ja-JP" sz="5400" err="1"/>
              <a:t>telecon</a:t>
            </a:r>
            <a:r>
              <a:rPr kumimoji="1" lang="en-US" altLang="ja-JP" sz="5400"/>
              <a:t> </a:t>
            </a:r>
            <a:r>
              <a:rPr kumimoji="1" lang="ja-JP" altLang="en-US" sz="5400"/>
              <a:t>と</a:t>
            </a:r>
            <a:br>
              <a:rPr kumimoji="1" lang="en-US" altLang="ja-JP" sz="5400"/>
            </a:br>
            <a:r>
              <a:rPr kumimoji="1" lang="ja-JP" altLang="en-US" sz="5400"/>
              <a:t>学生によるサポート体制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B08DF6-E9EF-2EB6-EB18-64D53EF85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情報システム本部</a:t>
            </a:r>
            <a:endParaRPr kumimoji="1" lang="en-US" altLang="ja-JP"/>
          </a:p>
          <a:p>
            <a:r>
              <a:rPr lang="ja-JP" altLang="en-US"/>
              <a:t>玉造　潤史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17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9DF45B-09A3-8259-A147-2198B980C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>
                <a:ea typeface="メイリオ"/>
              </a:rPr>
              <a:t>utelecon</a:t>
            </a:r>
            <a:r>
              <a:rPr lang="ja-JP" altLang="en-US">
                <a:ea typeface="メイリオ"/>
              </a:rPr>
              <a:t>のコンテンツ（活用編）</a:t>
            </a:r>
            <a:endParaRPr kumimoji="1" lang="ja-JP" altLang="en-US">
              <a:ea typeface="メイリオ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92F2C-DBCD-949A-60CD-AF8BE4F7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「やりたいことから探す」</a:t>
            </a:r>
            <a:endParaRPr kumimoji="1" lang="en-US" altLang="ja-JP"/>
          </a:p>
          <a:p>
            <a:pPr lvl="1"/>
            <a:r>
              <a:rPr lang="ja-JP" altLang="en-US"/>
              <a:t>オンライン・ハイブリッド・対面の授業で</a:t>
            </a:r>
            <a:endParaRPr lang="en-US" altLang="ja-JP"/>
          </a:p>
          <a:p>
            <a:pPr lvl="2"/>
            <a:r>
              <a:rPr lang="ja-JP" altLang="en-US"/>
              <a:t>発展的な工夫をしたい時のポイント・コツを紹介</a:t>
            </a:r>
            <a:endParaRPr lang="en-US" altLang="ja-JP"/>
          </a:p>
          <a:p>
            <a:pPr lvl="1"/>
            <a:r>
              <a:rPr lang="ja-JP" altLang="en-US"/>
              <a:t>たとえば：</a:t>
            </a:r>
            <a:endParaRPr lang="en-US" altLang="ja-JP"/>
          </a:p>
          <a:p>
            <a:pPr lvl="2"/>
            <a:r>
              <a:rPr lang="ja-JP" altLang="en-US">
                <a:hlinkClick r:id="rId2"/>
              </a:rPr>
              <a:t>質問の受け付け方を工夫したい</a:t>
            </a:r>
            <a:endParaRPr lang="en-US" altLang="ja-JP"/>
          </a:p>
          <a:p>
            <a:pPr lvl="2"/>
            <a:r>
              <a:rPr lang="ja-JP" altLang="en-US">
                <a:hlinkClick r:id="rId3"/>
              </a:rPr>
              <a:t>オンラインのグループディスカッションで生じやすい問題とその対策</a:t>
            </a:r>
            <a:endParaRPr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1A1AE-C578-6C9D-BB17-6EC46656A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4A288-FF60-6F5B-B7DF-9B98D636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86187B-CFDB-886F-11B7-7E623864F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61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BBFD013-7DFB-BA83-8313-58FA879CD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本学の</a:t>
            </a:r>
            <a:r>
              <a:rPr lang="en-US" altLang="ja-JP"/>
              <a:t>ICT</a:t>
            </a:r>
            <a:r>
              <a:rPr lang="ja-JP" altLang="en-US"/>
              <a:t>教育を支える</a:t>
            </a:r>
            <a:br>
              <a:rPr lang="en-US" altLang="ja-JP"/>
            </a:br>
            <a:r>
              <a:rPr lang="ja-JP" altLang="en-US"/>
              <a:t>学生サポーター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A52D78-9B3F-3D87-F317-49B191A19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50527333-8666-17C1-7B32-08162A91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660FA8C6-56BB-3238-84EF-4282C443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DBA2761-E999-2500-40C4-CFCCC523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lang="ja-JP" altLang="en-US" smtClean="0"/>
              <a:pPr/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28363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8458F3A-6C81-6F47-B4E4-221D1FF9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コモンサポーター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946B215-C49B-CB07-1E59-FCCF6B4BE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ea typeface="メイリオ"/>
              </a:rPr>
              <a:t>オンライン授業に関わる</a:t>
            </a:r>
            <a:r>
              <a:rPr lang="en-US" altLang="ja-JP" dirty="0">
                <a:ea typeface="メイリオ"/>
              </a:rPr>
              <a:t>ICT</a:t>
            </a:r>
            <a:r>
              <a:rPr lang="ja-JP" altLang="en-US">
                <a:ea typeface="メイリオ"/>
              </a:rPr>
              <a:t>の技術支援や相談、トラブル解決に携わる学生サポーター</a:t>
            </a:r>
            <a:endParaRPr lang="en-US" altLang="ja-JP">
              <a:ea typeface="メイリオ"/>
            </a:endParaRPr>
          </a:p>
          <a:p>
            <a:pPr lvl="1"/>
            <a:r>
              <a:rPr lang="ja-JP" altLang="en-US">
                <a:ea typeface="メイリオ"/>
                <a:cs typeface="Calibri"/>
              </a:rPr>
              <a:t>チャット・Zoom</a:t>
            </a:r>
            <a:r>
              <a:rPr lang="ja-JP" altLang="en-US">
                <a:solidFill>
                  <a:srgbClr val="455F51"/>
                </a:solidFill>
                <a:ea typeface="メイリオ"/>
                <a:cs typeface="Calibri"/>
              </a:rPr>
              <a:t>・メールでのサポート</a:t>
            </a:r>
            <a:endParaRPr lang="ja-JP" altLang="en-US" dirty="0">
              <a:solidFill>
                <a:srgbClr val="455F51"/>
              </a:solidFill>
              <a:ea typeface="メイリオ"/>
              <a:cs typeface="Calibri"/>
            </a:endParaRPr>
          </a:p>
          <a:p>
            <a:pPr marL="457200" lvl="1" indent="0">
              <a:buNone/>
            </a:pPr>
            <a:endParaRPr lang="ja-JP" altLang="en-US" dirty="0">
              <a:solidFill>
                <a:srgbClr val="455F51"/>
              </a:solidFill>
              <a:ea typeface="メイリオ"/>
              <a:cs typeface="Calibri"/>
            </a:endParaRPr>
          </a:p>
          <a:p>
            <a:pPr marL="457200" lvl="1" indent="0">
              <a:buNone/>
            </a:pPr>
            <a:endParaRPr lang="ja-JP" altLang="en-US" dirty="0">
              <a:solidFill>
                <a:srgbClr val="455F51"/>
              </a:solidFill>
              <a:ea typeface="メイリオ"/>
            </a:endParaRPr>
          </a:p>
          <a:p>
            <a:pPr marL="457200" lvl="1" indent="0">
              <a:buNone/>
            </a:pPr>
            <a:endParaRPr lang="ja-JP" altLang="en-US" dirty="0">
              <a:solidFill>
                <a:srgbClr val="455F51"/>
              </a:solidFill>
              <a:ea typeface="メイリオ"/>
            </a:endParaRPr>
          </a:p>
          <a:p>
            <a:pPr marL="457200" lvl="1" indent="0">
              <a:buNone/>
            </a:pPr>
            <a:endParaRPr lang="ja-JP" altLang="en-US" dirty="0">
              <a:solidFill>
                <a:srgbClr val="455F51"/>
              </a:solidFill>
              <a:ea typeface="メイリオ"/>
            </a:endParaRPr>
          </a:p>
          <a:p>
            <a:r>
              <a:rPr lang="ja-JP" altLang="en-US"/>
              <a:t>詳しくは「</a:t>
            </a:r>
            <a:r>
              <a:rPr lang="ja-JP" altLang="en-US">
                <a:hlinkClick r:id="rId2"/>
              </a:rPr>
              <a:t>コモンサポーターについて</a:t>
            </a:r>
            <a:r>
              <a:rPr lang="ja-JP" altLang="en-US"/>
              <a:t>」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EBF2CF5D-CA02-950F-4F42-7BB718E23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ECC39F8-F4A1-1751-E21B-495F2C69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BE68ADF6-6605-53E4-DB08-3E901621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7AC69A-217C-4E55-1F33-3F7764086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566" y="3424180"/>
            <a:ext cx="1324304" cy="1758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4B77D0-5A93-9E9F-D41D-CE0E29D40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76" y="2758719"/>
            <a:ext cx="2007476" cy="237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3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FB173-3B4A-50E6-30FB-A470B71A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サポーター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7F6B8B-945D-17EA-E0FB-F03A6A521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サイトを起点として</a:t>
            </a:r>
            <a:r>
              <a:rPr kumimoji="1" lang="en-US" altLang="ja-JP"/>
              <a:t>ICT</a:t>
            </a:r>
            <a:r>
              <a:rPr kumimoji="1" lang="ja-JP" altLang="en-US"/>
              <a:t>を活用した教育活動の高度化・普遍化を支援する学生サポーター</a:t>
            </a:r>
            <a:endParaRPr kumimoji="1" lang="en-US" altLang="ja-JP"/>
          </a:p>
          <a:p>
            <a:r>
              <a:rPr lang="ja-JP" altLang="en-US"/>
              <a:t>業務内容：</a:t>
            </a:r>
            <a:endParaRPr lang="en-US" altLang="ja-JP"/>
          </a:p>
          <a:p>
            <a:pPr lvl="1"/>
            <a:r>
              <a:rPr lang="ja-JP" altLang="en-US"/>
              <a:t>新学期の</a:t>
            </a:r>
            <a:r>
              <a:rPr lang="en-US" altLang="ja-JP"/>
              <a:t>ICT</a:t>
            </a:r>
            <a:r>
              <a:rPr lang="ja-JP" altLang="en-US"/>
              <a:t>スタートアップの運営</a:t>
            </a:r>
            <a:endParaRPr lang="en-US" altLang="ja-JP"/>
          </a:p>
          <a:p>
            <a:pPr lvl="1"/>
            <a:r>
              <a:rPr lang="en-US" altLang="ja-JP" err="1"/>
              <a:t>utelecon</a:t>
            </a:r>
            <a:r>
              <a:rPr lang="ja-JP" altLang="en-US"/>
              <a:t>の記事執筆・古くなった情報の更新</a:t>
            </a:r>
            <a:endParaRPr lang="en-US" altLang="ja-JP"/>
          </a:p>
          <a:p>
            <a:pPr lvl="1"/>
            <a:r>
              <a:rPr kumimoji="1" lang="ja-JP" altLang="en-US"/>
              <a:t>情報の英語での発信　</a:t>
            </a:r>
            <a:r>
              <a:rPr kumimoji="1" lang="en-US" altLang="ja-JP" err="1"/>
              <a:t>etc</a:t>
            </a:r>
            <a:endParaRPr kumimoji="1"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C5AF0-870B-F967-D931-6FAEDEA0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2C57B9-55A2-F217-C2B5-D3DD3CBA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A0F679-17C5-4074-6D92-E14AF4AA4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672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3124EDA-390A-9762-9438-2C8AD604B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ECCS</a:t>
            </a:r>
            <a:r>
              <a:rPr lang="ja-JP" altLang="en-US" dirty="0"/>
              <a:t>相談員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EFA41226-84AA-5484-F59D-EC630C214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ECCS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端末、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ECCS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クラウドメールなどを中心に、対面でサポートを実施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lvl="1"/>
            <a:r>
              <a:rPr lang="en-US" altLang="ja-JP" b="0" i="0" dirty="0" err="1">
                <a:solidFill>
                  <a:srgbClr val="1D1C1D"/>
                </a:solidFill>
                <a:effectLst/>
                <a:latin typeface="NotoSansJP"/>
              </a:rPr>
              <a:t>UTokyo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 Wi-Fi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について対面で相談できる唯一の公式窓口</a:t>
            </a:r>
          </a:p>
          <a:p>
            <a:pPr lvl="1"/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システム管理者ではありませんが、「ちょっと詳しい」学生として相談に応じます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駒場・本郷の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ECCS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端末配置場所で勤務しています</a:t>
            </a:r>
          </a:p>
          <a:p>
            <a:pPr lvl="1"/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駒場：情報教育棟、駒場図書館</a:t>
            </a:r>
          </a:p>
          <a:p>
            <a:pPr lvl="1"/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本郷：情報基盤センター、福武ホール、総合図書館</a:t>
            </a:r>
          </a:p>
          <a:p>
            <a:pPr lvl="1"/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その他の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ECCS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端末室にも定期的に巡回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詳しくは相談員の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web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サイトをご確認ください</a:t>
            </a:r>
          </a:p>
          <a:p>
            <a:pPr lvl="1"/>
            <a:r>
              <a:rPr lang="en-US" altLang="ja-JP" b="0" i="0" u="none" strike="noStrike" dirty="0">
                <a:solidFill>
                  <a:srgbClr val="1D1C1D"/>
                </a:solidFill>
                <a:effectLst/>
                <a:latin typeface="NotoSansJP"/>
                <a:hlinkClick r:id="rId2"/>
              </a:rPr>
              <a:t>https://www.sodan.ecc.u-tokyo.ac.jp/about-us/</a:t>
            </a:r>
            <a:endParaRPr lang="ja-JP" altLang="en-US" b="0" i="0" dirty="0">
              <a:solidFill>
                <a:srgbClr val="1D1C1D"/>
              </a:solidFill>
              <a:effectLst/>
              <a:latin typeface="NotoSansJP"/>
            </a:endParaRPr>
          </a:p>
          <a:p>
            <a:pPr lvl="1"/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FAQ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も充実しています</a:t>
            </a:r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500A11D4-986A-0477-C6E2-716315B0C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DB2DF797-B7FB-720B-2F84-04033FB6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881BCCB-3CAE-19C5-F415-301227CC0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228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609ED-2512-F574-CA99-88D801C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utelecon </a:t>
            </a:r>
            <a:r>
              <a:rPr kumimoji="1" lang="ja-JP" altLang="en-US"/>
              <a:t>での学生と教職員の連携体制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55E4D9-5EC2-9B6E-1495-DBABE6C3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サポート対応においては学生サポーターとサービス提供を担当する教職員が緊密に連携しています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EAB2A-3223-53C0-09AB-2BAF0DD0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94B1E3-BC4F-A3AE-F557-4BAEF43A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ABC96A-BBF0-9A1A-9E4F-176EC7BA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5FC06E56-A20E-92EB-F7F0-78888E4B60C1}"/>
              </a:ext>
            </a:extLst>
          </p:cNvPr>
          <p:cNvSpPr/>
          <p:nvPr/>
        </p:nvSpPr>
        <p:spPr>
          <a:xfrm>
            <a:off x="2080260" y="4626134"/>
            <a:ext cx="8031480" cy="1325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Graphic 7" descr="グループ 単色塗りつぶし">
            <a:extLst>
              <a:ext uri="{FF2B5EF4-FFF2-40B4-BE49-F238E27FC236}">
                <a16:creationId xmlns:a16="http://schemas.microsoft.com/office/drawing/2014/main" id="{586F9D9C-A1DE-58D4-4912-46D915B46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899" y="4002374"/>
            <a:ext cx="914400" cy="914400"/>
          </a:xfrm>
          <a:prstGeom prst="rect">
            <a:avLst/>
          </a:prstGeom>
        </p:spPr>
      </p:pic>
      <p:pic>
        <p:nvPicPr>
          <p:cNvPr id="9" name="Graphic 8" descr="グループ 単色塗りつぶし">
            <a:extLst>
              <a:ext uri="{FF2B5EF4-FFF2-40B4-BE49-F238E27FC236}">
                <a16:creationId xmlns:a16="http://schemas.microsoft.com/office/drawing/2014/main" id="{93293DCF-DD37-F2C7-471C-456DF04D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275" y="4071078"/>
            <a:ext cx="914400" cy="914400"/>
          </a:xfrm>
          <a:prstGeom prst="rect">
            <a:avLst/>
          </a:prstGeom>
        </p:spPr>
      </p:pic>
      <p:pic>
        <p:nvPicPr>
          <p:cNvPr id="10" name="Graphic 9" descr="グループ 単色塗りつぶし">
            <a:extLst>
              <a:ext uri="{FF2B5EF4-FFF2-40B4-BE49-F238E27FC236}">
                <a16:creationId xmlns:a16="http://schemas.microsoft.com/office/drawing/2014/main" id="{686ABEF8-D0BA-2A1F-DF38-587B1732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3635" y="4071077"/>
            <a:ext cx="914400" cy="914400"/>
          </a:xfrm>
          <a:prstGeom prst="rect">
            <a:avLst/>
          </a:prstGeom>
        </p:spPr>
      </p:pic>
      <p:pic>
        <p:nvPicPr>
          <p:cNvPr id="11" name="Graphic 10" descr="グループ 単色塗りつぶし">
            <a:extLst>
              <a:ext uri="{FF2B5EF4-FFF2-40B4-BE49-F238E27FC236}">
                <a16:creationId xmlns:a16="http://schemas.microsoft.com/office/drawing/2014/main" id="{96CA5D99-955C-C23B-328A-C03E9CC23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388" y="4302175"/>
            <a:ext cx="914400" cy="914400"/>
          </a:xfrm>
          <a:prstGeom prst="rect">
            <a:avLst/>
          </a:prstGeom>
        </p:spPr>
      </p:pic>
      <p:pic>
        <p:nvPicPr>
          <p:cNvPr id="12" name="Graphic 11" descr="グループ 単色塗りつぶし">
            <a:extLst>
              <a:ext uri="{FF2B5EF4-FFF2-40B4-BE49-F238E27FC236}">
                <a16:creationId xmlns:a16="http://schemas.microsoft.com/office/drawing/2014/main" id="{237D32B7-1C0C-C916-583F-A1FEDB740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7928" y="4377125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E07BB1-F2B5-89CC-3597-4A9BFCB5496F}"/>
              </a:ext>
            </a:extLst>
          </p:cNvPr>
          <p:cNvSpPr txBox="1"/>
          <p:nvPr/>
        </p:nvSpPr>
        <p:spPr>
          <a:xfrm>
            <a:off x="1979950" y="3909935"/>
            <a:ext cx="138784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cs typeface="Calibri"/>
              </a:rPr>
              <a:t>utelecon</a:t>
            </a:r>
            <a:endParaRPr lang="en-US">
              <a:cs typeface="Calibri"/>
            </a:endParaRPr>
          </a:p>
          <a:p>
            <a:pPr algn="l"/>
            <a:r>
              <a:rPr lang="ja-JP" altLang="en-US">
                <a:cs typeface="Calibri"/>
              </a:rPr>
              <a:t>サポーター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C3806-996A-FA3D-84B4-7E2083BA7CC4}"/>
              </a:ext>
            </a:extLst>
          </p:cNvPr>
          <p:cNvSpPr txBox="1"/>
          <p:nvPr/>
        </p:nvSpPr>
        <p:spPr>
          <a:xfrm>
            <a:off x="3510195" y="3591393"/>
            <a:ext cx="14502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  <a:cs typeface="Calibri"/>
              </a:rPr>
              <a:t>コモン</a:t>
            </a:r>
          </a:p>
          <a:p>
            <a:pPr algn="l"/>
            <a:r>
              <a:rPr lang="ja-JP" altLang="en-US">
                <a:cs typeface="Calibri"/>
              </a:rPr>
              <a:t>サポーター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13B7DC-765E-2CA0-DC68-158F8B4F12B7}"/>
              </a:ext>
            </a:extLst>
          </p:cNvPr>
          <p:cNvSpPr txBox="1"/>
          <p:nvPr/>
        </p:nvSpPr>
        <p:spPr>
          <a:xfrm>
            <a:off x="5315260" y="3472720"/>
            <a:ext cx="14502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  <a:cs typeface="Calibri"/>
              </a:rPr>
              <a:t>UTokyo Account 担当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56003-6DDE-838E-9929-1CAD4DE91E2E}"/>
              </a:ext>
            </a:extLst>
          </p:cNvPr>
          <p:cNvSpPr txBox="1"/>
          <p:nvPr/>
        </p:nvSpPr>
        <p:spPr>
          <a:xfrm>
            <a:off x="7095341" y="3753785"/>
            <a:ext cx="14502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  <a:cs typeface="Calibri"/>
              </a:rPr>
              <a:t>ITC-LMS担当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CA2A3-ADA2-F0D8-B7B3-04DFB7A11571}"/>
              </a:ext>
            </a:extLst>
          </p:cNvPr>
          <p:cNvSpPr txBox="1"/>
          <p:nvPr/>
        </p:nvSpPr>
        <p:spPr>
          <a:xfrm>
            <a:off x="8869176" y="3934916"/>
            <a:ext cx="16376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>
                <a:ea typeface="メイリオ"/>
                <a:cs typeface="Calibri"/>
              </a:rPr>
              <a:t>ECCSクラウドメール担当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A761A2-2E62-CBF2-BFD5-9367599EEE86}"/>
              </a:ext>
            </a:extLst>
          </p:cNvPr>
          <p:cNvSpPr txBox="1"/>
          <p:nvPr/>
        </p:nvSpPr>
        <p:spPr>
          <a:xfrm>
            <a:off x="4684426" y="5040443"/>
            <a:ext cx="38097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>
                <a:solidFill>
                  <a:srgbClr val="FFFFFF"/>
                </a:solidFill>
                <a:ea typeface="メイリオ"/>
                <a:cs typeface="Calibri"/>
              </a:rPr>
              <a:t>学生、教職員がslackやzendeskなどで連携したサポート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119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BF4F2-825F-C77B-EAD4-C48F57E9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1302B6-C0D6-5848-C597-54DE62405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東京大学の教育・研究活動における</a:t>
            </a:r>
            <a:r>
              <a:rPr kumimoji="1" lang="en-US" altLang="ja-JP"/>
              <a:t>ICT</a:t>
            </a:r>
            <a:r>
              <a:rPr kumimoji="1" lang="ja-JP" altLang="en-US"/>
              <a:t>活用は、たくさんの学生によって支えられています</a:t>
            </a:r>
            <a:endParaRPr kumimoji="1" lang="en-US" altLang="ja-JP"/>
          </a:p>
          <a:p>
            <a:endParaRPr lang="en-US" altLang="ja-JP"/>
          </a:p>
          <a:p>
            <a:pPr lvl="1"/>
            <a:r>
              <a:rPr kumimoji="1" lang="ja-JP" altLang="en-US"/>
              <a:t>学生の皆様、本当にありがとうございます</a:t>
            </a:r>
            <a:endParaRPr kumimoji="1" lang="en-US" altLang="ja-JP"/>
          </a:p>
          <a:p>
            <a:endParaRPr lang="en-US" altLang="ja-JP"/>
          </a:p>
          <a:p>
            <a:r>
              <a:rPr lang="en-US" altLang="ja-JP" err="1"/>
              <a:t>utelecon</a:t>
            </a:r>
            <a:r>
              <a:rPr lang="ja-JP" altLang="en-US"/>
              <a:t>は大学全体での</a:t>
            </a:r>
            <a:r>
              <a:rPr lang="en-US" altLang="ja-JP"/>
              <a:t>ICT</a:t>
            </a:r>
            <a:r>
              <a:rPr lang="ja-JP" altLang="en-US"/>
              <a:t>活用のために進んでいきますのでご支援・ご指導の程よろしくお願いします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08698C-7FA4-FA63-BDA5-BB7FF6E8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1D6208-11DC-038C-FD78-9FB507FA6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BD6DB0-27BE-A84E-88ED-A09384DA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35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4AA3F11-A41E-81BE-16BA-E3780593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目次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C48BCAE3-D38D-66B3-FC45-C70F14A76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en-US" altLang="ja-JP"/>
              <a:t> </a:t>
            </a:r>
            <a:r>
              <a:rPr lang="ja-JP" altLang="en-US"/>
              <a:t>について</a:t>
            </a:r>
            <a:endParaRPr lang="en-US" altLang="ja-JP"/>
          </a:p>
          <a:p>
            <a:pPr lvl="1"/>
            <a:r>
              <a:rPr lang="ja-JP" altLang="en-US"/>
              <a:t>概要</a:t>
            </a:r>
            <a:endParaRPr lang="en-US" altLang="ja-JP"/>
          </a:p>
          <a:p>
            <a:pPr lvl="1"/>
            <a:r>
              <a:rPr lang="ja-JP" altLang="en-US"/>
              <a:t>コンテンツ紹介（基礎編・活用編・その他）</a:t>
            </a:r>
            <a:endParaRPr lang="en-US" altLang="ja-JP"/>
          </a:p>
          <a:p>
            <a:r>
              <a:rPr lang="ja-JP" altLang="en-US"/>
              <a:t>本学</a:t>
            </a:r>
            <a:r>
              <a:rPr lang="en-US" altLang="ja-JP"/>
              <a:t>ICT</a:t>
            </a:r>
            <a:r>
              <a:rPr lang="ja-JP" altLang="en-US"/>
              <a:t>教育を支える学生サポーター</a:t>
            </a:r>
            <a:endParaRPr lang="en-US" altLang="ja-JP"/>
          </a:p>
          <a:p>
            <a:pPr lvl="1"/>
            <a:r>
              <a:rPr lang="ja-JP" altLang="en-US"/>
              <a:t>コモンサポーター</a:t>
            </a:r>
            <a:endParaRPr lang="en-US" altLang="ja-JP"/>
          </a:p>
          <a:p>
            <a:pPr lvl="1"/>
            <a:r>
              <a:rPr lang="en-US" altLang="ja-JP" err="1"/>
              <a:t>utelecon</a:t>
            </a:r>
            <a:r>
              <a:rPr lang="ja-JP" altLang="en-US"/>
              <a:t>サポーター</a:t>
            </a:r>
            <a:endParaRPr lang="en-US" altLang="ja-JP"/>
          </a:p>
          <a:p>
            <a:pPr lvl="1"/>
            <a:r>
              <a:rPr lang="en-US" altLang="ja-JP"/>
              <a:t>ECCS</a:t>
            </a:r>
            <a:r>
              <a:rPr lang="ja-JP" altLang="en-US"/>
              <a:t>相談員</a:t>
            </a:r>
            <a:endParaRPr lang="en-US" altLang="ja-JP"/>
          </a:p>
          <a:p>
            <a:endParaRPr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7BB89747-D0AC-7550-70F9-3F197956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072EA901-589B-8FC9-40E5-A7042D0A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867DCAE-5523-BFA3-04AF-732BB231C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10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5252670-D542-D987-B9D2-AAC1C22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en-US" altLang="ja-JP"/>
              <a:t> </a:t>
            </a:r>
            <a:r>
              <a:rPr lang="ja-JP" altLang="en-US"/>
              <a:t>について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EA95FF-F505-5406-C562-8940AEA09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ja-JP">
                <a:ea typeface="メイリオ"/>
                <a:hlinkClick r:id="rId2"/>
              </a:rPr>
              <a:t>https://utelecon.adm.u-tokyo.ac.jp/</a:t>
            </a:r>
            <a:endParaRPr lang="en-US" altLang="ja-JP">
              <a:ea typeface="メイリオ"/>
            </a:endParaRPr>
          </a:p>
          <a:p>
            <a:endParaRPr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FC77C40-CBE6-E6CD-60AD-20B878C4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2023/9/14</a:t>
            </a:r>
            <a:endParaRPr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FB65AB01-13F7-F2BA-349F-278D1A44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/>
              <a:t>2023</a:t>
            </a:r>
            <a:r>
              <a:rPr lang="ja-JP" altLang="en-US"/>
              <a:t>年</a:t>
            </a:r>
            <a:r>
              <a:rPr lang="en-US" altLang="ja-JP"/>
              <a:t>A</a:t>
            </a:r>
            <a:r>
              <a:rPr lang="ja-JP" altLang="en-US"/>
              <a:t>セメスター </a:t>
            </a:r>
            <a:r>
              <a:rPr lang="en-US" altLang="ja-JP"/>
              <a:t>utelecon</a:t>
            </a:r>
            <a:r>
              <a:rPr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270767AC-4E91-A9C8-210B-5E189137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433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E9EC642-52F2-E281-2843-6376FF62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en-US" altLang="ja-JP"/>
              <a:t> </a:t>
            </a:r>
            <a:r>
              <a:rPr lang="ja-JP" altLang="en-US"/>
              <a:t>とは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EEA2CA4-359E-5A51-EE52-410811C09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オンライン授業やウェブ会議などの情報をまとめ</a:t>
            </a:r>
            <a:endParaRPr lang="en-US" altLang="ja-JP"/>
          </a:p>
          <a:p>
            <a:pPr lvl="1"/>
            <a:r>
              <a:rPr lang="ja-JP" altLang="en-US"/>
              <a:t>ワンストップで得られる、サポートも受けられる</a:t>
            </a:r>
            <a:endParaRPr lang="en-US" altLang="ja-JP"/>
          </a:p>
          <a:p>
            <a:pPr lvl="1"/>
            <a:r>
              <a:rPr lang="en-US" altLang="ja-JP"/>
              <a:t>ICT</a:t>
            </a:r>
            <a:r>
              <a:rPr lang="ja-JP" altLang="en-US"/>
              <a:t>を活用したより高度な大学活動を実現する取組み</a:t>
            </a:r>
            <a:endParaRPr lang="en-US" altLang="ja-JP"/>
          </a:p>
          <a:p>
            <a:r>
              <a:rPr lang="ja-JP" altLang="en-US"/>
              <a:t>学内の教職員、学生向けではあるが、学外の方にとっても広く活用できるものを</a:t>
            </a:r>
            <a:endParaRPr lang="en-US" altLang="ja-JP"/>
          </a:p>
          <a:p>
            <a:r>
              <a:rPr lang="ja-JP" altLang="en-US"/>
              <a:t>詳しくは</a:t>
            </a:r>
            <a:r>
              <a:rPr lang="en-US" altLang="ja-JP"/>
              <a:t> </a:t>
            </a:r>
            <a:r>
              <a:rPr lang="ja-JP" altLang="en-US">
                <a:hlinkClick r:id="rId2"/>
              </a:rPr>
              <a:t>「</a:t>
            </a:r>
            <a:r>
              <a:rPr lang="en-US" altLang="ja-JP" err="1">
                <a:hlinkClick r:id="rId2"/>
              </a:rPr>
              <a:t>utelecon</a:t>
            </a:r>
            <a:r>
              <a:rPr lang="en-US" altLang="ja-JP">
                <a:hlinkClick r:id="rId2"/>
              </a:rPr>
              <a:t> </a:t>
            </a:r>
            <a:r>
              <a:rPr lang="ja-JP" altLang="en-US">
                <a:hlinkClick r:id="rId2"/>
              </a:rPr>
              <a:t>について」</a:t>
            </a:r>
            <a:r>
              <a:rPr lang="ja-JP" altLang="en-US"/>
              <a:t>「</a:t>
            </a:r>
            <a:r>
              <a:rPr lang="en-US" altLang="ja-JP" err="1">
                <a:hlinkClick r:id="rId3"/>
              </a:rPr>
              <a:t>utelecon</a:t>
            </a:r>
            <a:r>
              <a:rPr lang="ja-JP" altLang="en-US">
                <a:hlinkClick r:id="rId3"/>
              </a:rPr>
              <a:t>の活動理念と目標」</a:t>
            </a:r>
            <a:r>
              <a:rPr lang="ja-JP" altLang="en-US"/>
              <a:t>を参照</a:t>
            </a:r>
            <a:endParaRPr lang="en-US" altLang="ja-JP"/>
          </a:p>
          <a:p>
            <a:r>
              <a:rPr kumimoji="1" lang="ja-JP" altLang="en-US"/>
              <a:t>英語版ページもあります</a:t>
            </a:r>
            <a:endParaRPr kumimoji="1" lang="en-US" altLang="ja-JP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6CE2A3C5-F9CA-FFA1-64BF-25BE0D08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5C75302B-6D18-0A9D-48C8-1D878966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D9251136-119E-BE3B-A11B-FB0AD937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0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781670-20AB-1C04-A605-974290F8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のコンテンツ（基礎編）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69553C-B1A1-FD80-C4AE-D8ACE156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518F89-5D88-00E3-37C6-14C7935F7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502FEBE-2321-C2D8-DA1E-7E41E66CA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14B31F2-70AC-507C-6947-3356D98E3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13" y="1419772"/>
            <a:ext cx="8901187" cy="493657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B2491F8-2BCD-FCD8-CC6A-E903243B9F6F}"/>
              </a:ext>
            </a:extLst>
          </p:cNvPr>
          <p:cNvSpPr txBox="1"/>
          <p:nvPr/>
        </p:nvSpPr>
        <p:spPr>
          <a:xfrm>
            <a:off x="9575423" y="274533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検索窓もあります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F2C45A2-961F-9E3D-4ED2-BF2928DDC5F9}"/>
              </a:ext>
            </a:extLst>
          </p:cNvPr>
          <p:cNvCxnSpPr>
            <a:endCxn id="8" idx="1"/>
          </p:cNvCxnSpPr>
          <p:nvPr/>
        </p:nvCxnSpPr>
        <p:spPr>
          <a:xfrm>
            <a:off x="7772400" y="1876097"/>
            <a:ext cx="1803023" cy="10539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/楕円 8">
            <a:extLst>
              <a:ext uri="{FF2B5EF4-FFF2-40B4-BE49-F238E27FC236}">
                <a16:creationId xmlns:a16="http://schemas.microsoft.com/office/drawing/2014/main" id="{B301794F-B2E6-B8CF-49E4-84760039902E}"/>
              </a:ext>
            </a:extLst>
          </p:cNvPr>
          <p:cNvSpPr/>
          <p:nvPr/>
        </p:nvSpPr>
        <p:spPr>
          <a:xfrm>
            <a:off x="1189548" y="1921002"/>
            <a:ext cx="3524342" cy="4994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5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B03FC-615B-2678-13E5-826448E6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ja-JP" altLang="en-US"/>
              <a:t>のコンテンツ（基礎編）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10DB11-AE0F-BFB1-4784-65CE59189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/>
              <a:t>「まずはここから」</a:t>
            </a:r>
            <a:endParaRPr kumimoji="1" lang="en-US" altLang="ja-JP"/>
          </a:p>
          <a:p>
            <a:pPr lvl="1"/>
            <a:r>
              <a:rPr lang="ja-JP" altLang="en-US">
                <a:solidFill>
                  <a:schemeClr val="tx2"/>
                </a:solidFill>
              </a:rPr>
              <a:t>初めて東京大学に来た時の最初の手順です</a:t>
            </a:r>
            <a:endParaRPr lang="en-US" altLang="ja-JP">
              <a:solidFill>
                <a:schemeClr val="tx2"/>
              </a:solidFill>
            </a:endParaRPr>
          </a:p>
          <a:p>
            <a:r>
              <a:rPr kumimoji="1" lang="ja-JP" altLang="en-US"/>
              <a:t>「東京大学のシステム」</a:t>
            </a:r>
            <a:endParaRPr kumimoji="1" lang="en-US" altLang="ja-JP"/>
          </a:p>
          <a:p>
            <a:pPr lvl="1"/>
            <a:r>
              <a:rPr lang="en-US" altLang="ja-JP"/>
              <a:t>Z</a:t>
            </a:r>
            <a:r>
              <a:rPr kumimoji="1" lang="en-US" altLang="ja-JP">
                <a:solidFill>
                  <a:schemeClr val="tx2"/>
                </a:solidFill>
              </a:rPr>
              <a:t>oom</a:t>
            </a:r>
            <a:r>
              <a:rPr kumimoji="1" lang="ja-JP" altLang="en-US">
                <a:solidFill>
                  <a:schemeClr val="tx2"/>
                </a:solidFill>
              </a:rPr>
              <a:t>、</a:t>
            </a:r>
            <a:r>
              <a:rPr kumimoji="1" lang="en-US" altLang="ja-JP">
                <a:solidFill>
                  <a:schemeClr val="tx2"/>
                </a:solidFill>
              </a:rPr>
              <a:t>Slack</a:t>
            </a:r>
            <a:r>
              <a:rPr kumimoji="1" lang="ja-JP" altLang="en-US">
                <a:solidFill>
                  <a:schemeClr val="tx2"/>
                </a:solidFill>
              </a:rPr>
              <a:t>など東京大学の</a:t>
            </a:r>
            <a:r>
              <a:rPr lang="ja-JP" altLang="en-US">
                <a:solidFill>
                  <a:schemeClr val="tx2"/>
                </a:solidFill>
              </a:rPr>
              <a:t>システムの紹介</a:t>
            </a:r>
            <a:endParaRPr lang="en-US" altLang="ja-JP">
              <a:solidFill>
                <a:schemeClr val="tx2"/>
              </a:solidFill>
            </a:endParaRPr>
          </a:p>
          <a:p>
            <a:pPr lvl="2"/>
            <a:r>
              <a:rPr lang="ja-JP" altLang="en-US">
                <a:solidFill>
                  <a:schemeClr val="tx2"/>
                </a:solidFill>
              </a:rPr>
              <a:t>授業形態を問わず利用されるものも多い</a:t>
            </a:r>
            <a:endParaRPr kumimoji="1" lang="en-US" altLang="ja-JP">
              <a:solidFill>
                <a:schemeClr val="tx2"/>
              </a:solidFill>
            </a:endParaRPr>
          </a:p>
          <a:p>
            <a:pPr lvl="1"/>
            <a:r>
              <a:rPr kumimoji="1" lang="ja-JP" altLang="en-US">
                <a:solidFill>
                  <a:schemeClr val="tx2"/>
                </a:solidFill>
              </a:rPr>
              <a:t>意外と知らない機能も</a:t>
            </a:r>
            <a:endParaRPr kumimoji="1" lang="en-US" altLang="ja-JP">
              <a:solidFill>
                <a:schemeClr val="tx2"/>
              </a:solidFill>
            </a:endParaRPr>
          </a:p>
          <a:p>
            <a:pPr lvl="2"/>
            <a:r>
              <a:rPr lang="en-US" altLang="ja-JP">
                <a:solidFill>
                  <a:schemeClr val="tx2"/>
                </a:solidFill>
                <a:hlinkClick r:id="rId2"/>
              </a:rPr>
              <a:t>Zoom</a:t>
            </a:r>
            <a:r>
              <a:rPr lang="ja-JP" altLang="en-US">
                <a:solidFill>
                  <a:schemeClr val="tx2"/>
                </a:solidFill>
                <a:hlinkClick r:id="rId2"/>
              </a:rPr>
              <a:t>ミーティングで</a:t>
            </a:r>
            <a:r>
              <a:rPr kumimoji="1" lang="ja-JP" altLang="en-US">
                <a:solidFill>
                  <a:schemeClr val="tx2"/>
                </a:solidFill>
                <a:hlinkClick r:id="rId2"/>
              </a:rPr>
              <a:t>参加者に登録を求める</a:t>
            </a:r>
            <a:endParaRPr kumimoji="1" lang="en-US" altLang="ja-JP">
              <a:solidFill>
                <a:schemeClr val="tx2"/>
              </a:solidFill>
            </a:endParaRPr>
          </a:p>
          <a:p>
            <a:pPr lvl="2"/>
            <a:r>
              <a:rPr kumimoji="1" lang="en-US" altLang="ja-JP">
                <a:solidFill>
                  <a:schemeClr val="tx2"/>
                </a:solidFill>
                <a:hlinkClick r:id="rId3"/>
              </a:rPr>
              <a:t>Zoom </a:t>
            </a:r>
            <a:r>
              <a:rPr kumimoji="1" lang="ja-JP" altLang="en-US">
                <a:solidFill>
                  <a:schemeClr val="tx2"/>
                </a:solidFill>
                <a:hlinkClick r:id="rId3"/>
              </a:rPr>
              <a:t>画面共有の許可と制限 </a:t>
            </a:r>
            <a:endParaRPr kumimoji="1" lang="en-US" altLang="ja-JP">
              <a:solidFill>
                <a:schemeClr val="tx2"/>
              </a:solidFill>
            </a:endParaRPr>
          </a:p>
          <a:p>
            <a:pPr lvl="2"/>
            <a:r>
              <a:rPr kumimoji="1" lang="en-US" altLang="ja-JP">
                <a:solidFill>
                  <a:schemeClr val="tx2"/>
                </a:solidFill>
                <a:hlinkClick r:id="rId4"/>
              </a:rPr>
              <a:t>Zoom </a:t>
            </a:r>
            <a:r>
              <a:rPr kumimoji="1" lang="ja-JP" altLang="en-US">
                <a:solidFill>
                  <a:schemeClr val="tx2"/>
                </a:solidFill>
                <a:hlinkClick r:id="rId4"/>
              </a:rPr>
              <a:t>ミーティングの管理とそれに関わる役割について</a:t>
            </a:r>
            <a:endParaRPr kumimoji="1" lang="en-US" altLang="ja-JP">
              <a:solidFill>
                <a:schemeClr val="tx2"/>
              </a:solidFill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7720CE-6C09-58A8-61F5-879BBD304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E5D1C2-E401-9A7E-7D43-64943992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3D7D39-FD57-6028-7C48-6C1B1EC9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79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16AE4C-09B5-6915-DD45-BFAEAF8D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utelecon</a:t>
            </a:r>
            <a:r>
              <a:rPr lang="ja-JP" altLang="en-US"/>
              <a:t>のコンテンツ（活用編）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419AD-DA36-DCE3-1F61-C41A088D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E539F4-7FF3-EC64-A514-3D66DE090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4A2B9-0348-AD88-88BF-51B6C28D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7A08E0-C7EB-5A86-4D85-1C38F5DF9D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3078480"/>
            <a:ext cx="10515600" cy="312896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3600"/>
              <a:t>「オンラインの活用」</a:t>
            </a:r>
            <a:endParaRPr kumimoji="1" lang="en-US" altLang="ja-JP" sz="3600"/>
          </a:p>
          <a:p>
            <a:pPr lvl="1"/>
            <a:r>
              <a:rPr kumimoji="1" lang="en-US" altLang="ja-JP" sz="3200">
                <a:hlinkClick r:id="rId2"/>
              </a:rPr>
              <a:t>https://utelecon.adm.u-tokyo.ac.jp/online/</a:t>
            </a:r>
            <a:endParaRPr kumimoji="1" lang="en-US" altLang="ja-JP" sz="3200"/>
          </a:p>
          <a:p>
            <a:pPr lvl="1"/>
            <a:r>
              <a:rPr kumimoji="1" lang="ja-JP" altLang="en-US" sz="3200"/>
              <a:t>ツールごとの活用方法を知りたい</a:t>
            </a:r>
            <a:endParaRPr kumimoji="1" lang="en-US" altLang="ja-JP" sz="3200"/>
          </a:p>
          <a:p>
            <a:pPr marL="914400" lvl="2" indent="0">
              <a:buNone/>
            </a:pPr>
            <a:r>
              <a:rPr lang="ja-JP" altLang="en-US" sz="2800"/>
              <a:t>→ </a:t>
            </a:r>
            <a:r>
              <a:rPr lang="ja-JP" altLang="en-US" sz="2800">
                <a:hlinkClick r:id="rId3"/>
              </a:rPr>
              <a:t>「使えるツールから探す」</a:t>
            </a:r>
            <a:endParaRPr lang="en-US" altLang="ja-JP" sz="2800"/>
          </a:p>
          <a:p>
            <a:pPr lvl="1"/>
            <a:r>
              <a:rPr kumimoji="1" lang="ja-JP" altLang="en-US" sz="3200"/>
              <a:t>目的に合わせた活用方法を知りたい</a:t>
            </a:r>
            <a:endParaRPr kumimoji="1" lang="en-US" altLang="ja-JP" sz="3200"/>
          </a:p>
          <a:p>
            <a:pPr marL="914400" lvl="2" indent="0">
              <a:buNone/>
            </a:pPr>
            <a:r>
              <a:rPr lang="ja-JP" altLang="en-US" sz="2800"/>
              <a:t>→ </a:t>
            </a:r>
            <a:r>
              <a:rPr lang="ja-JP" altLang="en-US" sz="2800">
                <a:hlinkClick r:id="rId4"/>
              </a:rPr>
              <a:t>「やりたいことから探す」</a:t>
            </a:r>
            <a:endParaRPr lang="en-US" altLang="ja-JP" sz="2800"/>
          </a:p>
          <a:p>
            <a:pPr lvl="1"/>
            <a:r>
              <a:rPr lang="ja-JP" altLang="en-US" sz="3200"/>
              <a:t>授業資料の著作権について知りたい</a:t>
            </a:r>
            <a:endParaRPr lang="en-US" altLang="ja-JP" sz="3200"/>
          </a:p>
          <a:p>
            <a:pPr marL="914400" lvl="2" indent="0">
              <a:buNone/>
            </a:pPr>
            <a:r>
              <a:rPr lang="ja-JP" altLang="en-US" sz="2800"/>
              <a:t>→</a:t>
            </a:r>
            <a:r>
              <a:rPr lang="ja-JP" altLang="en-US" sz="2800">
                <a:hlinkClick r:id="rId5"/>
              </a:rPr>
              <a:t>「資料作成における著作権」</a:t>
            </a:r>
            <a:endParaRPr lang="en-US" altLang="ja-JP" sz="280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13D10C2-BCE0-9F91-01F4-20FB71E31B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" y="1486659"/>
            <a:ext cx="7772400" cy="1442914"/>
          </a:xfrm>
          <a:prstGeom prst="rect">
            <a:avLst/>
          </a:prstGeom>
        </p:spPr>
      </p:pic>
      <p:sp>
        <p:nvSpPr>
          <p:cNvPr id="9" name="円/楕円 8">
            <a:extLst>
              <a:ext uri="{FF2B5EF4-FFF2-40B4-BE49-F238E27FC236}">
                <a16:creationId xmlns:a16="http://schemas.microsoft.com/office/drawing/2014/main" id="{A6F2ED2A-6C30-4F31-745A-D6CC2222A171}"/>
              </a:ext>
            </a:extLst>
          </p:cNvPr>
          <p:cNvSpPr/>
          <p:nvPr/>
        </p:nvSpPr>
        <p:spPr>
          <a:xfrm>
            <a:off x="4267200" y="1885156"/>
            <a:ext cx="1828800" cy="49942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1760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99E90-7358-283C-14C4-5055B714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のコンテンツ（活用編）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DFB8D8-0D7F-891D-9F5F-867391799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このような方のために：</a:t>
            </a:r>
            <a:endParaRPr kumimoji="1" lang="en-US" altLang="ja-JP"/>
          </a:p>
          <a:p>
            <a:pPr lvl="1"/>
            <a:r>
              <a:rPr lang="ja-JP" altLang="en-US"/>
              <a:t>オンライン・ハイブリッド授業に慣れてきた</a:t>
            </a:r>
            <a:endParaRPr lang="en-US" altLang="ja-JP"/>
          </a:p>
          <a:p>
            <a:pPr lvl="1"/>
            <a:r>
              <a:rPr kumimoji="1" lang="ja-JP" altLang="en-US"/>
              <a:t>初めてのツールを授業で使いこなしたい</a:t>
            </a:r>
            <a:endParaRPr kumimoji="1" lang="en-US" altLang="ja-JP"/>
          </a:p>
          <a:p>
            <a:pPr lvl="1"/>
            <a:r>
              <a:rPr lang="ja-JP" altLang="en-US"/>
              <a:t>授業をより良くできるツールを知りたい</a:t>
            </a:r>
            <a:endParaRPr lang="en-US" altLang="ja-JP"/>
          </a:p>
          <a:p>
            <a:pPr lvl="1"/>
            <a:r>
              <a:rPr kumimoji="1" lang="ja-JP" altLang="en-US"/>
              <a:t>他の教員がどのような授業をしているのかを知りたい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4161D3-D9F9-290C-8DBB-F982C5BF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62EE4A-6465-52CD-5949-0E5B1D189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83E45-D4F3-C6B5-4E55-14F87976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982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278AA-B8FA-B82B-7A5D-62123046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err="1"/>
              <a:t>u</a:t>
            </a:r>
            <a:r>
              <a:rPr kumimoji="1" lang="en-US" altLang="ja-JP" err="1"/>
              <a:t>telecon</a:t>
            </a:r>
            <a:r>
              <a:rPr kumimoji="1" lang="ja-JP" altLang="en-US"/>
              <a:t>のコンテンツ（活用編）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2A0290-FA5E-3436-B16F-9C003651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「使えるツールから探す」</a:t>
            </a:r>
            <a:endParaRPr kumimoji="1" lang="en-US" altLang="ja-JP"/>
          </a:p>
          <a:p>
            <a:pPr lvl="1"/>
            <a:r>
              <a:rPr lang="ja-JP" altLang="en-US"/>
              <a:t>オンライン・ハイブリッド・対面の授業を充実させるツールの活用ポイント・コツを紹介</a:t>
            </a:r>
            <a:endParaRPr lang="en-US" altLang="ja-JP"/>
          </a:p>
          <a:p>
            <a:pPr lvl="1"/>
            <a:r>
              <a:rPr kumimoji="1" lang="ja-JP" altLang="en-US"/>
              <a:t>会議や研究室運営、コミュニケーションにも</a:t>
            </a:r>
            <a:endParaRPr kumimoji="1" lang="en-US" altLang="ja-JP"/>
          </a:p>
          <a:p>
            <a:pPr lvl="1"/>
            <a:r>
              <a:rPr lang="ja-JP" altLang="en-US"/>
              <a:t>たとえば：</a:t>
            </a:r>
            <a:endParaRPr lang="en-US" altLang="ja-JP"/>
          </a:p>
          <a:p>
            <a:pPr lvl="2"/>
            <a:r>
              <a:rPr kumimoji="1" lang="ja-JP" altLang="en-US">
                <a:hlinkClick r:id="rId2"/>
              </a:rPr>
              <a:t>手書きノートアプリ「</a:t>
            </a:r>
            <a:r>
              <a:rPr kumimoji="1" lang="en-US" altLang="ja-JP" err="1">
                <a:hlinkClick r:id="rId2"/>
              </a:rPr>
              <a:t>GoodNotes</a:t>
            </a:r>
            <a:r>
              <a:rPr kumimoji="1" lang="en-US" altLang="ja-JP">
                <a:hlinkClick r:id="rId2"/>
              </a:rPr>
              <a:t> 5</a:t>
            </a:r>
            <a:r>
              <a:rPr kumimoji="1" lang="ja-JP" altLang="en-US">
                <a:hlinkClick r:id="rId2"/>
              </a:rPr>
              <a:t>」の使い方</a:t>
            </a:r>
            <a:endParaRPr kumimoji="1" lang="en-US" altLang="ja-JP"/>
          </a:p>
          <a:p>
            <a:pPr lvl="2"/>
            <a:r>
              <a:rPr kumimoji="1" lang="ja-JP" altLang="en-US">
                <a:hlinkClick r:id="rId3"/>
              </a:rPr>
              <a:t>情報整理ツール「</a:t>
            </a:r>
            <a:r>
              <a:rPr kumimoji="1" lang="en-US" altLang="ja-JP" err="1">
                <a:hlinkClick r:id="rId3"/>
              </a:rPr>
              <a:t>Scrapbox</a:t>
            </a:r>
            <a:r>
              <a:rPr kumimoji="1" lang="ja-JP" altLang="en-US">
                <a:hlinkClick r:id="rId3"/>
              </a:rPr>
              <a:t>」の使い方</a:t>
            </a:r>
            <a:endParaRPr kumimoji="1" lang="en-US" altLang="ja-JP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2570C0-C506-1E57-0233-D35F3A882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2023/9/14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E3217-2F86-B96F-1274-EF6F7B07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2023</a:t>
            </a:r>
            <a:r>
              <a:rPr kumimoji="1" lang="ja-JP" altLang="en-US"/>
              <a:t>年</a:t>
            </a:r>
            <a:r>
              <a:rPr kumimoji="1" lang="en-US" altLang="ja-JP"/>
              <a:t>A</a:t>
            </a:r>
            <a:r>
              <a:rPr kumimoji="1" lang="ja-JP" altLang="en-US"/>
              <a:t>セメスター </a:t>
            </a:r>
            <a:r>
              <a:rPr kumimoji="1" lang="en-US" altLang="ja-JP"/>
              <a:t>utelecon</a:t>
            </a:r>
            <a:r>
              <a:rPr kumimoji="1" lang="ja-JP" altLang="en-US"/>
              <a:t>説明会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3E7DC7-FAA8-8E3E-1D25-98AFB16E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32C41-2E12-F042-B05A-CBC2BA75F68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63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Microsoft Office PowerPoint</Application>
  <PresentationFormat>ワイド画面</PresentationFormat>
  <Paragraphs>148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NotoSansJP</vt:lpstr>
      <vt:lpstr>游ゴシック</vt:lpstr>
      <vt:lpstr>Arial</vt:lpstr>
      <vt:lpstr>Calibri</vt:lpstr>
      <vt:lpstr>Office テーマ</vt:lpstr>
      <vt:lpstr>utelecon と 学生によるサポート体制</vt:lpstr>
      <vt:lpstr>目次</vt:lpstr>
      <vt:lpstr>utelecon について</vt:lpstr>
      <vt:lpstr>utelecon とは</vt:lpstr>
      <vt:lpstr>uteleconのコンテンツ（基礎編）</vt:lpstr>
      <vt:lpstr>uteleconのコンテンツ（基礎編）</vt:lpstr>
      <vt:lpstr>uteleconのコンテンツ（活用編）</vt:lpstr>
      <vt:lpstr>uteleconのコンテンツ（活用編）</vt:lpstr>
      <vt:lpstr>uteleconのコンテンツ（活用編）</vt:lpstr>
      <vt:lpstr>uteleconのコンテンツ（活用編）</vt:lpstr>
      <vt:lpstr>本学のICT教育を支える 学生サポーター</vt:lpstr>
      <vt:lpstr>コモンサポーター</vt:lpstr>
      <vt:lpstr>uteleconサポーター</vt:lpstr>
      <vt:lpstr>ECCS相談員</vt:lpstr>
      <vt:lpstr>utelecon での学生と教職員の連携体制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玉造　潤史</dc:creator>
  <cp:lastModifiedBy>玉造　潤史</cp:lastModifiedBy>
  <cp:revision>29</cp:revision>
  <dcterms:created xsi:type="dcterms:W3CDTF">2023-09-08T13:50:19Z</dcterms:created>
  <dcterms:modified xsi:type="dcterms:W3CDTF">2023-09-14T03:43:16Z</dcterms:modified>
</cp:coreProperties>
</file>