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67" r:id="rId3"/>
    <p:sldId id="374" r:id="rId4"/>
    <p:sldId id="379" r:id="rId5"/>
    <p:sldId id="372" r:id="rId6"/>
    <p:sldId id="373" r:id="rId7"/>
    <p:sldId id="376" r:id="rId8"/>
    <p:sldId id="378" r:id="rId9"/>
    <p:sldId id="370" r:id="rId10"/>
    <p:sldId id="37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23"/>
  </p:normalViewPr>
  <p:slideViewPr>
    <p:cSldViewPr snapToGrid="0">
      <p:cViewPr varScale="1">
        <p:scale>
          <a:sx n="104" d="100"/>
          <a:sy n="104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elecon.adm.u-tokyo.ac.jp/online/topics/generative-a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utelecon.adm.u-tokyo.ac.jp/docs/ai-tools-in-class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telecon.adm.u-tokyo.ac.jp/docs/ai-tools-in-classes-students" TargetMode="External"/><Relationship Id="rId5" Type="http://schemas.openxmlformats.org/officeDocument/2006/relationships/hyperlink" Target="https://utelecon.adm.u-tokyo.ac.jp/docs/20230403-generative-ai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3140877"/>
          </a:xfrm>
        </p:spPr>
        <p:txBody>
          <a:bodyPr>
            <a:noAutofit/>
          </a:bodyPr>
          <a:lstStyle/>
          <a:p>
            <a:pPr algn="l"/>
            <a:r>
              <a:rPr lang="ja-JP" altLang="en-US" sz="44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意見交換セッション</a:t>
            </a:r>
            <a:br>
              <a:rPr lang="en-US" altLang="ja-JP" sz="4400" b="1"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ja-JP" altLang="en-US" sz="44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生成系</a:t>
            </a:r>
            <a:r>
              <a:rPr lang="en-US" altLang="ja-JP" sz="44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AI</a:t>
            </a:r>
            <a:r>
              <a:rPr lang="ja-JP" altLang="en-US" sz="44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の活用について</a:t>
            </a:r>
            <a:br>
              <a:rPr lang="en-US" altLang="ja-JP" sz="4400" b="1"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en-US" altLang="ja-JP" sz="44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 〜 S</a:t>
            </a:r>
            <a:r>
              <a:rPr lang="ja-JP" altLang="en-US" sz="44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セメスターをふまえて</a:t>
            </a:r>
            <a:r>
              <a:rPr lang="en-US" altLang="ja-JP" sz="44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〜</a:t>
            </a:r>
            <a:endParaRPr kumimoji="1" lang="ja-JP" altLang="en-US" sz="4400" b="1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38200" y="4053015"/>
            <a:ext cx="7823886" cy="988541"/>
          </a:xfrm>
        </p:spPr>
        <p:txBody>
          <a:bodyPr>
            <a:normAutofit/>
          </a:bodyPr>
          <a:lstStyle/>
          <a:p>
            <a:pPr algn="l">
              <a:lnSpc>
                <a:spcPct val="125000"/>
              </a:lnSpc>
            </a:pPr>
            <a:r>
              <a:rPr lang="ja-JP" altLang="en-US">
                <a:latin typeface="Noto Sans CJK JP" panose="020B0500000000000000" pitchFamily="34" charset="-128"/>
                <a:ea typeface="Noto Sans CJK JP" panose="020B0500000000000000" pitchFamily="34" charset="-128"/>
              </a:rPr>
              <a:t>進行役</a:t>
            </a:r>
            <a:br>
              <a:rPr kumimoji="1" lang="en-US" altLang="ja-JP"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kumimoji="1" lang="ja-JP" altLang="en-US">
                <a:latin typeface="Noto Sans CJK JP" panose="020B0500000000000000" pitchFamily="34" charset="-128"/>
                <a:ea typeface="Noto Sans CJK JP" panose="020B0500000000000000" pitchFamily="34" charset="-128"/>
              </a:rPr>
              <a:t>学際情報学府（</a:t>
            </a:r>
            <a:r>
              <a:rPr kumimoji="1" lang="en-US" altLang="ja-JP">
                <a:latin typeface="Noto Sans CJK JP" panose="020B0500000000000000" pitchFamily="34" charset="-128"/>
                <a:ea typeface="Noto Sans CJK JP" panose="020B0500000000000000" pitchFamily="34" charset="-128"/>
              </a:rPr>
              <a:t>M1</a:t>
            </a:r>
            <a:r>
              <a:rPr kumimoji="1" lang="ja-JP" altLang="en-US">
                <a:latin typeface="Noto Sans CJK JP" panose="020B0500000000000000" pitchFamily="34" charset="-128"/>
                <a:ea typeface="Noto Sans CJK JP" panose="020B0500000000000000" pitchFamily="34" charset="-128"/>
              </a:rPr>
              <a:t>） 中條</a:t>
            </a:r>
            <a:r>
              <a:rPr lang="ja-JP" altLang="en-US">
                <a:latin typeface="Noto Sans CJK JP" panose="020B0500000000000000" pitchFamily="34" charset="-128"/>
                <a:ea typeface="Noto Sans CJK JP" panose="020B0500000000000000" pitchFamily="34" charset="-128"/>
              </a:rPr>
              <a:t> 麟太郎</a:t>
            </a:r>
            <a:endParaRPr kumimoji="1" lang="en-US" altLang="ja-JP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169081"/>
            <a:ext cx="10997665" cy="1325563"/>
          </a:xfrm>
        </p:spPr>
        <p:txBody>
          <a:bodyPr/>
          <a:lstStyle/>
          <a:p>
            <a:r>
              <a:rPr kumimoji="1" lang="ja-JP" altLang="en-US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2100648"/>
            <a:ext cx="11559941" cy="392548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今日の意見交換が生成系</a:t>
            </a:r>
            <a:r>
              <a:rPr lang="en-US" altLang="ja-JP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AI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ツールの理解促進</a:t>
            </a:r>
            <a:br>
              <a:rPr lang="en-US" altLang="ja-JP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利活用につながれば幸いです</a:t>
            </a:r>
          </a:p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ツール活用における相談や質問は</a:t>
            </a:r>
            <a:b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en-US" altLang="ja-JP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utelecon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の「サポート窓口」もご活用ください</a:t>
            </a:r>
            <a:b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endParaRPr lang="ja-JP" altLang="en-US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>
              <a:lnSpc>
                <a:spcPct val="125000"/>
              </a:lnSpc>
              <a:spcBef>
                <a:spcPts val="1600"/>
              </a:spcBef>
            </a:pPr>
            <a:endParaRPr lang="ja-JP" altLang="en-US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7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169081"/>
            <a:ext cx="10997665" cy="1325563"/>
          </a:xfrm>
        </p:spPr>
        <p:txBody>
          <a:bodyPr/>
          <a:lstStyle/>
          <a:p>
            <a:r>
              <a:rPr kumimoji="1" lang="ja-JP" altLang="en-US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本セッションの目的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2100648"/>
            <a:ext cx="11559941" cy="392548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ChatGPT</a:t>
            </a: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を始めとした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生成系</a:t>
            </a:r>
            <a:r>
              <a:rPr 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AIツールの</a:t>
            </a:r>
            <a:br>
              <a:rPr 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特に教育における利用可能性と</a:t>
            </a:r>
            <a:br>
              <a:rPr 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東大における指針について理解を深める</a:t>
            </a:r>
          </a:p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S</a:t>
            </a: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セメスターの経験も踏まえて</a:t>
            </a:r>
            <a:b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活用可能性と対応策について議論する</a:t>
            </a:r>
            <a:endParaRPr lang="en-US" altLang="ja-JP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169081"/>
            <a:ext cx="10997665" cy="1325563"/>
          </a:xfrm>
        </p:spPr>
        <p:txBody>
          <a:bodyPr/>
          <a:lstStyle/>
          <a:p>
            <a:r>
              <a:rPr kumimoji="1" lang="ja-JP" altLang="en-US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タイムスケジュール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2100648"/>
            <a:ext cx="11559941" cy="392548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15分　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太田先生</a:t>
            </a:r>
            <a:r>
              <a:rPr lang="ja-JP" altLang="en-US" sz="2400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（理事・副学長）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からの紹介</a:t>
            </a:r>
            <a:endParaRPr lang="en-US" altLang="ja-JP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30</a:t>
            </a: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分　</a:t>
            </a:r>
            <a: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LearnWiz One</a:t>
            </a: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を用いた意見交換</a:t>
            </a:r>
            <a:endParaRPr lang="en-US" altLang="ja-JP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11" name="Picture 10" descr="A white clouds in the sky&#10;&#10;Description automatically generated">
            <a:extLst>
              <a:ext uri="{FF2B5EF4-FFF2-40B4-BE49-F238E27FC236}">
                <a16:creationId xmlns:a16="http://schemas.microsoft.com/office/drawing/2014/main" id="{EAEAC29F-E103-8816-AE4D-E612B67E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4" y="4254414"/>
            <a:ext cx="10700952" cy="15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169081"/>
            <a:ext cx="10997665" cy="1325563"/>
          </a:xfrm>
        </p:spPr>
        <p:txBody>
          <a:bodyPr/>
          <a:lstStyle/>
          <a:p>
            <a:r>
              <a:rPr kumimoji="1" lang="ja-JP" altLang="en-US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意見交換　</a:t>
            </a:r>
            <a:r>
              <a:rPr kumimoji="1" lang="en-US" altLang="ja-JP" sz="32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LearnWiz One</a:t>
            </a:r>
            <a:r>
              <a:rPr kumimoji="1" lang="ja-JP" altLang="en-US" sz="32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を利用して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2100648"/>
            <a:ext cx="11559941" cy="392548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聞きながらの意見・疑問・コメントなども歓迎します</a:t>
            </a:r>
            <a:endParaRPr lang="en-US" altLang="ja-JP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en-US" altLang="ja-JP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S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セメスターの授業において</a:t>
            </a:r>
            <a:endParaRPr lang="en-US" altLang="ja-JP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lvl="1">
              <a:lnSpc>
                <a:spcPct val="125000"/>
              </a:lnSpc>
              <a:spcBef>
                <a:spcPts val="1600"/>
              </a:spcBef>
            </a:pPr>
            <a:r>
              <a:rPr lang="ja-JP" altLang="en-US" sz="3600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生成</a:t>
            </a:r>
            <a:r>
              <a:rPr lang="en-US" altLang="ja-JP" sz="3600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AI</a:t>
            </a:r>
            <a:r>
              <a:rPr lang="ja-JP" altLang="en-US" sz="3600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の利用について学生に</a:t>
            </a:r>
            <a:r>
              <a:rPr lang="ja-JP" altLang="en-US" sz="36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どう</a:t>
            </a:r>
            <a:r>
              <a:rPr lang="ja-JP" altLang="en-US" sz="3600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伝えましたか</a:t>
            </a:r>
            <a:endParaRPr lang="en-US" altLang="ja-JP" sz="3600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lvl="1">
              <a:lnSpc>
                <a:spcPct val="125000"/>
              </a:lnSpc>
              <a:spcBef>
                <a:spcPts val="1600"/>
              </a:spcBef>
            </a:pPr>
            <a:r>
              <a:rPr lang="ja-JP" altLang="en-US" sz="36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何か知っている好事例・トラブル事例があれば</a:t>
            </a:r>
            <a:br>
              <a:rPr lang="en-US" altLang="ja-JP" sz="36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ja-JP" altLang="en-US" sz="36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教えてください</a:t>
            </a:r>
            <a:endParaRPr lang="en-US" altLang="ja-JP" sz="3600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7" name="Picture 2" descr="2D barcode for event url">
            <a:extLst>
              <a:ext uri="{FF2B5EF4-FFF2-40B4-BE49-F238E27FC236}">
                <a16:creationId xmlns:a16="http://schemas.microsoft.com/office/drawing/2014/main" id="{C932405E-722D-BFBF-D209-917DD212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86" y="0"/>
            <a:ext cx="1701114" cy="17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94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169081"/>
            <a:ext cx="10997665" cy="1325563"/>
          </a:xfrm>
        </p:spPr>
        <p:txBody>
          <a:bodyPr/>
          <a:lstStyle/>
          <a:p>
            <a:r>
              <a:rPr kumimoji="1" lang="en-US" altLang="ja-JP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utelecon</a:t>
            </a:r>
            <a:r>
              <a:rPr kumimoji="1" lang="ja-JP" altLang="en-US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での情報提供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DAC5AFE-29B3-70B5-45E6-C1101F1E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5" y="2279221"/>
            <a:ext cx="4697391" cy="3473222"/>
          </a:xfrm>
          <a:prstGeom prst="rect">
            <a:avLst/>
          </a:prstGeom>
        </p:spPr>
      </p:pic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43A7357-A490-5D81-9F07-4D36A8B6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908" y="2100648"/>
            <a:ext cx="6689169" cy="3925489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ts val="1600"/>
              </a:spcBef>
              <a:buNone/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生成</a:t>
            </a:r>
            <a: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AI</a:t>
            </a: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（</a:t>
            </a:r>
            <a: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ChatGPT</a:t>
            </a: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等）関連情報</a:t>
            </a:r>
            <a:endParaRPr lang="en-US" altLang="ja-JP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marL="0" indent="0">
              <a:lnSpc>
                <a:spcPct val="125000"/>
              </a:lnSpc>
              <a:spcBef>
                <a:spcPts val="1600"/>
              </a:spcBef>
              <a:buNone/>
            </a:pPr>
            <a:r>
              <a:rPr lang="en-US" altLang="ja-JP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  <a:hlinkClick r:id="rId3"/>
              </a:rPr>
              <a:t>https://utelecon.adm.u-tokyo.ac.jp/</a:t>
            </a:r>
            <a:r>
              <a:rPr lang="en-US" altLang="ja-JP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  <a:hlinkClick r:id="rId4"/>
              </a:rPr>
              <a:t>online/topics/generative-ai</a:t>
            </a:r>
            <a:r>
              <a:rPr lang="en-US" altLang="ja-JP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 </a:t>
            </a:r>
          </a:p>
          <a:p>
            <a:pPr marL="0" indent="0">
              <a:lnSpc>
                <a:spcPct val="125000"/>
              </a:lnSpc>
              <a:spcBef>
                <a:spcPts val="1600"/>
              </a:spcBef>
              <a:buNone/>
            </a:pPr>
            <a:br>
              <a:rPr lang="en-US" altLang="ja-JP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ja-JP" altLang="en-US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東京大学の方針や</a:t>
            </a:r>
            <a:br>
              <a:rPr lang="en-US" altLang="ja-JP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ja-JP" altLang="en-US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太田</a:t>
            </a:r>
            <a:r>
              <a:rPr lang="en-US" altLang="ja-JP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 </a:t>
            </a:r>
            <a:r>
              <a:rPr lang="ja-JP" altLang="en-US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理事・副学長からのメッセージ</a:t>
            </a:r>
            <a:br>
              <a:rPr lang="en-US" altLang="ja-JP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ja-JP" altLang="en-US" sz="24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参考資料などがまとまっています</a:t>
            </a:r>
          </a:p>
        </p:txBody>
      </p:sp>
    </p:spTree>
    <p:extLst>
      <p:ext uri="{BB962C8B-B14F-4D97-AF65-F5344CB8AC3E}">
        <p14:creationId xmlns:p14="http://schemas.microsoft.com/office/powerpoint/2010/main" val="252731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C6EEF-F12B-5DDC-FBE0-70703F3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FE7A7-F97F-0A05-1763-B2E1A027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108BF-AC36-BE7B-4BBF-F97CF1E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6D61C0-969B-0DEF-020F-3368CE98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50" y="586844"/>
            <a:ext cx="3683899" cy="415589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708A69-C41D-1987-DE58-942CF5FB6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216"/>
          <a:stretch/>
        </p:blipFill>
        <p:spPr>
          <a:xfrm>
            <a:off x="282656" y="586844"/>
            <a:ext cx="3683898" cy="4174535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3F9BE9A-3D0A-5CEB-4B8B-776E047692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740"/>
          <a:stretch/>
        </p:blipFill>
        <p:spPr>
          <a:xfrm>
            <a:off x="8225445" y="586844"/>
            <a:ext cx="3683899" cy="4174535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27C2F2C-D061-C84B-FA7F-C411452E29E6}"/>
              </a:ext>
            </a:extLst>
          </p:cNvPr>
          <p:cNvSpPr txBox="1">
            <a:spLocks/>
          </p:cNvSpPr>
          <p:nvPr/>
        </p:nvSpPr>
        <p:spPr>
          <a:xfrm>
            <a:off x="282656" y="5029504"/>
            <a:ext cx="3683898" cy="105872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ja-JP" sz="20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  <a:hlinkClick r:id="rId5"/>
              </a:rPr>
              <a:t>https://utelecon.adm.u-tokyo.ac.jp/docs/20230403-generative-ai</a:t>
            </a:r>
            <a:r>
              <a:rPr lang="en-US" altLang="ja-JP" sz="20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 </a:t>
            </a:r>
            <a:endParaRPr lang="ja-JP" altLang="en-US" sz="2000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B70E2267-3E49-0B9F-A4C7-89A5E874CB3F}"/>
              </a:ext>
            </a:extLst>
          </p:cNvPr>
          <p:cNvSpPr txBox="1">
            <a:spLocks/>
          </p:cNvSpPr>
          <p:nvPr/>
        </p:nvSpPr>
        <p:spPr>
          <a:xfrm>
            <a:off x="4254051" y="5045203"/>
            <a:ext cx="3683898" cy="105872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ja-JP" sz="20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  <a:hlinkClick r:id="rId6"/>
              </a:rPr>
              <a:t>https://utelecon.adm.u-tokyo.ac.jp/docs/ai-tools-in-classes-students</a:t>
            </a:r>
            <a:r>
              <a:rPr lang="en-US" altLang="ja-JP" sz="20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 </a:t>
            </a:r>
            <a:endParaRPr lang="ja-JP" altLang="en-US" sz="2000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8FBCFF93-58EA-553C-6374-86D8F2E2E3C3}"/>
              </a:ext>
            </a:extLst>
          </p:cNvPr>
          <p:cNvSpPr txBox="1">
            <a:spLocks/>
          </p:cNvSpPr>
          <p:nvPr/>
        </p:nvSpPr>
        <p:spPr>
          <a:xfrm>
            <a:off x="8225445" y="5045203"/>
            <a:ext cx="3683898" cy="105872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altLang="ja-JP" sz="20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  <a:hlinkClick r:id="rId7"/>
              </a:rPr>
              <a:t>https://utelecon.adm.u-tokyo.ac.jp/docs/ai-tools-in-classes</a:t>
            </a:r>
            <a:r>
              <a:rPr lang="en-US" altLang="ja-JP" sz="20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 </a:t>
            </a:r>
            <a:endParaRPr lang="ja-JP" altLang="en-US" sz="2000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32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169081"/>
            <a:ext cx="10997665" cy="1325563"/>
          </a:xfrm>
        </p:spPr>
        <p:txBody>
          <a:bodyPr/>
          <a:lstStyle/>
          <a:p>
            <a:r>
              <a:rPr lang="ja-JP" altLang="en-US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ここでちょっと</a:t>
            </a:r>
            <a:r>
              <a:rPr kumimoji="1" lang="ja-JP" altLang="en-US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質問</a:t>
            </a:r>
            <a:endParaRPr kumimoji="1" lang="ja-JP" altLang="en-US" sz="3200" b="1"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2100648"/>
            <a:ext cx="11559941" cy="392548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これらの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東大の指針を知っていましたか？</a:t>
            </a:r>
            <a:endParaRPr lang="en-US" altLang="ja-JP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実際に自分が出題している課題や試験などを</a:t>
            </a:r>
            <a:b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ChatGPT</a:t>
            </a: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などの生成</a:t>
            </a:r>
            <a: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AI</a:t>
            </a: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に答えさせてみたことは</a:t>
            </a:r>
            <a:b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ja-JP" altLang="en-US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ありますか？</a:t>
            </a:r>
            <a:endParaRPr lang="ja-JP" altLang="en-US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7" name="Picture 2" descr="2D barcode for event url">
            <a:extLst>
              <a:ext uri="{FF2B5EF4-FFF2-40B4-BE49-F238E27FC236}">
                <a16:creationId xmlns:a16="http://schemas.microsoft.com/office/drawing/2014/main" id="{C932405E-722D-BFBF-D209-917DD212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86" y="0"/>
            <a:ext cx="1701114" cy="17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169081"/>
            <a:ext cx="10997665" cy="1325563"/>
          </a:xfrm>
        </p:spPr>
        <p:txBody>
          <a:bodyPr/>
          <a:lstStyle/>
          <a:p>
            <a:r>
              <a:rPr kumimoji="1" lang="ja-JP" altLang="en-US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意見交換　</a:t>
            </a:r>
            <a:r>
              <a:rPr kumimoji="1" lang="en-US" altLang="ja-JP" sz="32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LearnWiz One</a:t>
            </a:r>
            <a:r>
              <a:rPr kumimoji="1" lang="ja-JP" altLang="en-US" sz="32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を利用して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2100648"/>
            <a:ext cx="11559941" cy="392548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en-US" altLang="ja-JP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S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セメスターの授業において</a:t>
            </a:r>
            <a:endParaRPr lang="en-US" altLang="ja-JP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lvl="1">
              <a:lnSpc>
                <a:spcPct val="125000"/>
              </a:lnSpc>
              <a:spcBef>
                <a:spcPts val="1600"/>
              </a:spcBef>
            </a:pPr>
            <a:r>
              <a:rPr lang="ja-JP" altLang="en-US" sz="3600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生成</a:t>
            </a:r>
            <a:r>
              <a:rPr lang="en-US" altLang="ja-JP" sz="3600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AI</a:t>
            </a:r>
            <a:r>
              <a:rPr lang="ja-JP" altLang="en-US" sz="3600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の利用について学生に</a:t>
            </a:r>
            <a:r>
              <a:rPr lang="ja-JP" altLang="en-US" sz="36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どう</a:t>
            </a:r>
            <a:r>
              <a:rPr lang="ja-JP" altLang="en-US" sz="3600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伝えましたか</a:t>
            </a:r>
            <a:endParaRPr lang="en-US" altLang="ja-JP" sz="3600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lvl="1">
              <a:lnSpc>
                <a:spcPct val="125000"/>
              </a:lnSpc>
              <a:spcBef>
                <a:spcPts val="1600"/>
              </a:spcBef>
            </a:pPr>
            <a:r>
              <a:rPr lang="ja-JP" altLang="en-US" sz="36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何か知っている好事例・トラブル事例があれば</a:t>
            </a:r>
            <a:br>
              <a:rPr lang="en-US" altLang="ja-JP" sz="36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</a:br>
            <a:r>
              <a:rPr lang="ja-JP" altLang="en-US" sz="3600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教えてください</a:t>
            </a:r>
            <a:endParaRPr lang="en-US" altLang="ja-JP" sz="3600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>
              <a:lnSpc>
                <a:spcPct val="125000"/>
              </a:lnSpc>
              <a:spcBef>
                <a:spcPts val="1600"/>
              </a:spcBef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その他、意見、疑問、コメントなども歓迎します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7" name="Picture 2" descr="2D barcode for event url">
            <a:extLst>
              <a:ext uri="{FF2B5EF4-FFF2-40B4-BE49-F238E27FC236}">
                <a16:creationId xmlns:a16="http://schemas.microsoft.com/office/drawing/2014/main" id="{C932405E-722D-BFBF-D209-917DD212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86" y="0"/>
            <a:ext cx="1701114" cy="17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2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169081"/>
            <a:ext cx="10997665" cy="1325563"/>
          </a:xfrm>
        </p:spPr>
        <p:txBody>
          <a:bodyPr/>
          <a:lstStyle/>
          <a:p>
            <a:r>
              <a:rPr kumimoji="1" lang="ja-JP" altLang="en-US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意見交換　</a:t>
            </a:r>
            <a:r>
              <a:rPr kumimoji="1" lang="en-US" altLang="ja-JP" sz="32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LearnWiz One</a:t>
            </a:r>
            <a:r>
              <a:rPr kumimoji="1" lang="ja-JP" altLang="en-US" sz="3200" b="1">
                <a:latin typeface="Noto Sans CJK JP" panose="020B0500000000000000" pitchFamily="34" charset="-128"/>
                <a:ea typeface="Noto Sans CJK JP" panose="020B0500000000000000" pitchFamily="34" charset="-128"/>
              </a:rPr>
              <a:t>を利用して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2100648"/>
            <a:ext cx="8071173" cy="39254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（</a:t>
            </a:r>
            <a:r>
              <a:rPr lang="en-US" altLang="ja-JP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1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人）自分のコメントを投稿（</a:t>
            </a:r>
            <a:r>
              <a:rPr lang="en-US" altLang="ja-JP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5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分）</a:t>
            </a:r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buNone/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↓</a:t>
            </a:r>
            <a:endParaRPr lang="en-US" altLang="ja-JP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buNone/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（</a:t>
            </a:r>
            <a:r>
              <a:rPr lang="en-US" altLang="ja-JP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1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人）他者のコメントを確認（</a:t>
            </a:r>
            <a:r>
              <a:rPr lang="en-US" altLang="ja-JP">
                <a:solidFill>
                  <a:srgbClr val="212121"/>
                </a:solidFill>
                <a:latin typeface="Noto Sans CJK JP" panose="020B0500000000000000" pitchFamily="34" charset="-128"/>
                <a:ea typeface="Noto Sans CJK JP" panose="020B0500000000000000" pitchFamily="34" charset="-128"/>
              </a:rPr>
              <a:t>2</a:t>
            </a: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分）</a:t>
            </a:r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buNone/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↓</a:t>
            </a:r>
            <a:endParaRPr lang="en-US" altLang="ja-JP">
              <a:solidFill>
                <a:srgbClr val="212121"/>
              </a:solidFill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  <a:p>
            <a:pPr marL="0" indent="0" algn="ctr">
              <a:lnSpc>
                <a:spcPct val="100000"/>
              </a:lnSpc>
              <a:spcBef>
                <a:spcPts val="1600"/>
              </a:spcBef>
              <a:buNone/>
            </a:pPr>
            <a:r>
              <a:rPr lang="ja-JP" altLang="en-US" u="none" strike="noStrike">
                <a:solidFill>
                  <a:srgbClr val="212121"/>
                </a:solidFill>
                <a:effectLst/>
                <a:latin typeface="Noto Sans CJK JP" panose="020B0500000000000000" pitchFamily="34" charset="-128"/>
                <a:ea typeface="Noto Sans CJK JP" panose="020B0500000000000000" pitchFamily="34" charset="-128"/>
              </a:rPr>
              <a:t>（全体）参加者全員でコメントを共有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lang="ja-JP" altLang="en-US" u="none" strike="noStrike">
              <a:solidFill>
                <a:srgbClr val="212121"/>
              </a:solidFill>
              <a:effectLst/>
              <a:latin typeface="Noto Sans CJK JP" panose="020B0500000000000000" pitchFamily="34" charset="-128"/>
              <a:ea typeface="Noto Sans CJK JP" panose="020B0500000000000000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657A2887-7A3A-34E1-7290-4220CFD3C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672"/>
          <a:stretch/>
        </p:blipFill>
        <p:spPr>
          <a:xfrm>
            <a:off x="8585351" y="1981921"/>
            <a:ext cx="3330725" cy="4044215"/>
          </a:xfrm>
          <a:prstGeom prst="rect">
            <a:avLst/>
          </a:prstGeom>
        </p:spPr>
      </p:pic>
      <p:pic>
        <p:nvPicPr>
          <p:cNvPr id="1026" name="Picture 2" descr="2D barcode for event url">
            <a:extLst>
              <a:ext uri="{FF2B5EF4-FFF2-40B4-BE49-F238E27FC236}">
                <a16:creationId xmlns:a16="http://schemas.microsoft.com/office/drawing/2014/main" id="{ED17BF7C-8E78-B299-C204-BFD4D56D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86" y="0"/>
            <a:ext cx="1701114" cy="170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8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Noto Sans CJK JP</vt:lpstr>
      <vt:lpstr>游ゴシック</vt:lpstr>
      <vt:lpstr>Arial</vt:lpstr>
      <vt:lpstr>Calibri</vt:lpstr>
      <vt:lpstr>Office テーマ</vt:lpstr>
      <vt:lpstr>意見交換セッション 生成系AIの活用について  〜 Sセメスターをふまえて〜</vt:lpstr>
      <vt:lpstr>本セッションの目的</vt:lpstr>
      <vt:lpstr>タイムスケジュール</vt:lpstr>
      <vt:lpstr>意見交換　LearnWiz Oneを利用して</vt:lpstr>
      <vt:lpstr>uteleconでの情報提供</vt:lpstr>
      <vt:lpstr>PowerPoint Presentation</vt:lpstr>
      <vt:lpstr>ここでちょっと質問</vt:lpstr>
      <vt:lpstr>意見交換　LearnWiz Oneを利用して</vt:lpstr>
      <vt:lpstr>意見交換　LearnWiz Oneを利用して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中條　麟太郎</cp:lastModifiedBy>
  <cp:revision>3</cp:revision>
  <dcterms:created xsi:type="dcterms:W3CDTF">2023-09-08T13:50:19Z</dcterms:created>
  <dcterms:modified xsi:type="dcterms:W3CDTF">2023-09-13T07:33:23Z</dcterms:modified>
</cp:coreProperties>
</file>