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369" r:id="rId3"/>
    <p:sldId id="370" r:id="rId4"/>
    <p:sldId id="372" r:id="rId5"/>
    <p:sldId id="373" r:id="rId6"/>
    <p:sldId id="37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56" autoAdjust="0"/>
  </p:normalViewPr>
  <p:slideViewPr>
    <p:cSldViewPr>
      <p:cViewPr>
        <p:scale>
          <a:sx n="50" d="100"/>
          <a:sy n="50" d="100"/>
        </p:scale>
        <p:origin x="-260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2020/4/16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kumimoji="1" lang="en-US" altLang="ja-JP" dirty="0" smtClean="0"/>
              <a:t>utelecon.github.io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2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 smtClean="0"/>
              <a:t>utelecon.github.io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github.io/supporters/clas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github.io/supporters/clas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180528" y="2500306"/>
            <a:ext cx="9324528" cy="1512888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クラスサポータについて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4000" dirty="0" smtClean="0">
                <a:hlinkClick r:id="rId2"/>
              </a:rPr>
              <a:t>https://utelecon.github.io/supporters/class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情報基盤センター 田浦健次朗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クラスサポータ</a:t>
            </a:r>
            <a:r>
              <a:rPr lang="ja-JP" altLang="en-US" dirty="0" smtClean="0"/>
              <a:t>ー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たとえて言うならば</a:t>
            </a:r>
            <a:r>
              <a:rPr kumimoji="1" lang="en-US" altLang="ja-JP" dirty="0" smtClean="0"/>
              <a:t>Lightweight TA</a:t>
            </a:r>
          </a:p>
          <a:p>
            <a:r>
              <a:rPr kumimoji="1" lang="ja-JP" altLang="en-US" dirty="0" smtClean="0"/>
              <a:t>（少なくとも予算的には）</a:t>
            </a:r>
            <a:r>
              <a:rPr kumimoji="1" lang="ja-JP" altLang="en-US" dirty="0" smtClean="0">
                <a:solidFill>
                  <a:srgbClr val="F010D5"/>
                </a:solidFill>
              </a:rPr>
              <a:t>希望する全授業</a:t>
            </a:r>
            <a:r>
              <a:rPr kumimoji="1" lang="ja-JP" altLang="en-US" dirty="0" smtClean="0"/>
              <a:t>に全学</a:t>
            </a:r>
            <a:r>
              <a:rPr kumimoji="1" lang="ja-JP" altLang="en-US" smtClean="0"/>
              <a:t>予算つけられる</a:t>
            </a:r>
            <a:endParaRPr kumimoji="1" lang="en-US" altLang="ja-JP" dirty="0" smtClean="0"/>
          </a:p>
          <a:p>
            <a:r>
              <a:rPr lang="ja-JP" altLang="en-US" dirty="0" smtClean="0"/>
              <a:t>想定する仕事の例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授業時間外に，</a:t>
            </a:r>
            <a:r>
              <a:rPr lang="ja-JP" altLang="en-US" dirty="0" smtClean="0">
                <a:solidFill>
                  <a:srgbClr val="F010D5"/>
                </a:solidFill>
              </a:rPr>
              <a:t>先生と事前練習や試行錯誤</a:t>
            </a:r>
            <a:endParaRPr lang="en-US" altLang="ja-JP" dirty="0" smtClean="0">
              <a:solidFill>
                <a:srgbClr val="F010D5"/>
              </a:solidFill>
            </a:endParaRPr>
          </a:p>
          <a:p>
            <a:pPr lvl="2"/>
            <a:r>
              <a:rPr lang="ja-JP" altLang="en-US" dirty="0" smtClean="0"/>
              <a:t>「この書画カメラの映りどう</a:t>
            </a:r>
            <a:r>
              <a:rPr lang="en-US" altLang="ja-JP" dirty="0" smtClean="0"/>
              <a:t>?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授業中の</a:t>
            </a:r>
            <a:r>
              <a:rPr lang="ja-JP" altLang="en-US" dirty="0" smtClean="0">
                <a:solidFill>
                  <a:srgbClr val="F010D5"/>
                </a:solidFill>
              </a:rPr>
              <a:t>基本的なトラブル</a:t>
            </a:r>
            <a:r>
              <a:rPr lang="ja-JP" altLang="en-US" dirty="0" smtClean="0"/>
              <a:t>に反応・介入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「先生、声が聞こえてません」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関連</a:t>
            </a:r>
            <a:r>
              <a:rPr lang="ja-JP" altLang="en-US" dirty="0" smtClean="0">
                <a:solidFill>
                  <a:srgbClr val="F010D5"/>
                </a:solidFill>
              </a:rPr>
              <a:t>情報のゆるやかな収集と共有</a:t>
            </a:r>
            <a:endParaRPr lang="en-US" altLang="ja-JP" dirty="0" smtClean="0">
              <a:solidFill>
                <a:srgbClr val="F010D5"/>
              </a:solidFill>
            </a:endParaRPr>
          </a:p>
          <a:p>
            <a:pPr lvl="2"/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Zoom</a:t>
            </a:r>
            <a:r>
              <a:rPr kumimoji="1" lang="ja-JP" altLang="en-US" dirty="0" smtClean="0"/>
              <a:t>が危ないって件、こんな情報が出てました」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想定外の仕事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686800" cy="4525963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sym typeface="Symbol"/>
              </a:rPr>
              <a:t> </a:t>
            </a:r>
            <a:r>
              <a:rPr lang="ja-JP" altLang="en-US" dirty="0" smtClean="0"/>
              <a:t>先生が</a:t>
            </a:r>
            <a:r>
              <a:rPr lang="en-US" altLang="ja-JP" dirty="0" smtClean="0"/>
              <a:t>Web</a:t>
            </a:r>
            <a:r>
              <a:rPr lang="ja-JP" altLang="en-US" dirty="0" smtClean="0"/>
              <a:t>会議ツールを全く覚えなくても済むようすべてお膳立て</a:t>
            </a:r>
            <a:endParaRPr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  <a:sym typeface="Symbol"/>
              </a:rPr>
              <a:t> </a:t>
            </a:r>
            <a:r>
              <a:rPr kumimoji="1" lang="ja-JP" altLang="en-US" dirty="0" smtClean="0"/>
              <a:t>俺が黒板前で喋るからあとはよろしく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FF0000"/>
                </a:solidFill>
                <a:sym typeface="Symbol"/>
              </a:rPr>
              <a:t></a:t>
            </a:r>
            <a:r>
              <a:rPr lang="ja-JP" altLang="en-US" dirty="0" smtClean="0">
                <a:sym typeface="Symbol"/>
              </a:rPr>
              <a:t> </a:t>
            </a:r>
            <a:r>
              <a:rPr lang="ja-JP" altLang="en-US" dirty="0" smtClean="0"/>
              <a:t>授業時間中の</a:t>
            </a:r>
            <a:r>
              <a:rPr lang="ja-JP" altLang="en-US" dirty="0" smtClean="0">
                <a:solidFill>
                  <a:srgbClr val="FF0000"/>
                </a:solidFill>
              </a:rPr>
              <a:t>大量の</a:t>
            </a:r>
            <a:r>
              <a:rPr lang="ja-JP" altLang="en-US" dirty="0" smtClean="0"/>
              <a:t>トラブルシュート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つなげない学生</a:t>
            </a:r>
            <a:r>
              <a:rPr lang="en-US" altLang="ja-JP" dirty="0" smtClean="0"/>
              <a:t>10</a:t>
            </a:r>
            <a:r>
              <a:rPr lang="ja-JP" altLang="en-US" dirty="0" smtClean="0"/>
              <a:t>人を解決するなど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技術的トラブルシュート専門部隊は</a:t>
            </a:r>
            <a:r>
              <a:rPr lang="ja-JP" altLang="en-US" dirty="0" smtClean="0">
                <a:solidFill>
                  <a:srgbClr val="F010D5"/>
                </a:solidFill>
              </a:rPr>
              <a:t>別途組織中</a:t>
            </a:r>
            <a:endParaRPr lang="en-US" altLang="ja-JP" dirty="0" smtClean="0">
              <a:solidFill>
                <a:srgbClr val="F010D5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  <a:sym typeface="Symbol"/>
              </a:rPr>
              <a:t> </a:t>
            </a:r>
            <a:r>
              <a:rPr lang="ja-JP" altLang="en-US" dirty="0" smtClean="0"/>
              <a:t>活動制限を尊重しない仕事（例えば現在登校・外出が必須な仕事）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（教員用）クラスサポータの見つけ方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>
                  <a:shade val="75000"/>
                </a:schemeClr>
              </a:buClr>
              <a:buSzPct val="60000"/>
            </a:pPr>
            <a:r>
              <a:rPr kumimoji="1" lang="ja-JP" altLang="en-US" dirty="0" smtClean="0"/>
              <a:t>自力で見つける</a:t>
            </a:r>
            <a:r>
              <a:rPr kumimoji="1" lang="ja-JP" altLang="en-US" sz="2000" dirty="0" smtClean="0"/>
              <a:t>（例：</a:t>
            </a:r>
            <a:r>
              <a:rPr lang="ja-JP" altLang="en-US" sz="2000" dirty="0" smtClean="0"/>
              <a:t>研究室、専攻、授業を受ける学生）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条件に合意したらすぐに始めてください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sym typeface="Symbol"/>
              </a:rPr>
              <a:t> </a:t>
            </a:r>
            <a:r>
              <a:rPr lang="ja-JP" altLang="en-US" dirty="0" smtClean="0"/>
              <a:t>開始報告フォーム（先生または学生）</a:t>
            </a:r>
            <a:endParaRPr lang="en-US" altLang="ja-JP" dirty="0" smtClean="0"/>
          </a:p>
          <a:p>
            <a:r>
              <a:rPr kumimoji="1" lang="ja-JP" altLang="en-US" dirty="0" smtClean="0"/>
              <a:t>全学マッチングサポート利用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sym typeface="Symbol"/>
              </a:rPr>
              <a:t> </a:t>
            </a:r>
            <a:r>
              <a:rPr lang="ja-JP" altLang="en-US" dirty="0" smtClean="0"/>
              <a:t>割り当て希望フォーム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pic>
        <p:nvPicPr>
          <p:cNvPr id="8" name="図 7" descr="taiiku_jersey_boy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5569144"/>
            <a:ext cx="360040" cy="669841"/>
          </a:xfrm>
          <a:prstGeom prst="rect">
            <a:avLst/>
          </a:prstGeom>
        </p:spPr>
      </p:pic>
      <p:pic>
        <p:nvPicPr>
          <p:cNvPr id="9" name="図 8" descr="taiiku_jersey_boy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6176" y="5373216"/>
            <a:ext cx="397642" cy="739800"/>
          </a:xfrm>
          <a:prstGeom prst="rect">
            <a:avLst/>
          </a:prstGeom>
        </p:spPr>
      </p:pic>
      <p:pic>
        <p:nvPicPr>
          <p:cNvPr id="10" name="図 9" descr="taiiku_jersey_girl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16216" y="4437112"/>
            <a:ext cx="432048" cy="803810"/>
          </a:xfrm>
          <a:prstGeom prst="rect">
            <a:avLst/>
          </a:prstGeom>
        </p:spPr>
      </p:pic>
      <p:pic>
        <p:nvPicPr>
          <p:cNvPr id="11" name="図 10" descr="taiiku_jersey_girl7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5445224"/>
            <a:ext cx="360040" cy="669842"/>
          </a:xfrm>
          <a:prstGeom prst="rect">
            <a:avLst/>
          </a:prstGeom>
        </p:spPr>
      </p:pic>
      <p:pic>
        <p:nvPicPr>
          <p:cNvPr id="12" name="図 11" descr="job_teacher_ma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5656" y="4293096"/>
            <a:ext cx="648072" cy="883233"/>
          </a:xfrm>
          <a:prstGeom prst="rect">
            <a:avLst/>
          </a:prstGeom>
        </p:spPr>
      </p:pic>
      <p:pic>
        <p:nvPicPr>
          <p:cNvPr id="13" name="図 12" descr="job_teacher_woma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88224" y="5267244"/>
            <a:ext cx="648072" cy="845772"/>
          </a:xfrm>
          <a:prstGeom prst="rect">
            <a:avLst/>
          </a:prstGeom>
        </p:spPr>
      </p:pic>
      <p:pic>
        <p:nvPicPr>
          <p:cNvPr id="14" name="図 13" descr="taiiku_jersey_boy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68344" y="4725144"/>
            <a:ext cx="397642" cy="739800"/>
          </a:xfrm>
          <a:prstGeom prst="rect">
            <a:avLst/>
          </a:prstGeom>
        </p:spPr>
      </p:pic>
      <p:pic>
        <p:nvPicPr>
          <p:cNvPr id="15" name="図 14" descr="taiiku_jersey_boy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0312" y="5805264"/>
            <a:ext cx="349239" cy="649746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3707904" y="4293096"/>
            <a:ext cx="136815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マッチング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17" name="図 16" descr="job_teacher_ma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7624" y="5301208"/>
            <a:ext cx="648072" cy="883233"/>
          </a:xfrm>
          <a:prstGeom prst="rect">
            <a:avLst/>
          </a:prstGeom>
        </p:spPr>
      </p:pic>
      <p:pic>
        <p:nvPicPr>
          <p:cNvPr id="18" name="図 17" descr="job_teacher_woma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63688" y="5301208"/>
            <a:ext cx="648072" cy="845772"/>
          </a:xfrm>
          <a:prstGeom prst="rect">
            <a:avLst/>
          </a:prstGeom>
        </p:spPr>
      </p:pic>
      <p:pic>
        <p:nvPicPr>
          <p:cNvPr id="19" name="図 18" descr="taiiku_jersey_girl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67944" y="5507184"/>
            <a:ext cx="360040" cy="669842"/>
          </a:xfrm>
          <a:prstGeom prst="rect">
            <a:avLst/>
          </a:prstGeom>
        </p:spPr>
      </p:pic>
      <p:pic>
        <p:nvPicPr>
          <p:cNvPr id="20" name="図 19" descr="taiiku_jersey_boy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5731204"/>
            <a:ext cx="360040" cy="669843"/>
          </a:xfrm>
          <a:prstGeom prst="rect">
            <a:avLst/>
          </a:prstGeom>
        </p:spPr>
      </p:pic>
      <p:pic>
        <p:nvPicPr>
          <p:cNvPr id="21" name="図 20" descr="taiiku_jersey_boy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5733256"/>
            <a:ext cx="360040" cy="669841"/>
          </a:xfrm>
          <a:prstGeom prst="rect">
            <a:avLst/>
          </a:prstGeom>
        </p:spPr>
      </p:pic>
      <p:pic>
        <p:nvPicPr>
          <p:cNvPr id="22" name="図 21" descr="taiiku_jersey_boy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4077072"/>
            <a:ext cx="360040" cy="669841"/>
          </a:xfrm>
          <a:prstGeom prst="rect">
            <a:avLst/>
          </a:prstGeom>
        </p:spPr>
      </p:pic>
      <p:pic>
        <p:nvPicPr>
          <p:cNvPr id="23" name="図 22" descr="job_teacher_woma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11760" y="5661248"/>
            <a:ext cx="648072" cy="845772"/>
          </a:xfrm>
          <a:prstGeom prst="rect">
            <a:avLst/>
          </a:prstGeom>
        </p:spPr>
      </p:pic>
      <p:pic>
        <p:nvPicPr>
          <p:cNvPr id="24" name="図 23" descr="job_teacher_ma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95736" y="4797152"/>
            <a:ext cx="648072" cy="883233"/>
          </a:xfrm>
          <a:prstGeom prst="rect">
            <a:avLst/>
          </a:prstGeom>
        </p:spPr>
      </p:pic>
      <p:pic>
        <p:nvPicPr>
          <p:cNvPr id="25" name="図 24" descr="taiiku_jersey_girl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4941168"/>
            <a:ext cx="360040" cy="669842"/>
          </a:xfrm>
          <a:prstGeom prst="rect">
            <a:avLst/>
          </a:prstGeom>
        </p:spPr>
      </p:pic>
      <p:cxnSp>
        <p:nvCxnSpPr>
          <p:cNvPr id="27" name="直線コネクタ 26"/>
          <p:cNvCxnSpPr>
            <a:stCxn id="13" idx="3"/>
            <a:endCxn id="14" idx="1"/>
          </p:cNvCxnSpPr>
          <p:nvPr/>
        </p:nvCxnSpPr>
        <p:spPr>
          <a:xfrm flipV="1">
            <a:off x="7236296" y="5095044"/>
            <a:ext cx="432048" cy="595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2" idx="1"/>
            <a:endCxn id="22" idx="3"/>
          </p:cNvCxnSpPr>
          <p:nvPr/>
        </p:nvCxnSpPr>
        <p:spPr>
          <a:xfrm flipH="1" flipV="1">
            <a:off x="899592" y="4411993"/>
            <a:ext cx="576064" cy="3227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17" idx="1"/>
            <a:endCxn id="25" idx="3"/>
          </p:cNvCxnSpPr>
          <p:nvPr/>
        </p:nvCxnSpPr>
        <p:spPr>
          <a:xfrm flipH="1" flipV="1">
            <a:off x="827584" y="5276089"/>
            <a:ext cx="360040" cy="466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24" idx="3"/>
            <a:endCxn id="16" idx="1"/>
          </p:cNvCxnSpPr>
          <p:nvPr/>
        </p:nvCxnSpPr>
        <p:spPr>
          <a:xfrm flipV="1">
            <a:off x="2843808" y="4617132"/>
            <a:ext cx="864096" cy="621637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3" idx="3"/>
            <a:endCxn id="16" idx="1"/>
          </p:cNvCxnSpPr>
          <p:nvPr/>
        </p:nvCxnSpPr>
        <p:spPr>
          <a:xfrm flipV="1">
            <a:off x="3059832" y="4617132"/>
            <a:ext cx="648072" cy="1467002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8" idx="0"/>
            <a:endCxn id="16" idx="2"/>
          </p:cNvCxnSpPr>
          <p:nvPr/>
        </p:nvCxnSpPr>
        <p:spPr>
          <a:xfrm flipV="1">
            <a:off x="3815916" y="4941168"/>
            <a:ext cx="576064" cy="62797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19" idx="0"/>
            <a:endCxn id="16" idx="2"/>
          </p:cNvCxnSpPr>
          <p:nvPr/>
        </p:nvCxnSpPr>
        <p:spPr>
          <a:xfrm flipV="1">
            <a:off x="4247964" y="4941168"/>
            <a:ext cx="144016" cy="56601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21" idx="0"/>
            <a:endCxn id="16" idx="2"/>
          </p:cNvCxnSpPr>
          <p:nvPr/>
        </p:nvCxnSpPr>
        <p:spPr>
          <a:xfrm flipH="1" flipV="1">
            <a:off x="4391980" y="4941168"/>
            <a:ext cx="288032" cy="792088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0" idx="0"/>
            <a:endCxn id="16" idx="2"/>
          </p:cNvCxnSpPr>
          <p:nvPr/>
        </p:nvCxnSpPr>
        <p:spPr>
          <a:xfrm flipH="1" flipV="1">
            <a:off x="4391980" y="4941168"/>
            <a:ext cx="720080" cy="79003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11" idx="0"/>
            <a:endCxn id="16" idx="2"/>
          </p:cNvCxnSpPr>
          <p:nvPr/>
        </p:nvCxnSpPr>
        <p:spPr>
          <a:xfrm flipH="1" flipV="1">
            <a:off x="4391980" y="4941168"/>
            <a:ext cx="1152128" cy="50405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7596336" y="35730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開始報告</a:t>
            </a:r>
            <a:endParaRPr kumimoji="1" lang="ja-JP" altLang="en-US" dirty="0"/>
          </a:p>
        </p:txBody>
      </p:sp>
      <p:sp>
        <p:nvSpPr>
          <p:cNvPr id="63" name="フリーフォーム 62"/>
          <p:cNvSpPr/>
          <p:nvPr/>
        </p:nvSpPr>
        <p:spPr>
          <a:xfrm>
            <a:off x="7334250" y="3771900"/>
            <a:ext cx="298450" cy="1625600"/>
          </a:xfrm>
          <a:custGeom>
            <a:avLst/>
            <a:gdLst>
              <a:gd name="connsiteX0" fmla="*/ 266700 w 266700"/>
              <a:gd name="connsiteY0" fmla="*/ 0 h 1625600"/>
              <a:gd name="connsiteX1" fmla="*/ 0 w 266700"/>
              <a:gd name="connsiteY1" fmla="*/ 317500 h 1625600"/>
              <a:gd name="connsiteX2" fmla="*/ 76200 w 266700"/>
              <a:gd name="connsiteY2" fmla="*/ 1625600 h 1625600"/>
              <a:gd name="connsiteX0" fmla="*/ 298450 w 298450"/>
              <a:gd name="connsiteY0" fmla="*/ 0 h 1625600"/>
              <a:gd name="connsiteX1" fmla="*/ 31750 w 298450"/>
              <a:gd name="connsiteY1" fmla="*/ 317500 h 1625600"/>
              <a:gd name="connsiteX2" fmla="*/ 107950 w 298450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450" h="1625600">
                <a:moveTo>
                  <a:pt x="298450" y="0"/>
                </a:moveTo>
                <a:cubicBezTo>
                  <a:pt x="209550" y="105833"/>
                  <a:pt x="63500" y="46567"/>
                  <a:pt x="31750" y="317500"/>
                </a:cubicBezTo>
                <a:cubicBezTo>
                  <a:pt x="0" y="588433"/>
                  <a:pt x="82550" y="1189567"/>
                  <a:pt x="107950" y="16256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411760" y="414908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割り当て希望</a:t>
            </a:r>
            <a:endParaRPr kumimoji="1" lang="ja-JP" altLang="en-US" sz="1400" dirty="0"/>
          </a:p>
        </p:txBody>
      </p:sp>
      <p:sp>
        <p:nvSpPr>
          <p:cNvPr id="65" name="フリーフォーム 64"/>
          <p:cNvSpPr/>
          <p:nvPr/>
        </p:nvSpPr>
        <p:spPr>
          <a:xfrm>
            <a:off x="3022600" y="4457700"/>
            <a:ext cx="139700" cy="533400"/>
          </a:xfrm>
          <a:custGeom>
            <a:avLst/>
            <a:gdLst>
              <a:gd name="connsiteX0" fmla="*/ 0 w 139700"/>
              <a:gd name="connsiteY0" fmla="*/ 0 h 533400"/>
              <a:gd name="connsiteX1" fmla="*/ 88900 w 139700"/>
              <a:gd name="connsiteY1" fmla="*/ 203200 h 533400"/>
              <a:gd name="connsiteX2" fmla="*/ 139700 w 139700"/>
              <a:gd name="connsiteY2" fmla="*/ 533400 h 533400"/>
              <a:gd name="connsiteX0" fmla="*/ 0 w 139700"/>
              <a:gd name="connsiteY0" fmla="*/ 0 h 533400"/>
              <a:gd name="connsiteX1" fmla="*/ 88900 w 139700"/>
              <a:gd name="connsiteY1" fmla="*/ 203200 h 533400"/>
              <a:gd name="connsiteX2" fmla="*/ 139700 w 139700"/>
              <a:gd name="connsiteY2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533400">
                <a:moveTo>
                  <a:pt x="0" y="0"/>
                </a:moveTo>
                <a:cubicBezTo>
                  <a:pt x="29633" y="67733"/>
                  <a:pt x="65617" y="114300"/>
                  <a:pt x="88900" y="203200"/>
                </a:cubicBezTo>
                <a:cubicBezTo>
                  <a:pt x="112183" y="292100"/>
                  <a:pt x="122767" y="423333"/>
                  <a:pt x="139700" y="5334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（</a:t>
            </a:r>
            <a:r>
              <a:rPr lang="ja-JP" altLang="en-US" dirty="0" smtClean="0"/>
              <a:t>学生</a:t>
            </a:r>
            <a:r>
              <a:rPr kumimoji="1" lang="ja-JP" altLang="en-US" dirty="0" smtClean="0"/>
              <a:t>用）クラスサポータになるには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>
                  <a:shade val="75000"/>
                </a:schemeClr>
              </a:buClr>
              <a:buSzPct val="60000"/>
            </a:pPr>
            <a:r>
              <a:rPr kumimoji="1" lang="ja-JP" altLang="en-US" dirty="0" smtClean="0"/>
              <a:t>個人的に頼まれた（かつ</a:t>
            </a:r>
            <a:r>
              <a:rPr kumimoji="1" lang="en-US" altLang="ja-JP" dirty="0" smtClean="0"/>
              <a:t>OK</a:t>
            </a:r>
            <a:r>
              <a:rPr kumimoji="1" lang="ja-JP" altLang="en-US" dirty="0" smtClean="0"/>
              <a:t>なので）</a:t>
            </a:r>
            <a:r>
              <a:rPr lang="ja-JP" altLang="en-US" dirty="0" smtClean="0"/>
              <a:t>やる</a:t>
            </a:r>
            <a:endParaRPr lang="en-US" altLang="ja-JP" dirty="0" smtClean="0"/>
          </a:p>
          <a:p>
            <a:pPr marL="742950" lvl="2" indent="-342900">
              <a:buClr>
                <a:schemeClr val="accent1">
                  <a:shade val="75000"/>
                </a:schemeClr>
              </a:buClr>
              <a:buSzPct val="60000"/>
            </a:pPr>
            <a:r>
              <a:rPr lang="ja-JP" altLang="en-US" sz="2800" dirty="0" smtClean="0">
                <a:sym typeface="Symbol"/>
              </a:rPr>
              <a:t> </a:t>
            </a:r>
            <a:r>
              <a:rPr lang="ja-JP" altLang="en-US" sz="2800" dirty="0" smtClean="0"/>
              <a:t>開始報告フォーム（先生または学生）</a:t>
            </a:r>
            <a:endParaRPr kumimoji="1" lang="en-US" altLang="ja-JP" sz="2800" dirty="0" smtClean="0"/>
          </a:p>
          <a:p>
            <a:r>
              <a:rPr kumimoji="1" lang="ja-JP" altLang="en-US" dirty="0" smtClean="0"/>
              <a:t>全学募集に志願する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sym typeface="Symbol"/>
              </a:rPr>
              <a:t> </a:t>
            </a:r>
            <a:r>
              <a:rPr lang="ja-JP" altLang="en-US" dirty="0" smtClean="0"/>
              <a:t>応募フォーム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pic>
        <p:nvPicPr>
          <p:cNvPr id="8" name="図 7" descr="taiiku_jersey_boy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5569144"/>
            <a:ext cx="360040" cy="669841"/>
          </a:xfrm>
          <a:prstGeom prst="rect">
            <a:avLst/>
          </a:prstGeom>
        </p:spPr>
      </p:pic>
      <p:pic>
        <p:nvPicPr>
          <p:cNvPr id="9" name="図 8" descr="taiiku_jersey_boy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6176" y="5373216"/>
            <a:ext cx="397642" cy="739800"/>
          </a:xfrm>
          <a:prstGeom prst="rect">
            <a:avLst/>
          </a:prstGeom>
        </p:spPr>
      </p:pic>
      <p:pic>
        <p:nvPicPr>
          <p:cNvPr id="10" name="図 9" descr="taiiku_jersey_girl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16216" y="4437112"/>
            <a:ext cx="432048" cy="803810"/>
          </a:xfrm>
          <a:prstGeom prst="rect">
            <a:avLst/>
          </a:prstGeom>
        </p:spPr>
      </p:pic>
      <p:pic>
        <p:nvPicPr>
          <p:cNvPr id="11" name="図 10" descr="taiiku_jersey_girl7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5445224"/>
            <a:ext cx="360040" cy="669842"/>
          </a:xfrm>
          <a:prstGeom prst="rect">
            <a:avLst/>
          </a:prstGeom>
        </p:spPr>
      </p:pic>
      <p:pic>
        <p:nvPicPr>
          <p:cNvPr id="12" name="図 11" descr="job_teacher_ma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5656" y="4293096"/>
            <a:ext cx="648072" cy="883233"/>
          </a:xfrm>
          <a:prstGeom prst="rect">
            <a:avLst/>
          </a:prstGeom>
        </p:spPr>
      </p:pic>
      <p:pic>
        <p:nvPicPr>
          <p:cNvPr id="13" name="図 12" descr="job_teacher_woma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88224" y="5267244"/>
            <a:ext cx="648072" cy="845772"/>
          </a:xfrm>
          <a:prstGeom prst="rect">
            <a:avLst/>
          </a:prstGeom>
        </p:spPr>
      </p:pic>
      <p:pic>
        <p:nvPicPr>
          <p:cNvPr id="14" name="図 13" descr="taiiku_jersey_boy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68344" y="4725144"/>
            <a:ext cx="397642" cy="739800"/>
          </a:xfrm>
          <a:prstGeom prst="rect">
            <a:avLst/>
          </a:prstGeom>
        </p:spPr>
      </p:pic>
      <p:pic>
        <p:nvPicPr>
          <p:cNvPr id="15" name="図 14" descr="taiiku_jersey_boy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0312" y="5805264"/>
            <a:ext cx="349239" cy="649746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3707904" y="4293096"/>
            <a:ext cx="136815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マッチング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17" name="図 16" descr="job_teacher_ma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7624" y="5301208"/>
            <a:ext cx="648072" cy="883233"/>
          </a:xfrm>
          <a:prstGeom prst="rect">
            <a:avLst/>
          </a:prstGeom>
        </p:spPr>
      </p:pic>
      <p:pic>
        <p:nvPicPr>
          <p:cNvPr id="18" name="図 17" descr="job_teacher_woma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63688" y="5301208"/>
            <a:ext cx="648072" cy="845772"/>
          </a:xfrm>
          <a:prstGeom prst="rect">
            <a:avLst/>
          </a:prstGeom>
        </p:spPr>
      </p:pic>
      <p:pic>
        <p:nvPicPr>
          <p:cNvPr id="19" name="図 18" descr="taiiku_jersey_girl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67944" y="5507184"/>
            <a:ext cx="360040" cy="669842"/>
          </a:xfrm>
          <a:prstGeom prst="rect">
            <a:avLst/>
          </a:prstGeom>
        </p:spPr>
      </p:pic>
      <p:pic>
        <p:nvPicPr>
          <p:cNvPr id="20" name="図 19" descr="taiiku_jersey_boy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5731204"/>
            <a:ext cx="360040" cy="669843"/>
          </a:xfrm>
          <a:prstGeom prst="rect">
            <a:avLst/>
          </a:prstGeom>
        </p:spPr>
      </p:pic>
      <p:pic>
        <p:nvPicPr>
          <p:cNvPr id="21" name="図 20" descr="taiiku_jersey_boy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5733256"/>
            <a:ext cx="360040" cy="669841"/>
          </a:xfrm>
          <a:prstGeom prst="rect">
            <a:avLst/>
          </a:prstGeom>
        </p:spPr>
      </p:pic>
      <p:pic>
        <p:nvPicPr>
          <p:cNvPr id="22" name="図 21" descr="taiiku_jersey_boy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4077072"/>
            <a:ext cx="360040" cy="669841"/>
          </a:xfrm>
          <a:prstGeom prst="rect">
            <a:avLst/>
          </a:prstGeom>
        </p:spPr>
      </p:pic>
      <p:pic>
        <p:nvPicPr>
          <p:cNvPr id="23" name="図 22" descr="job_teacher_woma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11760" y="5661248"/>
            <a:ext cx="648072" cy="845772"/>
          </a:xfrm>
          <a:prstGeom prst="rect">
            <a:avLst/>
          </a:prstGeom>
        </p:spPr>
      </p:pic>
      <p:pic>
        <p:nvPicPr>
          <p:cNvPr id="24" name="図 23" descr="job_teacher_ma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95736" y="4797152"/>
            <a:ext cx="648072" cy="883233"/>
          </a:xfrm>
          <a:prstGeom prst="rect">
            <a:avLst/>
          </a:prstGeom>
        </p:spPr>
      </p:pic>
      <p:pic>
        <p:nvPicPr>
          <p:cNvPr id="25" name="図 24" descr="taiiku_jersey_girl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4941168"/>
            <a:ext cx="360040" cy="669842"/>
          </a:xfrm>
          <a:prstGeom prst="rect">
            <a:avLst/>
          </a:prstGeom>
        </p:spPr>
      </p:pic>
      <p:cxnSp>
        <p:nvCxnSpPr>
          <p:cNvPr id="27" name="直線コネクタ 26"/>
          <p:cNvCxnSpPr>
            <a:stCxn id="13" idx="3"/>
            <a:endCxn id="14" idx="1"/>
          </p:cNvCxnSpPr>
          <p:nvPr/>
        </p:nvCxnSpPr>
        <p:spPr>
          <a:xfrm flipV="1">
            <a:off x="7236296" y="5095044"/>
            <a:ext cx="432048" cy="595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2" idx="1"/>
            <a:endCxn id="22" idx="3"/>
          </p:cNvCxnSpPr>
          <p:nvPr/>
        </p:nvCxnSpPr>
        <p:spPr>
          <a:xfrm flipH="1" flipV="1">
            <a:off x="899592" y="4411993"/>
            <a:ext cx="576064" cy="3227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17" idx="1"/>
            <a:endCxn id="25" idx="3"/>
          </p:cNvCxnSpPr>
          <p:nvPr/>
        </p:nvCxnSpPr>
        <p:spPr>
          <a:xfrm flipH="1" flipV="1">
            <a:off x="827584" y="5276089"/>
            <a:ext cx="360040" cy="466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24" idx="3"/>
            <a:endCxn id="16" idx="1"/>
          </p:cNvCxnSpPr>
          <p:nvPr/>
        </p:nvCxnSpPr>
        <p:spPr>
          <a:xfrm flipV="1">
            <a:off x="2843808" y="4617132"/>
            <a:ext cx="864096" cy="621637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3" idx="3"/>
            <a:endCxn id="16" idx="1"/>
          </p:cNvCxnSpPr>
          <p:nvPr/>
        </p:nvCxnSpPr>
        <p:spPr>
          <a:xfrm flipV="1">
            <a:off x="3059832" y="4617132"/>
            <a:ext cx="648072" cy="1467002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8" idx="0"/>
            <a:endCxn id="16" idx="2"/>
          </p:cNvCxnSpPr>
          <p:nvPr/>
        </p:nvCxnSpPr>
        <p:spPr>
          <a:xfrm flipV="1">
            <a:off x="3815916" y="4941168"/>
            <a:ext cx="576064" cy="62797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19" idx="0"/>
            <a:endCxn id="16" idx="2"/>
          </p:cNvCxnSpPr>
          <p:nvPr/>
        </p:nvCxnSpPr>
        <p:spPr>
          <a:xfrm flipV="1">
            <a:off x="4247964" y="4941168"/>
            <a:ext cx="144016" cy="56601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21" idx="0"/>
            <a:endCxn id="16" idx="2"/>
          </p:cNvCxnSpPr>
          <p:nvPr/>
        </p:nvCxnSpPr>
        <p:spPr>
          <a:xfrm flipH="1" flipV="1">
            <a:off x="4391980" y="4941168"/>
            <a:ext cx="288032" cy="792088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0" idx="0"/>
            <a:endCxn id="16" idx="2"/>
          </p:cNvCxnSpPr>
          <p:nvPr/>
        </p:nvCxnSpPr>
        <p:spPr>
          <a:xfrm flipH="1" flipV="1">
            <a:off x="4391980" y="4941168"/>
            <a:ext cx="720080" cy="79003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11" idx="0"/>
            <a:endCxn id="16" idx="2"/>
          </p:cNvCxnSpPr>
          <p:nvPr/>
        </p:nvCxnSpPr>
        <p:spPr>
          <a:xfrm flipH="1" flipV="1">
            <a:off x="4391980" y="4941168"/>
            <a:ext cx="1152128" cy="50405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7596336" y="35730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開始報告</a:t>
            </a:r>
            <a:endParaRPr kumimoji="1" lang="ja-JP" altLang="en-US" dirty="0"/>
          </a:p>
        </p:txBody>
      </p:sp>
      <p:sp>
        <p:nvSpPr>
          <p:cNvPr id="36" name="フリーフォーム 35"/>
          <p:cNvSpPr/>
          <p:nvPr/>
        </p:nvSpPr>
        <p:spPr>
          <a:xfrm>
            <a:off x="7334250" y="3771900"/>
            <a:ext cx="298450" cy="1625600"/>
          </a:xfrm>
          <a:custGeom>
            <a:avLst/>
            <a:gdLst>
              <a:gd name="connsiteX0" fmla="*/ 266700 w 266700"/>
              <a:gd name="connsiteY0" fmla="*/ 0 h 1625600"/>
              <a:gd name="connsiteX1" fmla="*/ 0 w 266700"/>
              <a:gd name="connsiteY1" fmla="*/ 317500 h 1625600"/>
              <a:gd name="connsiteX2" fmla="*/ 76200 w 266700"/>
              <a:gd name="connsiteY2" fmla="*/ 1625600 h 1625600"/>
              <a:gd name="connsiteX0" fmla="*/ 298450 w 298450"/>
              <a:gd name="connsiteY0" fmla="*/ 0 h 1625600"/>
              <a:gd name="connsiteX1" fmla="*/ 31750 w 298450"/>
              <a:gd name="connsiteY1" fmla="*/ 317500 h 1625600"/>
              <a:gd name="connsiteX2" fmla="*/ 107950 w 298450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450" h="1625600">
                <a:moveTo>
                  <a:pt x="298450" y="0"/>
                </a:moveTo>
                <a:cubicBezTo>
                  <a:pt x="209550" y="105833"/>
                  <a:pt x="63500" y="46567"/>
                  <a:pt x="31750" y="317500"/>
                </a:cubicBezTo>
                <a:cubicBezTo>
                  <a:pt x="0" y="588433"/>
                  <a:pt x="82550" y="1189567"/>
                  <a:pt x="107950" y="16256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580112" y="465313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志願</a:t>
            </a:r>
            <a:endParaRPr kumimoji="1" lang="ja-JP" altLang="en-US" sz="1400" dirty="0"/>
          </a:p>
        </p:txBody>
      </p:sp>
      <p:sp>
        <p:nvSpPr>
          <p:cNvPr id="38" name="フリーフォーム 37"/>
          <p:cNvSpPr/>
          <p:nvPr/>
        </p:nvSpPr>
        <p:spPr>
          <a:xfrm>
            <a:off x="5092700" y="4771752"/>
            <a:ext cx="487412" cy="447948"/>
          </a:xfrm>
          <a:custGeom>
            <a:avLst/>
            <a:gdLst>
              <a:gd name="connsiteX0" fmla="*/ 660400 w 660400"/>
              <a:gd name="connsiteY0" fmla="*/ 76200 h 152400"/>
              <a:gd name="connsiteX1" fmla="*/ 177800 w 660400"/>
              <a:gd name="connsiteY1" fmla="*/ 0 h 152400"/>
              <a:gd name="connsiteX2" fmla="*/ 0 w 660400"/>
              <a:gd name="connsiteY2" fmla="*/ 152400 h 152400"/>
              <a:gd name="connsiteX0" fmla="*/ 660400 w 660400"/>
              <a:gd name="connsiteY0" fmla="*/ 88900 h 165100"/>
              <a:gd name="connsiteX1" fmla="*/ 177800 w 660400"/>
              <a:gd name="connsiteY1" fmla="*/ 12700 h 165100"/>
              <a:gd name="connsiteX2" fmla="*/ 0 w 660400"/>
              <a:gd name="connsiteY2" fmla="*/ 165100 h 165100"/>
              <a:gd name="connsiteX0" fmla="*/ 847452 w 847452"/>
              <a:gd name="connsiteY0" fmla="*/ 25400 h 375940"/>
              <a:gd name="connsiteX1" fmla="*/ 177800 w 847452"/>
              <a:gd name="connsiteY1" fmla="*/ 223540 h 375940"/>
              <a:gd name="connsiteX2" fmla="*/ 0 w 847452"/>
              <a:gd name="connsiteY2" fmla="*/ 375940 h 375940"/>
              <a:gd name="connsiteX0" fmla="*/ 487412 w 487412"/>
              <a:gd name="connsiteY0" fmla="*/ 25400 h 447948"/>
              <a:gd name="connsiteX1" fmla="*/ 177800 w 487412"/>
              <a:gd name="connsiteY1" fmla="*/ 295548 h 447948"/>
              <a:gd name="connsiteX2" fmla="*/ 0 w 487412"/>
              <a:gd name="connsiteY2" fmla="*/ 447948 h 447948"/>
              <a:gd name="connsiteX0" fmla="*/ 487412 w 487412"/>
              <a:gd name="connsiteY0" fmla="*/ 25400 h 447948"/>
              <a:gd name="connsiteX1" fmla="*/ 127372 w 487412"/>
              <a:gd name="connsiteY1" fmla="*/ 241424 h 447948"/>
              <a:gd name="connsiteX2" fmla="*/ 0 w 487412"/>
              <a:gd name="connsiteY2" fmla="*/ 447948 h 44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7412" h="447948">
                <a:moveTo>
                  <a:pt x="487412" y="25400"/>
                </a:moveTo>
                <a:cubicBezTo>
                  <a:pt x="326545" y="0"/>
                  <a:pt x="208607" y="170999"/>
                  <a:pt x="127372" y="241424"/>
                </a:cubicBezTo>
                <a:lnTo>
                  <a:pt x="0" y="447948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制度上の輪郭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謝金</a:t>
            </a:r>
            <a:r>
              <a:rPr lang="en-US" altLang="ja-JP" dirty="0" smtClean="0"/>
              <a:t> 1300</a:t>
            </a:r>
            <a:r>
              <a:rPr lang="ja-JP" altLang="en-US" dirty="0" smtClean="0"/>
              <a:t>円 </a:t>
            </a:r>
            <a:r>
              <a:rPr lang="en-US" altLang="ja-JP" dirty="0" smtClean="0">
                <a:sym typeface="Symbol"/>
              </a:rPr>
              <a:t></a:t>
            </a:r>
            <a:r>
              <a:rPr lang="en-US" altLang="ja-JP" dirty="0" smtClean="0"/>
              <a:t> 10</a:t>
            </a:r>
            <a:r>
              <a:rPr lang="ja-JP" altLang="en-US" smtClean="0"/>
              <a:t>時間</a:t>
            </a:r>
            <a:r>
              <a:rPr lang="ja-JP" altLang="en-US" smtClean="0"/>
              <a:t>以内</a:t>
            </a:r>
            <a:r>
              <a:rPr lang="ja-JP" altLang="en-US" smtClean="0"/>
              <a:t> </a:t>
            </a:r>
            <a:r>
              <a:rPr lang="en-US" altLang="ja-JP" dirty="0" smtClean="0"/>
              <a:t>(</a:t>
            </a:r>
            <a:r>
              <a:rPr lang="ja-JP" altLang="en-US" dirty="0" smtClean="0"/>
              <a:t>研修</a:t>
            </a:r>
            <a:r>
              <a:rPr lang="en-US" altLang="ja-JP" dirty="0" smtClean="0"/>
              <a:t>2</a:t>
            </a:r>
            <a:r>
              <a:rPr lang="ja-JP" altLang="en-US" dirty="0" smtClean="0"/>
              <a:t>時間含む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支払いはセメスター終了後になる見込み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その他細かい注意、各種フォームへのリンクはポータルサイトをご覧ください</a:t>
            </a:r>
            <a:endParaRPr lang="en-US" altLang="ja-JP" dirty="0" smtClean="0"/>
          </a:p>
          <a:p>
            <a:pPr lvl="1"/>
            <a:r>
              <a:rPr lang="en-US" altLang="ja-JP" dirty="0" smtClean="0">
                <a:hlinkClick r:id="rId2"/>
              </a:rPr>
              <a:t>https://utelecon.github.io/supporters/class</a:t>
            </a:r>
            <a:endParaRPr lang="en-US" altLang="ja-JP" dirty="0" smtClean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8196</TotalTime>
  <Words>304</Words>
  <Application>Microsoft Office PowerPoint</Application>
  <PresentationFormat>画面に合わせる (4:3)</PresentationFormat>
  <Paragraphs>57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雪藤</vt:lpstr>
      <vt:lpstr>クラスサポータについて https://utelecon.github.io/supporters/class</vt:lpstr>
      <vt:lpstr>クラスサポーター</vt:lpstr>
      <vt:lpstr>想定外の仕事</vt:lpstr>
      <vt:lpstr>（教員用）クラスサポータの見つけ方</vt:lpstr>
      <vt:lpstr>（学生用）クラスサポータになるには</vt:lpstr>
      <vt:lpstr>制度上の輪郭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tau</cp:lastModifiedBy>
  <cp:revision>508</cp:revision>
  <dcterms:created xsi:type="dcterms:W3CDTF">2020-03-09T13:20:48Z</dcterms:created>
  <dcterms:modified xsi:type="dcterms:W3CDTF">2020-04-16T06:59:21Z</dcterms:modified>
</cp:coreProperties>
</file>