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4"/>
  </p:notesMasterIdLst>
  <p:sldIdLst>
    <p:sldId id="256" r:id="rId2"/>
    <p:sldId id="257" r:id="rId3"/>
    <p:sldId id="295" r:id="rId4"/>
    <p:sldId id="258" r:id="rId5"/>
    <p:sldId id="278" r:id="rId6"/>
    <p:sldId id="259" r:id="rId7"/>
    <p:sldId id="296" r:id="rId8"/>
    <p:sldId id="266" r:id="rId9"/>
    <p:sldId id="297" r:id="rId10"/>
    <p:sldId id="310" r:id="rId11"/>
    <p:sldId id="311" r:id="rId12"/>
    <p:sldId id="267" r:id="rId13"/>
    <p:sldId id="262" r:id="rId14"/>
    <p:sldId id="298" r:id="rId15"/>
    <p:sldId id="263" r:id="rId16"/>
    <p:sldId id="299" r:id="rId17"/>
    <p:sldId id="265" r:id="rId18"/>
    <p:sldId id="272" r:id="rId19"/>
    <p:sldId id="273" r:id="rId20"/>
    <p:sldId id="274" r:id="rId21"/>
    <p:sldId id="275" r:id="rId22"/>
    <p:sldId id="314" r:id="rId23"/>
    <p:sldId id="300" r:id="rId24"/>
    <p:sldId id="264" r:id="rId25"/>
    <p:sldId id="271" r:id="rId26"/>
    <p:sldId id="277" r:id="rId27"/>
    <p:sldId id="289" r:id="rId28"/>
    <p:sldId id="292" r:id="rId29"/>
    <p:sldId id="291" r:id="rId30"/>
    <p:sldId id="301" r:id="rId31"/>
    <p:sldId id="294" r:id="rId32"/>
    <p:sldId id="312" r:id="rId33"/>
    <p:sldId id="304" r:id="rId34"/>
    <p:sldId id="286" r:id="rId35"/>
    <p:sldId id="313" r:id="rId36"/>
    <p:sldId id="305" r:id="rId37"/>
    <p:sldId id="309" r:id="rId38"/>
    <p:sldId id="306" r:id="rId39"/>
    <p:sldId id="302" r:id="rId40"/>
    <p:sldId id="308" r:id="rId41"/>
    <p:sldId id="303" r:id="rId42"/>
    <p:sldId id="307" r:id="rId4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892" y="-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2020/3/13</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2020/3/13</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2020/3/13</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2020/3/13</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2020/3/13</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tc-lms.ecc.u-tokyo.ac.jp/login"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mailto:xxxx@g.ecc.u-tokyo.ac.jp" TargetMode="Externa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hyperlink" Target="https://edu.google.com/intl/ja/products/gsuite-for-education/?modal_active=none" TargetMode="Externa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ecc.u-tokyo.ac.jp/announcement/2016/04/01_2159.html" TargetMode="External"/><Relationship Id="rId2" Type="http://schemas.openxmlformats.org/officeDocument/2006/relationships/hyperlink" Target="mailto:xxxx@g.ecc.u-tokyo.ac.jp" TargetMode="External"/><Relationship Id="rId1" Type="http://schemas.openxmlformats.org/officeDocument/2006/relationships/slideLayout" Target="../slideLayouts/slideLayout2.xml"/><Relationship Id="rId4" Type="http://schemas.openxmlformats.org/officeDocument/2006/relationships/hyperlink" Target="https://www.ecc.u-tokyo.ac.jp/semina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xxxx@gmail.com" TargetMode="External"/><Relationship Id="rId2" Type="http://schemas.openxmlformats.org/officeDocument/2006/relationships/hyperlink" Target="mailto:xxxx@g.ecc.u-tokyo.ac.jp"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mailto:xxxx@gmail.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xxxx@g.ecc.u-tokyo.ac.jp" TargetMode="External"/><Relationship Id="rId2" Type="http://schemas.openxmlformats.org/officeDocument/2006/relationships/hyperlink" Target="mailto:xxxx@gmail.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hyperlink" Target="mailto:xxxx@g.ecc.u-tokyo.ac.j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DEIM2020/wiki/blob/master/README.md" TargetMode="External"/><Relationship Id="rId2" Type="http://schemas.openxmlformats.org/officeDocument/2006/relationships/hyperlink" Target="https://db-event.jpn.org/deim2020/"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utelecon.github.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tokyo.ac.jp/adm/dics/ja/accoun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85720" y="2500306"/>
            <a:ext cx="6950576" cy="1512888"/>
          </a:xfrm>
        </p:spPr>
        <p:txBody>
          <a:bodyPr>
            <a:normAutofit fontScale="90000"/>
          </a:bodyPr>
          <a:lstStyle/>
          <a:p>
            <a:r>
              <a:rPr lang="ja-JP" altLang="en-US" sz="3600" dirty="0" smtClean="0"/>
              <a:t>授業のオンライン化を念頭に置いた</a:t>
            </a:r>
            <a:r>
              <a:rPr lang="en-US" altLang="ja-JP" dirty="0" smtClean="0"/>
              <a:t>TV</a:t>
            </a:r>
            <a:r>
              <a:rPr lang="ja-JP" altLang="en-US" dirty="0" smtClean="0"/>
              <a:t>会議ツールと使い方説明会</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情報基盤センター 田浦健次朗</a:t>
            </a:r>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UTAS</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solidFill>
                  <a:schemeClr val="bg2">
                    <a:lumMod val="50000"/>
                  </a:schemeClr>
                </a:solidFill>
              </a:rPr>
              <a:t>シラバス登録、履修登録、</a:t>
            </a:r>
            <a:r>
              <a:rPr lang="ja-JP" altLang="en-US" dirty="0" smtClean="0"/>
              <a:t>成績管理</a:t>
            </a:r>
            <a:endParaRPr lang="en-US" altLang="ja-JP" dirty="0" smtClean="0"/>
          </a:p>
          <a:p>
            <a:pPr lvl="1"/>
            <a:r>
              <a:rPr kumimoji="1" lang="ja-JP" altLang="en-US" dirty="0" smtClean="0"/>
              <a:t>後述の</a:t>
            </a:r>
            <a:r>
              <a:rPr kumimoji="1" lang="en-US" altLang="ja-JP" dirty="0" smtClean="0"/>
              <a:t>ITC-LMS</a:t>
            </a:r>
            <a:r>
              <a:rPr kumimoji="1" lang="ja-JP" altLang="en-US" dirty="0" smtClean="0"/>
              <a:t>となぜか分かれておりわかりにくい</a:t>
            </a:r>
            <a:r>
              <a:rPr kumimoji="1" lang="en-US" altLang="ja-JP" dirty="0" smtClean="0"/>
              <a:t>m(_ _)m</a:t>
            </a:r>
            <a:endParaRPr lang="en-US" altLang="ja-JP" dirty="0" smtClean="0"/>
          </a:p>
          <a:p>
            <a:pPr lvl="1"/>
            <a:r>
              <a:rPr kumimoji="1" lang="ja-JP" altLang="en-US" dirty="0" smtClean="0"/>
              <a:t>今は突っ込まないでください</a:t>
            </a:r>
            <a:r>
              <a:rPr kumimoji="1" lang="en-US" altLang="ja-JP" dirty="0" smtClean="0"/>
              <a:t>m(_ _)m</a:t>
            </a:r>
          </a:p>
          <a:p>
            <a:pPr lvl="1"/>
            <a:r>
              <a:rPr lang="ja-JP" altLang="en-US" sz="1400" dirty="0" smtClean="0"/>
              <a:t>ログインも共通</a:t>
            </a:r>
            <a:r>
              <a:rPr lang="en-US" altLang="ja-JP" sz="1400" dirty="0" smtClean="0"/>
              <a:t>&amp;</a:t>
            </a:r>
            <a:r>
              <a:rPr lang="ja-JP" altLang="en-US" sz="1400" dirty="0" smtClean="0"/>
              <a:t>お互いリンクが張られていているので見た目が違うだけで、別のシステムに見えるのは気のせいですという強弁は可能ですがいたしません</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pic>
        <p:nvPicPr>
          <p:cNvPr id="7" name="図 6" descr="utas.png"/>
          <p:cNvPicPr>
            <a:picLocks noChangeAspect="1"/>
          </p:cNvPicPr>
          <p:nvPr/>
        </p:nvPicPr>
        <p:blipFill>
          <a:blip r:embed="rId2" cstate="print"/>
          <a:stretch>
            <a:fillRect/>
          </a:stretch>
        </p:blipFill>
        <p:spPr>
          <a:xfrm>
            <a:off x="5292080" y="4017737"/>
            <a:ext cx="3661023" cy="28402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ここでの</a:t>
            </a:r>
            <a:r>
              <a:rPr kumimoji="1" lang="en-US" altLang="ja-JP" dirty="0" smtClean="0"/>
              <a:t>UTAS</a:t>
            </a:r>
            <a:r>
              <a:rPr kumimoji="1" lang="ja-JP" altLang="en-US" dirty="0" smtClean="0"/>
              <a:t>の意義</a:t>
            </a:r>
            <a:endParaRPr kumimoji="1" lang="ja-JP" altLang="en-US" dirty="0"/>
          </a:p>
        </p:txBody>
      </p:sp>
      <p:sp>
        <p:nvSpPr>
          <p:cNvPr id="3" name="コンテンツ プレースホルダ 2"/>
          <p:cNvSpPr>
            <a:spLocks noGrp="1"/>
          </p:cNvSpPr>
          <p:nvPr>
            <p:ph idx="1"/>
          </p:nvPr>
        </p:nvSpPr>
        <p:spPr>
          <a:xfrm>
            <a:off x="457200" y="1500174"/>
            <a:ext cx="8507288" cy="4525963"/>
          </a:xfrm>
        </p:spPr>
        <p:txBody>
          <a:bodyPr/>
          <a:lstStyle/>
          <a:p>
            <a:r>
              <a:rPr kumimoji="1" lang="ja-JP" altLang="en-US" dirty="0" smtClean="0"/>
              <a:t>シラバス経由で「</a:t>
            </a:r>
            <a:r>
              <a:rPr kumimoji="1" lang="ja-JP" altLang="en-US" dirty="0" smtClean="0">
                <a:solidFill>
                  <a:schemeClr val="bg2">
                    <a:lumMod val="50000"/>
                  </a:schemeClr>
                </a:solidFill>
              </a:rPr>
              <a:t>履修登録以前</a:t>
            </a:r>
            <a:r>
              <a:rPr kumimoji="1" lang="ja-JP" altLang="en-US" dirty="0" smtClean="0"/>
              <a:t>の本学学生全員」に「</a:t>
            </a:r>
            <a:r>
              <a:rPr kumimoji="1" lang="ja-JP" altLang="en-US" dirty="0" smtClean="0">
                <a:solidFill>
                  <a:schemeClr val="bg2">
                    <a:lumMod val="50000"/>
                  </a:schemeClr>
                </a:solidFill>
              </a:rPr>
              <a:t>学内者限定</a:t>
            </a:r>
            <a:r>
              <a:rPr kumimoji="1" lang="ja-JP" altLang="en-US" dirty="0" smtClean="0"/>
              <a:t>で」届ける</a:t>
            </a:r>
            <a:endParaRPr kumimoji="1" lang="en-US" altLang="ja-JP" dirty="0" smtClean="0"/>
          </a:p>
          <a:p>
            <a:pPr lvl="1"/>
            <a:r>
              <a:rPr lang="ja-JP" altLang="en-US" dirty="0" smtClean="0"/>
              <a:t>「学内限定」でなければ講義</a:t>
            </a:r>
            <a:r>
              <a:rPr lang="en-US" altLang="ja-JP" dirty="0" smtClean="0"/>
              <a:t>HP</a:t>
            </a:r>
            <a:r>
              <a:rPr lang="ja-JP" altLang="en-US" dirty="0" err="1" smtClean="0"/>
              <a:t>で</a:t>
            </a:r>
            <a:r>
              <a:rPr lang="ja-JP" altLang="en-US" dirty="0" smtClean="0"/>
              <a:t>よい</a:t>
            </a:r>
            <a:endParaRPr lang="en-US" altLang="ja-JP" dirty="0" smtClean="0"/>
          </a:p>
          <a:p>
            <a:pPr lvl="1"/>
            <a:r>
              <a:rPr kumimoji="1" lang="ja-JP" altLang="en-US" dirty="0" smtClean="0"/>
              <a:t>「履修登録後」であれば</a:t>
            </a:r>
            <a:r>
              <a:rPr kumimoji="1" lang="en-US" altLang="ja-JP" dirty="0" smtClean="0"/>
              <a:t>ITC-LMS</a:t>
            </a:r>
            <a:r>
              <a:rPr lang="ja-JP" altLang="en-US" dirty="0" smtClean="0"/>
              <a:t>も使える</a:t>
            </a:r>
            <a:endParaRPr lang="en-US" altLang="ja-JP" dirty="0" smtClean="0"/>
          </a:p>
          <a:p>
            <a:pPr lvl="2"/>
            <a:r>
              <a:rPr lang="ja-JP" altLang="en-US" dirty="0" smtClean="0"/>
              <a:t>細かい話：履修登録しなくても</a:t>
            </a:r>
            <a:r>
              <a:rPr lang="en-US" altLang="ja-JP" dirty="0" smtClean="0"/>
              <a:t>UTAS</a:t>
            </a:r>
            <a:r>
              <a:rPr lang="ja-JP" altLang="en-US" dirty="0" smtClean="0"/>
              <a:t>で「お気に入り登録」すれば</a:t>
            </a:r>
            <a:r>
              <a:rPr lang="en-US" altLang="ja-JP" dirty="0" smtClean="0"/>
              <a:t>ITC-LMS</a:t>
            </a:r>
            <a:r>
              <a:rPr lang="ja-JP" altLang="en-US" dirty="0" err="1" smtClean="0"/>
              <a:t>にも登</a:t>
            </a:r>
            <a:r>
              <a:rPr lang="ja-JP" altLang="en-US" dirty="0" smtClean="0"/>
              <a:t>録される</a:t>
            </a:r>
            <a:endParaRPr lang="en-US" altLang="ja-JP" dirty="0" smtClean="0"/>
          </a:p>
          <a:p>
            <a:r>
              <a:rPr lang="ja-JP" altLang="en-US" dirty="0" smtClean="0"/>
              <a:t>例：</a:t>
            </a:r>
            <a:r>
              <a:rPr lang="en-US" altLang="ja-JP" dirty="0" smtClean="0"/>
              <a:t>TV</a:t>
            </a:r>
            <a:r>
              <a:rPr lang="ja-JP" altLang="en-US" dirty="0" smtClean="0"/>
              <a:t>会議への</a:t>
            </a:r>
            <a:r>
              <a:rPr lang="en-US" altLang="ja-JP" dirty="0" smtClean="0"/>
              <a:t>URL</a:t>
            </a:r>
          </a:p>
          <a:p>
            <a:pPr lvl="1"/>
            <a:r>
              <a:rPr lang="ja-JP" altLang="en-US" dirty="0" smtClean="0"/>
              <a:t>公開</a:t>
            </a:r>
            <a:r>
              <a:rPr lang="en-US" altLang="ja-JP" dirty="0" smtClean="0"/>
              <a:t>HP</a:t>
            </a:r>
            <a:r>
              <a:rPr lang="ja-JP" altLang="en-US" dirty="0" err="1" smtClean="0"/>
              <a:t>には</a:t>
            </a:r>
            <a:r>
              <a:rPr lang="ja-JP" altLang="en-US" dirty="0" smtClean="0"/>
              <a:t>書けない</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学習管理システム（</a:t>
            </a:r>
            <a:r>
              <a:rPr lang="en-US" altLang="ja-JP" dirty="0" smtClean="0">
                <a:solidFill>
                  <a:schemeClr val="bg2">
                    <a:lumMod val="50000"/>
                  </a:schemeClr>
                </a:solidFill>
              </a:rPr>
              <a:t>L</a:t>
            </a:r>
            <a:r>
              <a:rPr lang="en-US" altLang="ja-JP" dirty="0" smtClean="0"/>
              <a:t>earning </a:t>
            </a:r>
            <a:r>
              <a:rPr lang="en-US" altLang="ja-JP" dirty="0" smtClean="0">
                <a:solidFill>
                  <a:schemeClr val="bg2">
                    <a:lumMod val="50000"/>
                  </a:schemeClr>
                </a:solidFill>
              </a:rPr>
              <a:t>M</a:t>
            </a:r>
            <a:r>
              <a:rPr lang="en-US" altLang="ja-JP" dirty="0" smtClean="0"/>
              <a:t>anagement </a:t>
            </a:r>
            <a:r>
              <a:rPr lang="en-US" altLang="ja-JP" dirty="0" smtClean="0">
                <a:solidFill>
                  <a:schemeClr val="bg2">
                    <a:lumMod val="50000"/>
                  </a:schemeClr>
                </a:solidFill>
              </a:rPr>
              <a:t>S</a:t>
            </a:r>
            <a:r>
              <a:rPr lang="en-US" altLang="ja-JP" dirty="0" smtClean="0"/>
              <a:t>ystem</a:t>
            </a:r>
            <a:r>
              <a:rPr lang="ja-JP" altLang="en-US" dirty="0" smtClean="0"/>
              <a:t>）</a:t>
            </a:r>
            <a:endParaRPr lang="en-US" altLang="ja-JP" dirty="0" smtClean="0"/>
          </a:p>
          <a:p>
            <a:r>
              <a:rPr lang="en-US" altLang="ja-JP" dirty="0" smtClean="0">
                <a:hlinkClick r:id="rId2"/>
              </a:rPr>
              <a:t>https://itc-lms.ecc.u-tokyo.ac.jp/login</a:t>
            </a:r>
            <a:endParaRPr lang="en-US" altLang="ja-JP" dirty="0" smtClean="0"/>
          </a:p>
          <a:p>
            <a:r>
              <a:rPr lang="en-US" altLang="ja-JP" dirty="0" err="1" smtClean="0"/>
              <a:t>UTokyo</a:t>
            </a:r>
            <a:r>
              <a:rPr lang="en-US" altLang="ja-JP" dirty="0" smtClean="0"/>
              <a:t> Account</a:t>
            </a:r>
            <a:r>
              <a:rPr lang="ja-JP" altLang="en-US" dirty="0" smtClean="0"/>
              <a:t>でログイン</a:t>
            </a:r>
            <a:endParaRPr lang="en-US" altLang="ja-JP" dirty="0" smtClean="0"/>
          </a:p>
          <a:p>
            <a:endParaRPr lang="en-US" altLang="ja-JP" dirty="0" smtClean="0"/>
          </a:p>
          <a:p>
            <a:endParaRPr kumimoji="1" lang="ja-JP" altLang="en-US" dirty="0"/>
          </a:p>
        </p:txBody>
      </p:sp>
      <p:pic>
        <p:nvPicPr>
          <p:cNvPr id="4" name="図 3" descr="itc-lms-time-table.png"/>
          <p:cNvPicPr>
            <a:picLocks noChangeAspect="1"/>
          </p:cNvPicPr>
          <p:nvPr/>
        </p:nvPicPr>
        <p:blipFill>
          <a:blip r:embed="rId3" cstate="print"/>
          <a:stretch>
            <a:fillRect/>
          </a:stretch>
        </p:blipFill>
        <p:spPr>
          <a:xfrm>
            <a:off x="4963543" y="3933056"/>
            <a:ext cx="3152601" cy="2726573"/>
          </a:xfrm>
          <a:prstGeom prst="rect">
            <a:avLst/>
          </a:prstGeom>
        </p:spPr>
      </p:pic>
      <p:pic>
        <p:nvPicPr>
          <p:cNvPr id="5" name="図 4" descr="itc-lms-login.png"/>
          <p:cNvPicPr>
            <a:picLocks noChangeAspect="1"/>
          </p:cNvPicPr>
          <p:nvPr/>
        </p:nvPicPr>
        <p:blipFill>
          <a:blip r:embed="rId4" cstate="print"/>
          <a:stretch>
            <a:fillRect/>
          </a:stretch>
        </p:blipFill>
        <p:spPr>
          <a:xfrm>
            <a:off x="1400176" y="3933056"/>
            <a:ext cx="3171824" cy="2743199"/>
          </a:xfrm>
          <a:prstGeom prst="rect">
            <a:avLst/>
          </a:prstGeom>
        </p:spPr>
      </p:pic>
      <p:sp>
        <p:nvSpPr>
          <p:cNvPr id="8" name="スライド番号プレースホルダ 7"/>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
        <p:nvSpPr>
          <p:cNvPr id="9" name="フッター プレースホルダ 8"/>
          <p:cNvSpPr>
            <a:spLocks noGrp="1"/>
          </p:cNvSpPr>
          <p:nvPr>
            <p:ph type="ftr" sz="quarter" idx="11"/>
          </p:nvPr>
        </p:nvSpPr>
        <p:spPr/>
        <p:txBody>
          <a:bodyPr/>
          <a:lstStyle/>
          <a:p>
            <a:r>
              <a:rPr kumimoji="1" lang="en-US" altLang="ja-JP" smtClean="0"/>
              <a:t>utelecon.github.io</a:t>
            </a:r>
            <a:endParaRPr kumimoji="1" lang="ja-JP" altLang="en-US"/>
          </a:p>
        </p:txBody>
      </p:sp>
      <p:sp>
        <p:nvSpPr>
          <p:cNvPr id="10" name="日付プレースホルダ 9"/>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お知らせ機能</a:t>
            </a:r>
            <a:endParaRPr kumimoji="1" lang="en-US" altLang="ja-JP" dirty="0" smtClean="0"/>
          </a:p>
          <a:p>
            <a:pPr lvl="1"/>
            <a:r>
              <a:rPr kumimoji="1" lang="ja-JP" altLang="en-US" dirty="0" smtClean="0"/>
              <a:t>意義：</a:t>
            </a:r>
            <a:r>
              <a:rPr lang="ja-JP" altLang="en-US" dirty="0" smtClean="0">
                <a:solidFill>
                  <a:schemeClr val="bg2">
                    <a:lumMod val="50000"/>
                  </a:schemeClr>
                </a:solidFill>
              </a:rPr>
              <a:t>履修者</a:t>
            </a:r>
            <a:r>
              <a:rPr lang="ja-JP" altLang="en-US" sz="1800" dirty="0" smtClean="0">
                <a:solidFill>
                  <a:schemeClr val="bg2">
                    <a:lumMod val="50000"/>
                  </a:schemeClr>
                </a:solidFill>
              </a:rPr>
              <a:t>＋お気に入り登録者</a:t>
            </a:r>
            <a:r>
              <a:rPr lang="ja-JP" altLang="en-US" dirty="0" smtClean="0">
                <a:solidFill>
                  <a:schemeClr val="bg2">
                    <a:lumMod val="50000"/>
                  </a:schemeClr>
                </a:solidFill>
              </a:rPr>
              <a:t>限定</a:t>
            </a:r>
            <a:r>
              <a:rPr lang="ja-JP" altLang="en-US" dirty="0" smtClean="0"/>
              <a:t>で</a:t>
            </a:r>
            <a:r>
              <a:rPr kumimoji="1" lang="ja-JP" altLang="en-US" dirty="0" smtClean="0"/>
              <a:t>情報を送る</a:t>
            </a:r>
            <a:endParaRPr kumimoji="1" lang="en-US" altLang="ja-JP" dirty="0" smtClean="0"/>
          </a:p>
          <a:p>
            <a:pPr lvl="1"/>
            <a:r>
              <a:rPr lang="ja-JP" altLang="en-US" dirty="0" smtClean="0"/>
              <a:t>例：</a:t>
            </a:r>
            <a:r>
              <a:rPr lang="en-US" altLang="ja-JP" dirty="0" smtClean="0"/>
              <a:t>TV</a:t>
            </a:r>
            <a:r>
              <a:rPr lang="ja-JP" altLang="en-US" dirty="0" smtClean="0"/>
              <a:t>会議</a:t>
            </a:r>
            <a:r>
              <a:rPr lang="en-US" altLang="ja-JP" dirty="0" smtClean="0"/>
              <a:t>URL,</a:t>
            </a:r>
            <a:r>
              <a:rPr kumimoji="1" lang="ja-JP" altLang="en-US" dirty="0" smtClean="0"/>
              <a:t>（非公開）講義資料</a:t>
            </a:r>
            <a:endParaRPr kumimoji="1" lang="en-US" altLang="ja-JP" dirty="0" smtClean="0"/>
          </a:p>
          <a:p>
            <a:r>
              <a:rPr lang="ja-JP" altLang="en-US" dirty="0" smtClean="0"/>
              <a:t>出欠管理機能</a:t>
            </a:r>
            <a:endParaRPr lang="en-US" altLang="ja-JP" dirty="0" smtClean="0"/>
          </a:p>
          <a:p>
            <a:r>
              <a:rPr lang="ja-JP" altLang="en-US" dirty="0" smtClean="0"/>
              <a:t>課題機能</a:t>
            </a:r>
            <a:endParaRPr lang="en-US" altLang="ja-JP" dirty="0" smtClean="0"/>
          </a:p>
          <a:p>
            <a:pPr lvl="1"/>
            <a:r>
              <a:rPr lang="ja-JP" altLang="en-US" dirty="0" smtClean="0"/>
              <a:t>課題レポートの（楽で確実な）回収</a:t>
            </a:r>
            <a:endParaRPr lang="en-US" altLang="ja-JP" dirty="0" smtClean="0"/>
          </a:p>
          <a:p>
            <a:pPr lvl="1"/>
            <a:r>
              <a:rPr lang="ja-JP" altLang="en-US" dirty="0" smtClean="0"/>
              <a:t>メール回収から脱却</a:t>
            </a:r>
            <a:endParaRPr lang="en-US" altLang="ja-JP" dirty="0" smtClean="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課題フィードバック機能</a:t>
            </a:r>
            <a:endParaRPr lang="en-US" altLang="ja-JP" dirty="0" smtClean="0"/>
          </a:p>
          <a:p>
            <a:pPr lvl="1"/>
            <a:r>
              <a:rPr lang="en-US" altLang="ja-JP" dirty="0" smtClean="0"/>
              <a:t>Excel</a:t>
            </a:r>
            <a:r>
              <a:rPr lang="ja-JP" altLang="en-US" dirty="0" smtClean="0"/>
              <a:t>に個々の学生へのコメント記入すると個々の学生にそれらを返してくれる</a:t>
            </a:r>
            <a:endParaRPr lang="en-US" altLang="ja-JP" dirty="0" smtClean="0"/>
          </a:p>
          <a:p>
            <a:pPr lvl="2"/>
            <a:r>
              <a:rPr lang="ja-JP" altLang="en-US" dirty="0" smtClean="0"/>
              <a:t>本来文字通り課題のコメント・評価を返す機能</a:t>
            </a:r>
            <a:endParaRPr lang="en-US" altLang="ja-JP" dirty="0" smtClean="0"/>
          </a:p>
          <a:p>
            <a:pPr lvl="1"/>
            <a:r>
              <a:rPr lang="ja-JP" altLang="en-US" dirty="0" smtClean="0">
                <a:solidFill>
                  <a:schemeClr val="bg2">
                    <a:lumMod val="50000"/>
                  </a:schemeClr>
                </a:solidFill>
              </a:rPr>
              <a:t>隠れた意義</a:t>
            </a:r>
            <a:r>
              <a:rPr lang="ja-JP" altLang="en-US" dirty="0" smtClean="0"/>
              <a:t>：</a:t>
            </a:r>
            <a:r>
              <a:rPr lang="ja-JP" altLang="en-US" dirty="0" smtClean="0">
                <a:solidFill>
                  <a:schemeClr val="bg2">
                    <a:lumMod val="50000"/>
                  </a:schemeClr>
                </a:solidFill>
              </a:rPr>
              <a:t>個々の学生限定の</a:t>
            </a:r>
            <a:r>
              <a:rPr lang="ja-JP" altLang="en-US" dirty="0" smtClean="0"/>
              <a:t>情報を送る</a:t>
            </a:r>
            <a:endParaRPr lang="en-US" altLang="ja-JP" dirty="0" smtClean="0"/>
          </a:p>
          <a:p>
            <a:pPr lvl="1"/>
            <a:r>
              <a:rPr lang="ja-JP" altLang="en-US" dirty="0" smtClean="0"/>
              <a:t>例：個々の学生に異なる</a:t>
            </a:r>
            <a:r>
              <a:rPr lang="en-US" altLang="ja-JP" dirty="0" smtClean="0"/>
              <a:t>URL</a:t>
            </a:r>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ITC-LMS</a:t>
            </a:r>
            <a:r>
              <a:rPr kumimoji="1" lang="ja-JP" altLang="en-US" dirty="0" smtClean="0"/>
              <a:t>の存在意義</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kumimoji="1" lang="ja-JP" altLang="en-US" dirty="0" smtClean="0"/>
              <a:t>現状個々の機能は「</a:t>
            </a:r>
            <a:r>
              <a:rPr kumimoji="1" lang="ja-JP" altLang="en-US" dirty="0" err="1" smtClean="0"/>
              <a:t>大した</a:t>
            </a:r>
            <a:r>
              <a:rPr kumimoji="1" lang="ja-JP" altLang="en-US" dirty="0" smtClean="0"/>
              <a:t>ことはない」</a:t>
            </a:r>
            <a:endParaRPr kumimoji="1" lang="en-US" altLang="ja-JP" dirty="0" smtClean="0"/>
          </a:p>
          <a:p>
            <a:pPr lvl="1"/>
            <a:r>
              <a:rPr lang="ja-JP" altLang="en-US" dirty="0" smtClean="0"/>
              <a:t>お知らせ、レポート受信、</a:t>
            </a:r>
            <a:r>
              <a:rPr lang="en-US" altLang="ja-JP" dirty="0" smtClean="0"/>
              <a:t>etc.</a:t>
            </a:r>
            <a:endParaRPr kumimoji="1" lang="en-US" altLang="ja-JP" dirty="0" smtClean="0"/>
          </a:p>
          <a:p>
            <a:r>
              <a:rPr lang="ja-JP" altLang="en-US" dirty="0" smtClean="0">
                <a:solidFill>
                  <a:schemeClr val="bg2">
                    <a:lumMod val="50000"/>
                  </a:schemeClr>
                </a:solidFill>
              </a:rPr>
              <a:t>「クラスのメンバー（履修者</a:t>
            </a:r>
            <a:r>
              <a:rPr lang="ja-JP" altLang="en-US" sz="1900" dirty="0" smtClean="0">
                <a:solidFill>
                  <a:schemeClr val="bg2">
                    <a:lumMod val="50000"/>
                  </a:schemeClr>
                </a:solidFill>
              </a:rPr>
              <a:t>＋お気に入り登録者</a:t>
            </a:r>
            <a:r>
              <a:rPr lang="ja-JP" altLang="en-US" dirty="0" smtClean="0">
                <a:solidFill>
                  <a:schemeClr val="bg2">
                    <a:lumMod val="50000"/>
                  </a:schemeClr>
                </a:solidFill>
              </a:rPr>
              <a:t>）を管理・認証してくれている」</a:t>
            </a:r>
            <a:r>
              <a:rPr lang="ja-JP" altLang="en-US" dirty="0" smtClean="0"/>
              <a:t>ことが重要</a:t>
            </a:r>
            <a:endParaRPr lang="en-US" altLang="ja-JP" dirty="0" smtClean="0"/>
          </a:p>
          <a:p>
            <a:pPr lvl="1"/>
            <a:r>
              <a:rPr lang="ja-JP" altLang="en-US" dirty="0" smtClean="0"/>
              <a:t>一度も顔を合わせた</a:t>
            </a:r>
            <a:r>
              <a:rPr kumimoji="1" lang="ja-JP" altLang="en-US" dirty="0" smtClean="0"/>
              <a:t>こと</a:t>
            </a:r>
            <a:r>
              <a:rPr lang="ja-JP" altLang="en-US" dirty="0" smtClean="0"/>
              <a:t>が</a:t>
            </a:r>
            <a:r>
              <a:rPr kumimoji="1" lang="ja-JP" altLang="en-US" dirty="0" smtClean="0"/>
              <a:t>ない学生にオンライン授業を</a:t>
            </a:r>
            <a:r>
              <a:rPr lang="ja-JP" altLang="en-US" dirty="0" smtClean="0"/>
              <a:t>する際、</a:t>
            </a:r>
            <a:r>
              <a:rPr kumimoji="1" lang="ja-JP" altLang="en-US" dirty="0" smtClean="0"/>
              <a:t>これがないと何も始められない（すべてを公開しない限り）</a:t>
            </a:r>
            <a:endParaRPr kumimoji="1" lang="en-US" altLang="ja-JP" dirty="0" smtClean="0"/>
          </a:p>
          <a:p>
            <a:r>
              <a:rPr lang="ja-JP" altLang="en-US" dirty="0" smtClean="0"/>
              <a:t>学生にとっては種々のお知らせがすべてここからきてくれればきっとわかりやすい</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UTAS</a:t>
            </a:r>
            <a:r>
              <a:rPr lang="ja-JP" altLang="en-US" dirty="0" smtClean="0"/>
              <a:t>と</a:t>
            </a:r>
            <a:r>
              <a:rPr lang="en-US" altLang="ja-JP" dirty="0" smtClean="0"/>
              <a:t>ITC-LMS</a:t>
            </a:r>
          </a:p>
          <a:p>
            <a:r>
              <a:rPr lang="en-US" altLang="ja-JP" b="1" dirty="0" smtClean="0">
                <a:solidFill>
                  <a:schemeClr val="bg2">
                    <a:lumMod val="50000"/>
                  </a:schemeClr>
                </a:solidFill>
              </a:rPr>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 Suite for Education</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t>Google</a:t>
            </a:r>
            <a:r>
              <a:rPr kumimoji="1" lang="ja-JP" altLang="en-US" dirty="0" smtClean="0"/>
              <a:t>のサービススイート</a:t>
            </a:r>
            <a:endParaRPr kumimoji="1" lang="en-US" altLang="ja-JP" dirty="0" smtClean="0"/>
          </a:p>
          <a:p>
            <a:pPr lvl="1"/>
            <a:r>
              <a:rPr lang="en-US" altLang="ja-JP" sz="1400" dirty="0" smtClean="0">
                <a:hlinkClick r:id="rId2"/>
              </a:rPr>
              <a:t>https://edu.google.com/intl/ja/products/gsuite-for-education/?modal_active=none</a:t>
            </a:r>
            <a:endParaRPr lang="en-US" altLang="ja-JP" dirty="0" smtClean="0"/>
          </a:p>
          <a:p>
            <a:pPr lvl="1"/>
            <a:r>
              <a:rPr kumimoji="1" lang="en-US" altLang="ja-JP" dirty="0" smtClean="0"/>
              <a:t>Gmail, </a:t>
            </a:r>
            <a:r>
              <a:rPr kumimoji="1" lang="ja-JP" altLang="en-US" dirty="0" smtClean="0"/>
              <a:t>ドライブ</a:t>
            </a:r>
            <a:r>
              <a:rPr kumimoji="1" lang="en-US" altLang="ja-JP" dirty="0" smtClean="0"/>
              <a:t>, Docs, etc.</a:t>
            </a:r>
            <a:r>
              <a:rPr lang="ja-JP" altLang="en-US" dirty="0" smtClean="0"/>
              <a:t> など見慣れたもの</a:t>
            </a:r>
            <a:endParaRPr kumimoji="1" lang="en-US" altLang="ja-JP" dirty="0" smtClean="0"/>
          </a:p>
          <a:p>
            <a:pPr lvl="1"/>
            <a:r>
              <a:rPr kumimoji="1" lang="en-US" altLang="ja-JP" dirty="0" smtClean="0"/>
              <a:t>TV</a:t>
            </a:r>
            <a:r>
              <a:rPr kumimoji="1" lang="ja-JP" altLang="en-US" dirty="0" smtClean="0"/>
              <a:t>会議</a:t>
            </a:r>
            <a:r>
              <a:rPr kumimoji="1" lang="en-US" altLang="ja-JP" dirty="0" smtClean="0">
                <a:solidFill>
                  <a:schemeClr val="bg2">
                    <a:lumMod val="50000"/>
                  </a:schemeClr>
                </a:solidFill>
              </a:rPr>
              <a:t>Google</a:t>
            </a:r>
            <a:r>
              <a:rPr kumimoji="1" lang="ja-JP" altLang="en-US" dirty="0" smtClean="0">
                <a:solidFill>
                  <a:schemeClr val="bg2">
                    <a:lumMod val="50000"/>
                  </a:schemeClr>
                </a:solidFill>
              </a:rPr>
              <a:t>ハングアウト</a:t>
            </a:r>
            <a:r>
              <a:rPr kumimoji="1" lang="en-US" altLang="ja-JP" dirty="0" smtClean="0">
                <a:solidFill>
                  <a:schemeClr val="bg2">
                    <a:lumMod val="50000"/>
                  </a:schemeClr>
                </a:solidFill>
              </a:rPr>
              <a:t>Meet</a:t>
            </a:r>
            <a:r>
              <a:rPr kumimoji="1" lang="ja-JP" altLang="en-US" dirty="0" smtClean="0">
                <a:solidFill>
                  <a:schemeClr val="bg2">
                    <a:lumMod val="50000"/>
                  </a:schemeClr>
                </a:solidFill>
              </a:rPr>
              <a:t>（以下</a:t>
            </a:r>
            <a:r>
              <a:rPr kumimoji="1" lang="en-US" altLang="ja-JP" dirty="0" smtClean="0">
                <a:solidFill>
                  <a:schemeClr val="bg2">
                    <a:lumMod val="50000"/>
                  </a:schemeClr>
                </a:solidFill>
              </a:rPr>
              <a:t>Meet</a:t>
            </a:r>
            <a:r>
              <a:rPr kumimoji="1" lang="ja-JP" altLang="en-US" dirty="0" smtClean="0">
                <a:solidFill>
                  <a:schemeClr val="bg2">
                    <a:lumMod val="50000"/>
                  </a:schemeClr>
                </a:solidFill>
              </a:rPr>
              <a:t>）</a:t>
            </a:r>
          </a:p>
          <a:p>
            <a:r>
              <a:rPr lang="ja-JP" altLang="en-US" dirty="0" smtClean="0"/>
              <a:t>東京大学は組織として加入している</a:t>
            </a:r>
            <a:endParaRPr lang="en-US" altLang="ja-JP" dirty="0" smtClean="0"/>
          </a:p>
          <a:p>
            <a:pPr lvl="1"/>
            <a:r>
              <a:rPr lang="ja-JP" altLang="en-US" dirty="0" smtClean="0"/>
              <a:t>名称：</a:t>
            </a:r>
            <a:r>
              <a:rPr lang="en-US" altLang="ja-JP" dirty="0" smtClean="0">
                <a:solidFill>
                  <a:schemeClr val="bg2">
                    <a:lumMod val="50000"/>
                  </a:schemeClr>
                </a:solidFill>
              </a:rPr>
              <a:t>ECCS</a:t>
            </a:r>
            <a:r>
              <a:rPr lang="ja-JP" altLang="en-US" dirty="0" smtClean="0">
                <a:solidFill>
                  <a:schemeClr val="bg2">
                    <a:lumMod val="50000"/>
                  </a:schemeClr>
                </a:solidFill>
              </a:rPr>
              <a:t>クラウドメール</a:t>
            </a:r>
            <a:endParaRPr lang="en-US" altLang="ja-JP" dirty="0" smtClean="0">
              <a:solidFill>
                <a:schemeClr val="bg2">
                  <a:lumMod val="50000"/>
                </a:schemeClr>
              </a:solidFill>
            </a:endParaRPr>
          </a:p>
          <a:p>
            <a:pPr lvl="1"/>
            <a:r>
              <a:rPr lang="ja-JP" altLang="en-US" dirty="0" smtClean="0">
                <a:solidFill>
                  <a:schemeClr val="tx1"/>
                </a:solidFill>
              </a:rPr>
              <a:t>表面的には </a:t>
            </a:r>
            <a:r>
              <a:rPr lang="en-US" altLang="ja-JP" dirty="0" smtClean="0">
                <a:solidFill>
                  <a:schemeClr val="tx1"/>
                </a:solidFill>
                <a:hlinkClick r:id="rId3"/>
              </a:rPr>
              <a:t>xxxx@g.ecc.u-tokyo.ac.jp</a:t>
            </a:r>
            <a:r>
              <a:rPr lang="en-US" altLang="ja-JP" dirty="0" smtClean="0">
                <a:solidFill>
                  <a:schemeClr val="tx1"/>
                </a:solidFill>
              </a:rPr>
              <a:t> </a:t>
            </a:r>
            <a:r>
              <a:rPr lang="ja-JP" altLang="en-US" dirty="0" smtClean="0">
                <a:solidFill>
                  <a:schemeClr val="tx1"/>
                </a:solidFill>
              </a:rPr>
              <a:t>という（これで</a:t>
            </a:r>
            <a:r>
              <a:rPr lang="en-US" altLang="ja-JP" dirty="0" smtClean="0">
                <a:solidFill>
                  <a:schemeClr val="tx1"/>
                </a:solidFill>
              </a:rPr>
              <a:t>Google</a:t>
            </a:r>
            <a:r>
              <a:rPr lang="ja-JP" altLang="en-US" dirty="0" smtClean="0">
                <a:solidFill>
                  <a:schemeClr val="tx1"/>
                </a:solidFill>
              </a:rPr>
              <a:t>にログインできる）メールアドレスが割り当てられる</a:t>
            </a:r>
            <a:endParaRPr lang="en-US" altLang="ja-JP" dirty="0" smtClean="0">
              <a:solidFill>
                <a:schemeClr val="tx1"/>
              </a:solidFill>
            </a:endParaRPr>
          </a:p>
          <a:p>
            <a:pPr lvl="1"/>
            <a:r>
              <a:rPr kumimoji="1" lang="ja-JP" altLang="en-US" dirty="0" smtClean="0"/>
              <a:t>教職員・学生全員が使える</a:t>
            </a:r>
            <a:endParaRPr kumimoji="1" lang="en-US" altLang="ja-JP" dirty="0" smtClean="0"/>
          </a:p>
        </p:txBody>
      </p:sp>
      <p:grpSp>
        <p:nvGrpSpPr>
          <p:cNvPr id="14" name="グループ化 13"/>
          <p:cNvGrpSpPr/>
          <p:nvPr/>
        </p:nvGrpSpPr>
        <p:grpSpPr>
          <a:xfrm>
            <a:off x="5940152" y="5013176"/>
            <a:ext cx="3089366" cy="1844824"/>
            <a:chOff x="6012160" y="4869160"/>
            <a:chExt cx="2411710" cy="1440160"/>
          </a:xfrm>
        </p:grpSpPr>
        <p:pic>
          <p:nvPicPr>
            <p:cNvPr id="5" name="図 4" descr="gmail.png"/>
            <p:cNvPicPr>
              <a:picLocks noChangeAspect="1"/>
            </p:cNvPicPr>
            <p:nvPr/>
          </p:nvPicPr>
          <p:blipFill>
            <a:blip r:embed="rId4" cstate="print"/>
            <a:stretch>
              <a:fillRect/>
            </a:stretch>
          </p:blipFill>
          <p:spPr>
            <a:xfrm>
              <a:off x="6012160" y="4869160"/>
              <a:ext cx="355600" cy="431800"/>
            </a:xfrm>
            <a:prstGeom prst="rect">
              <a:avLst/>
            </a:prstGeom>
          </p:spPr>
        </p:pic>
        <p:pic>
          <p:nvPicPr>
            <p:cNvPr id="6" name="図 5" descr="drive.png"/>
            <p:cNvPicPr>
              <a:picLocks noChangeAspect="1"/>
            </p:cNvPicPr>
            <p:nvPr/>
          </p:nvPicPr>
          <p:blipFill>
            <a:blip r:embed="rId5" cstate="print"/>
            <a:stretch>
              <a:fillRect/>
            </a:stretch>
          </p:blipFill>
          <p:spPr>
            <a:xfrm>
              <a:off x="6372200" y="4869160"/>
              <a:ext cx="463550" cy="438150"/>
            </a:xfrm>
            <a:prstGeom prst="rect">
              <a:avLst/>
            </a:prstGeom>
          </p:spPr>
        </p:pic>
        <p:pic>
          <p:nvPicPr>
            <p:cNvPr id="7" name="図 6" descr="calendar.png"/>
            <p:cNvPicPr>
              <a:picLocks noChangeAspect="1"/>
            </p:cNvPicPr>
            <p:nvPr/>
          </p:nvPicPr>
          <p:blipFill>
            <a:blip r:embed="rId6" cstate="print"/>
            <a:stretch>
              <a:fillRect/>
            </a:stretch>
          </p:blipFill>
          <p:spPr>
            <a:xfrm>
              <a:off x="6804248" y="4869160"/>
              <a:ext cx="590550" cy="438150"/>
            </a:xfrm>
            <a:prstGeom prst="rect">
              <a:avLst/>
            </a:prstGeom>
          </p:spPr>
        </p:pic>
        <p:pic>
          <p:nvPicPr>
            <p:cNvPr id="8" name="図 7" descr="docs.png"/>
            <p:cNvPicPr>
              <a:picLocks noChangeAspect="1"/>
            </p:cNvPicPr>
            <p:nvPr/>
          </p:nvPicPr>
          <p:blipFill>
            <a:blip r:embed="rId7" cstate="print"/>
            <a:stretch>
              <a:fillRect/>
            </a:stretch>
          </p:blipFill>
          <p:spPr>
            <a:xfrm>
              <a:off x="6012160" y="5280372"/>
              <a:ext cx="1460500" cy="596900"/>
            </a:xfrm>
            <a:prstGeom prst="rect">
              <a:avLst/>
            </a:prstGeom>
          </p:spPr>
        </p:pic>
        <p:pic>
          <p:nvPicPr>
            <p:cNvPr id="9" name="図 8" descr="form.png"/>
            <p:cNvPicPr>
              <a:picLocks noChangeAspect="1"/>
            </p:cNvPicPr>
            <p:nvPr/>
          </p:nvPicPr>
          <p:blipFill>
            <a:blip r:embed="rId8" cstate="print"/>
            <a:stretch>
              <a:fillRect/>
            </a:stretch>
          </p:blipFill>
          <p:spPr>
            <a:xfrm>
              <a:off x="7452320" y="5432772"/>
              <a:ext cx="469900" cy="444500"/>
            </a:xfrm>
            <a:prstGeom prst="rect">
              <a:avLst/>
            </a:prstGeom>
          </p:spPr>
        </p:pic>
        <p:pic>
          <p:nvPicPr>
            <p:cNvPr id="10" name="図 9" descr="group.png"/>
            <p:cNvPicPr>
              <a:picLocks noChangeAspect="1"/>
            </p:cNvPicPr>
            <p:nvPr/>
          </p:nvPicPr>
          <p:blipFill>
            <a:blip r:embed="rId9" cstate="print"/>
            <a:stretch>
              <a:fillRect/>
            </a:stretch>
          </p:blipFill>
          <p:spPr>
            <a:xfrm>
              <a:off x="7452320" y="5852120"/>
              <a:ext cx="819150" cy="457200"/>
            </a:xfrm>
            <a:prstGeom prst="rect">
              <a:avLst/>
            </a:prstGeom>
          </p:spPr>
        </p:pic>
        <p:pic>
          <p:nvPicPr>
            <p:cNvPr id="11" name="図 10" descr="jamboard.png"/>
            <p:cNvPicPr>
              <a:picLocks noChangeAspect="1"/>
            </p:cNvPicPr>
            <p:nvPr/>
          </p:nvPicPr>
          <p:blipFill>
            <a:blip r:embed="rId10" cstate="print"/>
            <a:stretch>
              <a:fillRect/>
            </a:stretch>
          </p:blipFill>
          <p:spPr>
            <a:xfrm>
              <a:off x="7922220" y="5426422"/>
              <a:ext cx="501650" cy="450850"/>
            </a:xfrm>
            <a:prstGeom prst="rect">
              <a:avLst/>
            </a:prstGeom>
          </p:spPr>
        </p:pic>
        <p:pic>
          <p:nvPicPr>
            <p:cNvPr id="12" name="図 11" descr="meet.png"/>
            <p:cNvPicPr>
              <a:picLocks noChangeAspect="1"/>
            </p:cNvPicPr>
            <p:nvPr/>
          </p:nvPicPr>
          <p:blipFill>
            <a:blip r:embed="rId11" cstate="print"/>
            <a:stretch>
              <a:fillRect/>
            </a:stretch>
          </p:blipFill>
          <p:spPr>
            <a:xfrm>
              <a:off x="6732240" y="5864820"/>
              <a:ext cx="755650" cy="444500"/>
            </a:xfrm>
            <a:prstGeom prst="rect">
              <a:avLst/>
            </a:prstGeom>
          </p:spPr>
        </p:pic>
        <p:pic>
          <p:nvPicPr>
            <p:cNvPr id="13" name="図 12" descr="site.png"/>
            <p:cNvPicPr>
              <a:picLocks noChangeAspect="1"/>
            </p:cNvPicPr>
            <p:nvPr/>
          </p:nvPicPr>
          <p:blipFill>
            <a:blip r:embed="rId12" cstate="print"/>
            <a:stretch>
              <a:fillRect/>
            </a:stretch>
          </p:blipFill>
          <p:spPr>
            <a:xfrm>
              <a:off x="6012160" y="5839420"/>
              <a:ext cx="717550" cy="469900"/>
            </a:xfrm>
            <a:prstGeom prst="rect">
              <a:avLst/>
            </a:prstGeom>
          </p:spPr>
        </p:pic>
      </p:grpSp>
      <p:sp>
        <p:nvSpPr>
          <p:cNvPr id="17" name="スライド番号プレースホルダ 16"/>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
        <p:nvSpPr>
          <p:cNvPr id="18" name="フッター プレースホルダ 17"/>
          <p:cNvSpPr>
            <a:spLocks noGrp="1"/>
          </p:cNvSpPr>
          <p:nvPr>
            <p:ph type="ftr" sz="quarter" idx="11"/>
          </p:nvPr>
        </p:nvSpPr>
        <p:spPr/>
        <p:txBody>
          <a:bodyPr/>
          <a:lstStyle/>
          <a:p>
            <a:r>
              <a:rPr kumimoji="1" lang="en-US" altLang="ja-JP" smtClean="0"/>
              <a:t>utelecon.github.io</a:t>
            </a:r>
            <a:endParaRPr kumimoji="1" lang="ja-JP" altLang="en-US"/>
          </a:p>
        </p:txBody>
      </p:sp>
      <p:sp>
        <p:nvSpPr>
          <p:cNvPr id="19" name="日付プレースホルダ 1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余談：名称について</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solidFill>
                  <a:schemeClr val="bg2">
                    <a:lumMod val="50000"/>
                  </a:schemeClr>
                </a:solidFill>
              </a:rPr>
              <a:t>G Suite for Education</a:t>
            </a:r>
            <a:r>
              <a:rPr kumimoji="1" lang="ja-JP" altLang="en-US" dirty="0" smtClean="0"/>
              <a:t>を東京大学で展開するときの名前が、</a:t>
            </a:r>
            <a:r>
              <a:rPr kumimoji="1" lang="en-US" altLang="ja-JP" dirty="0" smtClean="0">
                <a:solidFill>
                  <a:schemeClr val="bg2">
                    <a:lumMod val="50000"/>
                  </a:schemeClr>
                </a:solidFill>
              </a:rPr>
              <a:t>ECCS</a:t>
            </a:r>
            <a:r>
              <a:rPr kumimoji="1" lang="ja-JP" altLang="en-US" dirty="0" smtClean="0">
                <a:solidFill>
                  <a:schemeClr val="bg2">
                    <a:lumMod val="50000"/>
                  </a:schemeClr>
                </a:solidFill>
              </a:rPr>
              <a:t>クラウドメール</a:t>
            </a:r>
            <a:endParaRPr kumimoji="1" lang="en-US" altLang="ja-JP" dirty="0" smtClean="0">
              <a:solidFill>
                <a:schemeClr val="bg2">
                  <a:lumMod val="50000"/>
                </a:schemeClr>
              </a:solidFill>
            </a:endParaRPr>
          </a:p>
          <a:p>
            <a:pPr lvl="1"/>
            <a:r>
              <a:rPr lang="ja-JP" altLang="en-US" dirty="0" smtClean="0"/>
              <a:t>名前と実態が乖離している（ので何のことか知らない人が多いかもしれない）</a:t>
            </a:r>
            <a:endParaRPr lang="en-US" altLang="ja-JP" dirty="0" smtClean="0"/>
          </a:p>
          <a:p>
            <a:r>
              <a:rPr kumimoji="1" lang="ja-JP" altLang="en-US" dirty="0" smtClean="0"/>
              <a:t>本契約が開始された当初は、多くの人にとって、</a:t>
            </a:r>
            <a:r>
              <a:rPr kumimoji="1" lang="en-US" altLang="ja-JP" dirty="0" smtClean="0"/>
              <a:t>G Suite for Education </a:t>
            </a:r>
            <a:r>
              <a:rPr kumimoji="1" lang="en-US" altLang="ja-JP" dirty="0" smtClean="0">
                <a:sym typeface="Symbol"/>
              </a:rPr>
              <a:t> </a:t>
            </a:r>
            <a:r>
              <a:rPr kumimoji="1" lang="en-US" altLang="ja-JP" dirty="0" smtClean="0"/>
              <a:t>Gmail</a:t>
            </a:r>
            <a:r>
              <a:rPr kumimoji="1" lang="ja-JP" altLang="en-US" dirty="0" smtClean="0"/>
              <a:t>のこと</a:t>
            </a:r>
            <a:r>
              <a:rPr lang="ja-JP" altLang="en-US" dirty="0" smtClean="0"/>
              <a:t>だったのでこうなった</a:t>
            </a:r>
            <a:r>
              <a:rPr lang="en-US" altLang="ja-JP" dirty="0" smtClean="0"/>
              <a:t>?</a:t>
            </a:r>
          </a:p>
          <a:p>
            <a:r>
              <a:rPr lang="ja-JP" altLang="en-US" dirty="0" smtClean="0"/>
              <a:t>本資料でも以降、</a:t>
            </a:r>
            <a:r>
              <a:rPr lang="en-US" altLang="ja-JP" dirty="0" smtClean="0">
                <a:solidFill>
                  <a:schemeClr val="bg2">
                    <a:lumMod val="50000"/>
                  </a:schemeClr>
                </a:solidFill>
              </a:rPr>
              <a:t>ECCS</a:t>
            </a:r>
            <a:r>
              <a:rPr lang="ja-JP" altLang="en-US" dirty="0" smtClean="0">
                <a:solidFill>
                  <a:schemeClr val="bg2">
                    <a:lumMod val="50000"/>
                  </a:schemeClr>
                </a:solidFill>
              </a:rPr>
              <a:t>クラウドメール</a:t>
            </a:r>
            <a:r>
              <a:rPr lang="ja-JP" altLang="en-US" dirty="0" smtClean="0"/>
              <a:t>と呼ぶ</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ECCS</a:t>
            </a:r>
            <a:r>
              <a:rPr kumimoji="1" lang="ja-JP" altLang="en-US" dirty="0" smtClean="0"/>
              <a:t>クラウドメールを</a:t>
            </a:r>
            <a:r>
              <a:rPr lang="ja-JP" altLang="en-US" dirty="0" smtClean="0"/>
              <a:t>使う</a:t>
            </a:r>
            <a:r>
              <a:rPr kumimoji="1" lang="ja-JP" altLang="en-US" dirty="0" smtClean="0"/>
              <a:t>には</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lang="ja-JP" altLang="en-US" dirty="0" smtClean="0"/>
              <a:t>～を使う＝</a:t>
            </a:r>
            <a:r>
              <a:rPr lang="en-US" altLang="ja-JP" dirty="0" smtClean="0"/>
              <a:t> </a:t>
            </a:r>
            <a:r>
              <a:rPr lang="en-US" altLang="ja-JP" dirty="0" smtClean="0">
                <a:hlinkClick r:id="rId2"/>
              </a:rPr>
              <a:t>xxxx@g.ecc.u-tokyo.ac.jp</a:t>
            </a:r>
            <a:r>
              <a:rPr lang="ja-JP" altLang="en-US" dirty="0" smtClean="0"/>
              <a:t>というメールアドレスを割り当ててもらう</a:t>
            </a:r>
            <a:endParaRPr lang="en-US" altLang="ja-JP" dirty="0" smtClean="0"/>
          </a:p>
          <a:p>
            <a:r>
              <a:rPr lang="ja-JP" altLang="en-US" dirty="0" smtClean="0"/>
              <a:t>このために初期設定（パスワード設定）が一度だけ必要です</a:t>
            </a:r>
            <a:endParaRPr lang="en-US" altLang="ja-JP" dirty="0" smtClean="0">
              <a:hlinkClick r:id="rId3"/>
            </a:endParaRPr>
          </a:p>
          <a:p>
            <a:pPr lvl="1"/>
            <a:r>
              <a:rPr lang="en-US" altLang="ja-JP" sz="1800" dirty="0" smtClean="0">
                <a:hlinkClick r:id="rId3"/>
              </a:rPr>
              <a:t>https://www.ecc.u-tokyo.ac.jp/announcement/2016/04/01_2159.html</a:t>
            </a:r>
            <a:endParaRPr lang="en-US" altLang="ja-JP" sz="1800" dirty="0" smtClean="0"/>
          </a:p>
          <a:p>
            <a:pPr lvl="1"/>
            <a:r>
              <a:rPr lang="ja-JP" altLang="en-US" dirty="0" smtClean="0"/>
              <a:t>または 「</a:t>
            </a:r>
            <a:r>
              <a:rPr lang="en-US" altLang="ja-JP" dirty="0" smtClean="0"/>
              <a:t>ECCS</a:t>
            </a:r>
            <a:r>
              <a:rPr lang="ja-JP" altLang="en-US" dirty="0" smtClean="0"/>
              <a:t>クラウドメール」で検索</a:t>
            </a:r>
            <a:endParaRPr lang="en-US" altLang="ja-JP" dirty="0" smtClean="0"/>
          </a:p>
          <a:p>
            <a:r>
              <a:rPr lang="ja-JP" altLang="en-US" dirty="0" smtClean="0"/>
              <a:t>簡単なオンライン手続き（紙の書類不要）ですが、設定後、実際に使えるまで時間差（最大</a:t>
            </a:r>
            <a:r>
              <a:rPr lang="en-US" altLang="ja-JP" dirty="0" smtClean="0"/>
              <a:t>1</a:t>
            </a:r>
            <a:r>
              <a:rPr lang="ja-JP" altLang="en-US" dirty="0" smtClean="0"/>
              <a:t>時間）を見込んでください</a:t>
            </a:r>
            <a:endParaRPr lang="en-US" altLang="ja-JP" dirty="0" smtClean="0"/>
          </a:p>
          <a:p>
            <a:pPr lvl="1"/>
            <a:r>
              <a:rPr lang="ja-JP" altLang="en-US" dirty="0" smtClean="0"/>
              <a:t>学生は</a:t>
            </a:r>
            <a:r>
              <a:rPr lang="en-US" altLang="ja-JP" dirty="0" smtClean="0">
                <a:hlinkClick r:id="rId4"/>
              </a:rPr>
              <a:t>ECCS</a:t>
            </a:r>
            <a:r>
              <a:rPr lang="ja-JP" altLang="en-US" dirty="0" smtClean="0">
                <a:hlinkClick r:id="rId4"/>
              </a:rPr>
              <a:t>オンライン講習会</a:t>
            </a:r>
            <a:r>
              <a:rPr lang="ja-JP" altLang="en-US" dirty="0" smtClean="0"/>
              <a:t>をパスする必要があります（一時的に解除を検討中）</a:t>
            </a:r>
            <a:endParaRPr lang="en-US" altLang="ja-JP" dirty="0" smtClean="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本日の会議</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solidFill>
                  <a:schemeClr val="bg2">
                    <a:lumMod val="50000"/>
                  </a:schemeClr>
                </a:solidFill>
              </a:rPr>
              <a:t>第一部：説明編</a:t>
            </a:r>
            <a:endParaRPr lang="en-US" altLang="ja-JP" dirty="0" smtClean="0">
              <a:solidFill>
                <a:schemeClr val="bg2">
                  <a:lumMod val="50000"/>
                </a:schemeClr>
              </a:solidFill>
            </a:endParaRPr>
          </a:p>
          <a:p>
            <a:pPr lvl="1"/>
            <a:r>
              <a:rPr lang="ja-JP" altLang="en-US" dirty="0" smtClean="0"/>
              <a:t>ツールでできることと今後の予定共有</a:t>
            </a:r>
            <a:endParaRPr lang="en-US" altLang="ja-JP" dirty="0" smtClean="0"/>
          </a:p>
          <a:p>
            <a:pPr lvl="1"/>
            <a:r>
              <a:rPr lang="ja-JP" altLang="en-US" dirty="0" smtClean="0"/>
              <a:t>授業</a:t>
            </a:r>
            <a:r>
              <a:rPr kumimoji="1" lang="ja-JP" altLang="en-US" dirty="0" smtClean="0"/>
              <a:t>オンライン化「テンプレート」</a:t>
            </a:r>
            <a:endParaRPr kumimoji="1" lang="en-US" altLang="ja-JP" dirty="0" smtClean="0"/>
          </a:p>
          <a:p>
            <a:pPr lvl="2"/>
            <a:r>
              <a:rPr lang="en-US" altLang="ja-JP" dirty="0" smtClean="0"/>
              <a:t>ITC-LMS</a:t>
            </a:r>
            <a:r>
              <a:rPr lang="ja-JP" altLang="en-US" dirty="0" smtClean="0"/>
              <a:t>と</a:t>
            </a:r>
            <a:r>
              <a:rPr lang="en-US" altLang="ja-JP" dirty="0" smtClean="0"/>
              <a:t>TV</a:t>
            </a:r>
            <a:r>
              <a:rPr lang="ja-JP" altLang="en-US" dirty="0" smtClean="0"/>
              <a:t>会議（</a:t>
            </a:r>
            <a:r>
              <a:rPr lang="en-US" altLang="ja-JP" dirty="0" smtClean="0"/>
              <a:t>Meet, Zoom, </a:t>
            </a:r>
            <a:r>
              <a:rPr lang="en-US" altLang="ja-JP" dirty="0" err="1" smtClean="0"/>
              <a:t>Webex</a:t>
            </a:r>
            <a:r>
              <a:rPr lang="ja-JP" altLang="en-US" dirty="0" smtClean="0"/>
              <a:t>）をどう使ったらよいか</a:t>
            </a:r>
            <a:endParaRPr lang="en-US" altLang="ja-JP" dirty="0" smtClean="0"/>
          </a:p>
          <a:p>
            <a:r>
              <a:rPr lang="ja-JP" altLang="en-US" dirty="0" smtClean="0">
                <a:solidFill>
                  <a:schemeClr val="bg2">
                    <a:lumMod val="50000"/>
                  </a:schemeClr>
                </a:solidFill>
              </a:rPr>
              <a:t>第二部：課題共有・検討編</a:t>
            </a:r>
            <a:endParaRPr lang="en-US" altLang="ja-JP" dirty="0" smtClean="0">
              <a:solidFill>
                <a:schemeClr val="bg2">
                  <a:lumMod val="50000"/>
                </a:schemeClr>
              </a:solidFill>
            </a:endParaRPr>
          </a:p>
          <a:p>
            <a:pPr lvl="1"/>
            <a:r>
              <a:rPr kumimoji="1" lang="ja-JP" altLang="en-US" dirty="0" smtClean="0"/>
              <a:t>説明内容に関する質問、要望</a:t>
            </a:r>
            <a:endParaRPr kumimoji="1" lang="en-US" altLang="ja-JP" dirty="0" smtClean="0"/>
          </a:p>
          <a:p>
            <a:pPr lvl="1"/>
            <a:r>
              <a:rPr lang="ja-JP" altLang="en-US" dirty="0" smtClean="0"/>
              <a:t>課題共有・解決策議論</a:t>
            </a:r>
            <a:endParaRPr lang="en-US" altLang="ja-JP" dirty="0" smtClean="0"/>
          </a:p>
          <a:p>
            <a:r>
              <a:rPr lang="ja-JP" altLang="en-US" dirty="0" smtClean="0"/>
              <a:t>（学内向けに配信するため）説明会の内容を</a:t>
            </a:r>
            <a:r>
              <a:rPr lang="ja-JP" altLang="en-US" dirty="0" smtClean="0">
                <a:solidFill>
                  <a:srgbClr val="FF0000"/>
                </a:solidFill>
              </a:rPr>
              <a:t>録画</a:t>
            </a:r>
            <a:r>
              <a:rPr lang="ja-JP" altLang="en-US" dirty="0" smtClean="0"/>
              <a:t>させていただきます</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無事有効化されると</a:t>
            </a:r>
            <a:r>
              <a:rPr lang="en-US" altLang="ja-JP" dirty="0" smtClean="0"/>
              <a:t>…</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普通に</a:t>
            </a:r>
            <a:r>
              <a:rPr lang="en-US" altLang="ja-JP" dirty="0" smtClean="0"/>
              <a:t>Google</a:t>
            </a:r>
            <a:r>
              <a:rPr lang="ja-JP" altLang="en-US" dirty="0" smtClean="0"/>
              <a:t>のサービス（例：</a:t>
            </a:r>
            <a:r>
              <a:rPr lang="en-US" altLang="ja-JP" dirty="0" smtClean="0"/>
              <a:t>Gmail</a:t>
            </a:r>
            <a:r>
              <a:rPr lang="ja-JP" altLang="en-US" dirty="0" smtClean="0"/>
              <a:t>）に、指定したアドレス（</a:t>
            </a:r>
            <a:r>
              <a:rPr lang="en-US" altLang="ja-JP" dirty="0" smtClean="0">
                <a:hlinkClick r:id="rId2"/>
              </a:rPr>
              <a:t>xxxx@g.ecc.u-tokyo.ac.jp</a:t>
            </a:r>
            <a:r>
              <a:rPr lang="ja-JP" altLang="en-US" dirty="0" smtClean="0"/>
              <a:t>）で</a:t>
            </a:r>
            <a:r>
              <a:rPr lang="en-US" altLang="ja-JP" dirty="0" smtClean="0"/>
              <a:t>sign in</a:t>
            </a:r>
            <a:r>
              <a:rPr lang="ja-JP" altLang="en-US" dirty="0" smtClean="0"/>
              <a:t>できます</a:t>
            </a:r>
            <a:endParaRPr lang="en-US" altLang="ja-JP" dirty="0" smtClean="0"/>
          </a:p>
          <a:p>
            <a:pPr lvl="1"/>
            <a:r>
              <a:rPr kumimoji="1" lang="en-US" altLang="ja-JP" dirty="0" smtClean="0">
                <a:hlinkClick r:id="rId3"/>
              </a:rPr>
              <a:t>xxxx@gmail.com</a:t>
            </a:r>
            <a:r>
              <a:rPr kumimoji="1" lang="en-US" altLang="ja-JP" dirty="0" smtClean="0"/>
              <a:t> </a:t>
            </a:r>
            <a:r>
              <a:rPr lang="ja-JP" altLang="en-US" dirty="0" smtClean="0">
                <a:solidFill>
                  <a:srgbClr val="FF0000"/>
                </a:solidFill>
              </a:rPr>
              <a:t>では</a:t>
            </a:r>
            <a:r>
              <a:rPr kumimoji="1" lang="ja-JP" altLang="en-US" dirty="0" smtClean="0">
                <a:solidFill>
                  <a:srgbClr val="FF0000"/>
                </a:solidFill>
              </a:rPr>
              <a:t>ない</a:t>
            </a:r>
            <a:r>
              <a:rPr kumimoji="1" lang="ja-JP" altLang="en-US" dirty="0" smtClean="0"/>
              <a:t>です</a:t>
            </a:r>
            <a:endParaRPr kumimoji="1" lang="en-US" altLang="ja-JP" dirty="0" smtClean="0"/>
          </a:p>
        </p:txBody>
      </p:sp>
      <p:pic>
        <p:nvPicPr>
          <p:cNvPr id="5" name="図 4" descr="eccs-cloud-mail-sign-in.png"/>
          <p:cNvPicPr>
            <a:picLocks noChangeAspect="1"/>
          </p:cNvPicPr>
          <p:nvPr/>
        </p:nvPicPr>
        <p:blipFill>
          <a:blip r:embed="rId4" cstate="print"/>
          <a:stretch>
            <a:fillRect/>
          </a:stretch>
        </p:blipFill>
        <p:spPr>
          <a:xfrm>
            <a:off x="395536" y="3573016"/>
            <a:ext cx="3024336" cy="3040006"/>
          </a:xfrm>
          <a:prstGeom prst="rect">
            <a:avLst/>
          </a:prstGeom>
        </p:spPr>
      </p:pic>
      <p:pic>
        <p:nvPicPr>
          <p:cNvPr id="6" name="図 5" descr="eccs-cloud-mail-sign-in-ok.png"/>
          <p:cNvPicPr>
            <a:picLocks noChangeAspect="1"/>
          </p:cNvPicPr>
          <p:nvPr/>
        </p:nvPicPr>
        <p:blipFill>
          <a:blip r:embed="rId5" cstate="print"/>
          <a:stretch>
            <a:fillRect/>
          </a:stretch>
        </p:blipFill>
        <p:spPr>
          <a:xfrm>
            <a:off x="4788024" y="4437112"/>
            <a:ext cx="4194521" cy="1317873"/>
          </a:xfrm>
          <a:prstGeom prst="rect">
            <a:avLst/>
          </a:prstGeom>
        </p:spPr>
      </p:pic>
      <p:sp>
        <p:nvSpPr>
          <p:cNvPr id="7" name="右矢印 6"/>
          <p:cNvSpPr/>
          <p:nvPr/>
        </p:nvSpPr>
        <p:spPr>
          <a:xfrm>
            <a:off x="3635896" y="5013176"/>
            <a:ext cx="1008112" cy="2880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395536" y="4697449"/>
            <a:ext cx="2160240" cy="415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8100392" y="4365104"/>
            <a:ext cx="720080" cy="415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ライド番号プレースホルダ 11"/>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
        <p:nvSpPr>
          <p:cNvPr id="13" name="フッター プレースホルダ 12"/>
          <p:cNvSpPr>
            <a:spLocks noGrp="1"/>
          </p:cNvSpPr>
          <p:nvPr>
            <p:ph type="ftr" sz="quarter" idx="11"/>
          </p:nvPr>
        </p:nvSpPr>
        <p:spPr/>
        <p:txBody>
          <a:bodyPr/>
          <a:lstStyle/>
          <a:p>
            <a:r>
              <a:rPr kumimoji="1" lang="en-US" altLang="ja-JP" smtClean="0"/>
              <a:t>utelecon.github.io</a:t>
            </a:r>
            <a:endParaRPr kumimoji="1" lang="ja-JP" altLang="en-US"/>
          </a:p>
        </p:txBody>
      </p:sp>
      <p:sp>
        <p:nvSpPr>
          <p:cNvPr id="14" name="日付プレースホルダ 13"/>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lang="ja-JP" altLang="en-US" dirty="0" smtClean="0"/>
              <a:t>普段</a:t>
            </a:r>
            <a:r>
              <a:rPr lang="en-US" altLang="ja-JP" dirty="0" smtClean="0"/>
              <a:t>Google</a:t>
            </a:r>
            <a:r>
              <a:rPr lang="ja-JP" altLang="en-US" dirty="0" smtClean="0"/>
              <a:t>アカウント（</a:t>
            </a:r>
            <a:r>
              <a:rPr lang="en-US" altLang="ja-JP" dirty="0" smtClean="0">
                <a:hlinkClick r:id="rId2"/>
              </a:rPr>
              <a:t>xxxx@gmail.com</a:t>
            </a:r>
            <a:r>
              <a:rPr lang="ja-JP" altLang="en-US" dirty="0" smtClean="0"/>
              <a:t>）をお使いの場合、一度ログアウト</a:t>
            </a:r>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r>
              <a:rPr lang="ja-JP" altLang="en-US" dirty="0" smtClean="0"/>
              <a:t>アカウントの切り替えが面倒ならばブラウザのプロファイル機能や複数のブラウザ</a:t>
            </a:r>
            <a:endParaRPr lang="en-US" altLang="ja-JP" dirty="0" smtClean="0"/>
          </a:p>
          <a:p>
            <a:pPr lvl="1"/>
            <a:endParaRPr kumimoji="1" lang="ja-JP" altLang="en-US" dirty="0"/>
          </a:p>
        </p:txBody>
      </p:sp>
      <p:grpSp>
        <p:nvGrpSpPr>
          <p:cNvPr id="11" name="グループ化 10"/>
          <p:cNvGrpSpPr/>
          <p:nvPr/>
        </p:nvGrpSpPr>
        <p:grpSpPr>
          <a:xfrm>
            <a:off x="2979050" y="2420888"/>
            <a:ext cx="2601062" cy="2231536"/>
            <a:chOff x="1331640" y="3811140"/>
            <a:chExt cx="3440382" cy="2951616"/>
          </a:xfrm>
        </p:grpSpPr>
        <p:pic>
          <p:nvPicPr>
            <p:cNvPr id="5" name="図 4" descr="google-sign-out.png"/>
            <p:cNvPicPr>
              <a:picLocks noChangeAspect="1"/>
            </p:cNvPicPr>
            <p:nvPr/>
          </p:nvPicPr>
          <p:blipFill>
            <a:blip r:embed="rId3" cstate="print"/>
            <a:stretch>
              <a:fillRect/>
            </a:stretch>
          </p:blipFill>
          <p:spPr>
            <a:xfrm>
              <a:off x="1331640" y="3811140"/>
              <a:ext cx="3312367" cy="2951616"/>
            </a:xfrm>
            <a:prstGeom prst="rect">
              <a:avLst/>
            </a:prstGeom>
          </p:spPr>
        </p:pic>
        <p:sp>
          <p:nvSpPr>
            <p:cNvPr id="6" name="円/楕円 5"/>
            <p:cNvSpPr/>
            <p:nvPr/>
          </p:nvSpPr>
          <p:spPr>
            <a:xfrm>
              <a:off x="4211960" y="4509120"/>
              <a:ext cx="560062"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3491880" y="5733257"/>
              <a:ext cx="64807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p:cNvCxnSpPr>
              <a:stCxn id="6" idx="4"/>
              <a:endCxn id="7" idx="7"/>
            </p:cNvCxnSpPr>
            <p:nvPr/>
          </p:nvCxnSpPr>
          <p:spPr>
            <a:xfrm flipH="1">
              <a:off x="4045044" y="5013176"/>
              <a:ext cx="446947" cy="7728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3" name="スライド番号プレースホルダ 12"/>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
        <p:nvSpPr>
          <p:cNvPr id="14" name="フッター プレースホルダ 13"/>
          <p:cNvSpPr>
            <a:spLocks noGrp="1"/>
          </p:cNvSpPr>
          <p:nvPr>
            <p:ph type="ftr" sz="quarter" idx="11"/>
          </p:nvPr>
        </p:nvSpPr>
        <p:spPr/>
        <p:txBody>
          <a:bodyPr/>
          <a:lstStyle/>
          <a:p>
            <a:r>
              <a:rPr kumimoji="1" lang="en-US" altLang="ja-JP" smtClean="0"/>
              <a:t>utelecon.github.io</a:t>
            </a:r>
            <a:endParaRPr kumimoji="1" lang="ja-JP" altLang="en-US"/>
          </a:p>
        </p:txBody>
      </p:sp>
      <p:sp>
        <p:nvSpPr>
          <p:cNvPr id="15" name="日付プレースホルダ 14"/>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 Suite for Education</a:t>
            </a:r>
            <a:r>
              <a:rPr kumimoji="1" lang="ja-JP" altLang="en-US" dirty="0" smtClean="0"/>
              <a:t>の意義</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普通の</a:t>
            </a:r>
            <a:r>
              <a:rPr lang="en-US" altLang="ja-JP" dirty="0" smtClean="0"/>
              <a:t>Google</a:t>
            </a:r>
            <a:r>
              <a:rPr lang="ja-JP" altLang="en-US" dirty="0" smtClean="0"/>
              <a:t>の個人アカウント（</a:t>
            </a:r>
            <a:r>
              <a:rPr lang="en-US" altLang="ja-JP" dirty="0" smtClean="0">
                <a:hlinkClick r:id="rId2"/>
              </a:rPr>
              <a:t>xxxx@gmail.com</a:t>
            </a:r>
            <a:r>
              <a:rPr lang="ja-JP" altLang="en-US" dirty="0" smtClean="0"/>
              <a:t>）との違い</a:t>
            </a:r>
            <a:endParaRPr lang="en-US" altLang="ja-JP" dirty="0" smtClean="0"/>
          </a:p>
          <a:p>
            <a:r>
              <a:rPr lang="ja-JP" altLang="en-US" dirty="0" smtClean="0"/>
              <a:t>一部サービス（含 以降で述べる</a:t>
            </a:r>
            <a:r>
              <a:rPr lang="en-US" altLang="ja-JP" dirty="0" smtClean="0"/>
              <a:t>TV</a:t>
            </a:r>
            <a:r>
              <a:rPr lang="ja-JP" altLang="en-US" dirty="0" smtClean="0"/>
              <a:t>会議）</a:t>
            </a:r>
            <a:r>
              <a:rPr kumimoji="1" lang="ja-JP" altLang="en-US" dirty="0" smtClean="0"/>
              <a:t>は</a:t>
            </a:r>
            <a:r>
              <a:rPr kumimoji="1" lang="en-US" altLang="ja-JP" dirty="0" smtClean="0"/>
              <a:t>G Suite for Education</a:t>
            </a:r>
            <a:r>
              <a:rPr kumimoji="1" lang="ja-JP" altLang="en-US" dirty="0" smtClean="0"/>
              <a:t>のみ</a:t>
            </a:r>
            <a:endParaRPr kumimoji="1" lang="en-US" altLang="ja-JP" dirty="0" smtClean="0"/>
          </a:p>
          <a:p>
            <a:r>
              <a:rPr lang="ja-JP" altLang="en-US" dirty="0" smtClean="0"/>
              <a:t>ドキュメントの</a:t>
            </a:r>
            <a:r>
              <a:rPr lang="ja-JP" altLang="en-US" dirty="0" smtClean="0">
                <a:solidFill>
                  <a:schemeClr val="bg2">
                    <a:lumMod val="50000"/>
                  </a:schemeClr>
                </a:solidFill>
              </a:rPr>
              <a:t>学内者限定</a:t>
            </a:r>
            <a:r>
              <a:rPr lang="ja-JP" altLang="en-US" dirty="0" smtClean="0"/>
              <a:t>公開が可能</a:t>
            </a:r>
            <a:endParaRPr lang="en-US" altLang="ja-JP" dirty="0" smtClean="0"/>
          </a:p>
          <a:p>
            <a:pPr lvl="1"/>
            <a:r>
              <a:rPr lang="ja-JP" altLang="en-US" dirty="0" smtClean="0"/>
              <a:t>例：</a:t>
            </a:r>
            <a:r>
              <a:rPr kumimoji="1" lang="en-US" altLang="ja-JP" dirty="0" smtClean="0"/>
              <a:t> </a:t>
            </a:r>
            <a:r>
              <a:rPr kumimoji="1" lang="ja-JP" altLang="en-US" dirty="0" smtClean="0"/>
              <a:t>自分の講義を履修</a:t>
            </a:r>
            <a:r>
              <a:rPr lang="ja-JP" altLang="en-US" dirty="0" smtClean="0"/>
              <a:t>する「かもしれない」学生</a:t>
            </a:r>
            <a:endParaRPr lang="en-US" altLang="ja-JP" dirty="0" smtClean="0"/>
          </a:p>
          <a:p>
            <a:r>
              <a:rPr kumimoji="1" lang="ja-JP" altLang="en-US" dirty="0" smtClean="0">
                <a:solidFill>
                  <a:schemeClr val="bg2">
                    <a:lumMod val="50000"/>
                  </a:schemeClr>
                </a:solidFill>
              </a:rPr>
              <a:t>学内者</a:t>
            </a:r>
            <a:r>
              <a:rPr kumimoji="1" lang="ja-JP" altLang="en-US" dirty="0" smtClean="0"/>
              <a:t>＝</a:t>
            </a:r>
            <a:r>
              <a:rPr kumimoji="1" lang="en-US" altLang="ja-JP" dirty="0" smtClean="0"/>
              <a:t>ECCS</a:t>
            </a:r>
            <a:r>
              <a:rPr kumimoji="1" lang="ja-JP" altLang="en-US" dirty="0" smtClean="0"/>
              <a:t>クラウドメールユーザ（</a:t>
            </a:r>
            <a:r>
              <a:rPr kumimoji="1" lang="en-US" altLang="ja-JP" dirty="0" smtClean="0">
                <a:hlinkClick r:id="rId3"/>
              </a:rPr>
              <a:t>xxxx@g.ecc.u-tokyo.ac.jp</a:t>
            </a:r>
            <a:r>
              <a:rPr kumimoji="1" lang="ja-JP" altLang="en-US" dirty="0" smtClean="0"/>
              <a:t>）</a:t>
            </a:r>
            <a:endParaRPr kumimoji="1" lang="en-US" altLang="ja-JP" dirty="0" smtClean="0"/>
          </a:p>
          <a:p>
            <a:pPr lvl="1"/>
            <a:r>
              <a:rPr lang="ja-JP" altLang="en-US" dirty="0" smtClean="0"/>
              <a:t>キャンパス内にいるかどうかは関係ありません</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UTAS</a:t>
            </a:r>
            <a:r>
              <a:rPr lang="ja-JP" altLang="en-US" dirty="0" smtClean="0"/>
              <a:t>と</a:t>
            </a:r>
            <a:r>
              <a:rPr lang="en-US" altLang="ja-JP" dirty="0" smtClean="0"/>
              <a:t>ITC-LMS</a:t>
            </a:r>
          </a:p>
          <a:p>
            <a:r>
              <a:rPr lang="en-US" altLang="ja-JP" dirty="0" smtClean="0"/>
              <a:t>3. G Suite for Education</a:t>
            </a:r>
          </a:p>
          <a:p>
            <a:r>
              <a:rPr lang="en-US" altLang="ja-JP" b="1" dirty="0" smtClean="0">
                <a:solidFill>
                  <a:schemeClr val="bg2">
                    <a:lumMod val="50000"/>
                  </a:schemeClr>
                </a:solidFill>
              </a:rPr>
              <a:t>4. 3</a:t>
            </a:r>
            <a:r>
              <a:rPr lang="ja-JP" altLang="en-US" b="1" dirty="0" err="1" smtClean="0">
                <a:solidFill>
                  <a:schemeClr val="bg2">
                    <a:lumMod val="50000"/>
                  </a:schemeClr>
                </a:solidFill>
              </a:rPr>
              <a:t>つの</a:t>
            </a:r>
            <a:r>
              <a:rPr lang="en-US" altLang="ja-JP" b="1" dirty="0" smtClean="0">
                <a:solidFill>
                  <a:schemeClr val="bg2">
                    <a:lumMod val="50000"/>
                  </a:schemeClr>
                </a:solidFill>
              </a:rPr>
              <a:t>TV</a:t>
            </a:r>
            <a:r>
              <a:rPr lang="ja-JP" altLang="en-US" b="1" dirty="0" smtClean="0">
                <a:solidFill>
                  <a:schemeClr val="bg2">
                    <a:lumMod val="50000"/>
                  </a:schemeClr>
                </a:solidFill>
              </a:rPr>
              <a:t>会議</a:t>
            </a:r>
            <a:endParaRPr lang="en-US" altLang="ja-JP" b="1" dirty="0" smtClean="0">
              <a:solidFill>
                <a:schemeClr val="bg2">
                  <a:lumMod val="50000"/>
                </a:schemeClr>
              </a:solidFill>
            </a:endParaRPr>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err="1" smtClean="0"/>
              <a:t>つの</a:t>
            </a:r>
            <a:r>
              <a:rPr kumimoji="1" lang="en-US" altLang="ja-JP" dirty="0" smtClean="0"/>
              <a:t>TV</a:t>
            </a:r>
            <a:r>
              <a:rPr kumimoji="1" lang="ja-JP" altLang="en-US" dirty="0" smtClean="0"/>
              <a:t>会議</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本学で現在「全員」使える</a:t>
            </a:r>
            <a:r>
              <a:rPr kumimoji="1" lang="en-US" altLang="ja-JP" dirty="0" smtClean="0"/>
              <a:t>3</a:t>
            </a:r>
            <a:r>
              <a:rPr kumimoji="1" lang="ja-JP" altLang="en-US" dirty="0" err="1" smtClean="0"/>
              <a:t>つの</a:t>
            </a:r>
            <a:r>
              <a:rPr kumimoji="1" lang="en-US" altLang="ja-JP" dirty="0" smtClean="0"/>
              <a:t>TV</a:t>
            </a:r>
            <a:r>
              <a:rPr kumimoji="1" lang="ja-JP" altLang="en-US" dirty="0" smtClean="0"/>
              <a:t>会議システム</a:t>
            </a:r>
            <a:endParaRPr kumimoji="1" lang="en-US" altLang="ja-JP" dirty="0" smtClean="0"/>
          </a:p>
          <a:p>
            <a:pPr lvl="1"/>
            <a:r>
              <a:rPr lang="en-US" altLang="ja-JP" dirty="0" smtClean="0"/>
              <a:t>Google</a:t>
            </a:r>
            <a:r>
              <a:rPr lang="ja-JP" altLang="en-US" dirty="0" smtClean="0"/>
              <a:t>ハングアウト</a:t>
            </a:r>
            <a:r>
              <a:rPr lang="en-US" altLang="ja-JP" dirty="0" smtClean="0"/>
              <a:t>Meet</a:t>
            </a:r>
          </a:p>
          <a:p>
            <a:pPr lvl="1"/>
            <a:r>
              <a:rPr kumimoji="1" lang="en-US" altLang="ja-JP" dirty="0" smtClean="0"/>
              <a:t>Zoom</a:t>
            </a:r>
          </a:p>
          <a:p>
            <a:pPr lvl="1"/>
            <a:r>
              <a:rPr lang="en-US" altLang="ja-JP" dirty="0" err="1" smtClean="0"/>
              <a:t>Webex</a:t>
            </a:r>
            <a:endParaRPr kumimoji="1" lang="ja-JP" altLang="en-US" dirty="0"/>
          </a:p>
        </p:txBody>
      </p:sp>
      <p:pic>
        <p:nvPicPr>
          <p:cNvPr id="4" name="図 3" descr="zoom.png"/>
          <p:cNvPicPr>
            <a:picLocks noChangeAspect="1"/>
          </p:cNvPicPr>
          <p:nvPr/>
        </p:nvPicPr>
        <p:blipFill>
          <a:blip r:embed="rId2" cstate="print"/>
          <a:stretch>
            <a:fillRect/>
          </a:stretch>
        </p:blipFill>
        <p:spPr>
          <a:xfrm>
            <a:off x="3279857" y="4365104"/>
            <a:ext cx="2660295" cy="1080120"/>
          </a:xfrm>
          <a:prstGeom prst="rect">
            <a:avLst/>
          </a:prstGeom>
        </p:spPr>
      </p:pic>
      <p:pic>
        <p:nvPicPr>
          <p:cNvPr id="5" name="図 4" descr="webex-meetings.png"/>
          <p:cNvPicPr>
            <a:picLocks noChangeAspect="1"/>
          </p:cNvPicPr>
          <p:nvPr/>
        </p:nvPicPr>
        <p:blipFill>
          <a:blip r:embed="rId3" cstate="print"/>
          <a:stretch>
            <a:fillRect/>
          </a:stretch>
        </p:blipFill>
        <p:spPr>
          <a:xfrm>
            <a:off x="6372200" y="4355182"/>
            <a:ext cx="2038350" cy="1162050"/>
          </a:xfrm>
          <a:prstGeom prst="rect">
            <a:avLst/>
          </a:prstGeom>
        </p:spPr>
      </p:pic>
      <p:pic>
        <p:nvPicPr>
          <p:cNvPr id="6" name="図 5" descr="meet.png"/>
          <p:cNvPicPr>
            <a:picLocks noChangeAspect="1"/>
          </p:cNvPicPr>
          <p:nvPr/>
        </p:nvPicPr>
        <p:blipFill>
          <a:blip r:embed="rId4" cstate="print"/>
          <a:stretch>
            <a:fillRect/>
          </a:stretch>
        </p:blipFill>
        <p:spPr>
          <a:xfrm>
            <a:off x="755576" y="4365104"/>
            <a:ext cx="2023082" cy="1440160"/>
          </a:xfrm>
          <a:prstGeom prst="rect">
            <a:avLst/>
          </a:prstGeom>
        </p:spPr>
      </p:pic>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
        <p:nvSpPr>
          <p:cNvPr id="10" name="フッター プレースホルダ 9"/>
          <p:cNvSpPr>
            <a:spLocks noGrp="1"/>
          </p:cNvSpPr>
          <p:nvPr>
            <p:ph type="ftr" sz="quarter" idx="11"/>
          </p:nvPr>
        </p:nvSpPr>
        <p:spPr/>
        <p:txBody>
          <a:bodyPr/>
          <a:lstStyle/>
          <a:p>
            <a:r>
              <a:rPr kumimoji="1" lang="en-US" altLang="ja-JP" smtClean="0"/>
              <a:t>utelecon.github.io</a:t>
            </a:r>
            <a:endParaRPr kumimoji="1" lang="ja-JP" altLang="en-US"/>
          </a:p>
        </p:txBody>
      </p:sp>
      <p:sp>
        <p:nvSpPr>
          <p:cNvPr id="11" name="日付プレースホルダ 10"/>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Google</a:t>
            </a:r>
            <a:r>
              <a:rPr lang="ja-JP" altLang="en-US" dirty="0" smtClean="0"/>
              <a:t>ハングアウト</a:t>
            </a:r>
            <a:r>
              <a:rPr lang="en-US" altLang="ja-JP" dirty="0" smtClean="0"/>
              <a:t>Meet</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G Suite for Education</a:t>
            </a:r>
            <a:r>
              <a:rPr kumimoji="1" lang="ja-JP" altLang="en-US" dirty="0" smtClean="0"/>
              <a:t>の</a:t>
            </a:r>
            <a:r>
              <a:rPr kumimoji="1" lang="en-US" altLang="ja-JP" dirty="0" smtClean="0"/>
              <a:t>TV</a:t>
            </a:r>
            <a:r>
              <a:rPr kumimoji="1" lang="ja-JP" altLang="en-US" dirty="0" smtClean="0"/>
              <a:t>会議サービス</a:t>
            </a:r>
            <a:endParaRPr kumimoji="1" lang="en-US" altLang="ja-JP" dirty="0" smtClean="0"/>
          </a:p>
          <a:p>
            <a:r>
              <a:rPr kumimoji="1" lang="en-US" altLang="ja-JP" dirty="0" smtClean="0"/>
              <a:t>Google</a:t>
            </a:r>
            <a:r>
              <a:rPr kumimoji="1" lang="ja-JP" altLang="en-US" dirty="0" smtClean="0"/>
              <a:t>のサービス選択</a:t>
            </a:r>
            <a:r>
              <a:rPr lang="ja-JP" altLang="en-US" dirty="0" smtClean="0"/>
              <a:t>      </a:t>
            </a:r>
            <a:r>
              <a:rPr kumimoji="1" lang="ja-JP" altLang="en-US" dirty="0" smtClean="0"/>
              <a:t>メニューから</a:t>
            </a:r>
            <a:r>
              <a:rPr kumimoji="1" lang="en-US" altLang="ja-JP" dirty="0" smtClean="0"/>
              <a:t>Meet</a:t>
            </a:r>
            <a:r>
              <a:rPr lang="ja-JP" altLang="en-US" dirty="0" smtClean="0"/>
              <a:t>      </a:t>
            </a:r>
            <a:r>
              <a:rPr kumimoji="1" lang="ja-JP" altLang="en-US" dirty="0" smtClean="0"/>
              <a:t>を選択</a:t>
            </a:r>
            <a:endParaRPr kumimoji="1" lang="en-US" altLang="ja-JP" dirty="0" smtClean="0"/>
          </a:p>
          <a:p>
            <a:r>
              <a:rPr lang="ja-JP" altLang="en-US" dirty="0" smtClean="0"/>
              <a:t>機能の詳細はスライドでは省略します</a:t>
            </a:r>
            <a:endParaRPr lang="en-US" altLang="ja-JP" dirty="0" smtClean="0"/>
          </a:p>
          <a:p>
            <a:pPr lvl="1"/>
            <a:r>
              <a:rPr kumimoji="1" lang="ja-JP" altLang="en-US" dirty="0" smtClean="0"/>
              <a:t>ポータルをご覧ください</a:t>
            </a:r>
            <a:endParaRPr kumimoji="1" lang="en-US" altLang="ja-JP" dirty="0" smtClean="0"/>
          </a:p>
          <a:p>
            <a:pPr lvl="1"/>
            <a:r>
              <a:rPr lang="ja-JP" altLang="en-US" dirty="0" smtClean="0"/>
              <a:t>とにかく試してみてください</a:t>
            </a:r>
            <a:endParaRPr kumimoji="1" lang="ja-JP" altLang="en-US" dirty="0"/>
          </a:p>
        </p:txBody>
      </p:sp>
      <p:pic>
        <p:nvPicPr>
          <p:cNvPr id="6" name="図 5" descr="service-menu-icon.png"/>
          <p:cNvPicPr>
            <a:picLocks noChangeAspect="1"/>
          </p:cNvPicPr>
          <p:nvPr/>
        </p:nvPicPr>
        <p:blipFill>
          <a:blip r:embed="rId2" cstate="print"/>
          <a:stretch>
            <a:fillRect/>
          </a:stretch>
        </p:blipFill>
        <p:spPr>
          <a:xfrm>
            <a:off x="4932040" y="2060848"/>
            <a:ext cx="504056" cy="518881"/>
          </a:xfrm>
          <a:prstGeom prst="rect">
            <a:avLst/>
          </a:prstGeom>
        </p:spPr>
      </p:pic>
      <p:pic>
        <p:nvPicPr>
          <p:cNvPr id="7" name="図 6" descr="meet-icon.png"/>
          <p:cNvPicPr>
            <a:picLocks noChangeAspect="1"/>
          </p:cNvPicPr>
          <p:nvPr/>
        </p:nvPicPr>
        <p:blipFill>
          <a:blip r:embed="rId3" cstate="print"/>
          <a:stretch>
            <a:fillRect/>
          </a:stretch>
        </p:blipFill>
        <p:spPr>
          <a:xfrm>
            <a:off x="1835696" y="2636912"/>
            <a:ext cx="432048" cy="475879"/>
          </a:xfrm>
          <a:prstGeom prst="rect">
            <a:avLst/>
          </a:prstGeom>
        </p:spPr>
      </p:pic>
      <p:grpSp>
        <p:nvGrpSpPr>
          <p:cNvPr id="12" name="グループ化 11"/>
          <p:cNvGrpSpPr/>
          <p:nvPr/>
        </p:nvGrpSpPr>
        <p:grpSpPr>
          <a:xfrm>
            <a:off x="6012160" y="3717032"/>
            <a:ext cx="2668519" cy="2996952"/>
            <a:chOff x="3779912" y="2676177"/>
            <a:chExt cx="3456384" cy="3881785"/>
          </a:xfrm>
        </p:grpSpPr>
        <p:pic>
          <p:nvPicPr>
            <p:cNvPr id="5" name="図 4" descr="select-meet.png"/>
            <p:cNvPicPr>
              <a:picLocks noChangeAspect="1"/>
            </p:cNvPicPr>
            <p:nvPr/>
          </p:nvPicPr>
          <p:blipFill>
            <a:blip r:embed="rId4" cstate="print"/>
            <a:stretch>
              <a:fillRect/>
            </a:stretch>
          </p:blipFill>
          <p:spPr>
            <a:xfrm>
              <a:off x="3779912" y="2676177"/>
              <a:ext cx="3456384" cy="3881785"/>
            </a:xfrm>
            <a:prstGeom prst="rect">
              <a:avLst/>
            </a:prstGeom>
          </p:spPr>
        </p:pic>
        <p:sp>
          <p:nvSpPr>
            <p:cNvPr id="8" name="円/楕円 7"/>
            <p:cNvSpPr/>
            <p:nvPr/>
          </p:nvSpPr>
          <p:spPr>
            <a:xfrm>
              <a:off x="6300192" y="3429000"/>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6660232" y="4653136"/>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a:stCxn id="8" idx="5"/>
              <a:endCxn id="9" idx="0"/>
            </p:cNvCxnSpPr>
            <p:nvPr/>
          </p:nvCxnSpPr>
          <p:spPr>
            <a:xfrm>
              <a:off x="6607505" y="3736313"/>
              <a:ext cx="304755" cy="91682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スライド番号プレースホルダ 14"/>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
        <p:nvSpPr>
          <p:cNvPr id="16" name="フッター プレースホルダ 15"/>
          <p:cNvSpPr>
            <a:spLocks noGrp="1"/>
          </p:cNvSpPr>
          <p:nvPr>
            <p:ph type="ftr" sz="quarter" idx="11"/>
          </p:nvPr>
        </p:nvSpPr>
        <p:spPr/>
        <p:txBody>
          <a:bodyPr/>
          <a:lstStyle/>
          <a:p>
            <a:r>
              <a:rPr kumimoji="1" lang="en-US" altLang="ja-JP" smtClean="0"/>
              <a:t>utelecon.github.io</a:t>
            </a:r>
            <a:endParaRPr kumimoji="1" lang="ja-JP" altLang="en-US"/>
          </a:p>
        </p:txBody>
      </p:sp>
      <p:sp>
        <p:nvSpPr>
          <p:cNvPr id="17" name="日付プレースホルダ 16"/>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Meet</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kumimoji="1" lang="ja-JP" altLang="en-US" dirty="0" smtClean="0"/>
              <a:t>ビデオ会議</a:t>
            </a:r>
            <a:endParaRPr kumimoji="1" lang="en-US" altLang="ja-JP" dirty="0" smtClean="0"/>
          </a:p>
          <a:p>
            <a:pPr lvl="1"/>
            <a:r>
              <a:rPr lang="ja-JP" altLang="en-US" dirty="0" smtClean="0">
                <a:solidFill>
                  <a:schemeClr val="bg2">
                    <a:lumMod val="50000"/>
                  </a:schemeClr>
                </a:solidFill>
              </a:rPr>
              <a:t>双方向</a:t>
            </a:r>
            <a:r>
              <a:rPr lang="ja-JP" altLang="en-US" dirty="0" smtClean="0"/>
              <a:t>（開催者と複数の参加者）</a:t>
            </a:r>
            <a:endParaRPr lang="en-US" altLang="ja-JP" dirty="0" smtClean="0"/>
          </a:p>
          <a:p>
            <a:pPr lvl="1"/>
            <a:r>
              <a:rPr kumimoji="1" lang="ja-JP" altLang="en-US" dirty="0" smtClean="0"/>
              <a:t>最大接続数</a:t>
            </a:r>
            <a:r>
              <a:rPr kumimoji="1" lang="en-US" altLang="ja-JP" dirty="0" smtClean="0">
                <a:solidFill>
                  <a:schemeClr val="bg2">
                    <a:lumMod val="50000"/>
                  </a:schemeClr>
                </a:solidFill>
              </a:rPr>
              <a:t>100</a:t>
            </a:r>
            <a:r>
              <a:rPr kumimoji="1" lang="ja-JP" altLang="en-US" dirty="0" smtClean="0"/>
              <a:t>（現在は</a:t>
            </a:r>
            <a:r>
              <a:rPr kumimoji="1" lang="en-US" altLang="ja-JP" dirty="0" smtClean="0">
                <a:solidFill>
                  <a:srgbClr val="F010D5"/>
                </a:solidFill>
              </a:rPr>
              <a:t>250</a:t>
            </a:r>
            <a:r>
              <a:rPr kumimoji="1" lang="ja-JP" altLang="en-US" dirty="0" smtClean="0"/>
              <a:t>）</a:t>
            </a:r>
            <a:endParaRPr kumimoji="1" lang="en-US" altLang="ja-JP" dirty="0" smtClean="0"/>
          </a:p>
          <a:p>
            <a:r>
              <a:rPr lang="ja-JP" altLang="en-US" sz="2800" dirty="0" smtClean="0">
                <a:solidFill>
                  <a:srgbClr val="F010D5"/>
                </a:solidFill>
              </a:rPr>
              <a:t>ライブ配信</a:t>
            </a:r>
            <a:endParaRPr lang="en-US" altLang="ja-JP" sz="2800" dirty="0" smtClean="0">
              <a:solidFill>
                <a:srgbClr val="F010D5"/>
              </a:solidFill>
            </a:endParaRPr>
          </a:p>
          <a:p>
            <a:pPr lvl="1"/>
            <a:r>
              <a:rPr kumimoji="1" lang="ja-JP" altLang="en-US" dirty="0" smtClean="0">
                <a:solidFill>
                  <a:schemeClr val="bg2">
                    <a:lumMod val="50000"/>
                  </a:schemeClr>
                </a:solidFill>
              </a:rPr>
              <a:t>一方向</a:t>
            </a:r>
            <a:r>
              <a:rPr kumimoji="1" lang="ja-JP" altLang="en-US" dirty="0" smtClean="0"/>
              <a:t>（開催者と多数の視聴者）</a:t>
            </a:r>
            <a:endParaRPr kumimoji="1" lang="en-US" altLang="ja-JP" dirty="0" smtClean="0"/>
          </a:p>
          <a:p>
            <a:pPr lvl="1"/>
            <a:r>
              <a:rPr lang="en-US" altLang="ja-JP" dirty="0" smtClean="0">
                <a:solidFill>
                  <a:schemeClr val="bg2">
                    <a:lumMod val="50000"/>
                  </a:schemeClr>
                </a:solidFill>
              </a:rPr>
              <a:t>15</a:t>
            </a:r>
            <a:r>
              <a:rPr lang="ja-JP" altLang="en-US" dirty="0" smtClean="0">
                <a:solidFill>
                  <a:schemeClr val="bg2">
                    <a:lumMod val="50000"/>
                  </a:schemeClr>
                </a:solidFill>
              </a:rPr>
              <a:t>秒遅れ。</a:t>
            </a:r>
            <a:r>
              <a:rPr lang="ja-JP" altLang="en-US" dirty="0" smtClean="0"/>
              <a:t>最大接続数</a:t>
            </a:r>
            <a:r>
              <a:rPr lang="en-US" altLang="ja-JP" dirty="0" smtClean="0"/>
              <a:t>100,000</a:t>
            </a:r>
          </a:p>
          <a:p>
            <a:r>
              <a:rPr lang="ja-JP" altLang="en-US" sz="2800" dirty="0" smtClean="0">
                <a:solidFill>
                  <a:srgbClr val="F010D5"/>
                </a:solidFill>
              </a:rPr>
              <a:t>録画</a:t>
            </a:r>
            <a:r>
              <a:rPr kumimoji="1" lang="ja-JP" altLang="en-US" dirty="0" smtClean="0"/>
              <a:t>（ビデオ会議、ライブ配信ともに）</a:t>
            </a:r>
            <a:endParaRPr kumimoji="1" lang="en-US" altLang="ja-JP" dirty="0" smtClean="0"/>
          </a:p>
          <a:p>
            <a:r>
              <a:rPr lang="ja-JP" altLang="en-US" dirty="0" smtClean="0"/>
              <a:t>録画したものは</a:t>
            </a:r>
            <a:r>
              <a:rPr lang="en-US" altLang="ja-JP" dirty="0" smtClean="0"/>
              <a:t>Google Drive</a:t>
            </a:r>
            <a:r>
              <a:rPr lang="ja-JP" altLang="en-US" dirty="0" smtClean="0"/>
              <a:t>に自動的に保存され、あとからの</a:t>
            </a:r>
            <a:r>
              <a:rPr lang="ja-JP" altLang="en-US" dirty="0" smtClean="0">
                <a:solidFill>
                  <a:schemeClr val="bg2">
                    <a:lumMod val="50000"/>
                  </a:schemeClr>
                </a:solidFill>
              </a:rPr>
              <a:t>配信</a:t>
            </a:r>
            <a:r>
              <a:rPr lang="ja-JP" altLang="en-US" dirty="0" smtClean="0"/>
              <a:t>も容易</a:t>
            </a:r>
            <a:endParaRPr lang="en-US" altLang="ja-JP" dirty="0" smtClean="0"/>
          </a:p>
          <a:p>
            <a:r>
              <a:rPr lang="ja-JP" altLang="en-US" dirty="0" smtClean="0"/>
              <a:t>注：</a:t>
            </a:r>
            <a:r>
              <a:rPr lang="ja-JP" altLang="en-US" sz="2800" dirty="0" smtClean="0">
                <a:solidFill>
                  <a:srgbClr val="F010D5"/>
                </a:solidFill>
              </a:rPr>
              <a:t>ピンク字</a:t>
            </a:r>
            <a:r>
              <a:rPr lang="ja-JP" altLang="en-US" dirty="0" smtClean="0"/>
              <a:t>は</a:t>
            </a:r>
            <a:r>
              <a:rPr lang="en-US" altLang="ja-JP" dirty="0" smtClean="0"/>
              <a:t>Google</a:t>
            </a:r>
            <a:r>
              <a:rPr lang="ja-JP" altLang="en-US" dirty="0" smtClean="0"/>
              <a:t>による一時的（コロナ対策サポート措置）</a:t>
            </a:r>
            <a:r>
              <a:rPr lang="ja-JP" altLang="en-US" sz="2800" dirty="0" smtClean="0">
                <a:solidFill>
                  <a:srgbClr val="F010D5"/>
                </a:solidFill>
              </a:rPr>
              <a:t>～</a:t>
            </a:r>
            <a:r>
              <a:rPr lang="en-US" altLang="ja-JP" sz="2800" dirty="0" smtClean="0">
                <a:solidFill>
                  <a:srgbClr val="F010D5"/>
                </a:solidFill>
              </a:rPr>
              <a:t>7/1</a:t>
            </a: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Meet</a:t>
            </a:r>
            <a:r>
              <a:rPr lang="ja-JP" altLang="en-US" dirty="0" smtClean="0"/>
              <a:t>デモ</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kumimoji="1" lang="ja-JP" altLang="en-US" dirty="0" smtClean="0"/>
              <a:t>会議の開催</a:t>
            </a:r>
            <a:r>
              <a:rPr lang="ja-JP" altLang="en-US" dirty="0" smtClean="0"/>
              <a:t>・案内送信</a:t>
            </a:r>
            <a:endParaRPr kumimoji="1" lang="en-US" altLang="ja-JP" dirty="0" smtClean="0"/>
          </a:p>
          <a:p>
            <a:r>
              <a:rPr lang="en-US" altLang="ja-JP" dirty="0" smtClean="0"/>
              <a:t>Chat </a:t>
            </a:r>
            <a:r>
              <a:rPr lang="ja-JP" altLang="en-US" dirty="0" smtClean="0"/>
              <a:t>（テキストでのやり取り）</a:t>
            </a:r>
            <a:endParaRPr kumimoji="1" lang="en-US" altLang="ja-JP" dirty="0" smtClean="0"/>
          </a:p>
          <a:p>
            <a:r>
              <a:rPr lang="ja-JP" altLang="en-US" dirty="0" smtClean="0"/>
              <a:t>画面共有（資料など表示）</a:t>
            </a:r>
            <a:endParaRPr lang="en-US" altLang="ja-JP" dirty="0" smtClean="0"/>
          </a:p>
          <a:p>
            <a:r>
              <a:rPr kumimoji="1" lang="ja-JP" altLang="en-US" dirty="0" smtClean="0"/>
              <a:t>参加者をミュートする</a:t>
            </a:r>
            <a:endParaRPr kumimoji="1" lang="en-US" altLang="ja-JP" dirty="0" smtClean="0"/>
          </a:p>
          <a:p>
            <a:r>
              <a:rPr lang="ja-JP" altLang="en-US" dirty="0" smtClean="0"/>
              <a:t>録画する</a:t>
            </a:r>
            <a:endParaRPr lang="en-US" altLang="ja-JP" dirty="0" smtClean="0"/>
          </a:p>
          <a:p>
            <a:endParaRPr kumimoji="1" lang="en-US" altLang="ja-JP" dirty="0" smtClean="0"/>
          </a:p>
          <a:p>
            <a:r>
              <a:rPr lang="en-US" altLang="ja-JP" dirty="0" smtClean="0"/>
              <a:t>Zoom, </a:t>
            </a:r>
            <a:r>
              <a:rPr lang="en-US" altLang="ja-JP" dirty="0" err="1" smtClean="0"/>
              <a:t>Webex</a:t>
            </a:r>
            <a:r>
              <a:rPr lang="ja-JP" altLang="en-US" dirty="0" smtClean="0"/>
              <a:t>もできることはほとんど同じです（細かい違いはポータルで、それよりも利用を想定した実体験で）</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 </a:t>
            </a:r>
            <a:r>
              <a:rPr lang="ja-JP" altLang="en-US" dirty="0" smtClean="0"/>
              <a:t>システムの利用可能状況</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要約：</a:t>
            </a:r>
            <a:r>
              <a:rPr lang="en-US" altLang="ja-JP" dirty="0" smtClean="0"/>
              <a:t> </a:t>
            </a:r>
            <a:r>
              <a:rPr kumimoji="1" lang="en-US" altLang="ja-JP" dirty="0" smtClean="0"/>
              <a:t>3</a:t>
            </a:r>
            <a:r>
              <a:rPr kumimoji="1" lang="ja-JP" altLang="en-US" dirty="0" smtClean="0"/>
              <a:t>システムとも全構成員が利用可能だが、</a:t>
            </a:r>
            <a:endParaRPr kumimoji="1" lang="en-US" altLang="ja-JP" dirty="0" smtClean="0"/>
          </a:p>
          <a:p>
            <a:pPr lvl="1"/>
            <a:r>
              <a:rPr lang="en-US" altLang="ja-JP" dirty="0" smtClean="0">
                <a:solidFill>
                  <a:srgbClr val="FF0000"/>
                </a:solidFill>
              </a:rPr>
              <a:t>Zoom</a:t>
            </a:r>
            <a:r>
              <a:rPr lang="ja-JP" altLang="en-US" dirty="0" smtClean="0">
                <a:solidFill>
                  <a:srgbClr val="FF0000"/>
                </a:solidFill>
              </a:rPr>
              <a:t>は</a:t>
            </a:r>
            <a:r>
              <a:rPr lang="en-US" altLang="ja-JP" dirty="0" smtClean="0">
                <a:solidFill>
                  <a:srgbClr val="FF0000"/>
                </a:solidFill>
              </a:rPr>
              <a:t>4/30</a:t>
            </a:r>
            <a:r>
              <a:rPr lang="ja-JP" altLang="en-US" dirty="0" smtClean="0"/>
              <a:t>まで</a:t>
            </a:r>
            <a:r>
              <a:rPr lang="en-US" altLang="ja-JP" dirty="0" smtClean="0"/>
              <a:t>, </a:t>
            </a:r>
            <a:r>
              <a:rPr lang="en-US" altLang="ja-JP" dirty="0" err="1" smtClean="0">
                <a:solidFill>
                  <a:srgbClr val="FF0000"/>
                </a:solidFill>
              </a:rPr>
              <a:t>Webex</a:t>
            </a:r>
            <a:r>
              <a:rPr lang="ja-JP" altLang="en-US" dirty="0" smtClean="0">
                <a:solidFill>
                  <a:srgbClr val="FF0000"/>
                </a:solidFill>
              </a:rPr>
              <a:t>は</a:t>
            </a:r>
            <a:r>
              <a:rPr lang="en-US" altLang="ja-JP" dirty="0" smtClean="0">
                <a:solidFill>
                  <a:srgbClr val="FF0000"/>
                </a:solidFill>
              </a:rPr>
              <a:t>90</a:t>
            </a:r>
            <a:r>
              <a:rPr lang="ja-JP" altLang="en-US" dirty="0" smtClean="0">
                <a:solidFill>
                  <a:srgbClr val="FF0000"/>
                </a:solidFill>
              </a:rPr>
              <a:t>日間</a:t>
            </a:r>
            <a:r>
              <a:rPr lang="ja-JP" altLang="en-US" dirty="0" smtClean="0"/>
              <a:t> の期間限定</a:t>
            </a:r>
            <a:endParaRPr lang="en-US" altLang="ja-JP" dirty="0" smtClean="0"/>
          </a:p>
          <a:p>
            <a:pPr lvl="1"/>
            <a:r>
              <a:rPr kumimoji="1" lang="en-US" altLang="ja-JP" dirty="0" smtClean="0"/>
              <a:t>Meet</a:t>
            </a:r>
            <a:r>
              <a:rPr kumimoji="1" lang="ja-JP" altLang="en-US" dirty="0" err="1" smtClean="0"/>
              <a:t>には</a:t>
            </a:r>
            <a:r>
              <a:rPr kumimoji="1" lang="ja-JP" altLang="en-US" dirty="0" smtClean="0"/>
              <a:t>期間限定はない（</a:t>
            </a:r>
            <a:r>
              <a:rPr kumimoji="1" lang="ja-JP" altLang="en-US" dirty="0" smtClean="0">
                <a:solidFill>
                  <a:srgbClr val="FF0000"/>
                </a:solidFill>
              </a:rPr>
              <a:t>一部機能は</a:t>
            </a:r>
            <a:r>
              <a:rPr kumimoji="1" lang="en-US" altLang="ja-JP" dirty="0" smtClean="0">
                <a:solidFill>
                  <a:srgbClr val="FF0000"/>
                </a:solidFill>
              </a:rPr>
              <a:t>7/1</a:t>
            </a:r>
            <a:r>
              <a:rPr kumimoji="1" lang="ja-JP" altLang="en-US" dirty="0" err="1" smtClean="0"/>
              <a:t>まで</a:t>
            </a:r>
            <a:r>
              <a:rPr kumimoji="1" lang="ja-JP" altLang="en-US" dirty="0" smtClean="0"/>
              <a:t>期間限定）</a:t>
            </a:r>
            <a:endParaRPr kumimoji="1" lang="en-US" altLang="ja-JP" dirty="0" smtClean="0"/>
          </a:p>
          <a:p>
            <a:r>
              <a:rPr lang="ja-JP" altLang="en-US" dirty="0" smtClean="0"/>
              <a:t>注：</a:t>
            </a:r>
            <a:endParaRPr lang="en-US" altLang="ja-JP" dirty="0" smtClean="0"/>
          </a:p>
          <a:p>
            <a:pPr lvl="1"/>
            <a:r>
              <a:rPr kumimoji="1" lang="ja-JP" altLang="en-US" dirty="0" smtClean="0"/>
              <a:t>期間限定後の状況は未定（本部と</a:t>
            </a:r>
            <a:r>
              <a:rPr lang="ja-JP" altLang="en-US" dirty="0" smtClean="0"/>
              <a:t>協議予定</a:t>
            </a:r>
            <a:r>
              <a:rPr kumimoji="1" lang="ja-JP" altLang="en-US" dirty="0" smtClean="0"/>
              <a:t>）</a:t>
            </a:r>
            <a:endParaRPr kumimoji="1" lang="en-US" altLang="ja-JP" dirty="0" smtClean="0"/>
          </a:p>
          <a:p>
            <a:pPr lvl="1"/>
            <a:r>
              <a:rPr lang="ja-JP" altLang="en-US" dirty="0" smtClean="0"/>
              <a:t>有料契約の場合も、会議の「開催者」のみ契約すればよい（参加はだれでも可能）ので、教員単位で購入も可能</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smtClean="0"/>
              <a:t>システムの簡易比較表</a:t>
            </a:r>
            <a:endParaRPr kumimoji="1" lang="ja-JP" altLang="en-US" dirty="0"/>
          </a:p>
        </p:txBody>
      </p:sp>
      <p:sp>
        <p:nvSpPr>
          <p:cNvPr id="3" name="コンテンツ プレースホルダ 2"/>
          <p:cNvSpPr>
            <a:spLocks noGrp="1"/>
          </p:cNvSpPr>
          <p:nvPr>
            <p:ph idx="1"/>
          </p:nvPr>
        </p:nvSpPr>
        <p:spPr>
          <a:xfrm>
            <a:off x="457200" y="1500175"/>
            <a:ext cx="8229600" cy="1568786"/>
          </a:xfrm>
        </p:spPr>
        <p:txBody>
          <a:bodyPr>
            <a:normAutofit lnSpcReduction="10000"/>
          </a:bodyPr>
          <a:lstStyle/>
          <a:p>
            <a:r>
              <a:rPr kumimoji="1" lang="ja-JP" altLang="en-US" dirty="0" smtClean="0"/>
              <a:t>詳細はポータルに掲載予定</a:t>
            </a:r>
            <a:endParaRPr kumimoji="1" lang="en-US" altLang="ja-JP" dirty="0" smtClean="0"/>
          </a:p>
          <a:p>
            <a:r>
              <a:rPr lang="ja-JP" altLang="en-US" dirty="0" smtClean="0"/>
              <a:t>契約によっても異なる。以下は東京大学が現在全学で行っている契約について</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graphicFrame>
        <p:nvGraphicFramePr>
          <p:cNvPr id="7" name="表 6"/>
          <p:cNvGraphicFramePr>
            <a:graphicFrameLocks noGrp="1"/>
          </p:cNvGraphicFramePr>
          <p:nvPr/>
        </p:nvGraphicFramePr>
        <p:xfrm>
          <a:off x="251520" y="3140968"/>
          <a:ext cx="8712968" cy="2539908"/>
        </p:xfrm>
        <a:graphic>
          <a:graphicData uri="http://schemas.openxmlformats.org/drawingml/2006/table">
            <a:tbl>
              <a:tblPr firstRow="1" bandRow="1">
                <a:tableStyleId>{5C22544A-7EE6-4342-B048-85BDC9FD1C3A}</a:tableStyleId>
              </a:tblPr>
              <a:tblGrid>
                <a:gridCol w="1080120"/>
                <a:gridCol w="2160240"/>
                <a:gridCol w="1296144"/>
                <a:gridCol w="1800200"/>
                <a:gridCol w="2376264"/>
              </a:tblGrid>
              <a:tr h="324036">
                <a:tc>
                  <a:txBody>
                    <a:bodyPr/>
                    <a:lstStyle/>
                    <a:p>
                      <a:endParaRPr kumimoji="1" lang="ja-JP" altLang="en-US" sz="2000" dirty="0"/>
                    </a:p>
                  </a:txBody>
                  <a:tcPr/>
                </a:tc>
                <a:tc>
                  <a:txBody>
                    <a:bodyPr/>
                    <a:lstStyle/>
                    <a:p>
                      <a:r>
                        <a:rPr kumimoji="1" lang="ja-JP" altLang="en-US" sz="2000" dirty="0" smtClean="0"/>
                        <a:t>最大接続数</a:t>
                      </a:r>
                      <a:endParaRPr kumimoji="1" lang="ja-JP" altLang="en-US" sz="2000" dirty="0"/>
                    </a:p>
                  </a:txBody>
                  <a:tcPr/>
                </a:tc>
                <a:tc>
                  <a:txBody>
                    <a:bodyPr/>
                    <a:lstStyle/>
                    <a:p>
                      <a:r>
                        <a:rPr kumimoji="1" lang="ja-JP" altLang="en-US" sz="2000" dirty="0" smtClean="0"/>
                        <a:t>期間限定</a:t>
                      </a:r>
                      <a:endParaRPr kumimoji="1" lang="ja-JP" altLang="en-US" sz="2000" dirty="0"/>
                    </a:p>
                  </a:txBody>
                  <a:tcPr/>
                </a:tc>
                <a:tc>
                  <a:txBody>
                    <a:bodyPr/>
                    <a:lstStyle/>
                    <a:p>
                      <a:r>
                        <a:rPr kumimoji="1" lang="ja-JP" altLang="en-US" sz="2000" dirty="0" smtClean="0"/>
                        <a:t>学内限定</a:t>
                      </a:r>
                      <a:endParaRPr kumimoji="1" lang="ja-JP" altLang="en-US" sz="2000" dirty="0"/>
                    </a:p>
                  </a:txBody>
                  <a:tcPr/>
                </a:tc>
                <a:tc>
                  <a:txBody>
                    <a:bodyPr/>
                    <a:lstStyle/>
                    <a:p>
                      <a:r>
                        <a:rPr kumimoji="1" lang="ja-JP" altLang="en-US" sz="2000" dirty="0" smtClean="0"/>
                        <a:t>中国からの接続</a:t>
                      </a:r>
                      <a:endParaRPr kumimoji="1" lang="ja-JP" altLang="en-US" sz="2000" dirty="0"/>
                    </a:p>
                  </a:txBody>
                  <a:tcPr/>
                </a:tc>
              </a:tr>
              <a:tr h="900100">
                <a:tc>
                  <a:txBody>
                    <a:bodyPr/>
                    <a:lstStyle/>
                    <a:p>
                      <a:r>
                        <a:rPr kumimoji="1" lang="en-US" altLang="ja-JP" sz="2000" dirty="0" smtClean="0"/>
                        <a:t>Meet</a:t>
                      </a:r>
                      <a:endParaRPr kumimoji="1" lang="ja-JP" altLang="en-US" sz="2000" dirty="0"/>
                    </a:p>
                  </a:txBody>
                  <a:tcPr/>
                </a:tc>
                <a:tc>
                  <a:txBody>
                    <a:bodyPr/>
                    <a:lstStyle/>
                    <a:p>
                      <a:r>
                        <a:rPr kumimoji="1" lang="en-US" altLang="ja-JP" sz="2000" dirty="0" smtClean="0"/>
                        <a:t>100</a:t>
                      </a:r>
                    </a:p>
                    <a:p>
                      <a:pPr algn="l"/>
                      <a:r>
                        <a:rPr kumimoji="1" lang="en-US" altLang="ja-JP" sz="2000" dirty="0" smtClean="0">
                          <a:solidFill>
                            <a:srgbClr val="F010D5"/>
                          </a:solidFill>
                        </a:rPr>
                        <a:t>(7/1</a:t>
                      </a:r>
                      <a:r>
                        <a:rPr kumimoji="1" lang="ja-JP" altLang="en-US" sz="2000" dirty="0" smtClean="0">
                          <a:solidFill>
                            <a:srgbClr val="F010D5"/>
                          </a:solidFill>
                        </a:rPr>
                        <a:t>までは</a:t>
                      </a:r>
                      <a:r>
                        <a:rPr kumimoji="1" lang="en-US" altLang="ja-JP" sz="2000" dirty="0" smtClean="0">
                          <a:solidFill>
                            <a:srgbClr val="F010D5"/>
                          </a:solidFill>
                        </a:rPr>
                        <a:t>250)</a:t>
                      </a:r>
                      <a:endParaRPr kumimoji="1" lang="ja-JP" altLang="en-US" sz="2000" dirty="0">
                        <a:solidFill>
                          <a:srgbClr val="F010D5"/>
                        </a:solidFill>
                      </a:endParaRPr>
                    </a:p>
                  </a:txBody>
                  <a:tcPr/>
                </a:tc>
                <a:tc>
                  <a:txBody>
                    <a:bodyPr/>
                    <a:lstStyle/>
                    <a:p>
                      <a:r>
                        <a:rPr kumimoji="1" lang="ja-JP" altLang="en-US" sz="2000" dirty="0" smtClean="0">
                          <a:solidFill>
                            <a:schemeClr val="bg2">
                              <a:lumMod val="50000"/>
                            </a:schemeClr>
                          </a:solidFill>
                        </a:rPr>
                        <a:t>なし</a:t>
                      </a:r>
                      <a:r>
                        <a:rPr kumimoji="1" lang="ja-JP" altLang="en-US" sz="2000" dirty="0" smtClean="0">
                          <a:solidFill>
                            <a:srgbClr val="F010D5"/>
                          </a:solidFill>
                        </a:rPr>
                        <a:t>（</a:t>
                      </a:r>
                      <a:r>
                        <a:rPr kumimoji="1" lang="en-US" altLang="ja-JP" sz="2000" dirty="0" smtClean="0">
                          <a:solidFill>
                            <a:srgbClr val="F010D5"/>
                          </a:solidFill>
                        </a:rPr>
                        <a:t>※</a:t>
                      </a:r>
                      <a:r>
                        <a:rPr kumimoji="1" lang="ja-JP" altLang="en-US" sz="2000" dirty="0" smtClean="0">
                          <a:solidFill>
                            <a:srgbClr val="F010D5"/>
                          </a:solidFill>
                        </a:rPr>
                        <a:t>）</a:t>
                      </a:r>
                      <a:endParaRPr kumimoji="1" lang="ja-JP" altLang="en-US" sz="2000" dirty="0">
                        <a:solidFill>
                          <a:srgbClr val="F010D5"/>
                        </a:solidFill>
                      </a:endParaRPr>
                    </a:p>
                  </a:txBody>
                  <a:tcPr/>
                </a:tc>
                <a:tc>
                  <a:txBody>
                    <a:bodyPr/>
                    <a:lstStyle/>
                    <a:p>
                      <a:r>
                        <a:rPr kumimoji="1" lang="ja-JP" altLang="en-US" sz="2000" dirty="0" smtClean="0">
                          <a:solidFill>
                            <a:schemeClr val="bg2">
                              <a:lumMod val="50000"/>
                            </a:schemeClr>
                          </a:solidFill>
                        </a:rPr>
                        <a:t>可能（学外者の人は「承認」）</a:t>
                      </a:r>
                      <a:endParaRPr kumimoji="1" lang="ja-JP" altLang="en-US" sz="2000" dirty="0">
                        <a:solidFill>
                          <a:schemeClr val="bg2">
                            <a:lumMod val="50000"/>
                          </a:schemeClr>
                        </a:solidFill>
                      </a:endParaRPr>
                    </a:p>
                  </a:txBody>
                  <a:tcPr/>
                </a:tc>
                <a:tc>
                  <a:txBody>
                    <a:bodyPr/>
                    <a:lstStyle/>
                    <a:p>
                      <a:r>
                        <a:rPr kumimoji="1" lang="ja-JP" altLang="en-US" sz="2000" dirty="0" smtClean="0">
                          <a:solidFill>
                            <a:srgbClr val="FF0000"/>
                          </a:solidFill>
                        </a:rPr>
                        <a:t>おそらく不可</a:t>
                      </a:r>
                      <a:endParaRPr kumimoji="1" lang="ja-JP" altLang="en-US" sz="2000" dirty="0">
                        <a:solidFill>
                          <a:srgbClr val="FF0000"/>
                        </a:solidFill>
                      </a:endParaRPr>
                    </a:p>
                  </a:txBody>
                  <a:tcPr/>
                </a:tc>
              </a:tr>
              <a:tr h="586916">
                <a:tc>
                  <a:txBody>
                    <a:bodyPr/>
                    <a:lstStyle/>
                    <a:p>
                      <a:r>
                        <a:rPr kumimoji="1" lang="en-US" altLang="ja-JP" sz="2000" dirty="0" smtClean="0"/>
                        <a:t>Zoom</a:t>
                      </a:r>
                      <a:endParaRPr kumimoji="1" lang="ja-JP" altLang="en-US" sz="2000" dirty="0"/>
                    </a:p>
                  </a:txBody>
                  <a:tcPr/>
                </a:tc>
                <a:tc>
                  <a:txBody>
                    <a:bodyPr/>
                    <a:lstStyle/>
                    <a:p>
                      <a:r>
                        <a:rPr kumimoji="1" lang="en-US" altLang="ja-JP" sz="2000" dirty="0" smtClean="0"/>
                        <a:t>500</a:t>
                      </a:r>
                      <a:endParaRPr kumimoji="1" lang="ja-JP" altLang="en-US" sz="2000" dirty="0"/>
                    </a:p>
                  </a:txBody>
                  <a:tcPr/>
                </a:tc>
                <a:tc>
                  <a:txBody>
                    <a:bodyPr/>
                    <a:lstStyle/>
                    <a:p>
                      <a:r>
                        <a:rPr kumimoji="1" lang="ja-JP" altLang="en-US" sz="2000" dirty="0" smtClean="0"/>
                        <a:t>～ </a:t>
                      </a:r>
                      <a:r>
                        <a:rPr kumimoji="1" lang="en-US" altLang="ja-JP" sz="2000" dirty="0" smtClean="0"/>
                        <a:t>4/30</a:t>
                      </a:r>
                      <a:endParaRPr kumimoji="1" lang="ja-JP" altLang="en-US" sz="2000" dirty="0"/>
                    </a:p>
                  </a:txBody>
                  <a:tcPr/>
                </a:tc>
                <a:tc>
                  <a:txBody>
                    <a:bodyPr/>
                    <a:lstStyle/>
                    <a:p>
                      <a:r>
                        <a:rPr kumimoji="1" lang="ja-JP" altLang="en-US" sz="2000" dirty="0" smtClean="0">
                          <a:solidFill>
                            <a:srgbClr val="FF0000"/>
                          </a:solidFill>
                        </a:rPr>
                        <a:t>不可</a:t>
                      </a:r>
                      <a:endParaRPr kumimoji="1" lang="en-US" altLang="ja-JP" sz="2000" dirty="0" smtClean="0">
                        <a:solidFill>
                          <a:srgbClr val="FF0000"/>
                        </a:solidFill>
                      </a:endParaRPr>
                    </a:p>
                  </a:txBody>
                  <a:tcPr/>
                </a:tc>
                <a:tc>
                  <a:txBody>
                    <a:bodyPr/>
                    <a:lstStyle/>
                    <a:p>
                      <a:r>
                        <a:rPr kumimoji="1" lang="ja-JP" altLang="en-US" sz="2000" dirty="0" smtClean="0"/>
                        <a:t>おそらく可</a:t>
                      </a:r>
                      <a:endParaRPr kumimoji="1" lang="en-US" altLang="ja-JP" sz="2000" dirty="0" smtClean="0"/>
                    </a:p>
                  </a:txBody>
                  <a:tcPr/>
                </a:tc>
              </a:tr>
              <a:tr h="550912">
                <a:tc>
                  <a:txBody>
                    <a:bodyPr/>
                    <a:lstStyle/>
                    <a:p>
                      <a:r>
                        <a:rPr kumimoji="1" lang="en-US" altLang="ja-JP" sz="2000" dirty="0" err="1" smtClean="0"/>
                        <a:t>Webex</a:t>
                      </a:r>
                      <a:endParaRPr kumimoji="1" lang="ja-JP" altLang="en-US" sz="2000" dirty="0"/>
                    </a:p>
                  </a:txBody>
                  <a:tcPr/>
                </a:tc>
                <a:tc>
                  <a:txBody>
                    <a:bodyPr/>
                    <a:lstStyle/>
                    <a:p>
                      <a:r>
                        <a:rPr kumimoji="1" lang="en-US" altLang="ja-JP" sz="2000" dirty="0" smtClean="0"/>
                        <a:t>1000</a:t>
                      </a:r>
                      <a:endParaRPr kumimoji="1" lang="ja-JP" altLang="en-US" sz="2000" dirty="0"/>
                    </a:p>
                  </a:txBody>
                  <a:tcPr/>
                </a:tc>
                <a:tc>
                  <a:txBody>
                    <a:bodyPr/>
                    <a:lstStyle/>
                    <a:p>
                      <a:r>
                        <a:rPr kumimoji="1" lang="ja-JP" altLang="en-US" sz="2000" dirty="0" smtClean="0"/>
                        <a:t>～ </a:t>
                      </a:r>
                      <a:r>
                        <a:rPr kumimoji="1" lang="en-US" altLang="ja-JP" sz="2000" dirty="0" smtClean="0"/>
                        <a:t>6/8</a:t>
                      </a:r>
                      <a:endParaRPr kumimoji="1" lang="ja-JP" altLang="en-US" sz="2000" dirty="0"/>
                    </a:p>
                  </a:txBody>
                  <a:tcPr/>
                </a:tc>
                <a:tc>
                  <a:txBody>
                    <a:bodyPr/>
                    <a:lstStyle/>
                    <a:p>
                      <a:r>
                        <a:rPr kumimoji="1" lang="ja-JP" altLang="en-US" sz="2000" dirty="0" smtClean="0">
                          <a:solidFill>
                            <a:srgbClr val="FF0000"/>
                          </a:solidFill>
                        </a:rPr>
                        <a:t>不可</a:t>
                      </a:r>
                      <a:endParaRPr kumimoji="1" lang="ja-JP" altLang="en-US" sz="2000" dirty="0">
                        <a:solidFill>
                          <a:srgbClr val="FF0000"/>
                        </a:solidFill>
                      </a:endParaRPr>
                    </a:p>
                  </a:txBody>
                  <a:tcPr/>
                </a:tc>
                <a:tc>
                  <a:txBody>
                    <a:bodyPr/>
                    <a:lstStyle/>
                    <a:p>
                      <a:r>
                        <a:rPr kumimoji="1" lang="ja-JP" altLang="en-US" sz="2000" dirty="0" smtClean="0"/>
                        <a:t>おそらく可</a:t>
                      </a:r>
                      <a:endParaRPr kumimoji="1" lang="ja-JP" altLang="en-US" sz="2000" dirty="0"/>
                    </a:p>
                  </a:txBody>
                  <a:tcPr/>
                </a:tc>
              </a:tr>
            </a:tbl>
          </a:graphicData>
        </a:graphic>
      </p:graphicFrame>
      <p:sp>
        <p:nvSpPr>
          <p:cNvPr id="8" name="コンテンツ プレースホルダ 2"/>
          <p:cNvSpPr txBox="1">
            <a:spLocks/>
          </p:cNvSpPr>
          <p:nvPr/>
        </p:nvSpPr>
        <p:spPr>
          <a:xfrm>
            <a:off x="395536" y="5733256"/>
            <a:ext cx="8229600" cy="576064"/>
          </a:xfrm>
          <a:prstGeom prst="rect">
            <a:avLst/>
          </a:prstGeom>
        </p:spPr>
        <p:txBody>
          <a:bodyPr vert="horz" rtlCol="0">
            <a:normAutofit lnSpcReduction="10000"/>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ja-JP" altLang="en-US" sz="3200" b="0" i="0" u="none" strike="noStrike" kern="0" cap="none" spc="0" normalizeH="0" baseline="0" noProof="0" dirty="0" smtClean="0">
                <a:ln>
                  <a:noFill/>
                </a:ln>
                <a:solidFill>
                  <a:srgbClr val="F010D5"/>
                </a:solidFill>
                <a:effectLst/>
                <a:uLnTx/>
                <a:uFillTx/>
                <a:latin typeface="+mn-lt"/>
                <a:ea typeface="+mn-ea"/>
                <a:cs typeface="+mn-cs"/>
              </a:rPr>
              <a:t>（</a:t>
            </a:r>
            <a:r>
              <a:rPr kumimoji="1" lang="en-US" altLang="ja-JP" sz="3200" b="0" i="0" u="none" strike="noStrike" kern="0" cap="none" spc="0" normalizeH="0" baseline="0" noProof="0" dirty="0" smtClean="0">
                <a:ln>
                  <a:noFill/>
                </a:ln>
                <a:solidFill>
                  <a:srgbClr val="F010D5"/>
                </a:solidFill>
                <a:effectLst/>
                <a:uLnTx/>
                <a:uFillTx/>
                <a:latin typeface="+mn-lt"/>
                <a:ea typeface="+mn-ea"/>
                <a:cs typeface="+mn-cs"/>
              </a:rPr>
              <a:t>※</a:t>
            </a:r>
            <a:r>
              <a:rPr kumimoji="1" lang="ja-JP" altLang="en-US" sz="3200" b="0" i="0" u="none" strike="noStrike" kern="0" cap="none" spc="0" normalizeH="0" baseline="0" noProof="0" dirty="0" smtClean="0">
                <a:ln>
                  <a:noFill/>
                </a:ln>
                <a:solidFill>
                  <a:srgbClr val="F010D5"/>
                </a:solidFill>
                <a:effectLst/>
                <a:uLnTx/>
                <a:uFillTx/>
                <a:latin typeface="+mn-lt"/>
                <a:ea typeface="+mn-ea"/>
                <a:cs typeface="+mn-cs"/>
              </a:rPr>
              <a:t>）</a:t>
            </a: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ライブ配信、録画は</a:t>
            </a:r>
            <a:r>
              <a:rPr kumimoji="1" lang="en-US" altLang="ja-JP" sz="3200" b="0" i="0" u="none" strike="noStrike" kern="0" cap="none" spc="0" normalizeH="0" baseline="0" noProof="0" dirty="0" smtClean="0">
                <a:ln>
                  <a:noFill/>
                </a:ln>
                <a:solidFill>
                  <a:schemeClr val="tx2"/>
                </a:solidFill>
                <a:effectLst/>
                <a:uLnTx/>
                <a:uFillTx/>
                <a:latin typeface="+mn-lt"/>
                <a:ea typeface="+mn-ea"/>
                <a:cs typeface="+mn-cs"/>
              </a:rPr>
              <a:t>7/1</a:t>
            </a: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まで</a:t>
            </a:r>
            <a:endParaRPr kumimoji="1" lang="ja-JP" altLang="en-US" sz="3200" b="0" i="0" u="none" strike="noStrike" kern="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第二部予告</a:t>
            </a:r>
            <a:endParaRPr kumimoji="1" lang="ja-JP" altLang="en-US" dirty="0"/>
          </a:p>
        </p:txBody>
      </p:sp>
      <p:sp>
        <p:nvSpPr>
          <p:cNvPr id="3" name="コンテンツ プレースホルダ 2"/>
          <p:cNvSpPr>
            <a:spLocks noGrp="1"/>
          </p:cNvSpPr>
          <p:nvPr>
            <p:ph idx="1"/>
          </p:nvPr>
        </p:nvSpPr>
        <p:spPr>
          <a:xfrm>
            <a:off x="457200" y="1500174"/>
            <a:ext cx="8507288" cy="4525963"/>
          </a:xfrm>
        </p:spPr>
        <p:txBody>
          <a:bodyPr>
            <a:normAutofit fontScale="85000" lnSpcReduction="10000"/>
          </a:bodyPr>
          <a:lstStyle/>
          <a:p>
            <a:r>
              <a:rPr kumimoji="1" lang="ja-JP" altLang="en-US" dirty="0" smtClean="0"/>
              <a:t>申込時の事前質問が</a:t>
            </a:r>
            <a:r>
              <a:rPr kumimoji="1" lang="en-US" altLang="ja-JP" dirty="0" smtClean="0"/>
              <a:t>198</a:t>
            </a:r>
            <a:r>
              <a:rPr kumimoji="1" lang="ja-JP" altLang="en-US" dirty="0" smtClean="0"/>
              <a:t>個（多かったカテゴリ）</a:t>
            </a:r>
            <a:endParaRPr kumimoji="1" lang="en-US" altLang="ja-JP" dirty="0" smtClean="0"/>
          </a:p>
          <a:p>
            <a:endParaRPr kumimoji="1" lang="en-US" altLang="ja-JP" dirty="0" smtClean="0"/>
          </a:p>
          <a:p>
            <a:endParaRPr lang="en-US" altLang="ja-JP" dirty="0" smtClean="0"/>
          </a:p>
          <a:p>
            <a:endParaRPr lang="en-US" altLang="ja-JP" dirty="0" smtClean="0"/>
          </a:p>
          <a:p>
            <a:endParaRPr lang="en-US" altLang="ja-JP" dirty="0" smtClean="0"/>
          </a:p>
          <a:p>
            <a:endParaRPr kumimoji="1" lang="en-US" altLang="ja-JP" dirty="0" smtClean="0"/>
          </a:p>
          <a:p>
            <a:r>
              <a:rPr kumimoji="1" lang="ja-JP" altLang="en-US" dirty="0" smtClean="0"/>
              <a:t>多いカテゴリ</a:t>
            </a:r>
            <a:r>
              <a:rPr lang="ja-JP" altLang="en-US" dirty="0" smtClean="0"/>
              <a:t>のひな型を</a:t>
            </a:r>
            <a:r>
              <a:rPr lang="en-US" altLang="ja-JP" dirty="0" err="1" smtClean="0"/>
              <a:t>sli.do</a:t>
            </a:r>
            <a:r>
              <a:rPr lang="ja-JP" altLang="en-US" dirty="0" smtClean="0"/>
              <a:t>に記載済</a:t>
            </a:r>
            <a:endParaRPr lang="en-US" altLang="ja-JP" dirty="0" smtClean="0"/>
          </a:p>
          <a:p>
            <a:pPr lvl="1"/>
            <a:r>
              <a:rPr kumimoji="1" lang="en-US" altLang="ja-JP" dirty="0" err="1" smtClean="0"/>
              <a:t>sli.do</a:t>
            </a:r>
            <a:r>
              <a:rPr kumimoji="1" lang="en-US" altLang="ja-JP" dirty="0" smtClean="0"/>
              <a:t> </a:t>
            </a:r>
            <a:r>
              <a:rPr kumimoji="1" lang="ja-JP" altLang="en-US" dirty="0" smtClean="0"/>
              <a:t>に行き、イベントコード </a:t>
            </a:r>
            <a:r>
              <a:rPr kumimoji="1" lang="en-US" altLang="ja-JP" dirty="0" smtClean="0"/>
              <a:t>online-</a:t>
            </a:r>
            <a:r>
              <a:rPr kumimoji="1" lang="en-US" altLang="ja-JP" dirty="0" err="1" smtClean="0"/>
              <a:t>lec</a:t>
            </a:r>
            <a:r>
              <a:rPr kumimoji="1" lang="en-US" altLang="ja-JP" dirty="0" smtClean="0"/>
              <a:t> </a:t>
            </a:r>
            <a:endParaRPr lang="en-US" altLang="ja-JP" dirty="0" smtClean="0"/>
          </a:p>
          <a:p>
            <a:pPr lvl="1"/>
            <a:r>
              <a:rPr kumimoji="1" lang="ja-JP" altLang="en-US" dirty="0" smtClean="0"/>
              <a:t>自分の</a:t>
            </a:r>
            <a:r>
              <a:rPr kumimoji="1" lang="ja-JP" altLang="en-US" dirty="0" err="1" smtClean="0"/>
              <a:t>と</a:t>
            </a:r>
            <a:r>
              <a:rPr kumimoji="1" lang="ja-JP" altLang="en-US" dirty="0" smtClean="0"/>
              <a:t>似た質問に「いいね」を出すか新たに質問を書いてください</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graphicFrame>
        <p:nvGraphicFramePr>
          <p:cNvPr id="7" name="表 6"/>
          <p:cNvGraphicFramePr>
            <a:graphicFrameLocks noGrp="1"/>
          </p:cNvGraphicFramePr>
          <p:nvPr/>
        </p:nvGraphicFramePr>
        <p:xfrm>
          <a:off x="827584" y="2011928"/>
          <a:ext cx="5400600" cy="1849120"/>
        </p:xfrm>
        <a:graphic>
          <a:graphicData uri="http://schemas.openxmlformats.org/drawingml/2006/table">
            <a:tbl>
              <a:tblPr firstRow="1" bandRow="1">
                <a:tableStyleId>{5C22544A-7EE6-4342-B048-85BDC9FD1C3A}</a:tableStyleId>
              </a:tblPr>
              <a:tblGrid>
                <a:gridCol w="1152128"/>
                <a:gridCol w="576064"/>
                <a:gridCol w="2016224"/>
                <a:gridCol w="504056"/>
                <a:gridCol w="1152128"/>
              </a:tblGrid>
              <a:tr h="0">
                <a:tc>
                  <a:txBody>
                    <a:bodyPr/>
                    <a:lstStyle/>
                    <a:p>
                      <a:r>
                        <a:rPr kumimoji="1" lang="ja-JP" altLang="en-US" dirty="0" smtClean="0"/>
                        <a:t>カテゴリ</a:t>
                      </a:r>
                      <a:endParaRPr kumimoji="1" lang="ja-JP" altLang="en-US" dirty="0"/>
                    </a:p>
                  </a:txBody>
                  <a:tcPr/>
                </a:tc>
                <a:tc>
                  <a:txBody>
                    <a:bodyPr/>
                    <a:lstStyle/>
                    <a:p>
                      <a:r>
                        <a:rPr kumimoji="1" lang="ja-JP" altLang="en-US" dirty="0" smtClean="0"/>
                        <a:t>数</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カテゴリ</a:t>
                      </a:r>
                    </a:p>
                  </a:txBody>
                  <a:tcPr/>
                </a:tc>
                <a:tc>
                  <a:txBody>
                    <a:bodyPr/>
                    <a:lstStyle/>
                    <a:p>
                      <a:r>
                        <a:rPr kumimoji="1" lang="ja-JP" altLang="en-US" dirty="0" smtClean="0"/>
                        <a:t>数</a:t>
                      </a:r>
                      <a:endParaRPr kumimoji="1" lang="ja-JP" altLang="en-US" dirty="0"/>
                    </a:p>
                  </a:txBody>
                  <a:tcPr/>
                </a:tc>
                <a:tc>
                  <a:txBody>
                    <a:bodyPr/>
                    <a:lstStyle/>
                    <a:p>
                      <a:r>
                        <a:rPr kumimoji="1" lang="ja-JP" altLang="en-US" dirty="0" smtClean="0"/>
                        <a:t>カテゴリ</a:t>
                      </a:r>
                      <a:endParaRPr kumimoji="1" lang="ja-JP" altLang="en-US" dirty="0"/>
                    </a:p>
                  </a:txBody>
                  <a:tcPr/>
                </a:tc>
              </a:tr>
              <a:tr h="370840">
                <a:tc>
                  <a:txBody>
                    <a:bodyPr/>
                    <a:lstStyle/>
                    <a:p>
                      <a:r>
                        <a:rPr kumimoji="1" lang="ja-JP" altLang="en-US" dirty="0" smtClean="0"/>
                        <a:t>出席</a:t>
                      </a:r>
                      <a:endParaRPr kumimoji="1" lang="ja-JP" altLang="en-US" dirty="0"/>
                    </a:p>
                  </a:txBody>
                  <a:tcPr/>
                </a:tc>
                <a:tc>
                  <a:txBody>
                    <a:bodyPr/>
                    <a:lstStyle/>
                    <a:p>
                      <a:r>
                        <a:rPr kumimoji="1" lang="en-US" altLang="ja-JP" dirty="0" smtClean="0"/>
                        <a:t>24</a:t>
                      </a:r>
                      <a:endParaRPr kumimoji="1" lang="ja-JP" altLang="en-US" dirty="0"/>
                    </a:p>
                  </a:txBody>
                  <a:tcPr/>
                </a:tc>
                <a:tc>
                  <a:txBody>
                    <a:bodyPr/>
                    <a:lstStyle/>
                    <a:p>
                      <a:r>
                        <a:rPr kumimoji="1" lang="ja-JP" altLang="en-US" dirty="0" smtClean="0"/>
                        <a:t>ネットワーク環境</a:t>
                      </a:r>
                      <a:endParaRPr kumimoji="1" lang="ja-JP" altLang="en-US" dirty="0"/>
                    </a:p>
                  </a:txBody>
                  <a:tcPr/>
                </a:tc>
                <a:tc>
                  <a:txBody>
                    <a:bodyPr/>
                    <a:lstStyle/>
                    <a:p>
                      <a:r>
                        <a:rPr kumimoji="1" lang="en-US" altLang="ja-JP" dirty="0" smtClean="0"/>
                        <a:t>11</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双方向</a:t>
                      </a:r>
                      <a:endParaRPr kumimoji="1" lang="ja-JP" altLang="en-US" dirty="0"/>
                    </a:p>
                  </a:txBody>
                  <a:tcPr/>
                </a:tc>
                <a:tc>
                  <a:txBody>
                    <a:bodyPr/>
                    <a:lstStyle/>
                    <a:p>
                      <a:r>
                        <a:rPr kumimoji="1" lang="en-US" altLang="ja-JP" dirty="0" smtClean="0"/>
                        <a:t>21</a:t>
                      </a:r>
                      <a:endParaRPr kumimoji="1" lang="ja-JP" altLang="en-US" dirty="0"/>
                    </a:p>
                  </a:txBody>
                  <a:tcPr/>
                </a:tc>
                <a:tc>
                  <a:txBody>
                    <a:bodyPr/>
                    <a:lstStyle/>
                    <a:p>
                      <a:r>
                        <a:rPr kumimoji="1" lang="ja-JP" altLang="en-US" dirty="0" smtClean="0"/>
                        <a:t>実験・演習</a:t>
                      </a:r>
                      <a:endParaRPr kumimoji="1" lang="ja-JP" altLang="en-US" dirty="0"/>
                    </a:p>
                  </a:txBody>
                  <a:tcPr/>
                </a:tc>
                <a:tc>
                  <a:txBody>
                    <a:bodyPr/>
                    <a:lstStyle/>
                    <a:p>
                      <a:r>
                        <a:rPr kumimoji="1" lang="en-US" altLang="ja-JP" dirty="0" smtClean="0"/>
                        <a:t>9</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ツール</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ja-JP" altLang="en-US" dirty="0" smtClean="0"/>
                        <a:t>著作権</a:t>
                      </a:r>
                      <a:endParaRPr kumimoji="1" lang="ja-JP" altLang="en-US" dirty="0"/>
                    </a:p>
                  </a:txBody>
                  <a:tcPr/>
                </a:tc>
                <a:tc>
                  <a:txBody>
                    <a:bodyPr/>
                    <a:lstStyle/>
                    <a:p>
                      <a:r>
                        <a:rPr kumimoji="1" lang="en-US" altLang="ja-JP" dirty="0" smtClean="0"/>
                        <a:t>7</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機材</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ja-JP" altLang="en-US" dirty="0" smtClean="0"/>
                        <a:t>秘密保持</a:t>
                      </a:r>
                      <a:endParaRPr kumimoji="1" lang="ja-JP" altLang="en-US" dirty="0"/>
                    </a:p>
                  </a:txBody>
                  <a:tcPr/>
                </a:tc>
                <a:tc>
                  <a:txBody>
                    <a:bodyPr/>
                    <a:lstStyle/>
                    <a:p>
                      <a:r>
                        <a:rPr kumimoji="1" lang="en-US" altLang="ja-JP" dirty="0" smtClean="0"/>
                        <a:t>6</a:t>
                      </a:r>
                      <a:endParaRPr kumimoji="1" lang="ja-JP" altLang="en-US" dirty="0"/>
                    </a:p>
                  </a:txBody>
                  <a:tcPr/>
                </a:tc>
                <a:tc>
                  <a:txBody>
                    <a:bodyPr/>
                    <a:lstStyle/>
                    <a:p>
                      <a:r>
                        <a:rPr kumimoji="1" lang="en-US" altLang="ja-JP" dirty="0" smtClean="0"/>
                        <a:t>…</a:t>
                      </a:r>
                      <a:endParaRPr kumimoji="1" lang="ja-JP" altLang="en-US"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UTAS</a:t>
            </a:r>
            <a:r>
              <a:rPr lang="ja-JP" altLang="en-US" dirty="0" smtClean="0"/>
              <a:t>と</a:t>
            </a:r>
            <a:r>
              <a:rPr lang="en-US" altLang="ja-JP" dirty="0" smtClean="0"/>
              <a:t>ITC-LMS</a:t>
            </a:r>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b="1" dirty="0" smtClean="0">
                <a:solidFill>
                  <a:schemeClr val="bg2">
                    <a:lumMod val="50000"/>
                  </a:schemeClr>
                </a:solidFill>
              </a:rPr>
              <a:t>5. </a:t>
            </a:r>
            <a:r>
              <a:rPr kumimoji="1" lang="ja-JP" altLang="en-US" b="1" dirty="0" smtClean="0">
                <a:solidFill>
                  <a:schemeClr val="bg2">
                    <a:lumMod val="50000"/>
                  </a:schemeClr>
                </a:solidFill>
              </a:rPr>
              <a:t>講義オンライン化テンプレート</a:t>
            </a:r>
            <a:endParaRPr kumimoji="1" lang="ja-JP" altLang="en-US" b="1" dirty="0">
              <a:solidFill>
                <a:schemeClr val="bg2">
                  <a:lumMod val="50000"/>
                </a:schemeClr>
              </a:solidFill>
            </a:endParaRP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基本テンプレート</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graphicFrame>
        <p:nvGraphicFramePr>
          <p:cNvPr id="8" name="コンテンツ プレースホルダ 7"/>
          <p:cNvGraphicFramePr>
            <a:graphicFrameLocks noGrp="1"/>
          </p:cNvGraphicFramePr>
          <p:nvPr>
            <p:ph idx="1"/>
          </p:nvPr>
        </p:nvGraphicFramePr>
        <p:xfrm>
          <a:off x="72008" y="1268760"/>
          <a:ext cx="9036496" cy="5054600"/>
        </p:xfrm>
        <a:graphic>
          <a:graphicData uri="http://schemas.openxmlformats.org/drawingml/2006/table">
            <a:tbl>
              <a:tblPr firstRow="1" bandRow="1">
                <a:tableStyleId>{5C22544A-7EE6-4342-B048-85BDC9FD1C3A}</a:tableStyleId>
              </a:tblPr>
              <a:tblGrid>
                <a:gridCol w="4572000"/>
                <a:gridCol w="4464496"/>
              </a:tblGrid>
              <a:tr h="370840">
                <a:tc>
                  <a:txBody>
                    <a:bodyPr/>
                    <a:lstStyle/>
                    <a:p>
                      <a:endParaRPr kumimoji="1" lang="ja-JP" altLang="en-US" dirty="0"/>
                    </a:p>
                  </a:txBody>
                  <a:tcPr/>
                </a:tc>
                <a:tc>
                  <a:txBody>
                    <a:bodyPr/>
                    <a:lstStyle/>
                    <a:p>
                      <a:endParaRPr kumimoji="1" lang="ja-JP"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授業開始に先立ち</a:t>
                      </a:r>
                      <a:r>
                        <a:rPr kumimoji="1" lang="ja-JP" altLang="en-US" dirty="0" smtClean="0">
                          <a:solidFill>
                            <a:schemeClr val="bg2">
                              <a:lumMod val="50000"/>
                            </a:schemeClr>
                          </a:solidFill>
                        </a:rPr>
                        <a:t>（いつでもよい）</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会議の開催</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a:t>
                      </a:r>
                      <a:r>
                        <a:rPr kumimoji="1" lang="en-US" altLang="ja-JP" dirty="0" smtClean="0"/>
                        <a:t>URL</a:t>
                      </a:r>
                      <a:r>
                        <a:rPr kumimoji="1" lang="ja-JP" altLang="en-US" dirty="0" smtClean="0"/>
                        <a:t>を学生に通知</a:t>
                      </a:r>
                      <a:r>
                        <a:rPr kumimoji="1" lang="ja-JP" altLang="en-US" dirty="0" smtClean="0">
                          <a:solidFill>
                            <a:schemeClr val="bg2">
                              <a:lumMod val="50000"/>
                            </a:schemeClr>
                          </a:solidFill>
                        </a:rPr>
                        <a:t>（いつでもよい）</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solidFill>
                            <a:srgbClr val="FF0000"/>
                          </a:solidFill>
                        </a:rPr>
                        <a:t>UTAS</a:t>
                      </a:r>
                      <a:r>
                        <a:rPr kumimoji="1" lang="ja-JP" altLang="en-US" dirty="0" smtClean="0">
                          <a:solidFill>
                            <a:srgbClr val="FF0000"/>
                          </a:solidFill>
                        </a:rPr>
                        <a:t>シラバス </a:t>
                      </a:r>
                      <a:r>
                        <a:rPr kumimoji="1" lang="en-US" altLang="ja-JP" dirty="0" smtClean="0">
                          <a:solidFill>
                            <a:srgbClr val="FF0000"/>
                          </a:solidFill>
                        </a:rPr>
                        <a:t>or LMS</a:t>
                      </a:r>
                      <a:r>
                        <a:rPr kumimoji="1" lang="ja-JP" altLang="en-US" dirty="0" smtClean="0">
                          <a:solidFill>
                            <a:srgbClr val="FF0000"/>
                          </a:solidFill>
                        </a:rPr>
                        <a:t>のお知らせ機能</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solidFill>
                            <a:schemeClr val="bg2">
                              <a:lumMod val="50000"/>
                            </a:schemeClr>
                          </a:solidFill>
                        </a:rPr>
                        <a:t>余裕をもって</a:t>
                      </a:r>
                      <a:r>
                        <a:rPr kumimoji="1" lang="ja-JP" altLang="en-US" dirty="0" smtClean="0"/>
                        <a:t>学生がつながるのを待つ</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つながった学生はミュート待機させる</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会議のミュート機能</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開始に先立ち「聞こえてますか？」確認</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つながった安心感・ゆとりを持つ</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会議手上げ </a:t>
                      </a:r>
                      <a:r>
                        <a:rPr kumimoji="1" lang="en-US" altLang="ja-JP" dirty="0" smtClean="0"/>
                        <a:t>(Z, W) / TV</a:t>
                      </a:r>
                      <a:r>
                        <a:rPr kumimoji="1" lang="ja-JP" altLang="en-US" dirty="0" smtClean="0"/>
                        <a:t>会議</a:t>
                      </a:r>
                      <a:r>
                        <a:rPr kumimoji="1" lang="en-US" altLang="ja-JP" dirty="0" smtClean="0"/>
                        <a:t>chat</a:t>
                      </a:r>
                      <a:r>
                        <a:rPr kumimoji="1" lang="ja-JP" altLang="en-US" dirty="0" smtClean="0"/>
                        <a:t>（慣）</a:t>
                      </a:r>
                      <a:r>
                        <a:rPr kumimoji="1" lang="en-US" altLang="ja-JP" dirty="0" smtClean="0"/>
                        <a:t>/</a:t>
                      </a:r>
                      <a:r>
                        <a:rPr kumimoji="1" lang="en-US" altLang="ja-JP" baseline="0" dirty="0" smtClean="0"/>
                        <a:t> </a:t>
                      </a:r>
                      <a:r>
                        <a:rPr kumimoji="1" lang="en-US" altLang="ja-JP" dirty="0" smtClean="0"/>
                        <a:t>Google Sheet</a:t>
                      </a:r>
                      <a:endParaRPr kumimoji="1" lang="ja-JP" altLang="en-US" dirty="0" smtClean="0"/>
                    </a:p>
                  </a:txBody>
                  <a:tcPr/>
                </a:tc>
              </a:tr>
              <a:tr h="370840">
                <a:tc>
                  <a:txBody>
                    <a:bodyPr/>
                    <a:lstStyle/>
                    <a:p>
                      <a:r>
                        <a:rPr kumimoji="1" lang="ja-JP" altLang="en-US" dirty="0" smtClean="0"/>
                        <a:t>出席を取る</a:t>
                      </a:r>
                      <a:endParaRPr kumimoji="1" lang="ja-JP" altLang="en-US" dirty="0"/>
                    </a:p>
                  </a:txBody>
                  <a:tcPr/>
                </a:tc>
                <a:tc>
                  <a:txBody>
                    <a:bodyPr/>
                    <a:lstStyle/>
                    <a:p>
                      <a:r>
                        <a:rPr kumimoji="1" lang="en-US" altLang="ja-JP" dirty="0" smtClean="0"/>
                        <a:t>LMS</a:t>
                      </a:r>
                      <a:r>
                        <a:rPr kumimoji="1" lang="ja-JP" altLang="en-US" dirty="0" smtClean="0"/>
                        <a:t>の出席管理</a:t>
                      </a:r>
                      <a:endParaRPr kumimoji="1" lang="en-US" altLang="ja-JP" dirty="0" smtClean="0"/>
                    </a:p>
                    <a:p>
                      <a:r>
                        <a:rPr kumimoji="1" lang="en-US" altLang="ja-JP" dirty="0" smtClean="0"/>
                        <a:t>TV</a:t>
                      </a:r>
                      <a:r>
                        <a:rPr kumimoji="1" lang="ja-JP" altLang="en-US" dirty="0" smtClean="0"/>
                        <a:t>会議上の声で返事（少）</a:t>
                      </a:r>
                      <a:endParaRPr kumimoji="1" lang="ja-JP" altLang="en-US" dirty="0"/>
                    </a:p>
                  </a:txBody>
                  <a:tcPr/>
                </a:tc>
              </a:tr>
              <a:tr h="370840">
                <a:tc>
                  <a:txBody>
                    <a:bodyPr/>
                    <a:lstStyle/>
                    <a:p>
                      <a:r>
                        <a:rPr kumimoji="1" lang="ja-JP" altLang="en-US" dirty="0" smtClean="0"/>
                        <a:t>接続できない人に備えて録画をする</a:t>
                      </a:r>
                      <a:endParaRPr kumimoji="1" lang="ja-JP" altLang="en-US" dirty="0"/>
                    </a:p>
                  </a:txBody>
                  <a:tcPr/>
                </a:tc>
                <a:tc>
                  <a:txBody>
                    <a:bodyPr/>
                    <a:lstStyle/>
                    <a:p>
                      <a:r>
                        <a:rPr kumimoji="1" lang="en-US" altLang="ja-JP" dirty="0" smtClean="0"/>
                        <a:t>TV</a:t>
                      </a:r>
                      <a:r>
                        <a:rPr kumimoji="1" lang="ja-JP" altLang="en-US" dirty="0" smtClean="0"/>
                        <a:t>会議の録画機能</a:t>
                      </a:r>
                      <a:endParaRPr kumimoji="1" lang="ja-JP" altLang="en-US" dirty="0"/>
                    </a:p>
                  </a:txBody>
                  <a:tcPr/>
                </a:tc>
              </a:tr>
              <a:tr h="370840">
                <a:tc>
                  <a:txBody>
                    <a:bodyPr/>
                    <a:lstStyle/>
                    <a:p>
                      <a:r>
                        <a:rPr kumimoji="1" lang="ja-JP" altLang="en-US" dirty="0" smtClean="0"/>
                        <a:t>スライドを用いた講義</a:t>
                      </a:r>
                      <a:endParaRPr kumimoji="1" lang="ja-JP" altLang="en-US" dirty="0"/>
                    </a:p>
                  </a:txBody>
                  <a:tcPr/>
                </a:tc>
                <a:tc>
                  <a:txBody>
                    <a:bodyPr/>
                    <a:lstStyle/>
                    <a:p>
                      <a:r>
                        <a:rPr kumimoji="1" lang="en-US" altLang="ja-JP" dirty="0" smtClean="0"/>
                        <a:t>TV</a:t>
                      </a:r>
                      <a:r>
                        <a:rPr kumimoji="1" lang="ja-JP" altLang="en-US" dirty="0" smtClean="0"/>
                        <a:t>会議画面共有</a:t>
                      </a:r>
                      <a:endParaRPr kumimoji="1" lang="ja-JP" altLang="en-US" dirty="0"/>
                    </a:p>
                  </a:txBody>
                  <a:tcPr/>
                </a:tc>
              </a:tr>
              <a:tr h="370840">
                <a:tc>
                  <a:txBody>
                    <a:bodyPr/>
                    <a:lstStyle/>
                    <a:p>
                      <a:r>
                        <a:rPr kumimoji="1" lang="ja-JP" altLang="en-US" dirty="0" smtClean="0"/>
                        <a:t>質問受け付け</a:t>
                      </a:r>
                      <a:endParaRPr kumimoji="1" lang="ja-JP" altLang="en-US" dirty="0"/>
                    </a:p>
                  </a:txBody>
                  <a:tcPr/>
                </a:tc>
                <a:tc>
                  <a:txBody>
                    <a:bodyPr/>
                    <a:lstStyle/>
                    <a:p>
                      <a:r>
                        <a:rPr kumimoji="1" lang="en-US" altLang="ja-JP" dirty="0" smtClean="0"/>
                        <a:t>TV</a:t>
                      </a:r>
                      <a:r>
                        <a:rPr kumimoji="1" lang="ja-JP" altLang="en-US" dirty="0" smtClean="0"/>
                        <a:t>会議手上げ</a:t>
                      </a:r>
                      <a:r>
                        <a:rPr kumimoji="1" lang="en-US" altLang="ja-JP" dirty="0" smtClean="0"/>
                        <a:t>(Z,W) / TV</a:t>
                      </a:r>
                      <a:r>
                        <a:rPr kumimoji="1" lang="ja-JP" altLang="en-US" dirty="0" smtClean="0"/>
                        <a:t>会議</a:t>
                      </a:r>
                      <a:r>
                        <a:rPr kumimoji="1" lang="en-US" altLang="ja-JP" dirty="0" smtClean="0"/>
                        <a:t>Chat</a:t>
                      </a:r>
                      <a:r>
                        <a:rPr kumimoji="1" lang="ja-JP" altLang="en-US" dirty="0" smtClean="0"/>
                        <a:t>（慣） </a:t>
                      </a:r>
                      <a:r>
                        <a:rPr kumimoji="1" lang="en-US" altLang="ja-JP" dirty="0" smtClean="0"/>
                        <a:t>/ </a:t>
                      </a:r>
                      <a:r>
                        <a:rPr kumimoji="1" lang="en-US" altLang="ja-JP" dirty="0" err="1" smtClean="0"/>
                        <a:t>sli.do</a:t>
                      </a:r>
                      <a:r>
                        <a:rPr kumimoji="1" lang="ja-JP" altLang="en-US" dirty="0" smtClean="0"/>
                        <a:t>（多）</a:t>
                      </a:r>
                      <a:endParaRPr kumimoji="1" lang="ja-JP" altLang="en-US" dirty="0"/>
                    </a:p>
                  </a:txBody>
                  <a:tcPr/>
                </a:tc>
              </a:tr>
              <a:tr h="370840">
                <a:tc>
                  <a:txBody>
                    <a:bodyPr/>
                    <a:lstStyle/>
                    <a:p>
                      <a:r>
                        <a:rPr kumimoji="1" lang="ja-JP" altLang="en-US" dirty="0" smtClean="0"/>
                        <a:t>学生に質問</a:t>
                      </a:r>
                      <a:endParaRPr kumimoji="1" lang="ja-JP" altLang="en-US" dirty="0"/>
                    </a:p>
                  </a:txBody>
                  <a:tcPr/>
                </a:tc>
                <a:tc>
                  <a:txBody>
                    <a:bodyPr/>
                    <a:lstStyle/>
                    <a:p>
                      <a:r>
                        <a:rPr kumimoji="1" lang="en-US" altLang="ja-JP" dirty="0" smtClean="0"/>
                        <a:t>TV</a:t>
                      </a:r>
                      <a:r>
                        <a:rPr kumimoji="1" lang="ja-JP" altLang="en-US" dirty="0" smtClean="0"/>
                        <a:t>会議手上げ </a:t>
                      </a:r>
                      <a:r>
                        <a:rPr kumimoji="1" lang="en-US" altLang="ja-JP" dirty="0" smtClean="0"/>
                        <a:t>(Z, W), TV</a:t>
                      </a:r>
                      <a:r>
                        <a:rPr kumimoji="1" lang="ja-JP" altLang="en-US" dirty="0" smtClean="0"/>
                        <a:t>会議</a:t>
                      </a:r>
                      <a:r>
                        <a:rPr kumimoji="1" lang="en-US" altLang="ja-JP" dirty="0" smtClean="0"/>
                        <a:t>chat</a:t>
                      </a:r>
                      <a:r>
                        <a:rPr kumimoji="1" lang="ja-JP" altLang="en-US" dirty="0" smtClean="0"/>
                        <a:t>（慣）、</a:t>
                      </a:r>
                      <a:r>
                        <a:rPr kumimoji="1" lang="en-US" altLang="ja-JP" dirty="0" smtClean="0"/>
                        <a:t>Google Sheet</a:t>
                      </a:r>
                      <a:endParaRPr kumimoji="1" lang="ja-JP" altLang="en-US" dirty="0"/>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TV</a:t>
            </a:r>
            <a:r>
              <a:rPr kumimoji="1" lang="ja-JP" altLang="en-US" dirty="0" smtClean="0"/>
              <a:t>会議</a:t>
            </a:r>
            <a:r>
              <a:rPr kumimoji="1" lang="en-US" altLang="ja-JP" dirty="0" smtClean="0"/>
              <a:t>URL</a:t>
            </a:r>
            <a:r>
              <a:rPr lang="ja-JP" altLang="en-US" dirty="0" smtClean="0"/>
              <a:t>通知の実際</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現在我々が考える</a:t>
            </a:r>
            <a:r>
              <a:rPr kumimoji="1" lang="en-US" altLang="ja-JP" dirty="0" smtClean="0"/>
              <a:t>best practice</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
        <p:nvSpPr>
          <p:cNvPr id="10" name="テキスト ボックス 9"/>
          <p:cNvSpPr txBox="1"/>
          <p:nvPr/>
        </p:nvSpPr>
        <p:spPr>
          <a:xfrm>
            <a:off x="3347864" y="5157192"/>
            <a:ext cx="2954655" cy="923330"/>
          </a:xfrm>
          <a:prstGeom prst="rect">
            <a:avLst/>
          </a:prstGeom>
          <a:noFill/>
        </p:spPr>
        <p:txBody>
          <a:bodyPr wrap="none" rtlCol="0">
            <a:spAutoFit/>
          </a:bodyPr>
          <a:lstStyle/>
          <a:p>
            <a:r>
              <a:rPr kumimoji="1" lang="ja-JP" altLang="en-US" dirty="0" smtClean="0"/>
              <a:t>（学内者限定で</a:t>
            </a:r>
            <a:r>
              <a:rPr kumimoji="1" lang="en-US" altLang="ja-JP" dirty="0" smtClean="0"/>
              <a:t>?</a:t>
            </a:r>
            <a:r>
              <a:rPr kumimoji="1" lang="ja-JP" altLang="en-US" dirty="0" smtClean="0"/>
              <a:t>）</a:t>
            </a:r>
            <a:endParaRPr kumimoji="1" lang="en-US" altLang="ja-JP" dirty="0" smtClean="0"/>
          </a:p>
          <a:p>
            <a:r>
              <a:rPr lang="ja-JP" altLang="en-US" dirty="0" smtClean="0"/>
              <a:t>誰でも読み書き許可された</a:t>
            </a:r>
            <a:endParaRPr lang="en-US" altLang="ja-JP" dirty="0" smtClean="0"/>
          </a:p>
          <a:p>
            <a:r>
              <a:rPr lang="en-US" altLang="ja-JP" dirty="0" smtClean="0"/>
              <a:t>Google Spreadsheet</a:t>
            </a:r>
            <a:endParaRPr kumimoji="1" lang="ja-JP" altLang="en-US" dirty="0"/>
          </a:p>
        </p:txBody>
      </p:sp>
      <p:pic>
        <p:nvPicPr>
          <p:cNvPr id="12" name="図 11" descr="utas.png"/>
          <p:cNvPicPr>
            <a:picLocks noChangeAspect="1"/>
          </p:cNvPicPr>
          <p:nvPr/>
        </p:nvPicPr>
        <p:blipFill>
          <a:blip r:embed="rId2" cstate="print"/>
          <a:stretch>
            <a:fillRect/>
          </a:stretch>
        </p:blipFill>
        <p:spPr>
          <a:xfrm>
            <a:off x="0" y="2060848"/>
            <a:ext cx="2134777" cy="1656184"/>
          </a:xfrm>
          <a:prstGeom prst="rect">
            <a:avLst/>
          </a:prstGeom>
        </p:spPr>
      </p:pic>
      <p:pic>
        <p:nvPicPr>
          <p:cNvPr id="13" name="図 12" descr="zoom.png"/>
          <p:cNvPicPr>
            <a:picLocks noChangeAspect="1"/>
          </p:cNvPicPr>
          <p:nvPr/>
        </p:nvPicPr>
        <p:blipFill>
          <a:blip r:embed="rId3" cstate="print"/>
          <a:stretch>
            <a:fillRect/>
          </a:stretch>
        </p:blipFill>
        <p:spPr>
          <a:xfrm>
            <a:off x="7380312" y="4941167"/>
            <a:ext cx="1296144" cy="526254"/>
          </a:xfrm>
          <a:prstGeom prst="rect">
            <a:avLst/>
          </a:prstGeom>
        </p:spPr>
      </p:pic>
      <p:pic>
        <p:nvPicPr>
          <p:cNvPr id="14" name="図 13" descr="webex-meetings.png"/>
          <p:cNvPicPr>
            <a:picLocks noChangeAspect="1"/>
          </p:cNvPicPr>
          <p:nvPr/>
        </p:nvPicPr>
        <p:blipFill>
          <a:blip r:embed="rId4" cstate="print"/>
          <a:stretch>
            <a:fillRect/>
          </a:stretch>
        </p:blipFill>
        <p:spPr>
          <a:xfrm>
            <a:off x="7236296" y="5733255"/>
            <a:ext cx="1280495" cy="730002"/>
          </a:xfrm>
          <a:prstGeom prst="rect">
            <a:avLst/>
          </a:prstGeom>
        </p:spPr>
      </p:pic>
      <p:pic>
        <p:nvPicPr>
          <p:cNvPr id="15" name="図 14" descr="meet.png"/>
          <p:cNvPicPr>
            <a:picLocks noChangeAspect="1"/>
          </p:cNvPicPr>
          <p:nvPr/>
        </p:nvPicPr>
        <p:blipFill>
          <a:blip r:embed="rId5" cstate="print"/>
          <a:stretch>
            <a:fillRect/>
          </a:stretch>
        </p:blipFill>
        <p:spPr>
          <a:xfrm>
            <a:off x="7380312" y="3933055"/>
            <a:ext cx="1267506" cy="902292"/>
          </a:xfrm>
          <a:prstGeom prst="rect">
            <a:avLst/>
          </a:prstGeom>
        </p:spPr>
      </p:pic>
      <p:sp>
        <p:nvSpPr>
          <p:cNvPr id="16" name="テキスト ボックス 15"/>
          <p:cNvSpPr txBox="1"/>
          <p:nvPr/>
        </p:nvSpPr>
        <p:spPr>
          <a:xfrm>
            <a:off x="539552" y="4365104"/>
            <a:ext cx="1629742" cy="369332"/>
          </a:xfrm>
          <a:prstGeom prst="rect">
            <a:avLst/>
          </a:prstGeom>
          <a:noFill/>
        </p:spPr>
        <p:txBody>
          <a:bodyPr wrap="none" rtlCol="0">
            <a:spAutoFit/>
          </a:bodyPr>
          <a:lstStyle/>
          <a:p>
            <a:r>
              <a:rPr kumimoji="1" lang="en-US" altLang="ja-JP" dirty="0" smtClean="0"/>
              <a:t>UTAS</a:t>
            </a:r>
            <a:r>
              <a:rPr kumimoji="1" lang="ja-JP" altLang="en-US" dirty="0" smtClean="0"/>
              <a:t>シラバス</a:t>
            </a:r>
            <a:endParaRPr kumimoji="1" lang="ja-JP" altLang="en-US" dirty="0"/>
          </a:p>
        </p:txBody>
      </p:sp>
      <p:pic>
        <p:nvPicPr>
          <p:cNvPr id="17" name="図 16" descr="spreadsheet.png"/>
          <p:cNvPicPr>
            <a:picLocks noChangeAspect="1"/>
          </p:cNvPicPr>
          <p:nvPr/>
        </p:nvPicPr>
        <p:blipFill>
          <a:blip r:embed="rId6" cstate="print"/>
          <a:stretch>
            <a:fillRect/>
          </a:stretch>
        </p:blipFill>
        <p:spPr>
          <a:xfrm>
            <a:off x="3203848" y="3214716"/>
            <a:ext cx="3067298" cy="1840379"/>
          </a:xfrm>
          <a:prstGeom prst="rect">
            <a:avLst/>
          </a:prstGeom>
        </p:spPr>
      </p:pic>
      <p:sp>
        <p:nvSpPr>
          <p:cNvPr id="18" name="フリーフォーム 17"/>
          <p:cNvSpPr/>
          <p:nvPr/>
        </p:nvSpPr>
        <p:spPr>
          <a:xfrm>
            <a:off x="2336800" y="2636912"/>
            <a:ext cx="939800" cy="700617"/>
          </a:xfrm>
          <a:custGeom>
            <a:avLst/>
            <a:gdLst>
              <a:gd name="connsiteX0" fmla="*/ 0 w 939800"/>
              <a:gd name="connsiteY0" fmla="*/ 78317 h 700617"/>
              <a:gd name="connsiteX1" fmla="*/ 609600 w 939800"/>
              <a:gd name="connsiteY1" fmla="*/ 103717 h 700617"/>
              <a:gd name="connsiteX2" fmla="*/ 939800 w 939800"/>
              <a:gd name="connsiteY2" fmla="*/ 700617 h 700617"/>
            </a:gdLst>
            <a:ahLst/>
            <a:cxnLst>
              <a:cxn ang="0">
                <a:pos x="connsiteX0" y="connsiteY0"/>
              </a:cxn>
              <a:cxn ang="0">
                <a:pos x="connsiteX1" y="connsiteY1"/>
              </a:cxn>
              <a:cxn ang="0">
                <a:pos x="connsiteX2" y="connsiteY2"/>
              </a:cxn>
            </a:cxnLst>
            <a:rect l="l" t="t" r="r" b="b"/>
            <a:pathLst>
              <a:path w="939800" h="700617">
                <a:moveTo>
                  <a:pt x="0" y="78317"/>
                </a:moveTo>
                <a:cubicBezTo>
                  <a:pt x="226483" y="39158"/>
                  <a:pt x="452967" y="0"/>
                  <a:pt x="609600" y="103717"/>
                </a:cubicBezTo>
                <a:cubicBezTo>
                  <a:pt x="766233" y="207434"/>
                  <a:pt x="853016" y="454025"/>
                  <a:pt x="939800" y="700617"/>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フリーフォーム 19"/>
          <p:cNvSpPr/>
          <p:nvPr/>
        </p:nvSpPr>
        <p:spPr>
          <a:xfrm>
            <a:off x="6084168" y="4035754"/>
            <a:ext cx="1296144" cy="257341"/>
          </a:xfrm>
          <a:custGeom>
            <a:avLst/>
            <a:gdLst>
              <a:gd name="connsiteX0" fmla="*/ 0 w 1320800"/>
              <a:gd name="connsiteY0" fmla="*/ 61383 h 505883"/>
              <a:gd name="connsiteX1" fmla="*/ 762000 w 1320800"/>
              <a:gd name="connsiteY1" fmla="*/ 74083 h 505883"/>
              <a:gd name="connsiteX2" fmla="*/ 1320800 w 1320800"/>
              <a:gd name="connsiteY2" fmla="*/ 505883 h 505883"/>
              <a:gd name="connsiteX0" fmla="*/ 0 w 1296144"/>
              <a:gd name="connsiteY0" fmla="*/ 30692 h 257341"/>
              <a:gd name="connsiteX1" fmla="*/ 762000 w 1296144"/>
              <a:gd name="connsiteY1" fmla="*/ 43392 h 257341"/>
              <a:gd name="connsiteX2" fmla="*/ 1296144 w 1296144"/>
              <a:gd name="connsiteY2" fmla="*/ 257341 h 257341"/>
            </a:gdLst>
            <a:ahLst/>
            <a:cxnLst>
              <a:cxn ang="0">
                <a:pos x="connsiteX0" y="connsiteY0"/>
              </a:cxn>
              <a:cxn ang="0">
                <a:pos x="connsiteX1" y="connsiteY1"/>
              </a:cxn>
              <a:cxn ang="0">
                <a:pos x="connsiteX2" y="connsiteY2"/>
              </a:cxn>
            </a:cxnLst>
            <a:rect l="l" t="t" r="r" b="b"/>
            <a:pathLst>
              <a:path w="1296144" h="257341">
                <a:moveTo>
                  <a:pt x="0" y="30692"/>
                </a:moveTo>
                <a:cubicBezTo>
                  <a:pt x="270933" y="0"/>
                  <a:pt x="545976" y="5617"/>
                  <a:pt x="762000" y="43392"/>
                </a:cubicBezTo>
                <a:cubicBezTo>
                  <a:pt x="978024" y="81167"/>
                  <a:pt x="1126810" y="78482"/>
                  <a:pt x="1296144" y="257341"/>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フリーフォーム 20"/>
          <p:cNvSpPr/>
          <p:nvPr/>
        </p:nvSpPr>
        <p:spPr>
          <a:xfrm>
            <a:off x="6156176" y="4020277"/>
            <a:ext cx="1248792" cy="920890"/>
          </a:xfrm>
          <a:custGeom>
            <a:avLst/>
            <a:gdLst>
              <a:gd name="connsiteX0" fmla="*/ 0 w 1320800"/>
              <a:gd name="connsiteY0" fmla="*/ 61383 h 505883"/>
              <a:gd name="connsiteX1" fmla="*/ 762000 w 1320800"/>
              <a:gd name="connsiteY1" fmla="*/ 74083 h 505883"/>
              <a:gd name="connsiteX2" fmla="*/ 1320800 w 1320800"/>
              <a:gd name="connsiteY2" fmla="*/ 505883 h 505883"/>
              <a:gd name="connsiteX0" fmla="*/ 0 w 1248792"/>
              <a:gd name="connsiteY0" fmla="*/ 42659 h 509628"/>
              <a:gd name="connsiteX1" fmla="*/ 689992 w 1248792"/>
              <a:gd name="connsiteY1" fmla="*/ 77828 h 509628"/>
              <a:gd name="connsiteX2" fmla="*/ 1248792 w 1248792"/>
              <a:gd name="connsiteY2" fmla="*/ 509628 h 509628"/>
              <a:gd name="connsiteX0" fmla="*/ 0 w 1248792"/>
              <a:gd name="connsiteY0" fmla="*/ 30692 h 497661"/>
              <a:gd name="connsiteX1" fmla="*/ 792088 w 1248792"/>
              <a:gd name="connsiteY1" fmla="*/ 147434 h 497661"/>
              <a:gd name="connsiteX2" fmla="*/ 1248792 w 1248792"/>
              <a:gd name="connsiteY2" fmla="*/ 497661 h 497661"/>
            </a:gdLst>
            <a:ahLst/>
            <a:cxnLst>
              <a:cxn ang="0">
                <a:pos x="connsiteX0" y="connsiteY0"/>
              </a:cxn>
              <a:cxn ang="0">
                <a:pos x="connsiteX1" y="connsiteY1"/>
              </a:cxn>
              <a:cxn ang="0">
                <a:pos x="connsiteX2" y="connsiteY2"/>
              </a:cxn>
            </a:cxnLst>
            <a:rect l="l" t="t" r="r" b="b"/>
            <a:pathLst>
              <a:path w="1248792" h="497661">
                <a:moveTo>
                  <a:pt x="0" y="30692"/>
                </a:moveTo>
                <a:cubicBezTo>
                  <a:pt x="270933" y="0"/>
                  <a:pt x="583956" y="69606"/>
                  <a:pt x="792088" y="147434"/>
                </a:cubicBezTo>
                <a:cubicBezTo>
                  <a:pt x="1000220" y="225262"/>
                  <a:pt x="1079458" y="318802"/>
                  <a:pt x="1248792" y="497661"/>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フリーフォーム 21"/>
          <p:cNvSpPr/>
          <p:nvPr/>
        </p:nvSpPr>
        <p:spPr>
          <a:xfrm>
            <a:off x="6084168" y="4020277"/>
            <a:ext cx="1176784" cy="1719908"/>
          </a:xfrm>
          <a:custGeom>
            <a:avLst/>
            <a:gdLst>
              <a:gd name="connsiteX0" fmla="*/ 0 w 1320800"/>
              <a:gd name="connsiteY0" fmla="*/ 61383 h 505883"/>
              <a:gd name="connsiteX1" fmla="*/ 762000 w 1320800"/>
              <a:gd name="connsiteY1" fmla="*/ 74083 h 505883"/>
              <a:gd name="connsiteX2" fmla="*/ 1320800 w 1320800"/>
              <a:gd name="connsiteY2" fmla="*/ 505883 h 505883"/>
              <a:gd name="connsiteX0" fmla="*/ 0 w 1248792"/>
              <a:gd name="connsiteY0" fmla="*/ 42659 h 509628"/>
              <a:gd name="connsiteX1" fmla="*/ 689992 w 1248792"/>
              <a:gd name="connsiteY1" fmla="*/ 77828 h 509628"/>
              <a:gd name="connsiteX2" fmla="*/ 1248792 w 1248792"/>
              <a:gd name="connsiteY2" fmla="*/ 509628 h 509628"/>
              <a:gd name="connsiteX0" fmla="*/ 0 w 1176784"/>
              <a:gd name="connsiteY0" fmla="*/ 30692 h 929461"/>
              <a:gd name="connsiteX1" fmla="*/ 617984 w 1176784"/>
              <a:gd name="connsiteY1" fmla="*/ 497661 h 929461"/>
              <a:gd name="connsiteX2" fmla="*/ 1176784 w 1176784"/>
              <a:gd name="connsiteY2" fmla="*/ 929461 h 929461"/>
              <a:gd name="connsiteX0" fmla="*/ 0 w 1176784"/>
              <a:gd name="connsiteY0" fmla="*/ 30692 h 929461"/>
              <a:gd name="connsiteX1" fmla="*/ 864096 w 1176784"/>
              <a:gd name="connsiteY1" fmla="*/ 303091 h 929461"/>
              <a:gd name="connsiteX2" fmla="*/ 1176784 w 1176784"/>
              <a:gd name="connsiteY2" fmla="*/ 929461 h 929461"/>
            </a:gdLst>
            <a:ahLst/>
            <a:cxnLst>
              <a:cxn ang="0">
                <a:pos x="connsiteX0" y="connsiteY0"/>
              </a:cxn>
              <a:cxn ang="0">
                <a:pos x="connsiteX1" y="connsiteY1"/>
              </a:cxn>
              <a:cxn ang="0">
                <a:pos x="connsiteX2" y="connsiteY2"/>
              </a:cxn>
            </a:cxnLst>
            <a:rect l="l" t="t" r="r" b="b"/>
            <a:pathLst>
              <a:path w="1176784" h="929461">
                <a:moveTo>
                  <a:pt x="0" y="30692"/>
                </a:moveTo>
                <a:cubicBezTo>
                  <a:pt x="270933" y="0"/>
                  <a:pt x="667965" y="153296"/>
                  <a:pt x="864096" y="303091"/>
                </a:cubicBezTo>
                <a:cubicBezTo>
                  <a:pt x="1060227" y="452886"/>
                  <a:pt x="1007450" y="750602"/>
                  <a:pt x="1176784" y="929461"/>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p:cNvSpPr txBox="1"/>
          <p:nvPr/>
        </p:nvSpPr>
        <p:spPr>
          <a:xfrm>
            <a:off x="7380312" y="3501007"/>
            <a:ext cx="922047" cy="369332"/>
          </a:xfrm>
          <a:prstGeom prst="rect">
            <a:avLst/>
          </a:prstGeom>
          <a:noFill/>
        </p:spPr>
        <p:txBody>
          <a:bodyPr wrap="none" rtlCol="0">
            <a:spAutoFit/>
          </a:bodyPr>
          <a:lstStyle/>
          <a:p>
            <a:r>
              <a:rPr kumimoji="1" lang="en-US" altLang="ja-JP" dirty="0" smtClean="0"/>
              <a:t>TV</a:t>
            </a:r>
            <a:r>
              <a:rPr kumimoji="1" lang="ja-JP" altLang="en-US" dirty="0" smtClean="0"/>
              <a:t>会議</a:t>
            </a:r>
            <a:endParaRPr kumimoji="1" lang="ja-JP" altLang="en-US" dirty="0"/>
          </a:p>
        </p:txBody>
      </p:sp>
      <p:pic>
        <p:nvPicPr>
          <p:cNvPr id="24" name="図 23" descr="syllabus.png"/>
          <p:cNvPicPr>
            <a:picLocks noChangeAspect="1"/>
          </p:cNvPicPr>
          <p:nvPr/>
        </p:nvPicPr>
        <p:blipFill>
          <a:blip r:embed="rId7" cstate="print"/>
          <a:stretch>
            <a:fillRect/>
          </a:stretch>
        </p:blipFill>
        <p:spPr>
          <a:xfrm>
            <a:off x="539552" y="2276872"/>
            <a:ext cx="1800200" cy="199037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800" cy="1143000"/>
          </a:xfrm>
        </p:spPr>
        <p:txBody>
          <a:bodyPr>
            <a:normAutofit/>
          </a:bodyPr>
          <a:lstStyle/>
          <a:p>
            <a:r>
              <a:rPr lang="ja-JP" altLang="en-US" dirty="0" smtClean="0"/>
              <a:t>通知の実際</a:t>
            </a:r>
            <a:endParaRPr kumimoji="1" lang="ja-JP" altLang="en-US" dirty="0"/>
          </a:p>
        </p:txBody>
      </p:sp>
      <p:sp>
        <p:nvSpPr>
          <p:cNvPr id="3" name="コンテンツ プレースホルダ 2"/>
          <p:cNvSpPr>
            <a:spLocks noGrp="1"/>
          </p:cNvSpPr>
          <p:nvPr>
            <p:ph idx="1"/>
          </p:nvPr>
        </p:nvSpPr>
        <p:spPr>
          <a:xfrm>
            <a:off x="457200" y="1500174"/>
            <a:ext cx="8686800" cy="4525963"/>
          </a:xfrm>
        </p:spPr>
        <p:txBody>
          <a:bodyPr>
            <a:normAutofit fontScale="85000" lnSpcReduction="10000"/>
          </a:bodyPr>
          <a:lstStyle/>
          <a:p>
            <a:r>
              <a:rPr kumimoji="1" lang="ja-JP" altLang="en-US" dirty="0" smtClean="0"/>
              <a:t>シラバス経由で以下を知らせるとよい</a:t>
            </a:r>
            <a:endParaRPr kumimoji="1" lang="en-US" altLang="ja-JP" dirty="0" smtClean="0"/>
          </a:p>
          <a:p>
            <a:pPr lvl="1"/>
            <a:r>
              <a:rPr lang="ja-JP" altLang="en-US" dirty="0" smtClean="0"/>
              <a:t>（学内者限定で？）誰でも読み書き許可された</a:t>
            </a:r>
            <a:r>
              <a:rPr lang="en-US" altLang="ja-JP" dirty="0" smtClean="0">
                <a:solidFill>
                  <a:schemeClr val="bg2">
                    <a:lumMod val="50000"/>
                  </a:schemeClr>
                </a:solidFill>
              </a:rPr>
              <a:t>Google Spreadsheet</a:t>
            </a:r>
            <a:r>
              <a:rPr lang="en-US" altLang="ja-JP" dirty="0" smtClean="0"/>
              <a:t>. </a:t>
            </a:r>
            <a:r>
              <a:rPr lang="ja-JP" altLang="en-US" dirty="0" smtClean="0"/>
              <a:t>そこに以下を書く</a:t>
            </a:r>
            <a:endParaRPr kumimoji="1" lang="en-US" altLang="ja-JP" dirty="0" smtClean="0"/>
          </a:p>
          <a:p>
            <a:pPr lvl="2"/>
            <a:r>
              <a:rPr kumimoji="1" lang="en-US" altLang="ja-JP" dirty="0" smtClean="0">
                <a:solidFill>
                  <a:schemeClr val="bg2">
                    <a:lumMod val="50000"/>
                  </a:schemeClr>
                </a:solidFill>
              </a:rPr>
              <a:t>TV</a:t>
            </a:r>
            <a:r>
              <a:rPr kumimoji="1" lang="ja-JP" altLang="en-US" dirty="0" smtClean="0">
                <a:solidFill>
                  <a:schemeClr val="bg2">
                    <a:lumMod val="50000"/>
                  </a:schemeClr>
                </a:solidFill>
              </a:rPr>
              <a:t>会議の</a:t>
            </a:r>
            <a:r>
              <a:rPr kumimoji="1" lang="en-US" altLang="ja-JP" dirty="0" smtClean="0">
                <a:solidFill>
                  <a:schemeClr val="bg2">
                    <a:lumMod val="50000"/>
                  </a:schemeClr>
                </a:solidFill>
              </a:rPr>
              <a:t>URL</a:t>
            </a:r>
          </a:p>
          <a:p>
            <a:pPr lvl="2"/>
            <a:r>
              <a:rPr lang="ja-JP" altLang="en-US" dirty="0" smtClean="0"/>
              <a:t>追加の情報（例：質問サイト</a:t>
            </a:r>
            <a:r>
              <a:rPr lang="en-US" altLang="ja-JP" dirty="0" err="1" smtClean="0"/>
              <a:t>sli.do</a:t>
            </a:r>
            <a:r>
              <a:rPr lang="ja-JP" altLang="en-US" dirty="0" smtClean="0"/>
              <a:t>の</a:t>
            </a:r>
            <a:r>
              <a:rPr lang="en-US" altLang="ja-JP" dirty="0" smtClean="0"/>
              <a:t>URL</a:t>
            </a:r>
            <a:r>
              <a:rPr lang="ja-JP" altLang="en-US" dirty="0" smtClean="0"/>
              <a:t>）</a:t>
            </a:r>
            <a:endParaRPr lang="en-US" altLang="ja-JP" dirty="0" smtClean="0"/>
          </a:p>
          <a:p>
            <a:r>
              <a:rPr lang="ja-JP" altLang="en-US" dirty="0" smtClean="0"/>
              <a:t>なぜこうするか</a:t>
            </a:r>
            <a:r>
              <a:rPr lang="en-US" altLang="ja-JP" dirty="0" smtClean="0"/>
              <a:t>?</a:t>
            </a:r>
          </a:p>
          <a:p>
            <a:pPr lvl="1"/>
            <a:r>
              <a:rPr kumimoji="1" lang="ja-JP" altLang="en-US" dirty="0" smtClean="0">
                <a:solidFill>
                  <a:schemeClr val="bg2">
                    <a:lumMod val="50000"/>
                  </a:schemeClr>
                </a:solidFill>
              </a:rPr>
              <a:t>履修登録前でも見られる</a:t>
            </a:r>
            <a:r>
              <a:rPr kumimoji="1" lang="ja-JP" altLang="en-US" dirty="0" smtClean="0"/>
              <a:t>ので授業の初回でも大丈夫</a:t>
            </a:r>
          </a:p>
          <a:p>
            <a:pPr lvl="1"/>
            <a:r>
              <a:rPr lang="en-US" altLang="ja-JP" dirty="0" smtClean="0"/>
              <a:t>Google Spreadsheet</a:t>
            </a:r>
            <a:r>
              <a:rPr lang="ja-JP" altLang="en-US" dirty="0" smtClean="0"/>
              <a:t>は</a:t>
            </a:r>
            <a:r>
              <a:rPr lang="en-US" altLang="ja-JP" dirty="0" smtClean="0"/>
              <a:t>TV</a:t>
            </a:r>
            <a:r>
              <a:rPr lang="ja-JP" altLang="en-US" dirty="0" smtClean="0"/>
              <a:t>会議接続にトラブった時の</a:t>
            </a:r>
            <a:r>
              <a:rPr lang="ja-JP" altLang="en-US" dirty="0" smtClean="0">
                <a:solidFill>
                  <a:schemeClr val="bg2">
                    <a:lumMod val="50000"/>
                  </a:schemeClr>
                </a:solidFill>
              </a:rPr>
              <a:t>「保険」の通信路</a:t>
            </a:r>
            <a:endParaRPr lang="en-US" altLang="ja-JP" dirty="0" smtClean="0">
              <a:solidFill>
                <a:schemeClr val="bg2">
                  <a:lumMod val="50000"/>
                </a:schemeClr>
              </a:solidFill>
            </a:endParaRPr>
          </a:p>
          <a:p>
            <a:pPr lvl="2"/>
            <a:r>
              <a:rPr lang="ja-JP" altLang="en-US" dirty="0" smtClean="0"/>
              <a:t>ここに書き込めば簡易な通信ができる（「つなげません」）</a:t>
            </a:r>
            <a:endParaRPr lang="en-US" altLang="ja-JP" dirty="0" smtClean="0"/>
          </a:p>
          <a:p>
            <a:pPr lvl="2"/>
            <a:r>
              <a:rPr lang="ja-JP" altLang="en-US" dirty="0" smtClean="0"/>
              <a:t>簡単な投票くらいはここで自作できるかも</a:t>
            </a:r>
          </a:p>
          <a:p>
            <a:pPr lvl="1"/>
            <a:r>
              <a:rPr lang="ja-JP" altLang="en-US" dirty="0" smtClean="0"/>
              <a:t>情報の追加・修正がシラバス登録締め切り後も可能</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誰でも</a:t>
            </a:r>
            <a:r>
              <a:rPr lang="ja-JP" altLang="en-US" dirty="0" smtClean="0"/>
              <a:t>読み書き許可された</a:t>
            </a:r>
            <a:r>
              <a:rPr kumimoji="1" lang="en-US" altLang="ja-JP" dirty="0" smtClean="0"/>
              <a:t>Google Spreadsheet</a:t>
            </a:r>
            <a:r>
              <a:rPr lang="ja-JP" altLang="en-US" dirty="0" smtClean="0"/>
              <a:t> </a:t>
            </a:r>
            <a:r>
              <a:rPr kumimoji="1" lang="ja-JP" altLang="en-US" dirty="0" smtClean="0"/>
              <a:t>の作り方</a:t>
            </a:r>
            <a:endParaRPr kumimoji="1" lang="ja-JP" altLang="en-US" dirty="0"/>
          </a:p>
        </p:txBody>
      </p:sp>
      <p:sp>
        <p:nvSpPr>
          <p:cNvPr id="3" name="コンテンツ プレースホルダ 2"/>
          <p:cNvSpPr>
            <a:spLocks noGrp="1"/>
          </p:cNvSpPr>
          <p:nvPr>
            <p:ph idx="1"/>
          </p:nvPr>
        </p:nvSpPr>
        <p:spPr>
          <a:xfrm>
            <a:off x="457200" y="1500174"/>
            <a:ext cx="8686800" cy="4525963"/>
          </a:xfrm>
        </p:spPr>
        <p:txBody>
          <a:bodyPr>
            <a:normAutofit lnSpcReduction="10000"/>
          </a:bodyPr>
          <a:lstStyle/>
          <a:p>
            <a:r>
              <a:rPr kumimoji="1" lang="en-US" altLang="ja-JP" dirty="0" smtClean="0"/>
              <a:t>Gmail</a:t>
            </a:r>
            <a:r>
              <a:rPr kumimoji="1" lang="ja-JP" altLang="en-US" dirty="0" smtClean="0"/>
              <a:t>などのサービス一覧       から、「スプレッドシート」</a:t>
            </a:r>
            <a:endParaRPr kumimoji="1" lang="en-US" altLang="ja-JP" dirty="0" smtClean="0"/>
          </a:p>
          <a:p>
            <a:r>
              <a:rPr kumimoji="1" lang="ja-JP" altLang="en-US" dirty="0" smtClean="0"/>
              <a:t>共有   　　　ボタン</a:t>
            </a:r>
            <a:endParaRPr kumimoji="1" lang="en-US" altLang="ja-JP" dirty="0" smtClean="0"/>
          </a:p>
          <a:p>
            <a:r>
              <a:rPr lang="ja-JP" altLang="en-US" dirty="0" smtClean="0">
                <a:solidFill>
                  <a:schemeClr val="bg2">
                    <a:lumMod val="50000"/>
                  </a:schemeClr>
                </a:solidFill>
              </a:rPr>
              <a:t>共有可能なリンクを取得</a:t>
            </a:r>
            <a:r>
              <a:rPr lang="ja-JP" altLang="en-US" dirty="0" smtClean="0"/>
              <a:t> </a:t>
            </a:r>
            <a:r>
              <a:rPr lang="ja-JP" altLang="en-US" dirty="0" smtClean="0">
                <a:sym typeface="Symbol"/>
              </a:rPr>
              <a:t></a:t>
            </a:r>
            <a:endParaRPr lang="en-US" altLang="ja-JP" dirty="0" smtClean="0"/>
          </a:p>
          <a:p>
            <a:pPr lvl="1"/>
            <a:r>
              <a:rPr kumimoji="1" lang="ja-JP" altLang="en-US" dirty="0" smtClean="0"/>
              <a:t>学内限定したい場合 </a:t>
            </a:r>
            <a:r>
              <a:rPr kumimoji="1" lang="en-US" altLang="ja-JP" dirty="0" smtClean="0"/>
              <a:t>… </a:t>
            </a:r>
            <a:r>
              <a:rPr kumimoji="1" lang="ja-JP" altLang="en-US" dirty="0" smtClean="0"/>
              <a:t>メニューを出し</a:t>
            </a:r>
            <a:r>
              <a:rPr kumimoji="1" lang="ja-JP" altLang="en-US" dirty="0" smtClean="0">
                <a:solidFill>
                  <a:schemeClr val="bg2">
                    <a:lumMod val="50000"/>
                  </a:schemeClr>
                </a:solidFill>
              </a:rPr>
              <a:t>「リンクを知っている東京大学</a:t>
            </a:r>
            <a:r>
              <a:rPr kumimoji="1" lang="en-US" altLang="ja-JP" dirty="0" smtClean="0">
                <a:solidFill>
                  <a:schemeClr val="bg2">
                    <a:lumMod val="50000"/>
                  </a:schemeClr>
                </a:solidFill>
              </a:rPr>
              <a:t>ECCS</a:t>
            </a:r>
            <a:r>
              <a:rPr kumimoji="1" lang="ja-JP" altLang="en-US" dirty="0" smtClean="0">
                <a:solidFill>
                  <a:schemeClr val="bg2">
                    <a:lumMod val="50000"/>
                  </a:schemeClr>
                </a:solidFill>
              </a:rPr>
              <a:t>クラウドメールの全員が編集可」</a:t>
            </a:r>
            <a:r>
              <a:rPr kumimoji="1" lang="ja-JP" altLang="en-US" dirty="0" smtClean="0"/>
              <a:t>を選択</a:t>
            </a:r>
            <a:endParaRPr kumimoji="1" lang="en-US" altLang="ja-JP" dirty="0" smtClean="0"/>
          </a:p>
          <a:p>
            <a:pPr lvl="1"/>
            <a:r>
              <a:rPr lang="ja-JP" altLang="en-US" dirty="0" smtClean="0"/>
              <a:t>限定しない場合 </a:t>
            </a:r>
            <a:r>
              <a:rPr lang="en-US" altLang="ja-JP" dirty="0" smtClean="0"/>
              <a:t>… </a:t>
            </a:r>
            <a:r>
              <a:rPr lang="ja-JP" altLang="en-US" dirty="0" smtClean="0"/>
              <a:t>メニューを出し最下部</a:t>
            </a:r>
            <a:r>
              <a:rPr lang="ja-JP" altLang="en-US" dirty="0" smtClean="0">
                <a:solidFill>
                  <a:schemeClr val="bg2">
                    <a:lumMod val="50000"/>
                  </a:schemeClr>
                </a:solidFill>
              </a:rPr>
              <a:t>「詳細」</a:t>
            </a:r>
            <a:r>
              <a:rPr lang="en-US" altLang="ja-JP" dirty="0" smtClean="0">
                <a:solidFill>
                  <a:schemeClr val="bg2">
                    <a:lumMod val="50000"/>
                  </a:schemeClr>
                </a:solidFill>
                <a:sym typeface="Symbol"/>
              </a:rPr>
              <a:t></a:t>
            </a:r>
            <a:r>
              <a:rPr lang="en-US" altLang="ja-JP" dirty="0" smtClean="0">
                <a:solidFill>
                  <a:schemeClr val="bg2">
                    <a:lumMod val="50000"/>
                  </a:schemeClr>
                </a:solidFill>
              </a:rPr>
              <a:t> </a:t>
            </a:r>
            <a:r>
              <a:rPr lang="ja-JP" altLang="en-US" dirty="0" smtClean="0">
                <a:solidFill>
                  <a:schemeClr val="bg2">
                    <a:lumMod val="50000"/>
                  </a:schemeClr>
                </a:solidFill>
              </a:rPr>
              <a:t>「オン リンクを知っている全員」</a:t>
            </a:r>
            <a:r>
              <a:rPr lang="ja-JP" altLang="en-US" dirty="0" smtClean="0"/>
              <a:t>を選択</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pic>
        <p:nvPicPr>
          <p:cNvPr id="7" name="図 6" descr="spreadsheet-icon.png"/>
          <p:cNvPicPr>
            <a:picLocks noChangeAspect="1"/>
          </p:cNvPicPr>
          <p:nvPr/>
        </p:nvPicPr>
        <p:blipFill>
          <a:blip r:embed="rId2" cstate="print"/>
          <a:stretch>
            <a:fillRect/>
          </a:stretch>
        </p:blipFill>
        <p:spPr>
          <a:xfrm>
            <a:off x="3707905" y="1904830"/>
            <a:ext cx="504056" cy="588066"/>
          </a:xfrm>
          <a:prstGeom prst="rect">
            <a:avLst/>
          </a:prstGeom>
        </p:spPr>
      </p:pic>
      <p:pic>
        <p:nvPicPr>
          <p:cNvPr id="8" name="図 7" descr="service-menu-icon.png"/>
          <p:cNvPicPr>
            <a:picLocks noChangeAspect="1"/>
          </p:cNvPicPr>
          <p:nvPr/>
        </p:nvPicPr>
        <p:blipFill>
          <a:blip r:embed="rId3" cstate="print"/>
          <a:stretch>
            <a:fillRect/>
          </a:stretch>
        </p:blipFill>
        <p:spPr>
          <a:xfrm>
            <a:off x="5652120" y="1484784"/>
            <a:ext cx="432048" cy="444755"/>
          </a:xfrm>
          <a:prstGeom prst="rect">
            <a:avLst/>
          </a:prstGeom>
        </p:spPr>
      </p:pic>
      <p:pic>
        <p:nvPicPr>
          <p:cNvPr id="9" name="図 8" descr="share.png"/>
          <p:cNvPicPr>
            <a:picLocks noChangeAspect="1"/>
          </p:cNvPicPr>
          <p:nvPr/>
        </p:nvPicPr>
        <p:blipFill>
          <a:blip r:embed="rId4" cstate="print"/>
          <a:stretch>
            <a:fillRect/>
          </a:stretch>
        </p:blipFill>
        <p:spPr>
          <a:xfrm>
            <a:off x="1835696" y="2348880"/>
            <a:ext cx="1080120" cy="564387"/>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Spreadsheet</a:t>
            </a:r>
            <a:r>
              <a:rPr kumimoji="1" lang="ja-JP" altLang="en-US" dirty="0" smtClean="0"/>
              <a:t>は学内者限定にすべきか</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限定にすることの利点</a:t>
            </a:r>
            <a:endParaRPr lang="en-US" altLang="ja-JP" dirty="0" smtClean="0"/>
          </a:p>
          <a:p>
            <a:pPr lvl="1"/>
            <a:r>
              <a:rPr kumimoji="1" lang="ja-JP" altLang="en-US" dirty="0" smtClean="0"/>
              <a:t>安心</a:t>
            </a:r>
            <a:endParaRPr kumimoji="1" lang="en-US" altLang="ja-JP" dirty="0" smtClean="0"/>
          </a:p>
          <a:p>
            <a:r>
              <a:rPr lang="ja-JP" altLang="en-US" dirty="0" smtClean="0"/>
              <a:t>欠点</a:t>
            </a:r>
            <a:endParaRPr lang="en-US" altLang="ja-JP" dirty="0" smtClean="0"/>
          </a:p>
          <a:p>
            <a:pPr lvl="1"/>
            <a:r>
              <a:rPr kumimoji="1" lang="ja-JP" altLang="en-US" dirty="0" smtClean="0"/>
              <a:t>見る人が</a:t>
            </a:r>
            <a:r>
              <a:rPr kumimoji="1" lang="en-US" altLang="ja-JP" dirty="0" smtClean="0"/>
              <a:t>ECCS</a:t>
            </a:r>
            <a:r>
              <a:rPr kumimoji="1" lang="ja-JP" altLang="en-US" dirty="0" smtClean="0"/>
              <a:t>クラウドメール （</a:t>
            </a:r>
            <a:r>
              <a:rPr kumimoji="1" lang="en-US" altLang="ja-JP" dirty="0" smtClean="0">
                <a:hlinkClick r:id="rId2"/>
              </a:rPr>
              <a:t>xxxx@g.ecc.u-tokyo.ac.jp</a:t>
            </a:r>
            <a:r>
              <a:rPr kumimoji="1" lang="ja-JP" altLang="en-US" dirty="0" smtClean="0"/>
              <a:t>）を有効にしていない（しないと見れないということを理解していない）とみられず、「保険」としての機能が弱くなる</a:t>
            </a:r>
            <a:endParaRPr kumimoji="1" lang="en-US" altLang="ja-JP" dirty="0" smtClean="0"/>
          </a:p>
          <a:p>
            <a:pPr lvl="1"/>
            <a:r>
              <a:rPr lang="ja-JP" altLang="en-US" dirty="0" smtClean="0"/>
              <a:t>最初は限定せず、途中から限定にする、授業直前～直後まで限定解除、など、学生の理解度に応じて変えてもよい</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授業運営上の考え方</a:t>
            </a:r>
            <a:endParaRPr kumimoji="1" lang="ja-JP" altLang="en-US" dirty="0"/>
          </a:p>
        </p:txBody>
      </p:sp>
      <p:sp>
        <p:nvSpPr>
          <p:cNvPr id="3" name="コンテンツ プレースホルダ 2"/>
          <p:cNvSpPr>
            <a:spLocks noGrp="1"/>
          </p:cNvSpPr>
          <p:nvPr>
            <p:ph idx="1"/>
          </p:nvPr>
        </p:nvSpPr>
        <p:spPr>
          <a:xfrm>
            <a:off x="179512" y="1500174"/>
            <a:ext cx="8964488" cy="4525963"/>
          </a:xfrm>
        </p:spPr>
        <p:txBody>
          <a:bodyPr>
            <a:normAutofit fontScale="92500" lnSpcReduction="10000"/>
          </a:bodyPr>
          <a:lstStyle/>
          <a:p>
            <a:r>
              <a:rPr kumimoji="1" lang="ja-JP" altLang="en-US" dirty="0" smtClean="0"/>
              <a:t>授業 </a:t>
            </a:r>
            <a:r>
              <a:rPr kumimoji="1" lang="ja-JP" altLang="en-US" dirty="0" smtClean="0">
                <a:sym typeface="Symbol"/>
              </a:rPr>
              <a:t></a:t>
            </a:r>
            <a:r>
              <a:rPr kumimoji="1" lang="ja-JP" altLang="en-US" dirty="0" smtClean="0">
                <a:solidFill>
                  <a:schemeClr val="bg2">
                    <a:lumMod val="50000"/>
                  </a:schemeClr>
                </a:solidFill>
              </a:rPr>
              <a:t>「大人数の」「もともと知り合いでない人」</a:t>
            </a:r>
            <a:r>
              <a:rPr kumimoji="1" lang="ja-JP" altLang="en-US" dirty="0" smtClean="0"/>
              <a:t>との会議</a:t>
            </a:r>
            <a:endParaRPr kumimoji="1" lang="en-US" altLang="ja-JP" dirty="0" smtClean="0"/>
          </a:p>
          <a:p>
            <a:pPr lvl="1"/>
            <a:r>
              <a:rPr kumimoji="1" lang="ja-JP" altLang="en-US" dirty="0" smtClean="0"/>
              <a:t>知り合い同士の少人数会議と異なる部分がある</a:t>
            </a:r>
            <a:endParaRPr kumimoji="1" lang="en-US" altLang="ja-JP" dirty="0" smtClean="0"/>
          </a:p>
          <a:p>
            <a:pPr lvl="1"/>
            <a:r>
              <a:rPr lang="ja-JP" altLang="en-US" dirty="0" smtClean="0"/>
              <a:t>接続トラブル者との通信（メールや電話は無理）</a:t>
            </a:r>
            <a:endParaRPr lang="en-US" altLang="ja-JP" dirty="0" smtClean="0"/>
          </a:p>
          <a:p>
            <a:pPr lvl="1"/>
            <a:r>
              <a:rPr kumimoji="1" lang="ja-JP" altLang="en-US" dirty="0" smtClean="0"/>
              <a:t>自由発言は無理（「仕切り」が必要）</a:t>
            </a:r>
            <a:endParaRPr kumimoji="1" lang="en-US" altLang="ja-JP" dirty="0" smtClean="0"/>
          </a:p>
          <a:p>
            <a:pPr lvl="1"/>
            <a:r>
              <a:rPr lang="ja-JP" altLang="en-US" dirty="0" smtClean="0"/>
              <a:t>トラブルゼロは保証できない（保険として録画）</a:t>
            </a:r>
            <a:endParaRPr kumimoji="1" lang="en-US" altLang="ja-JP" dirty="0" smtClean="0"/>
          </a:p>
          <a:p>
            <a:r>
              <a:rPr lang="ja-JP" altLang="en-US" dirty="0" smtClean="0"/>
              <a:t>ルール（お作法とトラブル時のアクション）とその徹底が大事</a:t>
            </a:r>
            <a:endParaRPr lang="en-US" altLang="ja-JP" dirty="0" smtClean="0"/>
          </a:p>
          <a:p>
            <a:r>
              <a:rPr lang="ja-JP" altLang="en-US" dirty="0" smtClean="0"/>
              <a:t>オンラインの学会開催などのノウハウも大いに参考になる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参考：学会オンライン開催</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DEIM</a:t>
            </a:r>
            <a:r>
              <a:rPr lang="ja-JP" altLang="en-US" dirty="0" smtClean="0"/>
              <a:t> </a:t>
            </a:r>
            <a:r>
              <a:rPr lang="en-US" altLang="ja-JP" dirty="0" smtClean="0">
                <a:hlinkClick r:id="rId2"/>
              </a:rPr>
              <a:t>https://db-event.jpn.org/deim2020/</a:t>
            </a:r>
            <a:endParaRPr lang="en-US" altLang="ja-JP" dirty="0" smtClean="0"/>
          </a:p>
          <a:p>
            <a:pPr lvl="1"/>
            <a:r>
              <a:rPr kumimoji="1" lang="ja-JP" altLang="en-US" dirty="0" smtClean="0"/>
              <a:t>データベース研究会</a:t>
            </a:r>
            <a:endParaRPr kumimoji="1" lang="en-US" altLang="ja-JP" dirty="0" smtClean="0"/>
          </a:p>
          <a:p>
            <a:r>
              <a:rPr kumimoji="1" lang="ja-JP" altLang="en-US" dirty="0" smtClean="0"/>
              <a:t>参加者</a:t>
            </a:r>
            <a:r>
              <a:rPr kumimoji="1" lang="en-US" altLang="ja-JP" dirty="0" smtClean="0"/>
              <a:t>563</a:t>
            </a:r>
            <a:r>
              <a:rPr kumimoji="1" lang="ja-JP" altLang="en-US" dirty="0" smtClean="0"/>
              <a:t>名を完全オンライン実施</a:t>
            </a:r>
            <a:endParaRPr kumimoji="1" lang="en-US" altLang="ja-JP" dirty="0" smtClean="0"/>
          </a:p>
          <a:p>
            <a:r>
              <a:rPr lang="ja-JP" altLang="en-US" dirty="0" smtClean="0"/>
              <a:t>オンライン開催虎の巻</a:t>
            </a:r>
            <a:r>
              <a:rPr lang="en-US" altLang="ja-JP" dirty="0" smtClean="0">
                <a:hlinkClick r:id="rId3"/>
              </a:rPr>
              <a:t>https://github.com/DEIM2020/wiki/blob/master/README.md</a:t>
            </a:r>
            <a:endParaRPr lang="en-US" altLang="ja-JP" dirty="0" smtClean="0"/>
          </a:p>
          <a:p>
            <a:r>
              <a:rPr kumimoji="1" lang="ja-JP" altLang="en-US" dirty="0" smtClean="0"/>
              <a:t>この例に倣い多くの研究会がその後オンライン開催している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授業設計上の考え方（私見）</a:t>
            </a:r>
            <a:endParaRPr kumimoji="1" lang="ja-JP" altLang="en-US" dirty="0"/>
          </a:p>
        </p:txBody>
      </p:sp>
      <p:sp>
        <p:nvSpPr>
          <p:cNvPr id="3" name="コンテンツ プレースホルダ 2"/>
          <p:cNvSpPr>
            <a:spLocks noGrp="1"/>
          </p:cNvSpPr>
          <p:nvPr>
            <p:ph idx="1"/>
          </p:nvPr>
        </p:nvSpPr>
        <p:spPr>
          <a:xfrm>
            <a:off x="457200" y="1500174"/>
            <a:ext cx="8686800" cy="4525963"/>
          </a:xfrm>
        </p:spPr>
        <p:txBody>
          <a:bodyPr>
            <a:normAutofit fontScale="70000" lnSpcReduction="20000"/>
          </a:bodyPr>
          <a:lstStyle/>
          <a:p>
            <a:r>
              <a:rPr lang="ja-JP" altLang="en-US" dirty="0" smtClean="0">
                <a:solidFill>
                  <a:schemeClr val="bg2">
                    <a:lumMod val="50000"/>
                  </a:schemeClr>
                </a:solidFill>
              </a:rPr>
              <a:t>無理をしない</a:t>
            </a:r>
            <a:r>
              <a:rPr lang="ja-JP" altLang="en-US" dirty="0" smtClean="0"/>
              <a:t>、ゆったりと設計する</a:t>
            </a:r>
            <a:endParaRPr lang="en-US" altLang="ja-JP" dirty="0" smtClean="0"/>
          </a:p>
          <a:p>
            <a:pPr lvl="1"/>
            <a:r>
              <a:rPr lang="ja-JP" altLang="en-US" dirty="0" smtClean="0"/>
              <a:t>初回最初の一時間は「つなげる練習、会話の練習です」と言ってやるとか</a:t>
            </a:r>
            <a:endParaRPr lang="en-US" altLang="ja-JP" dirty="0" smtClean="0"/>
          </a:p>
          <a:p>
            <a:pPr lvl="2"/>
            <a:r>
              <a:rPr lang="ja-JP" altLang="en-US" dirty="0" smtClean="0"/>
              <a:t>最初からそのつもりと言って</a:t>
            </a:r>
            <a:r>
              <a:rPr lang="en-US" altLang="ja-JP" dirty="0" smtClean="0"/>
              <a:t>1</a:t>
            </a:r>
            <a:r>
              <a:rPr lang="ja-JP" altLang="en-US" dirty="0" smtClean="0"/>
              <a:t>時間つなげる練習するのと、中身に入りたいのに入れずに焦りながら</a:t>
            </a:r>
            <a:r>
              <a:rPr lang="en-US" altLang="ja-JP" dirty="0" smtClean="0"/>
              <a:t>1</a:t>
            </a:r>
            <a:r>
              <a:rPr lang="ja-JP" altLang="en-US" dirty="0" smtClean="0"/>
              <a:t>時間消費するのでは、見た目も全く違う</a:t>
            </a:r>
            <a:endParaRPr lang="en-US" altLang="ja-JP" dirty="0" smtClean="0"/>
          </a:p>
          <a:p>
            <a:pPr lvl="1"/>
            <a:r>
              <a:rPr lang="ja-JP" altLang="en-US" dirty="0" smtClean="0"/>
              <a:t>最初の</a:t>
            </a:r>
            <a:r>
              <a:rPr lang="en-US" altLang="ja-JP" dirty="0" smtClean="0"/>
              <a:t>1, 2</a:t>
            </a:r>
            <a:r>
              <a:rPr lang="ja-JP" altLang="en-US" dirty="0" smtClean="0"/>
              <a:t>回は（少人数に分けて）対面でつなげる練習をするとか</a:t>
            </a:r>
            <a:endParaRPr lang="en-US" altLang="ja-JP" dirty="0" smtClean="0"/>
          </a:p>
          <a:p>
            <a:pPr lvl="1"/>
            <a:r>
              <a:rPr lang="ja-JP" altLang="en-US" dirty="0" smtClean="0"/>
              <a:t>期間をとって授業時間外につなげる練習をさせるとか</a:t>
            </a:r>
            <a:endParaRPr lang="en-US" altLang="ja-JP" dirty="0" smtClean="0"/>
          </a:p>
          <a:p>
            <a:pPr lvl="1"/>
            <a:r>
              <a:rPr kumimoji="1" lang="ja-JP" altLang="en-US" dirty="0" smtClean="0">
                <a:solidFill>
                  <a:schemeClr val="bg2">
                    <a:lumMod val="50000"/>
                  </a:schemeClr>
                </a:solidFill>
              </a:rPr>
              <a:t>「どうしてもつながらなかったらこう」</a:t>
            </a:r>
            <a:r>
              <a:rPr kumimoji="1" lang="ja-JP" altLang="en-US" dirty="0" smtClean="0"/>
              <a:t>という約束をしておく（録画を見る、授業</a:t>
            </a:r>
            <a:r>
              <a:rPr kumimoji="1" lang="en-US" altLang="ja-JP" dirty="0" smtClean="0"/>
              <a:t>HP</a:t>
            </a:r>
            <a:r>
              <a:rPr kumimoji="1" lang="ja-JP" altLang="en-US" dirty="0" smtClean="0"/>
              <a:t>や</a:t>
            </a:r>
            <a:r>
              <a:rPr kumimoji="1" lang="en-US" altLang="ja-JP" dirty="0" smtClean="0"/>
              <a:t>LMS</a:t>
            </a:r>
            <a:r>
              <a:rPr kumimoji="1" lang="ja-JP" altLang="en-US" dirty="0" smtClean="0"/>
              <a:t>に課題を出す、云々）とか</a:t>
            </a:r>
            <a:endParaRPr kumimoji="1" lang="en-US" altLang="ja-JP" dirty="0" smtClean="0"/>
          </a:p>
          <a:p>
            <a:pPr lvl="1"/>
            <a:r>
              <a:rPr lang="ja-JP" altLang="en-US" smtClean="0"/>
              <a:t>時々深呼吸。こまめなインタラクションをしてみる。</a:t>
            </a:r>
            <a:endParaRPr kumimoji="1" lang="en-US" altLang="ja-JP" dirty="0" smtClean="0"/>
          </a:p>
          <a:p>
            <a:r>
              <a:rPr kumimoji="1" lang="ja-JP" altLang="en-US" dirty="0" smtClean="0"/>
              <a:t>授業内容のオンラインへの</a:t>
            </a:r>
            <a:r>
              <a:rPr lang="ja-JP" altLang="en-US" dirty="0" smtClean="0"/>
              <a:t>「</a:t>
            </a:r>
            <a:r>
              <a:rPr kumimoji="1" lang="ja-JP" altLang="en-US" dirty="0" smtClean="0"/>
              <a:t>移植」にこだわらない</a:t>
            </a:r>
            <a:endParaRPr kumimoji="1" lang="en-US" altLang="ja-JP" dirty="0" smtClean="0"/>
          </a:p>
          <a:p>
            <a:pPr lvl="1"/>
            <a:r>
              <a:rPr kumimoji="1" lang="ja-JP" altLang="en-US" dirty="0" smtClean="0"/>
              <a:t>オフライン教材での自習中心（反転授業）</a:t>
            </a:r>
            <a:r>
              <a:rPr lang="ja-JP" altLang="en-US" dirty="0" smtClean="0"/>
              <a:t>への</a:t>
            </a:r>
            <a:r>
              <a:rPr kumimoji="1" lang="ja-JP" altLang="en-US" dirty="0" smtClean="0"/>
              <a:t>シフト</a:t>
            </a:r>
            <a:endParaRPr kumimoji="1" lang="en-US" altLang="ja-JP" dirty="0" smtClean="0"/>
          </a:p>
          <a:p>
            <a:pPr lvl="1"/>
            <a:r>
              <a:rPr lang="ja-JP" altLang="en-US" dirty="0" smtClean="0"/>
              <a:t>大事なのは学んだかどうかであって授業を聞いたかどうかではない</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認識済み</a:t>
            </a:r>
            <a:r>
              <a:rPr kumimoji="1" lang="ja-JP" altLang="en-US" dirty="0" smtClean="0"/>
              <a:t>課題・今後の予定</a:t>
            </a:r>
            <a:r>
              <a:rPr kumimoji="1" lang="en-US" altLang="ja-JP" dirty="0" smtClean="0"/>
              <a:t>(I)</a:t>
            </a:r>
            <a:br>
              <a:rPr kumimoji="1" lang="en-US" altLang="ja-JP" dirty="0" smtClean="0"/>
            </a:br>
            <a:r>
              <a:rPr lang="ja-JP" altLang="en-US" dirty="0" smtClean="0"/>
              <a:t>円滑な遂行のサポート</a:t>
            </a:r>
            <a:endParaRPr kumimoji="1" lang="ja-JP" altLang="en-US" dirty="0"/>
          </a:p>
        </p:txBody>
      </p:sp>
      <p:sp>
        <p:nvSpPr>
          <p:cNvPr id="3" name="コンテンツ プレースホルダ 2"/>
          <p:cNvSpPr>
            <a:spLocks noGrp="1"/>
          </p:cNvSpPr>
          <p:nvPr>
            <p:ph idx="1"/>
          </p:nvPr>
        </p:nvSpPr>
        <p:spPr/>
        <p:txBody>
          <a:bodyPr>
            <a:normAutofit fontScale="77500" lnSpcReduction="20000"/>
          </a:bodyPr>
          <a:lstStyle/>
          <a:p>
            <a:r>
              <a:rPr lang="ja-JP" altLang="en-US" dirty="0" smtClean="0"/>
              <a:t>協力者のための連絡網</a:t>
            </a:r>
            <a:endParaRPr lang="en-US" altLang="ja-JP" dirty="0" smtClean="0"/>
          </a:p>
          <a:p>
            <a:pPr lvl="1"/>
            <a:r>
              <a:rPr lang="ja-JP" altLang="en-US" dirty="0" smtClean="0"/>
              <a:t>詳しい人は部局や身分を問わず協力していただける体制を作りたい</a:t>
            </a:r>
            <a:endParaRPr lang="en-US" altLang="ja-JP" dirty="0" smtClean="0"/>
          </a:p>
          <a:p>
            <a:pPr lvl="1"/>
            <a:r>
              <a:rPr lang="en-US" altLang="ja-JP" dirty="0" smtClean="0"/>
              <a:t>TA</a:t>
            </a:r>
            <a:r>
              <a:rPr lang="ja-JP" altLang="en-US" dirty="0" smtClean="0"/>
              <a:t>（予算）</a:t>
            </a:r>
            <a:endParaRPr lang="en-US" altLang="ja-JP" dirty="0" smtClean="0"/>
          </a:p>
          <a:p>
            <a:r>
              <a:rPr lang="ja-JP" altLang="en-US" dirty="0" smtClean="0"/>
              <a:t>全部局サポートのための連絡網</a:t>
            </a:r>
            <a:endParaRPr lang="en-US" altLang="ja-JP" dirty="0" smtClean="0"/>
          </a:p>
          <a:p>
            <a:r>
              <a:rPr lang="ja-JP" altLang="en-US" dirty="0" smtClean="0"/>
              <a:t>授業を受ける学生への</a:t>
            </a:r>
            <a:r>
              <a:rPr lang="ja-JP" altLang="en-US" dirty="0" smtClean="0">
                <a:solidFill>
                  <a:schemeClr val="bg2">
                    <a:lumMod val="50000"/>
                  </a:schemeClr>
                </a:solidFill>
              </a:rPr>
              <a:t>共通トレーニング</a:t>
            </a:r>
            <a:endParaRPr lang="en-US" altLang="ja-JP" dirty="0" smtClean="0">
              <a:solidFill>
                <a:schemeClr val="bg2">
                  <a:lumMod val="50000"/>
                </a:schemeClr>
              </a:solidFill>
            </a:endParaRPr>
          </a:p>
          <a:p>
            <a:pPr lvl="1"/>
            <a:r>
              <a:rPr lang="ja-JP" altLang="en-US" dirty="0" smtClean="0">
                <a:solidFill>
                  <a:schemeClr val="tx1"/>
                </a:solidFill>
              </a:rPr>
              <a:t>ほとんどのトラブルは参加者の側で生ずる</a:t>
            </a:r>
            <a:endParaRPr lang="en-US" altLang="ja-JP" dirty="0" smtClean="0">
              <a:solidFill>
                <a:schemeClr val="tx1"/>
              </a:solidFill>
            </a:endParaRPr>
          </a:p>
          <a:p>
            <a:r>
              <a:rPr kumimoji="1" lang="ja-JP" altLang="en-US" dirty="0" smtClean="0"/>
              <a:t>教員・</a:t>
            </a:r>
            <a:r>
              <a:rPr kumimoji="1" lang="en-US" altLang="ja-JP" dirty="0" smtClean="0"/>
              <a:t>TA</a:t>
            </a:r>
            <a:r>
              <a:rPr kumimoji="1" lang="ja-JP" altLang="en-US" dirty="0" smtClean="0"/>
              <a:t>に対する練習会</a:t>
            </a:r>
            <a:endParaRPr kumimoji="1" lang="en-US" altLang="ja-JP" dirty="0" smtClean="0"/>
          </a:p>
          <a:p>
            <a:pPr lvl="1"/>
            <a:r>
              <a:rPr kumimoji="1" lang="ja-JP" altLang="en-US" dirty="0" smtClean="0"/>
              <a:t>実施体制は要考慮（互助網が必須。協力できる人を拡大）</a:t>
            </a:r>
            <a:endParaRPr kumimoji="1" lang="en-US" altLang="ja-JP" dirty="0" smtClean="0"/>
          </a:p>
          <a:p>
            <a:r>
              <a:rPr kumimoji="1" lang="en-US" altLang="ja-JP" dirty="0" smtClean="0"/>
              <a:t>Zoom, </a:t>
            </a:r>
            <a:r>
              <a:rPr kumimoji="1" lang="en-US" altLang="ja-JP" dirty="0" err="1" smtClean="0"/>
              <a:t>Webex</a:t>
            </a:r>
            <a:r>
              <a:rPr kumimoji="1" lang="ja-JP" altLang="en-US" dirty="0" smtClean="0"/>
              <a:t>の期間限定終了後の契約（予算）</a:t>
            </a:r>
            <a:endParaRPr kumimoji="1" lang="en-US" altLang="ja-JP" dirty="0" smtClean="0"/>
          </a:p>
          <a:p>
            <a:r>
              <a:rPr kumimoji="1" lang="ja-JP" altLang="en-US" dirty="0" smtClean="0"/>
              <a:t>自宅に通信量無制限の通信環境がない（モバイルのみ）学生の「パケ死」問題（キャンパス提供または予算）</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第一部：</a:t>
            </a:r>
            <a:r>
              <a:rPr kumimoji="1" lang="en-US" altLang="ja-JP" dirty="0" smtClean="0"/>
              <a:t>Executive Summary</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東京大学のすべての教職員・学生は、</a:t>
            </a:r>
            <a:endParaRPr lang="en-US" altLang="ja-JP" dirty="0" smtClean="0"/>
          </a:p>
          <a:p>
            <a:pPr lvl="1"/>
            <a:r>
              <a:rPr lang="en-US" altLang="ja-JP" dirty="0" smtClean="0">
                <a:solidFill>
                  <a:schemeClr val="tx2">
                    <a:lumMod val="50000"/>
                    <a:lumOff val="50000"/>
                  </a:schemeClr>
                </a:solidFill>
              </a:rPr>
              <a:t>G Suite for Education </a:t>
            </a:r>
            <a:r>
              <a:rPr lang="ja-JP" altLang="en-US" dirty="0" smtClean="0"/>
              <a:t>という</a:t>
            </a:r>
            <a:r>
              <a:rPr lang="en-US" altLang="ja-JP" dirty="0" smtClean="0"/>
              <a:t>, Google</a:t>
            </a:r>
            <a:r>
              <a:rPr lang="ja-JP" altLang="en-US" dirty="0" smtClean="0"/>
              <a:t>のサービスセットに加入している</a:t>
            </a:r>
            <a:endParaRPr lang="en-US" altLang="ja-JP" dirty="0" smtClean="0"/>
          </a:p>
          <a:p>
            <a:pPr lvl="2"/>
            <a:r>
              <a:rPr lang="ja-JP" altLang="en-US" dirty="0" smtClean="0"/>
              <a:t>その一つが</a:t>
            </a:r>
            <a:r>
              <a:rPr lang="en-US" altLang="ja-JP" dirty="0" smtClean="0">
                <a:solidFill>
                  <a:schemeClr val="tx2">
                    <a:lumMod val="50000"/>
                    <a:lumOff val="50000"/>
                  </a:schemeClr>
                </a:solidFill>
              </a:rPr>
              <a:t>Google</a:t>
            </a:r>
            <a:r>
              <a:rPr lang="ja-JP" altLang="en-US" dirty="0" smtClean="0">
                <a:solidFill>
                  <a:schemeClr val="tx2">
                    <a:lumMod val="50000"/>
                    <a:lumOff val="50000"/>
                  </a:schemeClr>
                </a:solidFill>
              </a:rPr>
              <a:t>ハングアウト</a:t>
            </a:r>
            <a:r>
              <a:rPr lang="en-US" altLang="ja-JP" dirty="0" smtClean="0">
                <a:solidFill>
                  <a:schemeClr val="tx2">
                    <a:lumMod val="50000"/>
                    <a:lumOff val="50000"/>
                  </a:schemeClr>
                </a:solidFill>
              </a:rPr>
              <a:t>Meet</a:t>
            </a:r>
            <a:r>
              <a:rPr lang="ja-JP" altLang="en-US" dirty="0" smtClean="0"/>
              <a:t>という</a:t>
            </a:r>
            <a:r>
              <a:rPr lang="en-US" altLang="ja-JP" dirty="0" smtClean="0"/>
              <a:t>TV</a:t>
            </a:r>
            <a:r>
              <a:rPr lang="ja-JP" altLang="en-US" dirty="0" smtClean="0"/>
              <a:t>会議</a:t>
            </a:r>
            <a:endParaRPr lang="en-US" altLang="ja-JP" dirty="0" smtClean="0"/>
          </a:p>
          <a:p>
            <a:pPr lvl="2"/>
            <a:r>
              <a:rPr lang="ja-JP" altLang="en-US" dirty="0" smtClean="0"/>
              <a:t>その他お馴染みの</a:t>
            </a:r>
            <a:r>
              <a:rPr lang="en-US" altLang="ja-JP" dirty="0" smtClean="0"/>
              <a:t>Gmail, </a:t>
            </a:r>
            <a:r>
              <a:rPr lang="ja-JP" altLang="en-US" dirty="0" smtClean="0"/>
              <a:t>カレンダーなど</a:t>
            </a:r>
            <a:endParaRPr lang="en-US" altLang="ja-JP" dirty="0" smtClean="0"/>
          </a:p>
          <a:p>
            <a:pPr lvl="1"/>
            <a:r>
              <a:rPr lang="ja-JP" altLang="en-US" dirty="0" smtClean="0"/>
              <a:t>加えて</a:t>
            </a:r>
            <a:r>
              <a:rPr lang="en-US" altLang="ja-JP" dirty="0" smtClean="0">
                <a:solidFill>
                  <a:schemeClr val="tx2">
                    <a:lumMod val="50000"/>
                    <a:lumOff val="50000"/>
                  </a:schemeClr>
                </a:solidFill>
              </a:rPr>
              <a:t>2</a:t>
            </a:r>
            <a:r>
              <a:rPr lang="ja-JP" altLang="en-US" dirty="0" err="1" smtClean="0">
                <a:solidFill>
                  <a:schemeClr val="tx2">
                    <a:lumMod val="50000"/>
                    <a:lumOff val="50000"/>
                  </a:schemeClr>
                </a:solidFill>
              </a:rPr>
              <a:t>つの</a:t>
            </a:r>
            <a:r>
              <a:rPr lang="en-US" altLang="ja-JP" dirty="0" smtClean="0">
                <a:solidFill>
                  <a:schemeClr val="tx2">
                    <a:lumMod val="50000"/>
                    <a:lumOff val="50000"/>
                  </a:schemeClr>
                </a:solidFill>
              </a:rPr>
              <a:t>TV</a:t>
            </a:r>
            <a:r>
              <a:rPr lang="ja-JP" altLang="en-US" dirty="0" smtClean="0">
                <a:solidFill>
                  <a:schemeClr val="tx2">
                    <a:lumMod val="50000"/>
                    <a:lumOff val="50000"/>
                  </a:schemeClr>
                </a:solidFill>
              </a:rPr>
              <a:t>会議サービス</a:t>
            </a:r>
            <a:r>
              <a:rPr lang="ja-JP" altLang="en-US" dirty="0" smtClean="0"/>
              <a:t>を期間限定で無償利用可能（</a:t>
            </a:r>
            <a:r>
              <a:rPr lang="en-US" altLang="ja-JP" dirty="0" smtClean="0">
                <a:solidFill>
                  <a:schemeClr val="tx2">
                    <a:lumMod val="50000"/>
                    <a:lumOff val="50000"/>
                  </a:schemeClr>
                </a:solidFill>
              </a:rPr>
              <a:t>Zoom : </a:t>
            </a:r>
            <a:r>
              <a:rPr lang="ja-JP" altLang="en-US" dirty="0" smtClean="0">
                <a:solidFill>
                  <a:schemeClr val="tx2">
                    <a:lumMod val="50000"/>
                    <a:lumOff val="50000"/>
                  </a:schemeClr>
                </a:solidFill>
              </a:rPr>
              <a:t>～</a:t>
            </a:r>
            <a:r>
              <a:rPr lang="en-US" altLang="ja-JP" dirty="0" smtClean="0">
                <a:solidFill>
                  <a:schemeClr val="tx2">
                    <a:lumMod val="50000"/>
                    <a:lumOff val="50000"/>
                  </a:schemeClr>
                </a:solidFill>
              </a:rPr>
              <a:t>4/30, </a:t>
            </a:r>
            <a:r>
              <a:rPr lang="en-US" altLang="ja-JP" dirty="0" err="1" smtClean="0">
                <a:solidFill>
                  <a:schemeClr val="tx2">
                    <a:lumMod val="50000"/>
                    <a:lumOff val="50000"/>
                  </a:schemeClr>
                </a:solidFill>
              </a:rPr>
              <a:t>Webex</a:t>
            </a:r>
            <a:r>
              <a:rPr lang="en-US" altLang="ja-JP" dirty="0" smtClean="0">
                <a:solidFill>
                  <a:schemeClr val="tx2">
                    <a:lumMod val="50000"/>
                    <a:lumOff val="50000"/>
                  </a:schemeClr>
                </a:solidFill>
              </a:rPr>
              <a:t> : </a:t>
            </a:r>
            <a:r>
              <a:rPr lang="ja-JP" altLang="en-US" dirty="0" smtClean="0">
                <a:solidFill>
                  <a:schemeClr val="tx2">
                    <a:lumMod val="50000"/>
                    <a:lumOff val="50000"/>
                  </a:schemeClr>
                </a:solidFill>
              </a:rPr>
              <a:t>～</a:t>
            </a:r>
            <a:r>
              <a:rPr lang="en-US" altLang="ja-JP" smtClean="0">
                <a:solidFill>
                  <a:schemeClr val="tx2">
                    <a:lumMod val="50000"/>
                    <a:lumOff val="50000"/>
                  </a:schemeClr>
                </a:solidFill>
              </a:rPr>
              <a:t>6</a:t>
            </a:r>
            <a:r>
              <a:rPr lang="en-US" altLang="ja-JP" smtClean="0">
                <a:solidFill>
                  <a:schemeClr val="tx2">
                    <a:lumMod val="50000"/>
                    <a:lumOff val="50000"/>
                  </a:schemeClr>
                </a:solidFill>
              </a:rPr>
              <a:t>/8</a:t>
            </a:r>
            <a:r>
              <a:rPr lang="ja-JP" altLang="en-US" smtClean="0"/>
              <a:t>）</a:t>
            </a:r>
            <a:endParaRPr lang="en-US" altLang="ja-JP" dirty="0" smtClean="0"/>
          </a:p>
          <a:p>
            <a:pPr lvl="1"/>
            <a:r>
              <a:rPr lang="en-US" altLang="ja-JP" dirty="0" smtClean="0">
                <a:solidFill>
                  <a:schemeClr val="tx2">
                    <a:lumMod val="50000"/>
                    <a:lumOff val="50000"/>
                  </a:schemeClr>
                </a:solidFill>
              </a:rPr>
              <a:t>ITC-LMS</a:t>
            </a:r>
            <a:r>
              <a:rPr lang="ja-JP" altLang="en-US" dirty="0" smtClean="0"/>
              <a:t>という学習管理システムが使える</a:t>
            </a:r>
            <a:endParaRPr lang="en-US" altLang="ja-JP" dirty="0" smtClean="0"/>
          </a:p>
          <a:p>
            <a:r>
              <a:rPr lang="ja-JP" altLang="en-US" dirty="0" smtClean="0"/>
              <a:t>「</a:t>
            </a:r>
            <a:r>
              <a:rPr lang="en-US" altLang="ja-JP" dirty="0" smtClean="0"/>
              <a:t>ITC-LMS</a:t>
            </a:r>
            <a:r>
              <a:rPr lang="ja-JP" altLang="en-US" dirty="0" smtClean="0"/>
              <a:t>＋</a:t>
            </a:r>
            <a:r>
              <a:rPr lang="en-US" altLang="ja-JP" dirty="0" smtClean="0"/>
              <a:t>TV</a:t>
            </a:r>
            <a:r>
              <a:rPr lang="ja-JP" altLang="en-US" dirty="0" smtClean="0"/>
              <a:t>会議」で、授業のオンライン化の基本形になる</a:t>
            </a:r>
            <a:endParaRPr lang="en-US" altLang="ja-JP" dirty="0" smtClean="0"/>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学生への共通トレーニング</a:t>
            </a:r>
            <a:r>
              <a:rPr kumimoji="1" lang="en-US" altLang="ja-JP" dirty="0" smtClean="0"/>
              <a:t/>
            </a:r>
            <a:br>
              <a:rPr kumimoji="1" lang="en-US" altLang="ja-JP" dirty="0" smtClean="0"/>
            </a:br>
            <a:r>
              <a:rPr kumimoji="1" lang="ja-JP" altLang="en-US" dirty="0" smtClean="0"/>
              <a:t>（</a:t>
            </a:r>
            <a:r>
              <a:rPr lang="ja-JP" altLang="en-US" dirty="0" smtClean="0"/>
              <a:t>イメージ）</a:t>
            </a:r>
            <a:endParaRPr kumimoji="1" lang="ja-JP" altLang="en-US" dirty="0"/>
          </a:p>
        </p:txBody>
      </p:sp>
      <p:sp>
        <p:nvSpPr>
          <p:cNvPr id="3" name="コンテンツ プレースホルダ 2"/>
          <p:cNvSpPr>
            <a:spLocks noGrp="1"/>
          </p:cNvSpPr>
          <p:nvPr>
            <p:ph idx="1"/>
          </p:nvPr>
        </p:nvSpPr>
        <p:spPr/>
        <p:txBody>
          <a:bodyPr>
            <a:normAutofit fontScale="85000" lnSpcReduction="10000"/>
          </a:bodyPr>
          <a:lstStyle/>
          <a:p>
            <a:r>
              <a:rPr kumimoji="1" lang="en-US" altLang="ja-JP" dirty="0" smtClean="0"/>
              <a:t>LMS</a:t>
            </a:r>
            <a:r>
              <a:rPr kumimoji="1" lang="ja-JP" altLang="en-US" dirty="0" smtClean="0"/>
              <a:t>ログイン、出欠、お知らせ、アドレス登録</a:t>
            </a:r>
            <a:endParaRPr kumimoji="1" lang="en-US" altLang="ja-JP" dirty="0" smtClean="0"/>
          </a:p>
          <a:p>
            <a:r>
              <a:rPr lang="en-US" altLang="ja-JP" dirty="0" smtClean="0"/>
              <a:t>ECCS</a:t>
            </a:r>
            <a:r>
              <a:rPr lang="ja-JP" altLang="en-US" dirty="0" smtClean="0"/>
              <a:t>クラウドメール（</a:t>
            </a:r>
            <a:r>
              <a:rPr lang="en-US" altLang="ja-JP" dirty="0" smtClean="0"/>
              <a:t>@</a:t>
            </a:r>
            <a:r>
              <a:rPr lang="en-US" altLang="ja-JP" dirty="0" err="1" smtClean="0"/>
              <a:t>g.ecc.u-tokyo.ac.jp</a:t>
            </a:r>
            <a:r>
              <a:rPr lang="ja-JP" altLang="en-US" dirty="0" smtClean="0"/>
              <a:t>）</a:t>
            </a:r>
            <a:endParaRPr kumimoji="1" lang="en-US" altLang="ja-JP" dirty="0" smtClean="0"/>
          </a:p>
          <a:p>
            <a:r>
              <a:rPr kumimoji="1" lang="ja-JP" altLang="en-US" dirty="0" smtClean="0"/>
              <a:t>〇月〇日（授業開始）に十分先立ち、</a:t>
            </a:r>
            <a:r>
              <a:rPr lang="en-US" altLang="ja-JP" dirty="0" smtClean="0"/>
              <a:t>TV</a:t>
            </a:r>
            <a:r>
              <a:rPr lang="ja-JP" altLang="en-US" dirty="0" smtClean="0"/>
              <a:t>会議練習</a:t>
            </a:r>
            <a:endParaRPr kumimoji="1" lang="en-US" altLang="ja-JP" dirty="0" smtClean="0"/>
          </a:p>
          <a:p>
            <a:pPr lvl="1"/>
            <a:r>
              <a:rPr lang="ja-JP" altLang="en-US" dirty="0" smtClean="0"/>
              <a:t>接続できることの確認</a:t>
            </a:r>
            <a:endParaRPr lang="en-US" altLang="ja-JP" dirty="0" smtClean="0"/>
          </a:p>
          <a:p>
            <a:pPr lvl="1"/>
            <a:r>
              <a:rPr kumimoji="1" lang="ja-JP" altLang="en-US" dirty="0" smtClean="0"/>
              <a:t>音声、ビデオが問題なく流れることの確認</a:t>
            </a:r>
            <a:endParaRPr kumimoji="1" lang="en-US" altLang="ja-JP" dirty="0" smtClean="0"/>
          </a:p>
          <a:p>
            <a:pPr lvl="1"/>
            <a:r>
              <a:rPr lang="ja-JP" altLang="en-US" dirty="0" smtClean="0"/>
              <a:t>音声が送れることの確認</a:t>
            </a:r>
            <a:endParaRPr lang="en-US" altLang="ja-JP" dirty="0" smtClean="0"/>
          </a:p>
          <a:p>
            <a:pPr lvl="1"/>
            <a:r>
              <a:rPr lang="ja-JP" altLang="en-US" dirty="0" smtClean="0"/>
              <a:t>授業では必ず事前テスト済みのパターンを使うこと（接続のトラブルを減らす）の徹底</a:t>
            </a:r>
            <a:endParaRPr lang="en-US" altLang="ja-JP" dirty="0" smtClean="0"/>
          </a:p>
          <a:p>
            <a:pPr lvl="1"/>
            <a:r>
              <a:rPr lang="en-US" altLang="ja-JP" dirty="0" smtClean="0"/>
              <a:t>Chat, </a:t>
            </a:r>
            <a:r>
              <a:rPr lang="ja-JP" altLang="en-US" dirty="0" smtClean="0"/>
              <a:t>手上げ、</a:t>
            </a:r>
            <a:r>
              <a:rPr lang="en-US" altLang="ja-JP" dirty="0" smtClean="0"/>
              <a:t>etc.</a:t>
            </a:r>
            <a:r>
              <a:rPr lang="ja-JP" altLang="en-US" dirty="0" smtClean="0"/>
              <a:t>の練習</a:t>
            </a:r>
            <a:endParaRPr kumimoji="1" lang="en-US" altLang="ja-JP" dirty="0" smtClean="0"/>
          </a:p>
          <a:p>
            <a:r>
              <a:rPr kumimoji="1" lang="en-US" altLang="ja-JP" dirty="0" smtClean="0"/>
              <a:t>Google Spreadsheet</a:t>
            </a:r>
            <a:r>
              <a:rPr kumimoji="1" lang="ja-JP" altLang="en-US" dirty="0" err="1" smtClean="0"/>
              <a:t>への</a:t>
            </a:r>
            <a:r>
              <a:rPr kumimoji="1" lang="ja-JP" altLang="en-US" dirty="0" smtClean="0"/>
              <a:t>書き込み練習</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認識している課題</a:t>
            </a:r>
            <a:r>
              <a:rPr kumimoji="1" lang="en-US" altLang="ja-JP" dirty="0" smtClean="0"/>
              <a:t>(II)</a:t>
            </a:r>
            <a:br>
              <a:rPr kumimoji="1" lang="en-US" altLang="ja-JP" dirty="0" smtClean="0"/>
            </a:br>
            <a:r>
              <a:rPr lang="ja-JP" altLang="en-US" dirty="0" smtClean="0"/>
              <a:t>授業の実施に関する問題</a:t>
            </a:r>
            <a:endParaRPr kumimoji="1" lang="ja-JP" altLang="en-US" dirty="0"/>
          </a:p>
        </p:txBody>
      </p:sp>
      <p:sp>
        <p:nvSpPr>
          <p:cNvPr id="3" name="コンテンツ プレースホルダ 2"/>
          <p:cNvSpPr>
            <a:spLocks noGrp="1"/>
          </p:cNvSpPr>
          <p:nvPr>
            <p:ph idx="1"/>
          </p:nvPr>
        </p:nvSpPr>
        <p:spPr>
          <a:xfrm>
            <a:off x="457200" y="1500175"/>
            <a:ext cx="8229600" cy="2936938"/>
          </a:xfrm>
        </p:spPr>
        <p:txBody>
          <a:bodyPr/>
          <a:lstStyle/>
          <a:p>
            <a:r>
              <a:rPr kumimoji="1" lang="ja-JP" altLang="en-US" dirty="0" smtClean="0"/>
              <a:t>板書</a:t>
            </a:r>
            <a:endParaRPr kumimoji="1" lang="en-US" altLang="ja-JP" dirty="0" smtClean="0"/>
          </a:p>
          <a:p>
            <a:r>
              <a:rPr kumimoji="1" lang="ja-JP" altLang="en-US" dirty="0" smtClean="0"/>
              <a:t>実験</a:t>
            </a:r>
            <a:endParaRPr kumimoji="1" lang="en-US" altLang="ja-JP" dirty="0" smtClean="0"/>
          </a:p>
          <a:p>
            <a:r>
              <a:rPr lang="ja-JP" altLang="en-US" dirty="0" smtClean="0"/>
              <a:t>語学、日本語教室（会話、発音）</a:t>
            </a:r>
            <a:endParaRPr kumimoji="1" lang="en-US" altLang="ja-JP" dirty="0" smtClean="0"/>
          </a:p>
          <a:p>
            <a:r>
              <a:rPr kumimoji="1" lang="ja-JP" altLang="en-US" dirty="0" smtClean="0"/>
              <a:t>議論中心</a:t>
            </a:r>
            <a:endParaRPr kumimoji="1" lang="en-US" altLang="ja-JP" dirty="0" smtClean="0"/>
          </a:p>
          <a:p>
            <a:r>
              <a:rPr kumimoji="1" lang="ja-JP" altLang="en-US" dirty="0" smtClean="0"/>
              <a:t>学生の意欲維持</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41</a:t>
            </a:fld>
            <a:endParaRPr kumimoji="1" lang="ja-JP" altLang="en-US"/>
          </a:p>
        </p:txBody>
      </p:sp>
      <p:sp>
        <p:nvSpPr>
          <p:cNvPr id="7" name="コンテンツ プレースホルダ 2"/>
          <p:cNvSpPr txBox="1">
            <a:spLocks/>
          </p:cNvSpPr>
          <p:nvPr/>
        </p:nvSpPr>
        <p:spPr>
          <a:xfrm>
            <a:off x="467544" y="4581128"/>
            <a:ext cx="8229600" cy="1656184"/>
          </a:xfrm>
          <a:prstGeom prst="rect">
            <a:avLst/>
          </a:prstGeom>
        </p:spPr>
        <p:txBody>
          <a:bodyPr vert="horz"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多数の </a:t>
            </a:r>
            <a:r>
              <a:rPr kumimoji="1" lang="en-US" altLang="ja-JP" sz="3200" b="0" i="0" u="none" strike="noStrike" kern="0" cap="none" spc="0" normalizeH="0" baseline="0" noProof="0" dirty="0" smtClean="0">
                <a:ln>
                  <a:noFill/>
                </a:ln>
                <a:solidFill>
                  <a:schemeClr val="tx2"/>
                </a:solidFill>
                <a:effectLst/>
                <a:uLnTx/>
                <a:uFillTx/>
                <a:latin typeface="+mn-lt"/>
                <a:ea typeface="+mn-ea"/>
                <a:cs typeface="+mn-cs"/>
              </a:rPr>
              <a:t>Open Problems</a:t>
            </a:r>
          </a:p>
          <a:p>
            <a:pPr marL="342900" indent="-342900">
              <a:spcBef>
                <a:spcPct val="20000"/>
              </a:spcBef>
              <a:buClr>
                <a:schemeClr val="accent1">
                  <a:shade val="75000"/>
                </a:schemeClr>
              </a:buClr>
              <a:buSzPct val="60000"/>
              <a:buFont typeface="Wingdings"/>
              <a:buChar char="u"/>
            </a:pP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すべてをオンラインに「移植」することにこだわらない</a:t>
            </a:r>
            <a:endParaRPr kumimoji="1" lang="en-US" altLang="ja-JP" sz="3200" b="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lang="ja-JP" altLang="en-US" sz="3200" kern="0" dirty="0" smtClean="0">
                <a:solidFill>
                  <a:schemeClr val="tx2"/>
                </a:solidFill>
              </a:rPr>
              <a:t>制約の中で、学生に良い経験をさせることが優先</a:t>
            </a:r>
            <a:endParaRPr kumimoji="1" lang="en-US" altLang="ja-JP" sz="3200" b="0" i="0" u="none" strike="noStrike" kern="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第二部へ向けて</a:t>
            </a:r>
            <a:endParaRPr kumimoji="1" lang="ja-JP" altLang="en-US" dirty="0"/>
          </a:p>
        </p:txBody>
      </p:sp>
      <p:sp>
        <p:nvSpPr>
          <p:cNvPr id="3" name="コンテンツ プレースホルダ 2"/>
          <p:cNvSpPr>
            <a:spLocks noGrp="1"/>
          </p:cNvSpPr>
          <p:nvPr>
            <p:ph idx="1"/>
          </p:nvPr>
        </p:nvSpPr>
        <p:spPr/>
        <p:txBody>
          <a:bodyPr/>
          <a:lstStyle/>
          <a:p>
            <a:r>
              <a:rPr lang="en-US" altLang="ja-JP" dirty="0" err="1" smtClean="0"/>
              <a:t>s</a:t>
            </a:r>
            <a:r>
              <a:rPr kumimoji="1" lang="en-US" altLang="ja-JP" dirty="0" err="1" smtClean="0"/>
              <a:t>li.do</a:t>
            </a:r>
            <a:r>
              <a:rPr kumimoji="1" lang="en-US" altLang="ja-JP" dirty="0" smtClean="0"/>
              <a:t> </a:t>
            </a:r>
            <a:r>
              <a:rPr kumimoji="1" lang="ja-JP" altLang="en-US" dirty="0" smtClean="0"/>
              <a:t>（イベントコード </a:t>
            </a:r>
            <a:r>
              <a:rPr kumimoji="1" lang="en-US" altLang="ja-JP" dirty="0" smtClean="0"/>
              <a:t>online-</a:t>
            </a:r>
            <a:r>
              <a:rPr kumimoji="1" lang="en-US" altLang="ja-JP" dirty="0" err="1" smtClean="0"/>
              <a:t>lec</a:t>
            </a:r>
            <a:r>
              <a:rPr kumimoji="1" lang="ja-JP" altLang="en-US" dirty="0" smtClean="0"/>
              <a:t>）をご覧ください</a:t>
            </a:r>
            <a:endParaRPr kumimoji="1" lang="en-US" altLang="ja-JP" dirty="0" smtClean="0"/>
          </a:p>
          <a:p>
            <a:r>
              <a:rPr lang="ja-JP" altLang="en-US" dirty="0" smtClean="0"/>
              <a:t>カテゴリごとにサンプルを選んで載せています</a:t>
            </a:r>
            <a:endParaRPr lang="en-US" altLang="ja-JP" dirty="0" smtClean="0"/>
          </a:p>
          <a:p>
            <a:pPr lvl="1"/>
            <a:r>
              <a:rPr kumimoji="1" lang="ja-JP" altLang="en-US" dirty="0" smtClean="0"/>
              <a:t>追記または「いいね」をしてください</a:t>
            </a:r>
            <a:endParaRPr kumimoji="1" lang="en-US" altLang="ja-JP" dirty="0" smtClean="0"/>
          </a:p>
          <a:p>
            <a:pPr lvl="1"/>
            <a:r>
              <a:rPr lang="ja-JP" altLang="en-US" dirty="0" smtClean="0"/>
              <a:t>心当たりのある方から</a:t>
            </a:r>
            <a:r>
              <a:rPr lang="ja-JP" altLang="en-US" smtClean="0"/>
              <a:t>のご発言も期待</a:t>
            </a:r>
            <a:r>
              <a:rPr lang="ja-JP" altLang="en-US" dirty="0" smtClean="0"/>
              <a:t>します</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42</a:t>
            </a:fld>
            <a:endParaRPr kumimoji="1" lang="ja-JP" altLang="en-US"/>
          </a:p>
        </p:txBody>
      </p:sp>
      <p:graphicFrame>
        <p:nvGraphicFramePr>
          <p:cNvPr id="7" name="表 6"/>
          <p:cNvGraphicFramePr>
            <a:graphicFrameLocks noGrp="1"/>
          </p:cNvGraphicFramePr>
          <p:nvPr/>
        </p:nvGraphicFramePr>
        <p:xfrm>
          <a:off x="1331640" y="4653136"/>
          <a:ext cx="5400600" cy="1849120"/>
        </p:xfrm>
        <a:graphic>
          <a:graphicData uri="http://schemas.openxmlformats.org/drawingml/2006/table">
            <a:tbl>
              <a:tblPr firstRow="1" bandRow="1">
                <a:tableStyleId>{5C22544A-7EE6-4342-B048-85BDC9FD1C3A}</a:tableStyleId>
              </a:tblPr>
              <a:tblGrid>
                <a:gridCol w="1152128"/>
                <a:gridCol w="576064"/>
                <a:gridCol w="2016224"/>
                <a:gridCol w="504056"/>
                <a:gridCol w="1152128"/>
              </a:tblGrid>
              <a:tr h="0">
                <a:tc>
                  <a:txBody>
                    <a:bodyPr/>
                    <a:lstStyle/>
                    <a:p>
                      <a:r>
                        <a:rPr kumimoji="1" lang="ja-JP" altLang="en-US" dirty="0" smtClean="0"/>
                        <a:t>カテゴリ</a:t>
                      </a:r>
                      <a:endParaRPr kumimoji="1" lang="ja-JP" altLang="en-US" dirty="0"/>
                    </a:p>
                  </a:txBody>
                  <a:tcPr/>
                </a:tc>
                <a:tc>
                  <a:txBody>
                    <a:bodyPr/>
                    <a:lstStyle/>
                    <a:p>
                      <a:r>
                        <a:rPr kumimoji="1" lang="ja-JP" altLang="en-US" dirty="0" smtClean="0"/>
                        <a:t>数</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カテゴリ</a:t>
                      </a:r>
                    </a:p>
                  </a:txBody>
                  <a:tcPr/>
                </a:tc>
                <a:tc>
                  <a:txBody>
                    <a:bodyPr/>
                    <a:lstStyle/>
                    <a:p>
                      <a:r>
                        <a:rPr kumimoji="1" lang="ja-JP" altLang="en-US" dirty="0" smtClean="0"/>
                        <a:t>数</a:t>
                      </a:r>
                      <a:endParaRPr kumimoji="1" lang="ja-JP" altLang="en-US" dirty="0"/>
                    </a:p>
                  </a:txBody>
                  <a:tcPr/>
                </a:tc>
                <a:tc>
                  <a:txBody>
                    <a:bodyPr/>
                    <a:lstStyle/>
                    <a:p>
                      <a:r>
                        <a:rPr kumimoji="1" lang="ja-JP" altLang="en-US" dirty="0" smtClean="0"/>
                        <a:t>カテゴリ</a:t>
                      </a:r>
                      <a:endParaRPr kumimoji="1" lang="ja-JP" altLang="en-US" dirty="0"/>
                    </a:p>
                  </a:txBody>
                  <a:tcPr/>
                </a:tc>
              </a:tr>
              <a:tr h="370840">
                <a:tc>
                  <a:txBody>
                    <a:bodyPr/>
                    <a:lstStyle/>
                    <a:p>
                      <a:r>
                        <a:rPr kumimoji="1" lang="ja-JP" altLang="en-US" dirty="0" smtClean="0"/>
                        <a:t>出席</a:t>
                      </a:r>
                      <a:endParaRPr kumimoji="1" lang="ja-JP" altLang="en-US" dirty="0"/>
                    </a:p>
                  </a:txBody>
                  <a:tcPr/>
                </a:tc>
                <a:tc>
                  <a:txBody>
                    <a:bodyPr/>
                    <a:lstStyle/>
                    <a:p>
                      <a:r>
                        <a:rPr kumimoji="1" lang="en-US" altLang="ja-JP" dirty="0" smtClean="0"/>
                        <a:t>24</a:t>
                      </a:r>
                      <a:endParaRPr kumimoji="1" lang="ja-JP" altLang="en-US" dirty="0"/>
                    </a:p>
                  </a:txBody>
                  <a:tcPr/>
                </a:tc>
                <a:tc>
                  <a:txBody>
                    <a:bodyPr/>
                    <a:lstStyle/>
                    <a:p>
                      <a:r>
                        <a:rPr kumimoji="1" lang="ja-JP" altLang="en-US" dirty="0" smtClean="0"/>
                        <a:t>ネットワーク環境</a:t>
                      </a:r>
                      <a:endParaRPr kumimoji="1" lang="ja-JP" altLang="en-US" dirty="0"/>
                    </a:p>
                  </a:txBody>
                  <a:tcPr/>
                </a:tc>
                <a:tc>
                  <a:txBody>
                    <a:bodyPr/>
                    <a:lstStyle/>
                    <a:p>
                      <a:r>
                        <a:rPr kumimoji="1" lang="en-US" altLang="ja-JP" dirty="0" smtClean="0"/>
                        <a:t>11</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双方向</a:t>
                      </a:r>
                      <a:endParaRPr kumimoji="1" lang="ja-JP" altLang="en-US" dirty="0"/>
                    </a:p>
                  </a:txBody>
                  <a:tcPr/>
                </a:tc>
                <a:tc>
                  <a:txBody>
                    <a:bodyPr/>
                    <a:lstStyle/>
                    <a:p>
                      <a:r>
                        <a:rPr kumimoji="1" lang="en-US" altLang="ja-JP" dirty="0" smtClean="0"/>
                        <a:t>21</a:t>
                      </a:r>
                      <a:endParaRPr kumimoji="1" lang="ja-JP" altLang="en-US" dirty="0"/>
                    </a:p>
                  </a:txBody>
                  <a:tcPr/>
                </a:tc>
                <a:tc>
                  <a:txBody>
                    <a:bodyPr/>
                    <a:lstStyle/>
                    <a:p>
                      <a:r>
                        <a:rPr kumimoji="1" lang="ja-JP" altLang="en-US" dirty="0" smtClean="0"/>
                        <a:t>実験・演習</a:t>
                      </a:r>
                      <a:endParaRPr kumimoji="1" lang="ja-JP" altLang="en-US" dirty="0"/>
                    </a:p>
                  </a:txBody>
                  <a:tcPr/>
                </a:tc>
                <a:tc>
                  <a:txBody>
                    <a:bodyPr/>
                    <a:lstStyle/>
                    <a:p>
                      <a:r>
                        <a:rPr kumimoji="1" lang="en-US" altLang="ja-JP" dirty="0" smtClean="0"/>
                        <a:t>9</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ツール</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ja-JP" altLang="en-US" dirty="0" smtClean="0"/>
                        <a:t>著作権</a:t>
                      </a:r>
                      <a:endParaRPr kumimoji="1" lang="ja-JP" altLang="en-US" dirty="0"/>
                    </a:p>
                  </a:txBody>
                  <a:tcPr/>
                </a:tc>
                <a:tc>
                  <a:txBody>
                    <a:bodyPr/>
                    <a:lstStyle/>
                    <a:p>
                      <a:r>
                        <a:rPr kumimoji="1" lang="en-US" altLang="ja-JP" dirty="0" smtClean="0"/>
                        <a:t>7</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機材</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ja-JP" altLang="en-US" dirty="0" smtClean="0"/>
                        <a:t>秘密保持</a:t>
                      </a:r>
                      <a:endParaRPr kumimoji="1" lang="ja-JP" altLang="en-US" dirty="0"/>
                    </a:p>
                  </a:txBody>
                  <a:tcPr/>
                </a:tc>
                <a:tc>
                  <a:txBody>
                    <a:bodyPr/>
                    <a:lstStyle/>
                    <a:p>
                      <a:r>
                        <a:rPr kumimoji="1" lang="en-US" altLang="ja-JP" dirty="0" smtClean="0"/>
                        <a:t>6</a:t>
                      </a:r>
                      <a:endParaRPr kumimoji="1" lang="ja-JP" altLang="en-US" dirty="0"/>
                    </a:p>
                  </a:txBody>
                  <a:tcPr/>
                </a:tc>
                <a:tc>
                  <a:txBody>
                    <a:bodyPr/>
                    <a:lstStyle/>
                    <a:p>
                      <a:r>
                        <a:rPr kumimoji="1" lang="en-US" altLang="ja-JP" dirty="0" smtClean="0"/>
                        <a:t>…</a:t>
                      </a:r>
                      <a:endParaRPr kumimoji="1" lang="ja-JP" altLang="en-US"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ワンストップポータル</a:t>
            </a:r>
            <a:endParaRPr kumimoji="1" lang="ja-JP" altLang="en-US" dirty="0"/>
          </a:p>
        </p:txBody>
      </p:sp>
      <p:sp>
        <p:nvSpPr>
          <p:cNvPr id="3" name="コンテンツ プレースホルダ 2"/>
          <p:cNvSpPr>
            <a:spLocks noGrp="1"/>
          </p:cNvSpPr>
          <p:nvPr>
            <p:ph idx="1"/>
          </p:nvPr>
        </p:nvSpPr>
        <p:spPr>
          <a:xfrm>
            <a:off x="457200" y="1500175"/>
            <a:ext cx="8229600" cy="2432882"/>
          </a:xfrm>
        </p:spPr>
        <p:txBody>
          <a:bodyPr/>
          <a:lstStyle/>
          <a:p>
            <a:r>
              <a:rPr kumimoji="1" lang="ja-JP" altLang="en-US" dirty="0" smtClean="0"/>
              <a:t>本資料、</a:t>
            </a:r>
            <a:r>
              <a:rPr lang="en-US" altLang="ja-JP" dirty="0" smtClean="0"/>
              <a:t>TV</a:t>
            </a:r>
            <a:r>
              <a:rPr lang="ja-JP" altLang="en-US" dirty="0" smtClean="0"/>
              <a:t>会議ツールの情報はすべて以下にあります</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7" name="テキスト ボックス 6"/>
          <p:cNvSpPr txBox="1"/>
          <p:nvPr/>
        </p:nvSpPr>
        <p:spPr>
          <a:xfrm>
            <a:off x="1475656" y="2348880"/>
            <a:ext cx="6132128" cy="707886"/>
          </a:xfrm>
          <a:prstGeom prst="rect">
            <a:avLst/>
          </a:prstGeom>
          <a:noFill/>
        </p:spPr>
        <p:txBody>
          <a:bodyPr wrap="none" rtlCol="0">
            <a:spAutoFit/>
          </a:bodyPr>
          <a:lstStyle/>
          <a:p>
            <a:r>
              <a:rPr kumimoji="1" lang="en-US" altLang="ja-JP" sz="4000" dirty="0" smtClean="0">
                <a:hlinkClick r:id="rId2"/>
              </a:rPr>
              <a:t>https://utelecon.github.io/</a:t>
            </a:r>
            <a:endParaRPr lang="en-US" altLang="ja-JP" sz="4000" dirty="0" smtClean="0"/>
          </a:p>
        </p:txBody>
      </p:sp>
      <p:sp>
        <p:nvSpPr>
          <p:cNvPr id="8" name="テキスト ボックス 7"/>
          <p:cNvSpPr txBox="1"/>
          <p:nvPr/>
        </p:nvSpPr>
        <p:spPr>
          <a:xfrm>
            <a:off x="3203848" y="3068960"/>
            <a:ext cx="2031325" cy="461665"/>
          </a:xfrm>
          <a:prstGeom prst="rect">
            <a:avLst/>
          </a:prstGeom>
          <a:noFill/>
        </p:spPr>
        <p:txBody>
          <a:bodyPr wrap="none" rtlCol="0">
            <a:spAutoFit/>
          </a:bodyPr>
          <a:lstStyle/>
          <a:p>
            <a:r>
              <a:rPr kumimoji="1" lang="ja-JP" altLang="en-US" sz="2400" dirty="0" smtClean="0"/>
              <a:t>ユーテレコン</a:t>
            </a:r>
            <a:endParaRPr kumimoji="1" lang="ja-JP" altLang="en-US" sz="2400" dirty="0"/>
          </a:p>
        </p:txBody>
      </p:sp>
      <p:sp>
        <p:nvSpPr>
          <p:cNvPr id="9" name="コンテンツ プレースホルダ 2"/>
          <p:cNvSpPr txBox="1">
            <a:spLocks/>
          </p:cNvSpPr>
          <p:nvPr/>
        </p:nvSpPr>
        <p:spPr>
          <a:xfrm>
            <a:off x="446856" y="3948446"/>
            <a:ext cx="8229600" cy="2216858"/>
          </a:xfrm>
          <a:prstGeom prst="rect">
            <a:avLst/>
          </a:prstGeom>
        </p:spPr>
        <p:txBody>
          <a:bodyPr vert="horz"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lang="en-US" altLang="ja-JP" sz="3200" kern="0" dirty="0" smtClean="0">
                <a:solidFill>
                  <a:schemeClr val="tx2"/>
                </a:solidFill>
              </a:rPr>
              <a:t>5</a:t>
            </a:r>
            <a:r>
              <a:rPr lang="ja-JP" altLang="en-US" sz="3200" kern="0" dirty="0" smtClean="0">
                <a:solidFill>
                  <a:schemeClr val="tx2"/>
                </a:solidFill>
              </a:rPr>
              <a:t>日ほど前から突貫工事中（執筆中）です</a:t>
            </a:r>
            <a:endParaRPr lang="en-US" altLang="ja-JP" sz="3200" kern="0" dirty="0" smtClean="0">
              <a:solidFill>
                <a:schemeClr val="tx2"/>
              </a:solidFill>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lang="ja-JP" altLang="en-US" sz="3200" kern="0" dirty="0" smtClean="0">
                <a:solidFill>
                  <a:schemeClr val="tx2"/>
                </a:solidFill>
              </a:rPr>
              <a:t>今後</a:t>
            </a:r>
            <a:r>
              <a:rPr lang="en-US" altLang="ja-JP" sz="3200" kern="0" dirty="0" smtClean="0">
                <a:solidFill>
                  <a:schemeClr val="tx2"/>
                </a:solidFill>
              </a:rPr>
              <a:t>m(_ _)m</a:t>
            </a:r>
            <a:r>
              <a:rPr lang="ja-JP" altLang="en-US" sz="3200" kern="0" dirty="0" err="1" smtClean="0">
                <a:solidFill>
                  <a:schemeClr val="tx2"/>
                </a:solidFill>
              </a:rPr>
              <a:t>、</a:t>
            </a:r>
            <a:r>
              <a:rPr lang="ja-JP" altLang="en-US" sz="3200" kern="0" dirty="0" smtClean="0">
                <a:solidFill>
                  <a:schemeClr val="tx2"/>
                </a:solidFill>
              </a:rPr>
              <a:t>英語版も作ります</a:t>
            </a:r>
            <a:endParaRPr kumimoji="1" lang="en-US" altLang="ja-JP" sz="3200" b="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en-US" altLang="ja-JP" sz="3200" b="0" i="0" u="none" strike="noStrike" kern="0" cap="none" spc="0" normalizeH="0" baseline="0" noProof="0" dirty="0" smtClean="0">
                <a:ln>
                  <a:noFill/>
                </a:ln>
                <a:solidFill>
                  <a:schemeClr val="tx2"/>
                </a:solidFill>
                <a:effectLst/>
                <a:uLnTx/>
                <a:uFillTx/>
                <a:latin typeface="+mn-lt"/>
                <a:ea typeface="+mn-ea"/>
                <a:cs typeface="+mn-cs"/>
              </a:rPr>
              <a:t>TV</a:t>
            </a: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会議</a:t>
            </a:r>
            <a:r>
              <a:rPr lang="ja-JP" altLang="en-US" sz="3200" kern="0" dirty="0" smtClean="0">
                <a:solidFill>
                  <a:schemeClr val="tx2"/>
                </a:solidFill>
              </a:rPr>
              <a:t>や授業のオンライン化のノウハウなどをワンストップで得られるサイトを目指して整理・拡充します</a:t>
            </a:r>
            <a:endParaRPr lang="en-US" altLang="ja-JP" sz="3200" kern="0" dirty="0" smtClean="0">
              <a:solidFill>
                <a:schemeClr val="tx2"/>
              </a:solidFill>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lang="en-US" altLang="ja-JP" sz="3200" kern="0" dirty="0" smtClean="0">
                <a:solidFill>
                  <a:schemeClr val="tx2"/>
                </a:solidFill>
              </a:rPr>
              <a:t>Special</a:t>
            </a:r>
            <a:r>
              <a:rPr lang="en-US" altLang="ja-JP" sz="3200" kern="0" baseline="30000" dirty="0" smtClean="0">
                <a:solidFill>
                  <a:schemeClr val="tx2"/>
                </a:solidFill>
              </a:rPr>
              <a:t>100</a:t>
            </a:r>
            <a:r>
              <a:rPr lang="ja-JP" altLang="en-US" sz="3200" kern="0" dirty="0" smtClean="0">
                <a:solidFill>
                  <a:schemeClr val="tx2"/>
                </a:solidFill>
              </a:rPr>
              <a:t> </a:t>
            </a:r>
            <a:r>
              <a:rPr lang="en-US" altLang="ja-JP" sz="3200" kern="0" dirty="0" smtClean="0">
                <a:solidFill>
                  <a:schemeClr val="tx2"/>
                </a:solidFill>
              </a:rPr>
              <a:t>Thanks to </a:t>
            </a:r>
            <a:r>
              <a:rPr lang="ja-JP" altLang="en-US" sz="3200" kern="0" dirty="0" smtClean="0">
                <a:solidFill>
                  <a:schemeClr val="bg2">
                    <a:lumMod val="50000"/>
                  </a:schemeClr>
                </a:solidFill>
              </a:rPr>
              <a:t>栗田佳代子先生、吉田塁先生（大総センター）</a:t>
            </a:r>
            <a:endParaRPr lang="en-US" altLang="ja-JP" sz="3200" kern="0" dirty="0" smtClean="0">
              <a:solidFill>
                <a:schemeClr val="bg2">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UTAS</a:t>
            </a:r>
            <a:r>
              <a:rPr lang="ja-JP" altLang="en-US" dirty="0" smtClean="0"/>
              <a:t>と</a:t>
            </a:r>
            <a:r>
              <a:rPr lang="en-US" altLang="ja-JP" dirty="0" smtClean="0"/>
              <a:t>ITC-LMS</a:t>
            </a:r>
            <a:endParaRPr kumimoji="1" lang="en-US" altLang="ja-JP" dirty="0" smtClean="0"/>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b="1" dirty="0" smtClean="0">
                <a:solidFill>
                  <a:schemeClr val="bg2">
                    <a:lumMod val="50000"/>
                  </a:schemeClr>
                </a:solidFill>
              </a:rPr>
              <a:t>1. </a:t>
            </a:r>
            <a:r>
              <a:rPr kumimoji="1" lang="en-US" altLang="ja-JP" b="1" dirty="0" err="1" smtClean="0">
                <a:solidFill>
                  <a:schemeClr val="bg2">
                    <a:lumMod val="50000"/>
                  </a:schemeClr>
                </a:solidFill>
              </a:rPr>
              <a:t>UTokyo</a:t>
            </a:r>
            <a:r>
              <a:rPr kumimoji="1" lang="en-US" altLang="ja-JP" b="1" dirty="0" smtClean="0">
                <a:solidFill>
                  <a:schemeClr val="bg2">
                    <a:lumMod val="50000"/>
                  </a:schemeClr>
                </a:solidFill>
              </a:rPr>
              <a:t> Account</a:t>
            </a:r>
          </a:p>
          <a:p>
            <a:r>
              <a:rPr lang="en-US" altLang="ja-JP" dirty="0" smtClean="0"/>
              <a:t>2. UTAS</a:t>
            </a:r>
            <a:r>
              <a:rPr lang="ja-JP" altLang="en-US" dirty="0" smtClean="0"/>
              <a:t>と</a:t>
            </a:r>
            <a:r>
              <a:rPr lang="en-US" altLang="ja-JP" dirty="0" smtClean="0"/>
              <a:t>ITC-LMS</a:t>
            </a:r>
            <a:endParaRPr kumimoji="1" lang="en-US" altLang="ja-JP" dirty="0" smtClean="0"/>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UTokyo</a:t>
            </a:r>
            <a:r>
              <a:rPr kumimoji="1" lang="en-US" altLang="ja-JP" dirty="0" smtClean="0"/>
              <a:t> Account</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教職員・学生すべてに割り当てられているアカウント・</a:t>
            </a:r>
            <a:r>
              <a:rPr kumimoji="1" lang="en-US" altLang="ja-JP" dirty="0" smtClean="0"/>
              <a:t>ID</a:t>
            </a:r>
          </a:p>
          <a:p>
            <a:r>
              <a:rPr lang="en-US" altLang="ja-JP" sz="2400" dirty="0" smtClean="0">
                <a:hlinkClick r:id="rId2"/>
              </a:rPr>
              <a:t>https://www.u-tokyo.ac.jp/adm/dics/ja/account.html</a:t>
            </a:r>
            <a:endParaRPr kumimoji="1" lang="en-US" altLang="ja-JP" dirty="0" smtClean="0"/>
          </a:p>
          <a:p>
            <a:pPr lvl="1"/>
            <a:r>
              <a:rPr lang="ja-JP" altLang="en-US" dirty="0" smtClean="0"/>
              <a:t>東京大学の様々なシステムで共通に使われる</a:t>
            </a:r>
            <a:endParaRPr lang="en-US" altLang="ja-JP" dirty="0" smtClean="0"/>
          </a:p>
          <a:p>
            <a:pPr lvl="2"/>
            <a:r>
              <a:rPr lang="ja-JP" altLang="en-US" dirty="0" smtClean="0"/>
              <a:t>経理、就労、成績（</a:t>
            </a:r>
            <a:r>
              <a:rPr lang="en-US" altLang="ja-JP" dirty="0" smtClean="0"/>
              <a:t>UTAS</a:t>
            </a:r>
            <a:r>
              <a:rPr lang="ja-JP" altLang="en-US" dirty="0" smtClean="0"/>
              <a:t>）</a:t>
            </a:r>
            <a:r>
              <a:rPr lang="en-US" altLang="ja-JP" dirty="0" smtClean="0"/>
              <a:t>, </a:t>
            </a:r>
            <a:r>
              <a:rPr lang="ja-JP" altLang="en-US" dirty="0" smtClean="0"/>
              <a:t> 授業支援（</a:t>
            </a:r>
            <a:r>
              <a:rPr lang="en-US" altLang="ja-JP" dirty="0" smtClean="0"/>
              <a:t>ITC-LMS</a:t>
            </a:r>
            <a:r>
              <a:rPr lang="ja-JP" altLang="en-US" dirty="0" smtClean="0"/>
              <a:t>）</a:t>
            </a:r>
            <a:r>
              <a:rPr lang="en-US" altLang="ja-JP" dirty="0" smtClean="0"/>
              <a:t>, MS Office, …</a:t>
            </a:r>
          </a:p>
          <a:p>
            <a:pPr lvl="1"/>
            <a:r>
              <a:rPr kumimoji="1" lang="ja-JP" altLang="en-US" dirty="0" smtClean="0"/>
              <a:t>形式は</a:t>
            </a:r>
            <a:r>
              <a:rPr kumimoji="1" lang="en-US" altLang="ja-JP" dirty="0" smtClean="0"/>
              <a:t>10</a:t>
            </a:r>
            <a:r>
              <a:rPr kumimoji="1" lang="ja-JP" altLang="en-US" dirty="0" smtClean="0"/>
              <a:t>桁の</a:t>
            </a:r>
            <a:r>
              <a:rPr lang="ja-JP" altLang="en-US" dirty="0" smtClean="0"/>
              <a:t>数字</a:t>
            </a:r>
            <a:r>
              <a:rPr lang="en-US" altLang="ja-JP" dirty="0" smtClean="0"/>
              <a:t>. </a:t>
            </a:r>
            <a:r>
              <a:rPr lang="ja-JP" altLang="en-US" dirty="0" smtClean="0"/>
              <a:t>例：</a:t>
            </a:r>
            <a:r>
              <a:rPr lang="en-US" altLang="ja-JP" dirty="0" smtClean="0"/>
              <a:t>2785214386</a:t>
            </a:r>
            <a:endParaRPr kumimoji="1" lang="ja-JP" altLang="en-US" dirty="0"/>
          </a:p>
        </p:txBody>
      </p:sp>
      <p:pic>
        <p:nvPicPr>
          <p:cNvPr id="4" name="図 3" descr="utokyo-account.png"/>
          <p:cNvPicPr>
            <a:picLocks noChangeAspect="1"/>
          </p:cNvPicPr>
          <p:nvPr/>
        </p:nvPicPr>
        <p:blipFill>
          <a:blip r:embed="rId3" cstate="print"/>
          <a:stretch>
            <a:fillRect/>
          </a:stretch>
        </p:blipFill>
        <p:spPr>
          <a:xfrm>
            <a:off x="6588224" y="4869160"/>
            <a:ext cx="2261883" cy="1844824"/>
          </a:xfrm>
          <a:prstGeom prst="rect">
            <a:avLst/>
          </a:prstGeom>
        </p:spPr>
      </p:pic>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日付プレースホルダ 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b="1" dirty="0" smtClean="0">
                <a:solidFill>
                  <a:schemeClr val="bg2">
                    <a:lumMod val="50000"/>
                  </a:schemeClr>
                </a:solidFill>
              </a:rPr>
              <a:t>2. UTAS</a:t>
            </a:r>
            <a:r>
              <a:rPr lang="ja-JP" altLang="en-US" b="1" dirty="0" smtClean="0">
                <a:solidFill>
                  <a:schemeClr val="bg2">
                    <a:lumMod val="50000"/>
                  </a:schemeClr>
                </a:solidFill>
              </a:rPr>
              <a:t>と</a:t>
            </a:r>
            <a:r>
              <a:rPr lang="en-US" altLang="ja-JP" b="1" dirty="0" smtClean="0">
                <a:solidFill>
                  <a:schemeClr val="bg2">
                    <a:lumMod val="50000"/>
                  </a:schemeClr>
                </a:solidFill>
              </a:rPr>
              <a:t>ITC-LMS</a:t>
            </a:r>
            <a:endParaRPr kumimoji="1" lang="en-US" altLang="ja-JP" b="1" dirty="0" smtClean="0">
              <a:solidFill>
                <a:schemeClr val="bg2">
                  <a:lumMod val="50000"/>
                </a:schemeClr>
              </a:solidFill>
            </a:endParaRPr>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1347</TotalTime>
  <Words>2847</Words>
  <Application>Microsoft Office PowerPoint</Application>
  <PresentationFormat>画面に合わせる (4:3)</PresentationFormat>
  <Paragraphs>516</Paragraphs>
  <Slides>42</Slides>
  <Notes>0</Notes>
  <HiddenSlides>0</HiddenSlides>
  <MMClips>0</MMClips>
  <ScaleCrop>false</ScaleCrop>
  <HeadingPairs>
    <vt:vector size="4" baseType="variant">
      <vt:variant>
        <vt:lpstr>テーマ</vt:lpstr>
      </vt:variant>
      <vt:variant>
        <vt:i4>1</vt:i4>
      </vt:variant>
      <vt:variant>
        <vt:lpstr>スライド タイトル</vt:lpstr>
      </vt:variant>
      <vt:variant>
        <vt:i4>42</vt:i4>
      </vt:variant>
    </vt:vector>
  </HeadingPairs>
  <TitlesOfParts>
    <vt:vector size="43" baseType="lpstr">
      <vt:lpstr>雪藤</vt:lpstr>
      <vt:lpstr>授業のオンライン化を念頭に置いたTV会議ツールと使い方説明会</vt:lpstr>
      <vt:lpstr>本日の会議</vt:lpstr>
      <vt:lpstr>第二部予告</vt:lpstr>
      <vt:lpstr>第一部：Executive Summary</vt:lpstr>
      <vt:lpstr>ワンストップポータル</vt:lpstr>
      <vt:lpstr>以降の説明内容</vt:lpstr>
      <vt:lpstr>以降の説明内容</vt:lpstr>
      <vt:lpstr>UTokyo Accountとは</vt:lpstr>
      <vt:lpstr>以降の説明内容</vt:lpstr>
      <vt:lpstr>UTASとは</vt:lpstr>
      <vt:lpstr>ここでのUTASの意義</vt:lpstr>
      <vt:lpstr>ITC-LMSとは</vt:lpstr>
      <vt:lpstr>ITC-LMSでできること</vt:lpstr>
      <vt:lpstr>ITC-LMSでできること</vt:lpstr>
      <vt:lpstr>ITC-LMSの存在意義</vt:lpstr>
      <vt:lpstr>以降の説明内容</vt:lpstr>
      <vt:lpstr>G Suite for Educationとは</vt:lpstr>
      <vt:lpstr>余談：名称について</vt:lpstr>
      <vt:lpstr>ECCSクラウドメールを使うには?</vt:lpstr>
      <vt:lpstr>無事有効化されると…</vt:lpstr>
      <vt:lpstr>注意</vt:lpstr>
      <vt:lpstr>G Suite for Educationの意義</vt:lpstr>
      <vt:lpstr>以降の説明内容</vt:lpstr>
      <vt:lpstr>3つのTV会議</vt:lpstr>
      <vt:lpstr>GoogleハングアウトMeet</vt:lpstr>
      <vt:lpstr>Meetでできること</vt:lpstr>
      <vt:lpstr>Meetデモ</vt:lpstr>
      <vt:lpstr>3 システムの利用可能状況</vt:lpstr>
      <vt:lpstr>3システムの簡易比較表</vt:lpstr>
      <vt:lpstr>以降の説明内容</vt:lpstr>
      <vt:lpstr>基本テンプレート</vt:lpstr>
      <vt:lpstr>TV会議URL通知の実際</vt:lpstr>
      <vt:lpstr>通知の実際</vt:lpstr>
      <vt:lpstr>誰でも読み書き許可されたGoogle Spreadsheet の作り方</vt:lpstr>
      <vt:lpstr>Spreadsheetは学内者限定にすべきか?</vt:lpstr>
      <vt:lpstr>授業運営上の考え方</vt:lpstr>
      <vt:lpstr>参考：学会オンライン開催</vt:lpstr>
      <vt:lpstr>授業設計上の考え方（私見）</vt:lpstr>
      <vt:lpstr>認識済み課題・今後の予定(I) 円滑な遂行のサポート</vt:lpstr>
      <vt:lpstr>学生への共通トレーニング （イメージ）</vt:lpstr>
      <vt:lpstr>認識している課題(II) 授業の実施に関する問題</vt:lpstr>
      <vt:lpstr>第二部へ向けて</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249</cp:revision>
  <dcterms:created xsi:type="dcterms:W3CDTF">2020-03-09T13:20:48Z</dcterms:created>
  <dcterms:modified xsi:type="dcterms:W3CDTF">2020-03-13T05:51:26Z</dcterms:modified>
</cp:coreProperties>
</file>