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7"/>
  </p:notesMasterIdLst>
  <p:sldIdLst>
    <p:sldId id="256" r:id="rId2"/>
    <p:sldId id="257" r:id="rId3"/>
    <p:sldId id="321" r:id="rId4"/>
    <p:sldId id="327" r:id="rId5"/>
    <p:sldId id="328" r:id="rId6"/>
    <p:sldId id="329" r:id="rId7"/>
    <p:sldId id="330" r:id="rId8"/>
    <p:sldId id="331" r:id="rId9"/>
    <p:sldId id="335" r:id="rId10"/>
    <p:sldId id="340" r:id="rId11"/>
    <p:sldId id="332" r:id="rId12"/>
    <p:sldId id="341" r:id="rId13"/>
    <p:sldId id="333" r:id="rId14"/>
    <p:sldId id="322" r:id="rId15"/>
    <p:sldId id="349" r:id="rId16"/>
    <p:sldId id="354" r:id="rId17"/>
    <p:sldId id="359" r:id="rId18"/>
    <p:sldId id="351" r:id="rId19"/>
    <p:sldId id="353" r:id="rId20"/>
    <p:sldId id="352" r:id="rId21"/>
    <p:sldId id="355" r:id="rId22"/>
    <p:sldId id="357" r:id="rId23"/>
    <p:sldId id="356" r:id="rId24"/>
    <p:sldId id="358" r:id="rId25"/>
    <p:sldId id="360" r:id="rId26"/>
    <p:sldId id="361" r:id="rId27"/>
    <p:sldId id="363" r:id="rId28"/>
    <p:sldId id="362" r:id="rId29"/>
    <p:sldId id="364" r:id="rId30"/>
    <p:sldId id="342" r:id="rId31"/>
    <p:sldId id="323" r:id="rId32"/>
    <p:sldId id="343" r:id="rId33"/>
    <p:sldId id="324" r:id="rId34"/>
    <p:sldId id="337" r:id="rId35"/>
    <p:sldId id="325" r:id="rId36"/>
    <p:sldId id="336" r:id="rId37"/>
    <p:sldId id="350" r:id="rId38"/>
    <p:sldId id="344" r:id="rId39"/>
    <p:sldId id="326" r:id="rId40"/>
    <p:sldId id="346" r:id="rId41"/>
    <p:sldId id="347" r:id="rId42"/>
    <p:sldId id="348" r:id="rId43"/>
    <p:sldId id="338" r:id="rId44"/>
    <p:sldId id="339" r:id="rId45"/>
    <p:sldId id="345" r:id="rId4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10D5"/>
    <a:srgbClr val="CC9B00"/>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9" autoAdjust="0"/>
    <p:restoredTop sz="94656" autoAdjust="0"/>
  </p:normalViewPr>
  <p:slideViewPr>
    <p:cSldViewPr>
      <p:cViewPr>
        <p:scale>
          <a:sx n="50" d="100"/>
          <a:sy n="50" d="100"/>
        </p:scale>
        <p:origin x="-832" y="-8"/>
      </p:cViewPr>
      <p:guideLst>
        <p:guide orient="horz" pos="2160"/>
        <p:guide pos="2880"/>
      </p:guideLst>
    </p:cSldViewPr>
  </p:slideViewPr>
  <p:outlineViewPr>
    <p:cViewPr>
      <p:scale>
        <a:sx n="33" d="100"/>
        <a:sy n="33" d="100"/>
      </p:scale>
      <p:origin x="0" y="117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2020/4/5</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FD842DED-4B9B-4568-AC85-B50FA0785511}" type="slidenum">
              <a:rPr kumimoji="1" lang="ja-JP" altLang="en-US" smtClean="0"/>
              <a:pPr/>
              <a:t>5</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smtClean="0"/>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smtClean="0"/>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lvl1pPr>
              <a:defRPr sz="2400"/>
            </a:lvl1pPr>
          </a:lstStyle>
          <a:p>
            <a:r>
              <a:rPr kumimoji="1" lang="en-US" altLang="ja-JP" dirty="0" smtClean="0"/>
              <a:t>utelecon.github.io</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2020/3/26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p:txBody>
          <a:bodyPr/>
          <a:lstStyle/>
          <a:p>
            <a:r>
              <a:rPr kumimoji="1" lang="en-US" altLang="ja-JP" smtClean="0"/>
              <a:t>2020/3/26</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smtClean="0"/>
              <a:t>utelecon.github.io</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smtClean="0"/>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smtClean="0"/>
              <a:t>2020/3/26</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smtClean="0"/>
              <a:t>utelecon.github.io</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smtClean="0"/>
              <a:t>2020/3/26</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smtClean="0"/>
              <a:t>utelecon.github.io</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2020/3/26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smtClean="0"/>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smtClean="0"/>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2020/3/26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smtClean="0"/>
              <a:t>2020/3/26</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2400">
                <a:solidFill>
                  <a:schemeClr val="tx2"/>
                </a:solidFill>
              </a:defRPr>
            </a:lvl1pPr>
          </a:lstStyle>
          <a:p>
            <a:r>
              <a:rPr kumimoji="1" lang="en-US" altLang="ja-JP" dirty="0" smtClean="0"/>
              <a:t>utelecon.github.io</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youtu.be/rlHrutdrjbo"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youtu.be/J9dnXmFiIcI"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zoom.us/j/949933529" TargetMode="External"/><Relationship Id="rId2" Type="http://schemas.openxmlformats.org/officeDocument/2006/relationships/hyperlink" Target="https://zoom.us/j/949933528"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utelecon/utelecon.github.io/tree/master/code/anchorize" TargetMode="External"/><Relationship Id="rId2" Type="http://schemas.openxmlformats.org/officeDocument/2006/relationships/hyperlink" Target="https://utelecon.github.io/code/anchoriz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mailto:&#20849;&#36890;ID@utac.u-tokyo.ac.j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utelecon.github.io/code/anchorize/p5.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mailto:utelecon-questions-group@g.ecc.u-tokyo.ac.jp" TargetMode="External"/><Relationship Id="rId2" Type="http://schemas.openxmlformats.org/officeDocument/2006/relationships/hyperlink" Target="https://utelecon.github.io/" TargetMode="External"/><Relationship Id="rId1" Type="http://schemas.openxmlformats.org/officeDocument/2006/relationships/slideLayout" Target="../slideLayouts/slideLayout2.xml"/><Relationship Id="rId4" Type="http://schemas.openxmlformats.org/officeDocument/2006/relationships/hyperlink" Target="mailto:utelecon@googlegroups.co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utelecon.github.io/oc/"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utelecon.github.io/oc/"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85720" y="2500306"/>
            <a:ext cx="6950576" cy="1512888"/>
          </a:xfrm>
        </p:spPr>
        <p:txBody>
          <a:bodyPr>
            <a:normAutofit/>
          </a:bodyPr>
          <a:lstStyle/>
          <a:p>
            <a:r>
              <a:rPr lang="ja-JP" altLang="en-US" dirty="0" smtClean="0"/>
              <a:t>説明会：オンライン授業の学生への通知方法</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情報基盤センター 田浦健次朗</a:t>
            </a:r>
            <a:endParaRPr kumimoji="1" lang="en-US" altLang="ja-JP"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以降の流れ</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基本編</a:t>
            </a:r>
            <a:endParaRPr kumimoji="1" lang="en-US" altLang="ja-JP" dirty="0" smtClean="0"/>
          </a:p>
          <a:p>
            <a:pPr lvl="1"/>
            <a:r>
              <a:rPr kumimoji="1" lang="ja-JP" altLang="en-US" dirty="0" smtClean="0">
                <a:solidFill>
                  <a:schemeClr val="bg2">
                    <a:lumMod val="50000"/>
                  </a:schemeClr>
                </a:solidFill>
              </a:rPr>
              <a:t>教員</a:t>
            </a:r>
            <a:r>
              <a:rPr kumimoji="1" lang="ja-JP" altLang="en-US" dirty="0" smtClean="0"/>
              <a:t>（またはその代理）が行うこと</a:t>
            </a:r>
            <a:endParaRPr kumimoji="1" lang="en-US" altLang="ja-JP" dirty="0" smtClean="0"/>
          </a:p>
          <a:p>
            <a:pPr lvl="1"/>
            <a:r>
              <a:rPr lang="ja-JP" altLang="en-US" dirty="0" smtClean="0">
                <a:solidFill>
                  <a:schemeClr val="bg2">
                    <a:lumMod val="50000"/>
                  </a:schemeClr>
                </a:solidFill>
              </a:rPr>
              <a:t>学生</a:t>
            </a:r>
            <a:r>
              <a:rPr lang="ja-JP" altLang="en-US" dirty="0" smtClean="0"/>
              <a:t>が行うこと</a:t>
            </a:r>
            <a:endParaRPr lang="en-US" altLang="ja-JP" dirty="0" smtClean="0"/>
          </a:p>
          <a:p>
            <a:pPr lvl="1"/>
            <a:r>
              <a:rPr lang="ja-JP" altLang="en-US" dirty="0" smtClean="0"/>
              <a:t>部局、学科・専攻：</a:t>
            </a:r>
            <a:r>
              <a:rPr lang="ja-JP" altLang="en-US" dirty="0" smtClean="0">
                <a:solidFill>
                  <a:schemeClr val="bg2">
                    <a:lumMod val="50000"/>
                  </a:schemeClr>
                </a:solidFill>
              </a:rPr>
              <a:t>教員への周知</a:t>
            </a:r>
            <a:r>
              <a:rPr lang="ja-JP" altLang="en-US" dirty="0" smtClean="0"/>
              <a:t>のお願い</a:t>
            </a:r>
            <a:endParaRPr lang="en-US" altLang="ja-JP" dirty="0" smtClean="0"/>
          </a:p>
          <a:p>
            <a:pPr lvl="1"/>
            <a:r>
              <a:rPr kumimoji="1" lang="ja-JP" altLang="en-US" dirty="0" smtClean="0"/>
              <a:t>部局、学科・専攻：</a:t>
            </a:r>
            <a:r>
              <a:rPr kumimoji="1" lang="ja-JP" altLang="en-US" dirty="0" smtClean="0">
                <a:solidFill>
                  <a:schemeClr val="bg2">
                    <a:lumMod val="50000"/>
                  </a:schemeClr>
                </a:solidFill>
              </a:rPr>
              <a:t>学生への周知</a:t>
            </a:r>
            <a:r>
              <a:rPr kumimoji="1" lang="ja-JP" altLang="en-US" dirty="0" smtClean="0"/>
              <a:t>のお願い</a:t>
            </a:r>
            <a:endParaRPr kumimoji="1"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sp>
        <p:nvSpPr>
          <p:cNvPr id="7" name="正方形/長方形 6"/>
          <p:cNvSpPr/>
          <p:nvPr/>
        </p:nvSpPr>
        <p:spPr>
          <a:xfrm>
            <a:off x="899592" y="2060848"/>
            <a:ext cx="6264696" cy="5040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教員</a:t>
            </a:r>
            <a:r>
              <a:rPr kumimoji="1" lang="ja-JP" altLang="en-US" sz="3600" dirty="0" smtClean="0"/>
              <a:t>（またはその代理）</a:t>
            </a:r>
            <a:r>
              <a:rPr kumimoji="1" lang="ja-JP" altLang="en-US" dirty="0" smtClean="0"/>
              <a:t>が行うこと</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担当講義のシラバス「詳細情報」の一番下「オンライン授業</a:t>
            </a:r>
            <a:r>
              <a:rPr lang="en-US" altLang="ja-JP" dirty="0" smtClean="0"/>
              <a:t>URL</a:t>
            </a:r>
            <a:r>
              <a:rPr lang="ja-JP" altLang="en-US" dirty="0" smtClean="0"/>
              <a:t>」に</a:t>
            </a:r>
            <a:r>
              <a:rPr lang="en-US" altLang="ja-JP" dirty="0" smtClean="0"/>
              <a:t>TV</a:t>
            </a:r>
            <a:r>
              <a:rPr lang="ja-JP" altLang="en-US" dirty="0" smtClean="0"/>
              <a:t>会議への</a:t>
            </a:r>
            <a:r>
              <a:rPr lang="en-US" altLang="ja-JP" dirty="0" smtClean="0"/>
              <a:t>URL</a:t>
            </a:r>
            <a:r>
              <a:rPr lang="ja-JP" altLang="en-US" dirty="0" smtClean="0"/>
              <a:t>を記入</a:t>
            </a:r>
            <a:endParaRPr lang="en-US" altLang="ja-JP" dirty="0" smtClean="0"/>
          </a:p>
          <a:p>
            <a:r>
              <a:rPr lang="ja-JP" altLang="en-US" dirty="0" smtClean="0"/>
              <a:t>動画 </a:t>
            </a:r>
            <a:r>
              <a:rPr lang="en-US" altLang="ja-JP" dirty="0" smtClean="0">
                <a:hlinkClick r:id="rId2"/>
              </a:rPr>
              <a:t>https://youtu.be/rlHrutdrjbo</a:t>
            </a:r>
            <a:endParaRPr lang="en-US" altLang="ja-JP" dirty="0" smtClean="0"/>
          </a:p>
          <a:p>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以降の流れ</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基本編</a:t>
            </a:r>
            <a:endParaRPr kumimoji="1" lang="en-US" altLang="ja-JP" dirty="0" smtClean="0"/>
          </a:p>
          <a:p>
            <a:pPr lvl="1"/>
            <a:r>
              <a:rPr kumimoji="1" lang="ja-JP" altLang="en-US" dirty="0" smtClean="0">
                <a:solidFill>
                  <a:schemeClr val="bg2">
                    <a:lumMod val="50000"/>
                  </a:schemeClr>
                </a:solidFill>
              </a:rPr>
              <a:t>教員</a:t>
            </a:r>
            <a:r>
              <a:rPr kumimoji="1" lang="ja-JP" altLang="en-US" dirty="0" smtClean="0"/>
              <a:t>（またはその代理）が行うこと</a:t>
            </a:r>
            <a:endParaRPr kumimoji="1" lang="en-US" altLang="ja-JP" dirty="0" smtClean="0"/>
          </a:p>
          <a:p>
            <a:pPr lvl="1"/>
            <a:r>
              <a:rPr lang="ja-JP" altLang="en-US" dirty="0" smtClean="0">
                <a:solidFill>
                  <a:schemeClr val="bg2">
                    <a:lumMod val="50000"/>
                  </a:schemeClr>
                </a:solidFill>
              </a:rPr>
              <a:t>学生</a:t>
            </a:r>
            <a:r>
              <a:rPr lang="ja-JP" altLang="en-US" dirty="0" smtClean="0"/>
              <a:t>が行うこと</a:t>
            </a:r>
            <a:endParaRPr lang="en-US" altLang="ja-JP" dirty="0" smtClean="0"/>
          </a:p>
          <a:p>
            <a:pPr lvl="1"/>
            <a:r>
              <a:rPr lang="ja-JP" altLang="en-US" dirty="0" smtClean="0"/>
              <a:t>部局、学科・専攻：</a:t>
            </a:r>
            <a:r>
              <a:rPr lang="ja-JP" altLang="en-US" dirty="0" smtClean="0">
                <a:solidFill>
                  <a:schemeClr val="bg2">
                    <a:lumMod val="50000"/>
                  </a:schemeClr>
                </a:solidFill>
              </a:rPr>
              <a:t>教員への周知</a:t>
            </a:r>
            <a:r>
              <a:rPr lang="ja-JP" altLang="en-US" dirty="0" smtClean="0"/>
              <a:t>のお願い</a:t>
            </a:r>
            <a:endParaRPr lang="en-US" altLang="ja-JP" dirty="0" smtClean="0"/>
          </a:p>
          <a:p>
            <a:pPr lvl="1"/>
            <a:r>
              <a:rPr kumimoji="1" lang="ja-JP" altLang="en-US" dirty="0" smtClean="0"/>
              <a:t>部局、学科・専攻：</a:t>
            </a:r>
            <a:r>
              <a:rPr kumimoji="1" lang="ja-JP" altLang="en-US" dirty="0" smtClean="0">
                <a:solidFill>
                  <a:schemeClr val="bg2">
                    <a:lumMod val="50000"/>
                  </a:schemeClr>
                </a:solidFill>
              </a:rPr>
              <a:t>学生への周知</a:t>
            </a:r>
            <a:r>
              <a:rPr kumimoji="1" lang="ja-JP" altLang="en-US" dirty="0" smtClean="0"/>
              <a:t>のお願い</a:t>
            </a:r>
            <a:endParaRPr kumimoji="1"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sp>
        <p:nvSpPr>
          <p:cNvPr id="7" name="正方形/長方形 6"/>
          <p:cNvSpPr/>
          <p:nvPr/>
        </p:nvSpPr>
        <p:spPr>
          <a:xfrm>
            <a:off x="899592" y="2564904"/>
            <a:ext cx="3096344" cy="5040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学生の授業参加</a:t>
            </a:r>
            <a:endParaRPr kumimoji="1" lang="ja-JP" altLang="en-US" dirty="0"/>
          </a:p>
        </p:txBody>
      </p:sp>
      <p:sp>
        <p:nvSpPr>
          <p:cNvPr id="3" name="コンテンツ プレースホルダ 2"/>
          <p:cNvSpPr>
            <a:spLocks noGrp="1"/>
          </p:cNvSpPr>
          <p:nvPr>
            <p:ph idx="1"/>
          </p:nvPr>
        </p:nvSpPr>
        <p:spPr/>
        <p:txBody>
          <a:bodyPr>
            <a:normAutofit/>
          </a:bodyPr>
          <a:lstStyle/>
          <a:p>
            <a:r>
              <a:rPr kumimoji="1" lang="en-US" altLang="ja-JP" dirty="0" smtClean="0"/>
              <a:t>UTAS</a:t>
            </a:r>
            <a:r>
              <a:rPr kumimoji="1" lang="ja-JP" altLang="en-US" dirty="0" smtClean="0"/>
              <a:t>の「履修」</a:t>
            </a:r>
            <a:r>
              <a:rPr lang="ja-JP" altLang="en-US" dirty="0" smtClean="0"/>
              <a:t>：</a:t>
            </a:r>
            <a:r>
              <a:rPr kumimoji="1" lang="ja-JP" altLang="en-US" dirty="0" smtClean="0"/>
              <a:t>自分が履修またはお気に入り登録している講義の一覧表示</a:t>
            </a:r>
            <a:endParaRPr kumimoji="1" lang="en-US" altLang="ja-JP" dirty="0" smtClean="0"/>
          </a:p>
          <a:p>
            <a:r>
              <a:rPr lang="ja-JP" altLang="en-US" dirty="0" smtClean="0"/>
              <a:t>そこから各授業のシラバスへ行く</a:t>
            </a:r>
            <a:endParaRPr lang="en-US" altLang="ja-JP" dirty="0" smtClean="0"/>
          </a:p>
          <a:p>
            <a:r>
              <a:rPr lang="en-US" altLang="ja-JP" dirty="0" smtClean="0">
                <a:hlinkClick r:id="rId2"/>
              </a:rPr>
              <a:t>https://youtu.be/J9dnXmFiIcI</a:t>
            </a:r>
            <a:endParaRPr lang="en-US" altLang="ja-JP" dirty="0" smtClean="0"/>
          </a:p>
          <a:p>
            <a:r>
              <a:rPr kumimoji="1" lang="ja-JP" altLang="en-US" dirty="0" smtClean="0"/>
              <a:t>注意：オンライン授業の</a:t>
            </a:r>
            <a:r>
              <a:rPr kumimoji="1" lang="en-US" altLang="ja-JP" dirty="0" smtClean="0"/>
              <a:t>URL</a:t>
            </a:r>
            <a:r>
              <a:rPr kumimoji="1" lang="ja-JP" altLang="en-US" dirty="0" smtClean="0"/>
              <a:t>が学期途中でかわるかもしれません</a:t>
            </a:r>
            <a:r>
              <a:rPr kumimoji="1" lang="en-US" altLang="ja-JP" dirty="0" smtClean="0"/>
              <a:t>!!</a:t>
            </a:r>
          </a:p>
          <a:p>
            <a:pPr lvl="1"/>
            <a:r>
              <a:rPr lang="ja-JP" altLang="en-US" dirty="0" smtClean="0"/>
              <a:t>毎回</a:t>
            </a:r>
            <a:r>
              <a:rPr lang="en-US" altLang="ja-JP" dirty="0" smtClean="0"/>
              <a:t>UTAS</a:t>
            </a:r>
            <a:r>
              <a:rPr lang="ja-JP" altLang="en-US" dirty="0" smtClean="0"/>
              <a:t>へアクセスしてください</a:t>
            </a:r>
            <a:r>
              <a:rPr lang="en-US" altLang="ja-JP" dirty="0" smtClean="0"/>
              <a:t>!!</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本方式の成績</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graphicFrame>
        <p:nvGraphicFramePr>
          <p:cNvPr id="7" name="表 6"/>
          <p:cNvGraphicFramePr>
            <a:graphicFrameLocks noGrp="1"/>
          </p:cNvGraphicFramePr>
          <p:nvPr/>
        </p:nvGraphicFramePr>
        <p:xfrm>
          <a:off x="467544" y="2132856"/>
          <a:ext cx="8280920" cy="1483360"/>
        </p:xfrm>
        <a:graphic>
          <a:graphicData uri="http://schemas.openxmlformats.org/drawingml/2006/table">
            <a:tbl>
              <a:tblPr firstRow="1" bandRow="1">
                <a:tableStyleId>{5C22544A-7EE6-4342-B048-85BDC9FD1C3A}</a:tableStyleId>
              </a:tblPr>
              <a:tblGrid>
                <a:gridCol w="987633"/>
                <a:gridCol w="6645215"/>
                <a:gridCol w="648072"/>
              </a:tblGrid>
              <a:tr h="370840">
                <a:tc>
                  <a:txBody>
                    <a:bodyPr/>
                    <a:lstStyle/>
                    <a:p>
                      <a:r>
                        <a:rPr kumimoji="1" lang="ja-JP" altLang="en-US" dirty="0" smtClean="0"/>
                        <a:t>項目</a:t>
                      </a:r>
                      <a:endParaRPr kumimoji="1" lang="ja-JP" altLang="en-US" dirty="0"/>
                    </a:p>
                  </a:txBody>
                  <a:tcPr/>
                </a:tc>
                <a:tc>
                  <a:txBody>
                    <a:bodyPr/>
                    <a:lstStyle/>
                    <a:p>
                      <a:r>
                        <a:rPr kumimoji="1" lang="ja-JP" altLang="en-US" dirty="0" smtClean="0"/>
                        <a:t>基準</a:t>
                      </a:r>
                      <a:endParaRPr kumimoji="1" lang="ja-JP" altLang="en-US" dirty="0"/>
                    </a:p>
                  </a:txBody>
                  <a:tcPr/>
                </a:tc>
                <a:tc>
                  <a:txBody>
                    <a:bodyPr/>
                    <a:lstStyle/>
                    <a:p>
                      <a:r>
                        <a:rPr kumimoji="1" lang="ja-JP" altLang="en-US" dirty="0" smtClean="0"/>
                        <a:t>評価</a:t>
                      </a:r>
                      <a:endParaRPr kumimoji="1" lang="ja-JP" altLang="en-US" dirty="0"/>
                    </a:p>
                  </a:txBody>
                  <a:tcPr/>
                </a:tc>
              </a:tr>
              <a:tr h="370840">
                <a:tc>
                  <a:txBody>
                    <a:bodyPr/>
                    <a:lstStyle/>
                    <a:p>
                      <a:r>
                        <a:rPr lang="ja-JP" altLang="en-US" dirty="0" smtClean="0"/>
                        <a:t>低障壁</a:t>
                      </a:r>
                      <a:endParaRPr kumimoji="1" lang="ja-JP" altLang="en-US" dirty="0"/>
                    </a:p>
                  </a:txBody>
                  <a:tcPr/>
                </a:tc>
                <a:tc>
                  <a:txBody>
                    <a:bodyPr/>
                    <a:lstStyle/>
                    <a:p>
                      <a:r>
                        <a:rPr lang="ja-JP" altLang="en-US" dirty="0" smtClean="0"/>
                        <a:t>極力すでに知っている・使っている（はずの）仕組みを使う</a:t>
                      </a:r>
                      <a:endParaRPr kumimoji="1" lang="ja-JP" altLang="en-US" dirty="0"/>
                    </a:p>
                  </a:txBody>
                  <a:tcPr/>
                </a:tc>
                <a:tc>
                  <a:txBody>
                    <a:bodyPr/>
                    <a:lstStyle/>
                    <a:p>
                      <a:r>
                        <a:rPr kumimoji="1" lang="ja-JP" altLang="en-US" dirty="0" smtClean="0"/>
                        <a:t>優</a:t>
                      </a:r>
                      <a:endParaRPr kumimoji="1" lang="ja-JP" altLang="en-US" dirty="0"/>
                    </a:p>
                  </a:txBody>
                  <a:tcPr/>
                </a:tc>
              </a:tr>
              <a:tr h="370840">
                <a:tc>
                  <a:txBody>
                    <a:bodyPr/>
                    <a:lstStyle/>
                    <a:p>
                      <a:r>
                        <a:rPr kumimoji="1" lang="ja-JP" altLang="en-US" dirty="0" smtClean="0"/>
                        <a:t>安全性</a:t>
                      </a:r>
                      <a:endParaRPr kumimoji="1" lang="ja-JP" altLang="en-US" dirty="0"/>
                    </a:p>
                  </a:txBody>
                  <a:tcPr/>
                </a:tc>
                <a:tc>
                  <a:txBody>
                    <a:bodyPr/>
                    <a:lstStyle/>
                    <a:p>
                      <a:r>
                        <a:rPr kumimoji="1" lang="ja-JP" altLang="en-US" dirty="0" smtClean="0"/>
                        <a:t>部外者がアクセスできない</a:t>
                      </a:r>
                      <a:endParaRPr kumimoji="1" lang="ja-JP" altLang="en-US" dirty="0"/>
                    </a:p>
                  </a:txBody>
                  <a:tcPr/>
                </a:tc>
                <a:tc>
                  <a:txBody>
                    <a:bodyPr/>
                    <a:lstStyle/>
                    <a:p>
                      <a:r>
                        <a:rPr kumimoji="1" lang="ja-JP" altLang="en-US" dirty="0" smtClean="0"/>
                        <a:t>優</a:t>
                      </a:r>
                      <a:endParaRPr kumimoji="1" lang="ja-JP" altLang="en-US" dirty="0"/>
                    </a:p>
                  </a:txBody>
                  <a:tcPr/>
                </a:tc>
              </a:tr>
              <a:tr h="370840">
                <a:tc>
                  <a:txBody>
                    <a:bodyPr/>
                    <a:lstStyle/>
                    <a:p>
                      <a:r>
                        <a:rPr lang="ja-JP" altLang="en-US" dirty="0" smtClean="0"/>
                        <a:t>利便性</a:t>
                      </a:r>
                      <a:endParaRPr kumimoji="1" lang="ja-JP" altLang="en-US" dirty="0"/>
                    </a:p>
                  </a:txBody>
                  <a:tcPr/>
                </a:tc>
                <a:tc>
                  <a:txBody>
                    <a:bodyPr/>
                    <a:lstStyle/>
                    <a:p>
                      <a:r>
                        <a:rPr lang="ja-JP" altLang="en-US" dirty="0" smtClean="0"/>
                        <a:t>登録も閲覧も便利にできる</a:t>
                      </a:r>
                      <a:endParaRPr kumimoji="1" lang="ja-JP" altLang="en-US" dirty="0"/>
                    </a:p>
                  </a:txBody>
                  <a:tcPr/>
                </a:tc>
                <a:tc>
                  <a:txBody>
                    <a:bodyPr/>
                    <a:lstStyle/>
                    <a:p>
                      <a:r>
                        <a:rPr kumimoji="1" lang="ja-JP" altLang="en-US" dirty="0" smtClean="0">
                          <a:solidFill>
                            <a:srgbClr val="FF0000"/>
                          </a:solidFill>
                        </a:rPr>
                        <a:t>可</a:t>
                      </a:r>
                      <a:endParaRPr kumimoji="1" lang="ja-JP" altLang="en-US" dirty="0">
                        <a:solidFill>
                          <a:srgbClr val="FF0000"/>
                        </a:solidFill>
                      </a:endParaRPr>
                    </a:p>
                  </a:txBody>
                  <a:tcPr/>
                </a:tc>
              </a:tr>
            </a:tbl>
          </a:graphicData>
        </a:graphic>
      </p:graphicFrame>
      <p:sp>
        <p:nvSpPr>
          <p:cNvPr id="9" name="テキスト ボックス 8"/>
          <p:cNvSpPr txBox="1"/>
          <p:nvPr/>
        </p:nvSpPr>
        <p:spPr>
          <a:xfrm>
            <a:off x="539552" y="4581128"/>
            <a:ext cx="8448147" cy="923330"/>
          </a:xfrm>
          <a:prstGeom prst="rect">
            <a:avLst/>
          </a:prstGeom>
          <a:noFill/>
        </p:spPr>
        <p:txBody>
          <a:bodyPr wrap="none" rtlCol="0">
            <a:spAutoFit/>
          </a:bodyPr>
          <a:lstStyle/>
          <a:p>
            <a:r>
              <a:rPr kumimoji="1" lang="ja-JP" altLang="en-US" dirty="0" smtClean="0">
                <a:solidFill>
                  <a:srgbClr val="FF0000"/>
                </a:solidFill>
              </a:rPr>
              <a:t>今回やむなくここに目をつぶっている</a:t>
            </a:r>
            <a:endParaRPr kumimoji="1" lang="en-US" altLang="ja-JP" dirty="0" smtClean="0">
              <a:solidFill>
                <a:srgbClr val="FF0000"/>
              </a:solidFill>
            </a:endParaRPr>
          </a:p>
          <a:p>
            <a:r>
              <a:rPr lang="ja-JP" altLang="en-US" dirty="0" smtClean="0">
                <a:solidFill>
                  <a:srgbClr val="FF0000"/>
                </a:solidFill>
              </a:rPr>
              <a:t>学生は毎回</a:t>
            </a:r>
            <a:r>
              <a:rPr lang="en-US" altLang="ja-JP" dirty="0" smtClean="0">
                <a:solidFill>
                  <a:srgbClr val="FF0000"/>
                </a:solidFill>
              </a:rPr>
              <a:t>UTAS</a:t>
            </a:r>
            <a:r>
              <a:rPr lang="ja-JP" altLang="en-US" dirty="0" smtClean="0">
                <a:solidFill>
                  <a:srgbClr val="FF0000"/>
                </a:solidFill>
              </a:rPr>
              <a:t>メニュー階層をたどり、</a:t>
            </a:r>
            <a:r>
              <a:rPr lang="en-US" altLang="ja-JP" dirty="0" smtClean="0">
                <a:solidFill>
                  <a:srgbClr val="FF0000"/>
                </a:solidFill>
              </a:rPr>
              <a:t>URL</a:t>
            </a:r>
            <a:r>
              <a:rPr lang="ja-JP" altLang="en-US" dirty="0" smtClean="0">
                <a:solidFill>
                  <a:srgbClr val="FF0000"/>
                </a:solidFill>
              </a:rPr>
              <a:t>を取得</a:t>
            </a:r>
            <a:endParaRPr lang="en-US" altLang="ja-JP" dirty="0" smtClean="0">
              <a:solidFill>
                <a:srgbClr val="FF0000"/>
              </a:solidFill>
            </a:endParaRPr>
          </a:p>
          <a:p>
            <a:r>
              <a:rPr kumimoji="1" lang="ja-JP" altLang="en-US" dirty="0" smtClean="0">
                <a:solidFill>
                  <a:srgbClr val="FF0000"/>
                </a:solidFill>
              </a:rPr>
              <a:t>最新の自分用</a:t>
            </a:r>
            <a:r>
              <a:rPr kumimoji="1" lang="en-US" altLang="ja-JP" dirty="0" smtClean="0">
                <a:solidFill>
                  <a:srgbClr val="FF0000"/>
                </a:solidFill>
              </a:rPr>
              <a:t>URL</a:t>
            </a:r>
            <a:r>
              <a:rPr kumimoji="1" lang="ja-JP" altLang="en-US" dirty="0" smtClean="0">
                <a:solidFill>
                  <a:srgbClr val="FF0000"/>
                </a:solidFill>
              </a:rPr>
              <a:t>一覧でもあれば便利なのだがそれを授業開始までに完成は困難</a:t>
            </a:r>
            <a:endParaRPr kumimoji="1" lang="ja-JP" altLang="en-US" dirty="0">
              <a:solidFill>
                <a:srgbClr val="FF0000"/>
              </a:solidFill>
            </a:endParaRPr>
          </a:p>
        </p:txBody>
      </p:sp>
      <p:cxnSp>
        <p:nvCxnSpPr>
          <p:cNvPr id="11" name="直線コネクタ 10"/>
          <p:cNvCxnSpPr>
            <a:endCxn id="9" idx="0"/>
          </p:cNvCxnSpPr>
          <p:nvPr/>
        </p:nvCxnSpPr>
        <p:spPr>
          <a:xfrm flipH="1">
            <a:off x="4763626" y="3573016"/>
            <a:ext cx="3480782" cy="1008112"/>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FAQ</a:t>
            </a:r>
            <a:r>
              <a:rPr kumimoji="1" lang="ja-JP" altLang="en-US" dirty="0" smtClean="0"/>
              <a:t>と思われる点</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kumimoji="1" lang="en-US" altLang="ja-JP" dirty="0" smtClean="0"/>
              <a:t>Q</a:t>
            </a:r>
            <a:r>
              <a:rPr kumimoji="1" lang="ja-JP" altLang="en-US" dirty="0" smtClean="0"/>
              <a:t>：教員は毎週</a:t>
            </a:r>
            <a:r>
              <a:rPr kumimoji="1" lang="en-US" altLang="ja-JP" dirty="0" smtClean="0"/>
              <a:t>URL</a:t>
            </a:r>
            <a:r>
              <a:rPr kumimoji="1" lang="ja-JP" altLang="en-US" dirty="0" smtClean="0"/>
              <a:t>を生成</a:t>
            </a:r>
            <a:r>
              <a:rPr kumimoji="1" lang="ja-JP" altLang="en-US" dirty="0" smtClean="0">
                <a:solidFill>
                  <a:schemeClr val="tx2">
                    <a:lumMod val="50000"/>
                    <a:lumOff val="50000"/>
                  </a:schemeClr>
                </a:solidFill>
              </a:rPr>
              <a:t>｛しないといけない・できる｝</a:t>
            </a:r>
            <a:r>
              <a:rPr kumimoji="1" lang="ja-JP" altLang="en-US" dirty="0" smtClean="0"/>
              <a:t>のか</a:t>
            </a:r>
            <a:r>
              <a:rPr kumimoji="1" lang="en-US" altLang="ja-JP" dirty="0" smtClean="0"/>
              <a:t>?</a:t>
            </a:r>
          </a:p>
          <a:p>
            <a:r>
              <a:rPr kumimoji="1" lang="en-US" altLang="ja-JP" dirty="0" smtClean="0"/>
              <a:t>A</a:t>
            </a:r>
            <a:r>
              <a:rPr kumimoji="1" lang="ja-JP" altLang="en-US" dirty="0" smtClean="0"/>
              <a:t>：</a:t>
            </a:r>
            <a:endParaRPr kumimoji="1" lang="en-US" altLang="ja-JP" dirty="0" smtClean="0"/>
          </a:p>
          <a:p>
            <a:pPr lvl="1"/>
            <a:r>
              <a:rPr kumimoji="1" lang="ja-JP" altLang="en-US" dirty="0" smtClean="0"/>
              <a:t>同じ</a:t>
            </a:r>
            <a:r>
              <a:rPr kumimoji="1" lang="en-US" altLang="ja-JP" dirty="0" smtClean="0"/>
              <a:t>URL</a:t>
            </a:r>
            <a:r>
              <a:rPr kumimoji="1" lang="ja-JP" altLang="en-US" dirty="0" smtClean="0"/>
              <a:t>を使いまわせます（カレンダー</a:t>
            </a:r>
            <a:r>
              <a:rPr kumimoji="1" lang="en-US" altLang="ja-JP" dirty="0" smtClean="0"/>
              <a:t>&amp;</a:t>
            </a:r>
            <a:r>
              <a:rPr kumimoji="1" lang="ja-JP" altLang="en-US" dirty="0" smtClean="0"/>
              <a:t>スケジュール機能）。やり方はポータルに掲載（この後）</a:t>
            </a:r>
            <a:endParaRPr kumimoji="1" lang="en-US" altLang="ja-JP" dirty="0" smtClean="0"/>
          </a:p>
          <a:p>
            <a:pPr lvl="1"/>
            <a:r>
              <a:rPr lang="ja-JP" altLang="en-US" dirty="0" smtClean="0"/>
              <a:t>毎週</a:t>
            </a:r>
            <a:r>
              <a:rPr lang="en-US" altLang="ja-JP" dirty="0" smtClean="0"/>
              <a:t>URL</a:t>
            </a:r>
            <a:r>
              <a:rPr lang="ja-JP" altLang="en-US" dirty="0" smtClean="0"/>
              <a:t>を生成（つまり更新）してもよい</a:t>
            </a:r>
            <a:endParaRPr lang="en-US" altLang="ja-JP" dirty="0" smtClean="0"/>
          </a:p>
          <a:p>
            <a:r>
              <a:rPr kumimoji="1" lang="ja-JP" altLang="en-US" dirty="0" smtClean="0"/>
              <a:t>学生は、</a:t>
            </a:r>
            <a:r>
              <a:rPr kumimoji="1" lang="ja-JP" altLang="en-US" dirty="0" smtClean="0">
                <a:solidFill>
                  <a:srgbClr val="FF0000"/>
                </a:solidFill>
              </a:rPr>
              <a:t>「</a:t>
            </a:r>
            <a:r>
              <a:rPr kumimoji="1" lang="en-US" altLang="ja-JP" dirty="0" smtClean="0">
                <a:solidFill>
                  <a:srgbClr val="FF0000"/>
                </a:solidFill>
              </a:rPr>
              <a:t>URL</a:t>
            </a:r>
            <a:r>
              <a:rPr kumimoji="1" lang="ja-JP" altLang="en-US" dirty="0" smtClean="0">
                <a:solidFill>
                  <a:srgbClr val="FF0000"/>
                </a:solidFill>
              </a:rPr>
              <a:t>が変わる場合に備え、毎回</a:t>
            </a:r>
            <a:r>
              <a:rPr kumimoji="1" lang="en-US" altLang="ja-JP" dirty="0" smtClean="0">
                <a:solidFill>
                  <a:srgbClr val="FF0000"/>
                </a:solidFill>
              </a:rPr>
              <a:t>UTAS</a:t>
            </a:r>
            <a:r>
              <a:rPr kumimoji="1" lang="ja-JP" altLang="en-US" dirty="0" smtClean="0">
                <a:solidFill>
                  <a:srgbClr val="FF0000"/>
                </a:solidFill>
              </a:rPr>
              <a:t>から</a:t>
            </a:r>
            <a:r>
              <a:rPr kumimoji="1" lang="en-US" altLang="ja-JP" dirty="0" smtClean="0">
                <a:solidFill>
                  <a:srgbClr val="FF0000"/>
                </a:solidFill>
              </a:rPr>
              <a:t>URL</a:t>
            </a:r>
            <a:r>
              <a:rPr kumimoji="1" lang="ja-JP" altLang="en-US" dirty="0" smtClean="0">
                <a:solidFill>
                  <a:srgbClr val="FF0000"/>
                </a:solidFill>
              </a:rPr>
              <a:t>を取得してください」</a:t>
            </a:r>
            <a:endParaRPr kumimoji="1" lang="ja-JP" altLang="en-US" dirty="0">
              <a:solidFill>
                <a:srgbClr val="FF0000"/>
              </a:solidFill>
            </a:endParaRPr>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3/26</a:t>
            </a:r>
            <a:r>
              <a:rPr lang="ja-JP" altLang="en-US" dirty="0" smtClean="0"/>
              <a:t>の議論に基づく更新</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オンライン授業</a:t>
            </a:r>
            <a:r>
              <a:rPr kumimoji="1" lang="en-US" altLang="ja-JP" dirty="0" smtClean="0"/>
              <a:t>URL</a:t>
            </a:r>
            <a:r>
              <a:rPr kumimoji="1" lang="ja-JP" altLang="en-US" dirty="0" smtClean="0"/>
              <a:t>に書ける文字列</a:t>
            </a:r>
            <a:endParaRPr kumimoji="1" lang="en-US" altLang="ja-JP" dirty="0" smtClean="0"/>
          </a:p>
          <a:p>
            <a:r>
              <a:rPr lang="ja-JP" altLang="en-US" dirty="0" smtClean="0"/>
              <a:t>教室を用いるか否かの情報、その表現</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16</a:t>
            </a:fld>
            <a:endParaRPr kumimoji="1" lang="ja-JP"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3/26</a:t>
            </a:r>
            <a:r>
              <a:rPr lang="ja-JP" altLang="en-US" dirty="0" smtClean="0"/>
              <a:t>の議論に基づく更新</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オンライン授業</a:t>
            </a:r>
            <a:r>
              <a:rPr kumimoji="1" lang="en-US" altLang="ja-JP" dirty="0" smtClean="0"/>
              <a:t>URL</a:t>
            </a:r>
            <a:r>
              <a:rPr kumimoji="1" lang="ja-JP" altLang="en-US" dirty="0" smtClean="0"/>
              <a:t>に書ける文字列</a:t>
            </a:r>
            <a:endParaRPr kumimoji="1" lang="en-US" altLang="ja-JP" dirty="0" smtClean="0"/>
          </a:p>
          <a:p>
            <a:r>
              <a:rPr lang="ja-JP" altLang="en-US" dirty="0" smtClean="0"/>
              <a:t>教室を用いるか否かの情報、その表現</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「オンライン授業</a:t>
            </a:r>
            <a:r>
              <a:rPr lang="en-US" altLang="ja-JP" dirty="0" smtClean="0"/>
              <a:t>URL</a:t>
            </a:r>
            <a:r>
              <a:rPr lang="ja-JP" altLang="en-US" dirty="0" smtClean="0"/>
              <a:t>」欄に書ける文字列</a:t>
            </a:r>
            <a:r>
              <a:rPr kumimoji="1" lang="en-US" altLang="ja-JP" dirty="0" smtClean="0"/>
              <a:t>(</a:t>
            </a:r>
            <a:r>
              <a:rPr lang="en-US" altLang="ja-JP" dirty="0" smtClean="0"/>
              <a:t>1)</a:t>
            </a:r>
            <a:endParaRPr kumimoji="1" lang="ja-JP" altLang="en-US" dirty="0"/>
          </a:p>
        </p:txBody>
      </p:sp>
      <p:sp>
        <p:nvSpPr>
          <p:cNvPr id="3" name="コンテンツ プレースホルダ 2"/>
          <p:cNvSpPr>
            <a:spLocks noGrp="1"/>
          </p:cNvSpPr>
          <p:nvPr>
            <p:ph idx="1"/>
          </p:nvPr>
        </p:nvSpPr>
        <p:spPr/>
        <p:txBody>
          <a:bodyPr>
            <a:normAutofit fontScale="85000" lnSpcReduction="20000"/>
          </a:bodyPr>
          <a:lstStyle/>
          <a:p>
            <a:r>
              <a:rPr lang="en-US" altLang="ja-JP" dirty="0" smtClean="0"/>
              <a:t>Q: </a:t>
            </a:r>
            <a:r>
              <a:rPr lang="ja-JP" altLang="en-US" dirty="0" smtClean="0"/>
              <a:t>オンライン授業</a:t>
            </a:r>
            <a:r>
              <a:rPr lang="en-US" altLang="ja-JP" dirty="0" smtClean="0"/>
              <a:t>URL</a:t>
            </a:r>
            <a:r>
              <a:rPr lang="ja-JP" altLang="en-US" dirty="0" smtClean="0"/>
              <a:t> 欄には何が書けるのか</a:t>
            </a:r>
            <a:r>
              <a:rPr lang="en-US" altLang="ja-JP" dirty="0" smtClean="0"/>
              <a:t>? </a:t>
            </a:r>
          </a:p>
          <a:p>
            <a:pPr lvl="1"/>
            <a:r>
              <a:rPr lang="ja-JP" altLang="en-US" dirty="0" smtClean="0"/>
              <a:t>複数回分の</a:t>
            </a:r>
            <a:r>
              <a:rPr lang="en-US" altLang="ja-JP" dirty="0" smtClean="0"/>
              <a:t>URL</a:t>
            </a:r>
            <a:r>
              <a:rPr lang="ja-JP" altLang="en-US" dirty="0" smtClean="0"/>
              <a:t>や、</a:t>
            </a:r>
            <a:r>
              <a:rPr lang="en-US" altLang="ja-JP" dirty="0" smtClean="0"/>
              <a:t>URL</a:t>
            </a:r>
            <a:r>
              <a:rPr lang="ja-JP" altLang="en-US" dirty="0" smtClean="0"/>
              <a:t>とそうでないものが混ざった文字列が書きたい</a:t>
            </a:r>
            <a:endParaRPr lang="en-US" altLang="ja-JP" dirty="0" smtClean="0"/>
          </a:p>
          <a:p>
            <a:r>
              <a:rPr kumimoji="1" lang="en-US" altLang="ja-JP" dirty="0" smtClean="0"/>
              <a:t>A: </a:t>
            </a:r>
            <a:r>
              <a:rPr kumimoji="1" lang="ja-JP" altLang="en-US" dirty="0" smtClean="0"/>
              <a:t>今現在のシステムは、「</a:t>
            </a:r>
            <a:r>
              <a:rPr kumimoji="1" lang="en-US" altLang="ja-JP" dirty="0" smtClean="0"/>
              <a:t>URL1</a:t>
            </a:r>
            <a:r>
              <a:rPr kumimoji="1" lang="ja-JP" altLang="en-US" dirty="0" smtClean="0"/>
              <a:t>個」しか書けない。それ以外は</a:t>
            </a:r>
            <a:r>
              <a:rPr lang="ja-JP" altLang="en-US" dirty="0" smtClean="0"/>
              <a:t>エラーになる</a:t>
            </a:r>
            <a:endParaRPr kumimoji="1" lang="en-US" altLang="ja-JP" dirty="0" smtClean="0"/>
          </a:p>
          <a:p>
            <a:pPr lvl="1"/>
            <a:r>
              <a:rPr lang="ja-JP" altLang="en-US" dirty="0" smtClean="0"/>
              <a:t>〇</a:t>
            </a:r>
            <a:r>
              <a:rPr lang="en-US" altLang="ja-JP" dirty="0" smtClean="0"/>
              <a:t>:  </a:t>
            </a:r>
            <a:br>
              <a:rPr lang="en-US" altLang="ja-JP" dirty="0" smtClean="0"/>
            </a:br>
            <a:r>
              <a:rPr lang="en-US" altLang="ja-JP" dirty="0" smtClean="0">
                <a:hlinkClick r:id="rId2"/>
              </a:rPr>
              <a:t>https://zoom.us/j/123456789</a:t>
            </a:r>
            <a:endParaRPr lang="en-US" altLang="ja-JP" dirty="0" smtClean="0"/>
          </a:p>
          <a:p>
            <a:pPr lvl="1"/>
            <a:r>
              <a:rPr lang="en-US" altLang="ja-JP" dirty="0" smtClean="0"/>
              <a:t>×: </a:t>
            </a:r>
            <a:br>
              <a:rPr lang="en-US" altLang="ja-JP" dirty="0" smtClean="0"/>
            </a:br>
            <a:r>
              <a:rPr lang="ja-JP" altLang="en-US" dirty="0" smtClean="0"/>
              <a:t>第</a:t>
            </a:r>
            <a:r>
              <a:rPr lang="en-US" altLang="ja-JP" dirty="0" smtClean="0"/>
              <a:t>1</a:t>
            </a:r>
            <a:r>
              <a:rPr lang="ja-JP" altLang="en-US" dirty="0" smtClean="0"/>
              <a:t>回</a:t>
            </a:r>
            <a:r>
              <a:rPr lang="en-US" altLang="ja-JP" dirty="0" smtClean="0"/>
              <a:t>: </a:t>
            </a:r>
            <a:r>
              <a:rPr lang="en-US" altLang="ja-JP" dirty="0" smtClean="0">
                <a:hlinkClick r:id="rId2"/>
              </a:rPr>
              <a:t>https://zoom.us/j/123456789</a:t>
            </a:r>
            <a:r>
              <a:rPr lang="en-US" altLang="ja-JP" dirty="0" smtClean="0"/>
              <a:t/>
            </a:r>
            <a:br>
              <a:rPr lang="en-US" altLang="ja-JP" dirty="0" smtClean="0"/>
            </a:br>
            <a:r>
              <a:rPr lang="ja-JP" altLang="en-US" dirty="0" smtClean="0"/>
              <a:t>第</a:t>
            </a:r>
            <a:r>
              <a:rPr lang="en-US" altLang="ja-JP" dirty="0" smtClean="0"/>
              <a:t>2</a:t>
            </a:r>
            <a:r>
              <a:rPr lang="ja-JP" altLang="en-US" dirty="0" smtClean="0"/>
              <a:t>回</a:t>
            </a:r>
            <a:r>
              <a:rPr lang="en-US" altLang="ja-JP" dirty="0" smtClean="0"/>
              <a:t>: </a:t>
            </a:r>
            <a:r>
              <a:rPr lang="en-US" altLang="ja-JP" dirty="0" smtClean="0">
                <a:hlinkClick r:id="rId3"/>
              </a:rPr>
              <a:t>https://zoom.us/j/</a:t>
            </a:r>
            <a:r>
              <a:rPr lang="en-US" altLang="ja-JP" dirty="0" smtClean="0">
                <a:hlinkClick r:id="rId2"/>
              </a:rPr>
              <a:t>123456789</a:t>
            </a:r>
            <a:endParaRPr lang="en-US" altLang="ja-JP" dirty="0" smtClean="0"/>
          </a:p>
          <a:p>
            <a:pPr lvl="1"/>
            <a:r>
              <a:rPr lang="en-US" altLang="ja-JP" dirty="0" smtClean="0"/>
              <a:t>×:  </a:t>
            </a:r>
            <a:br>
              <a:rPr lang="en-US" altLang="ja-JP" dirty="0" smtClean="0"/>
            </a:br>
            <a:r>
              <a:rPr lang="en-US" altLang="ja-JP" dirty="0" smtClean="0"/>
              <a:t>URL=</a:t>
            </a:r>
            <a:r>
              <a:rPr lang="en-US" altLang="ja-JP" dirty="0" smtClean="0">
                <a:hlinkClick r:id="rId2"/>
              </a:rPr>
              <a:t> https://zoom.us/j/123456789</a:t>
            </a:r>
            <a:r>
              <a:rPr lang="en-US" altLang="ja-JP" dirty="0" smtClean="0"/>
              <a:t>, </a:t>
            </a:r>
            <a:r>
              <a:rPr lang="ja-JP" altLang="en-US" dirty="0" smtClean="0"/>
              <a:t>パスワード</a:t>
            </a:r>
            <a:r>
              <a:rPr lang="en-US" altLang="ja-JP" dirty="0" smtClean="0"/>
              <a:t>=1234</a:t>
            </a:r>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18</a:t>
            </a:fld>
            <a:endParaRPr kumimoji="1" lang="ja-JP"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「オンライン授業</a:t>
            </a:r>
            <a:r>
              <a:rPr lang="en-US" altLang="ja-JP" dirty="0" smtClean="0"/>
              <a:t>URL</a:t>
            </a:r>
            <a:r>
              <a:rPr lang="ja-JP" altLang="en-US" dirty="0" smtClean="0"/>
              <a:t>」欄に書ける文字列</a:t>
            </a:r>
            <a:r>
              <a:rPr lang="en-US" altLang="ja-JP" dirty="0" smtClean="0"/>
              <a:t>(2)</a:t>
            </a:r>
            <a:endParaRPr kumimoji="1" lang="ja-JP" altLang="en-US" dirty="0"/>
          </a:p>
        </p:txBody>
      </p:sp>
      <p:sp>
        <p:nvSpPr>
          <p:cNvPr id="3" name="コンテンツ プレースホルダ 2"/>
          <p:cNvSpPr>
            <a:spLocks noGrp="1"/>
          </p:cNvSpPr>
          <p:nvPr>
            <p:ph idx="1"/>
          </p:nvPr>
        </p:nvSpPr>
        <p:spPr/>
        <p:txBody>
          <a:bodyPr>
            <a:normAutofit fontScale="77500" lnSpcReduction="20000"/>
          </a:bodyPr>
          <a:lstStyle/>
          <a:p>
            <a:r>
              <a:rPr lang="ja-JP" altLang="en-US" dirty="0" smtClean="0"/>
              <a:t>以下の改修を進めている</a:t>
            </a:r>
            <a:endParaRPr lang="en-US" altLang="ja-JP" dirty="0" smtClean="0"/>
          </a:p>
          <a:p>
            <a:pPr lvl="1"/>
            <a:r>
              <a:rPr lang="ja-JP" altLang="en-US" dirty="0" smtClean="0"/>
              <a:t>任意文字列を書けるようにする</a:t>
            </a:r>
            <a:endParaRPr lang="en-US" altLang="ja-JP" dirty="0" smtClean="0"/>
          </a:p>
          <a:p>
            <a:pPr lvl="1"/>
            <a:r>
              <a:rPr lang="ja-JP" altLang="en-US" dirty="0" smtClean="0"/>
              <a:t>文字列中の</a:t>
            </a:r>
            <a:r>
              <a:rPr lang="en-US" altLang="ja-JP" dirty="0" smtClean="0"/>
              <a:t>URL</a:t>
            </a:r>
            <a:r>
              <a:rPr lang="ja-JP" altLang="en-US" dirty="0" smtClean="0"/>
              <a:t>部分をリンクにする</a:t>
            </a:r>
            <a:endParaRPr lang="en-US" altLang="ja-JP" dirty="0" smtClean="0"/>
          </a:p>
          <a:p>
            <a:r>
              <a:rPr lang="ja-JP" altLang="en-US" dirty="0" smtClean="0"/>
              <a:t>発注済み（</a:t>
            </a:r>
            <a:r>
              <a:rPr lang="en-US" altLang="ja-JP" dirty="0" smtClean="0"/>
              <a:t>3/31</a:t>
            </a:r>
            <a:r>
              <a:rPr lang="ja-JP" altLang="en-US" dirty="0" smtClean="0"/>
              <a:t>）</a:t>
            </a:r>
            <a:endParaRPr lang="en-US" altLang="ja-JP" dirty="0" smtClean="0"/>
          </a:p>
          <a:p>
            <a:pPr lvl="1"/>
            <a:r>
              <a:rPr lang="ja-JP" altLang="en-US" dirty="0" smtClean="0"/>
              <a:t>実行例</a:t>
            </a:r>
            <a:r>
              <a:rPr lang="en-US" altLang="ja-JP" dirty="0" smtClean="0"/>
              <a:t>: </a:t>
            </a:r>
            <a:r>
              <a:rPr lang="en-US" altLang="ja-JP" dirty="0" smtClean="0">
                <a:hlinkClick r:id="rId2"/>
              </a:rPr>
              <a:t>https://utelecon.github.io/code/anchorize/</a:t>
            </a:r>
            <a:endParaRPr lang="en-US" altLang="ja-JP" dirty="0" smtClean="0"/>
          </a:p>
          <a:p>
            <a:pPr lvl="1"/>
            <a:r>
              <a:rPr lang="ja-JP" altLang="en-US" dirty="0" smtClean="0"/>
              <a:t>仕様 </a:t>
            </a:r>
            <a:r>
              <a:rPr lang="en-US" altLang="ja-JP" dirty="0" smtClean="0"/>
              <a:t>(Python</a:t>
            </a:r>
            <a:r>
              <a:rPr lang="ja-JP" altLang="en-US" dirty="0" smtClean="0"/>
              <a:t>コード</a:t>
            </a:r>
            <a:r>
              <a:rPr lang="en-US" altLang="ja-JP" dirty="0" smtClean="0"/>
              <a:t>): </a:t>
            </a:r>
            <a:r>
              <a:rPr lang="en-US" altLang="ja-JP" dirty="0" smtClean="0">
                <a:hlinkClick r:id="rId3"/>
              </a:rPr>
              <a:t>https://github.com/utelecon/utelecon.github.io/tree/master/code/anchorize</a:t>
            </a:r>
            <a:endParaRPr lang="en-US" altLang="ja-JP" dirty="0" smtClean="0"/>
          </a:p>
          <a:p>
            <a:r>
              <a:rPr lang="ja-JP" altLang="en-US" dirty="0" smtClean="0"/>
              <a:t>しかし現在すでに準備のために</a:t>
            </a:r>
            <a:r>
              <a:rPr lang="en-US" altLang="ja-JP" dirty="0" smtClean="0"/>
              <a:t>URL</a:t>
            </a:r>
            <a:r>
              <a:rPr lang="ja-JP" altLang="en-US" dirty="0" smtClean="0"/>
              <a:t>を書き込む時間であり、初回授業に間に合わない。たった今は制約「</a:t>
            </a:r>
            <a:r>
              <a:rPr lang="en-US" altLang="ja-JP" dirty="0" smtClean="0"/>
              <a:t>URL 1</a:t>
            </a:r>
            <a:r>
              <a:rPr lang="ja-JP" altLang="en-US" dirty="0" smtClean="0"/>
              <a:t>個だけ、それ以外は書けない」のもとでやるしかない</a:t>
            </a:r>
            <a:endParaRPr lang="en-US" altLang="ja-JP" dirty="0" smtClean="0"/>
          </a:p>
          <a:p>
            <a:r>
              <a:rPr lang="ja-JP" altLang="en-US" dirty="0" smtClean="0"/>
              <a:t>以下に回避策と注意点を述べる</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19</a:t>
            </a:fld>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本日の会議</a:t>
            </a:r>
            <a:endParaRPr kumimoji="1" lang="ja-JP" altLang="en-US" dirty="0"/>
          </a:p>
        </p:txBody>
      </p:sp>
      <p:sp>
        <p:nvSpPr>
          <p:cNvPr id="3" name="コンテンツ プレースホルダ 2"/>
          <p:cNvSpPr>
            <a:spLocks noGrp="1"/>
          </p:cNvSpPr>
          <p:nvPr>
            <p:ph idx="1"/>
          </p:nvPr>
        </p:nvSpPr>
        <p:spPr/>
        <p:txBody>
          <a:bodyPr>
            <a:normAutofit fontScale="92500" lnSpcReduction="20000"/>
          </a:bodyPr>
          <a:lstStyle/>
          <a:p>
            <a:r>
              <a:rPr lang="ja-JP" altLang="en-US" dirty="0" smtClean="0">
                <a:solidFill>
                  <a:schemeClr val="bg2">
                    <a:lumMod val="50000"/>
                  </a:schemeClr>
                </a:solidFill>
              </a:rPr>
              <a:t>第一部：説明編</a:t>
            </a:r>
            <a:endParaRPr lang="en-US" altLang="ja-JP" dirty="0" smtClean="0">
              <a:solidFill>
                <a:schemeClr val="bg2">
                  <a:lumMod val="50000"/>
                </a:schemeClr>
              </a:solidFill>
            </a:endParaRPr>
          </a:p>
          <a:p>
            <a:pPr lvl="1"/>
            <a:r>
              <a:rPr lang="ja-JP" altLang="en-US" dirty="0" smtClean="0"/>
              <a:t>学生へのオンライン授業情報の周知の仕方</a:t>
            </a:r>
            <a:endParaRPr lang="en-US" altLang="ja-JP" dirty="0" smtClean="0"/>
          </a:p>
          <a:p>
            <a:pPr lvl="1"/>
            <a:r>
              <a:rPr lang="ja-JP" altLang="en-US" dirty="0" smtClean="0"/>
              <a:t>注：今日は「授業をどうやるか」の話ではなく</a:t>
            </a:r>
            <a:endParaRPr lang="en-US" altLang="ja-JP" dirty="0" smtClean="0"/>
          </a:p>
          <a:p>
            <a:pPr lvl="1"/>
            <a:r>
              <a:rPr lang="ja-JP" altLang="en-US" dirty="0" smtClean="0"/>
              <a:t>それは明日（</a:t>
            </a:r>
            <a:r>
              <a:rPr lang="en-US" altLang="ja-JP" dirty="0" smtClean="0"/>
              <a:t>3/27</a:t>
            </a:r>
            <a:r>
              <a:rPr lang="ja-JP" altLang="en-US" dirty="0" smtClean="0"/>
              <a:t>）またあります </a:t>
            </a:r>
            <a:r>
              <a:rPr lang="en-US" altLang="ja-JP" dirty="0" smtClean="0"/>
              <a:t>10:00</a:t>
            </a:r>
            <a:r>
              <a:rPr lang="ja-JP" altLang="en-US" dirty="0" smtClean="0"/>
              <a:t>～</a:t>
            </a:r>
            <a:endParaRPr lang="en-US" altLang="ja-JP" dirty="0" smtClean="0"/>
          </a:p>
          <a:p>
            <a:r>
              <a:rPr lang="ja-JP" altLang="en-US" dirty="0" smtClean="0">
                <a:solidFill>
                  <a:schemeClr val="bg2">
                    <a:lumMod val="50000"/>
                  </a:schemeClr>
                </a:solidFill>
              </a:rPr>
              <a:t>第二部：質疑・課題共有・検討編</a:t>
            </a:r>
            <a:endParaRPr lang="en-US" altLang="ja-JP" dirty="0" smtClean="0">
              <a:solidFill>
                <a:schemeClr val="bg2">
                  <a:lumMod val="50000"/>
                </a:schemeClr>
              </a:solidFill>
            </a:endParaRPr>
          </a:p>
          <a:p>
            <a:r>
              <a:rPr lang="ja-JP" altLang="en-US" dirty="0" smtClean="0"/>
              <a:t>（学内向けに配信するため）説明会の内容を</a:t>
            </a:r>
            <a:r>
              <a:rPr lang="ja-JP" altLang="en-US" dirty="0" smtClean="0">
                <a:solidFill>
                  <a:srgbClr val="FF0000"/>
                </a:solidFill>
              </a:rPr>
              <a:t>録画</a:t>
            </a:r>
            <a:r>
              <a:rPr lang="ja-JP" altLang="en-US" dirty="0" smtClean="0"/>
              <a:t>させていただきます</a:t>
            </a:r>
            <a:endParaRPr lang="en-US" altLang="ja-JP" dirty="0" smtClean="0"/>
          </a:p>
          <a:p>
            <a:r>
              <a:rPr lang="ja-JP" altLang="en-US" dirty="0" smtClean="0"/>
              <a:t>前</a:t>
            </a:r>
            <a:r>
              <a:rPr lang="en-US" altLang="ja-JP" dirty="0" smtClean="0"/>
              <a:t>2</a:t>
            </a:r>
            <a:r>
              <a:rPr lang="ja-JP" altLang="en-US" dirty="0" smtClean="0"/>
              <a:t>回の説明会も配信し（て）ます</a:t>
            </a:r>
            <a:endParaRPr lang="en-US" altLang="ja-JP" dirty="0" smtClean="0"/>
          </a:p>
          <a:p>
            <a:pPr lvl="1"/>
            <a:r>
              <a:rPr kumimoji="1" lang="en-US" altLang="ja-JP" dirty="0" smtClean="0"/>
              <a:t>3/13 </a:t>
            </a:r>
            <a:r>
              <a:rPr lang="ja-JP" altLang="en-US" dirty="0" smtClean="0"/>
              <a:t>授業のオンライン化を念頭に置いた</a:t>
            </a:r>
            <a:r>
              <a:rPr lang="en-US" altLang="ja-JP" dirty="0" smtClean="0"/>
              <a:t>TV</a:t>
            </a:r>
            <a:r>
              <a:rPr lang="ja-JP" altLang="en-US" dirty="0" smtClean="0"/>
              <a:t>会議ツールと使い方説明会</a:t>
            </a:r>
            <a:endParaRPr kumimoji="1" lang="en-US" altLang="ja-JP" dirty="0" smtClean="0"/>
          </a:p>
          <a:p>
            <a:pPr lvl="1"/>
            <a:r>
              <a:rPr lang="en-US" altLang="ja-JP" dirty="0" smtClean="0"/>
              <a:t>3/19</a:t>
            </a:r>
            <a:r>
              <a:rPr lang="ja-JP" altLang="en-US" dirty="0" smtClean="0"/>
              <a:t>オンライン基礎講座 </a:t>
            </a:r>
            <a:r>
              <a:rPr lang="en-US" altLang="ja-JP" dirty="0" smtClean="0"/>
              <a:t>Zoom </a:t>
            </a:r>
            <a:r>
              <a:rPr lang="ja-JP" altLang="en-US" dirty="0" smtClean="0"/>
              <a:t>の使い方</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2020/3/26</a:t>
            </a:r>
            <a:endParaRPr kumimoji="1" lang="ja-JP"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回避策</a:t>
            </a:r>
            <a:endParaRPr kumimoji="1" lang="ja-JP" altLang="en-US" dirty="0"/>
          </a:p>
        </p:txBody>
      </p:sp>
      <p:sp>
        <p:nvSpPr>
          <p:cNvPr id="3" name="コンテンツ プレースホルダ 2"/>
          <p:cNvSpPr>
            <a:spLocks noGrp="1"/>
          </p:cNvSpPr>
          <p:nvPr>
            <p:ph idx="1"/>
          </p:nvPr>
        </p:nvSpPr>
        <p:spPr>
          <a:xfrm>
            <a:off x="457200" y="1500174"/>
            <a:ext cx="8686800" cy="4525963"/>
          </a:xfrm>
        </p:spPr>
        <p:txBody>
          <a:bodyPr/>
          <a:lstStyle/>
          <a:p>
            <a:r>
              <a:rPr kumimoji="1" lang="ja-JP" altLang="en-US" dirty="0" smtClean="0"/>
              <a:t>別ページ（</a:t>
            </a:r>
            <a:r>
              <a:rPr kumimoji="1" lang="en-US" altLang="ja-JP" dirty="0" smtClean="0"/>
              <a:t>Microsoft Excel Online, Google Spreadsheet</a:t>
            </a:r>
            <a:r>
              <a:rPr kumimoji="1" lang="ja-JP" altLang="en-US" dirty="0" smtClean="0"/>
              <a:t>など）へのリンク</a:t>
            </a:r>
            <a:r>
              <a:rPr lang="ja-JP" altLang="en-US" dirty="0" smtClean="0"/>
              <a:t>を書く</a:t>
            </a:r>
            <a:endParaRPr kumimoji="1" lang="en-US" altLang="ja-JP" dirty="0" smtClean="0"/>
          </a:p>
          <a:p>
            <a:pPr lvl="1"/>
            <a:r>
              <a:rPr lang="en-US" altLang="ja-JP" dirty="0" smtClean="0"/>
              <a:t>3/13 </a:t>
            </a:r>
            <a:r>
              <a:rPr lang="ja-JP" altLang="en-US" dirty="0" smtClean="0"/>
              <a:t>説明会でほのめかした方法</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20</a:t>
            </a:fld>
            <a:endParaRPr kumimoji="1" lang="ja-JP" altLang="en-US"/>
          </a:p>
        </p:txBody>
      </p:sp>
      <p:grpSp>
        <p:nvGrpSpPr>
          <p:cNvPr id="20" name="グループ化 19"/>
          <p:cNvGrpSpPr/>
          <p:nvPr/>
        </p:nvGrpSpPr>
        <p:grpSpPr>
          <a:xfrm>
            <a:off x="596277" y="3068961"/>
            <a:ext cx="7467603" cy="3789040"/>
            <a:chOff x="0" y="2060848"/>
            <a:chExt cx="8676456" cy="4402409"/>
          </a:xfrm>
        </p:grpSpPr>
        <p:sp>
          <p:nvSpPr>
            <p:cNvPr id="7" name="テキスト ボックス 6"/>
            <p:cNvSpPr txBox="1"/>
            <p:nvPr/>
          </p:nvSpPr>
          <p:spPr>
            <a:xfrm>
              <a:off x="3949995" y="2395505"/>
              <a:ext cx="4116192" cy="750959"/>
            </a:xfrm>
            <a:prstGeom prst="rect">
              <a:avLst/>
            </a:prstGeom>
            <a:noFill/>
          </p:spPr>
          <p:txBody>
            <a:bodyPr wrap="none" rtlCol="0">
              <a:spAutoFit/>
            </a:bodyPr>
            <a:lstStyle/>
            <a:p>
              <a:r>
                <a:rPr lang="en-US" altLang="ja-JP" dirty="0" smtClean="0"/>
                <a:t>Microsoft Excel Online workbook, </a:t>
              </a:r>
            </a:p>
            <a:p>
              <a:r>
                <a:rPr kumimoji="1" lang="en-US" altLang="ja-JP" dirty="0" smtClean="0"/>
                <a:t>Google Spreadsheet</a:t>
              </a:r>
              <a:r>
                <a:rPr kumimoji="1" lang="ja-JP" altLang="en-US" dirty="0" smtClean="0"/>
                <a:t>など</a:t>
              </a:r>
              <a:endParaRPr kumimoji="1" lang="ja-JP" altLang="en-US" dirty="0"/>
            </a:p>
          </p:txBody>
        </p:sp>
        <p:pic>
          <p:nvPicPr>
            <p:cNvPr id="8" name="図 7" descr="utas.png"/>
            <p:cNvPicPr>
              <a:picLocks noChangeAspect="1"/>
            </p:cNvPicPr>
            <p:nvPr/>
          </p:nvPicPr>
          <p:blipFill>
            <a:blip r:embed="rId2" cstate="print"/>
            <a:stretch>
              <a:fillRect/>
            </a:stretch>
          </p:blipFill>
          <p:spPr>
            <a:xfrm>
              <a:off x="0" y="2060848"/>
              <a:ext cx="2134777" cy="1656184"/>
            </a:xfrm>
            <a:prstGeom prst="rect">
              <a:avLst/>
            </a:prstGeom>
          </p:spPr>
        </p:pic>
        <p:pic>
          <p:nvPicPr>
            <p:cNvPr id="9" name="図 8" descr="zoom.png"/>
            <p:cNvPicPr>
              <a:picLocks noChangeAspect="1"/>
            </p:cNvPicPr>
            <p:nvPr/>
          </p:nvPicPr>
          <p:blipFill>
            <a:blip r:embed="rId3" cstate="print"/>
            <a:stretch>
              <a:fillRect/>
            </a:stretch>
          </p:blipFill>
          <p:spPr>
            <a:xfrm>
              <a:off x="7380312" y="4941167"/>
              <a:ext cx="1296144" cy="526254"/>
            </a:xfrm>
            <a:prstGeom prst="rect">
              <a:avLst/>
            </a:prstGeom>
          </p:spPr>
        </p:pic>
        <p:pic>
          <p:nvPicPr>
            <p:cNvPr id="10" name="図 9" descr="webex-meetings.png"/>
            <p:cNvPicPr>
              <a:picLocks noChangeAspect="1"/>
            </p:cNvPicPr>
            <p:nvPr/>
          </p:nvPicPr>
          <p:blipFill>
            <a:blip r:embed="rId4" cstate="print"/>
            <a:stretch>
              <a:fillRect/>
            </a:stretch>
          </p:blipFill>
          <p:spPr>
            <a:xfrm>
              <a:off x="7236296" y="5733255"/>
              <a:ext cx="1280495" cy="730002"/>
            </a:xfrm>
            <a:prstGeom prst="rect">
              <a:avLst/>
            </a:prstGeom>
          </p:spPr>
        </p:pic>
        <p:pic>
          <p:nvPicPr>
            <p:cNvPr id="11" name="図 10" descr="meet.png"/>
            <p:cNvPicPr>
              <a:picLocks noChangeAspect="1"/>
            </p:cNvPicPr>
            <p:nvPr/>
          </p:nvPicPr>
          <p:blipFill>
            <a:blip r:embed="rId5" cstate="print"/>
            <a:stretch>
              <a:fillRect/>
            </a:stretch>
          </p:blipFill>
          <p:spPr>
            <a:xfrm>
              <a:off x="7380312" y="3933055"/>
              <a:ext cx="1267506" cy="902292"/>
            </a:xfrm>
            <a:prstGeom prst="rect">
              <a:avLst/>
            </a:prstGeom>
          </p:spPr>
        </p:pic>
        <p:sp>
          <p:nvSpPr>
            <p:cNvPr id="12" name="テキスト ボックス 11"/>
            <p:cNvSpPr txBox="1"/>
            <p:nvPr/>
          </p:nvSpPr>
          <p:spPr>
            <a:xfrm>
              <a:off x="539552" y="4365104"/>
              <a:ext cx="1629742" cy="369332"/>
            </a:xfrm>
            <a:prstGeom prst="rect">
              <a:avLst/>
            </a:prstGeom>
            <a:noFill/>
          </p:spPr>
          <p:txBody>
            <a:bodyPr wrap="none" rtlCol="0">
              <a:spAutoFit/>
            </a:bodyPr>
            <a:lstStyle/>
            <a:p>
              <a:r>
                <a:rPr kumimoji="1" lang="en-US" altLang="ja-JP" dirty="0" smtClean="0"/>
                <a:t>UTAS</a:t>
              </a:r>
              <a:r>
                <a:rPr kumimoji="1" lang="ja-JP" altLang="en-US" dirty="0" smtClean="0"/>
                <a:t>シラバス</a:t>
              </a:r>
              <a:endParaRPr kumimoji="1" lang="ja-JP" altLang="en-US" dirty="0"/>
            </a:p>
          </p:txBody>
        </p:sp>
        <p:sp>
          <p:nvSpPr>
            <p:cNvPr id="13" name="フリーフォーム 12"/>
            <p:cNvSpPr/>
            <p:nvPr/>
          </p:nvSpPr>
          <p:spPr>
            <a:xfrm>
              <a:off x="2336800" y="2636912"/>
              <a:ext cx="939800" cy="700617"/>
            </a:xfrm>
            <a:custGeom>
              <a:avLst/>
              <a:gdLst>
                <a:gd name="connsiteX0" fmla="*/ 0 w 939800"/>
                <a:gd name="connsiteY0" fmla="*/ 78317 h 700617"/>
                <a:gd name="connsiteX1" fmla="*/ 609600 w 939800"/>
                <a:gd name="connsiteY1" fmla="*/ 103717 h 700617"/>
                <a:gd name="connsiteX2" fmla="*/ 939800 w 939800"/>
                <a:gd name="connsiteY2" fmla="*/ 700617 h 700617"/>
              </a:gdLst>
              <a:ahLst/>
              <a:cxnLst>
                <a:cxn ang="0">
                  <a:pos x="connsiteX0" y="connsiteY0"/>
                </a:cxn>
                <a:cxn ang="0">
                  <a:pos x="connsiteX1" y="connsiteY1"/>
                </a:cxn>
                <a:cxn ang="0">
                  <a:pos x="connsiteX2" y="connsiteY2"/>
                </a:cxn>
              </a:cxnLst>
              <a:rect l="l" t="t" r="r" b="b"/>
              <a:pathLst>
                <a:path w="939800" h="700617">
                  <a:moveTo>
                    <a:pt x="0" y="78317"/>
                  </a:moveTo>
                  <a:cubicBezTo>
                    <a:pt x="226483" y="39158"/>
                    <a:pt x="452967" y="0"/>
                    <a:pt x="609600" y="103717"/>
                  </a:cubicBezTo>
                  <a:cubicBezTo>
                    <a:pt x="766233" y="207434"/>
                    <a:pt x="853016" y="454025"/>
                    <a:pt x="939800" y="700617"/>
                  </a:cubicBezTo>
                </a:path>
              </a:pathLst>
            </a:cu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13"/>
            <p:cNvSpPr/>
            <p:nvPr/>
          </p:nvSpPr>
          <p:spPr>
            <a:xfrm>
              <a:off x="6084168" y="4035754"/>
              <a:ext cx="1296144" cy="257341"/>
            </a:xfrm>
            <a:custGeom>
              <a:avLst/>
              <a:gdLst>
                <a:gd name="connsiteX0" fmla="*/ 0 w 1320800"/>
                <a:gd name="connsiteY0" fmla="*/ 61383 h 505883"/>
                <a:gd name="connsiteX1" fmla="*/ 762000 w 1320800"/>
                <a:gd name="connsiteY1" fmla="*/ 74083 h 505883"/>
                <a:gd name="connsiteX2" fmla="*/ 1320800 w 1320800"/>
                <a:gd name="connsiteY2" fmla="*/ 505883 h 505883"/>
                <a:gd name="connsiteX0" fmla="*/ 0 w 1296144"/>
                <a:gd name="connsiteY0" fmla="*/ 30692 h 257341"/>
                <a:gd name="connsiteX1" fmla="*/ 762000 w 1296144"/>
                <a:gd name="connsiteY1" fmla="*/ 43392 h 257341"/>
                <a:gd name="connsiteX2" fmla="*/ 1296144 w 1296144"/>
                <a:gd name="connsiteY2" fmla="*/ 257341 h 257341"/>
              </a:gdLst>
              <a:ahLst/>
              <a:cxnLst>
                <a:cxn ang="0">
                  <a:pos x="connsiteX0" y="connsiteY0"/>
                </a:cxn>
                <a:cxn ang="0">
                  <a:pos x="connsiteX1" y="connsiteY1"/>
                </a:cxn>
                <a:cxn ang="0">
                  <a:pos x="connsiteX2" y="connsiteY2"/>
                </a:cxn>
              </a:cxnLst>
              <a:rect l="l" t="t" r="r" b="b"/>
              <a:pathLst>
                <a:path w="1296144" h="257341">
                  <a:moveTo>
                    <a:pt x="0" y="30692"/>
                  </a:moveTo>
                  <a:cubicBezTo>
                    <a:pt x="270933" y="0"/>
                    <a:pt x="545976" y="5617"/>
                    <a:pt x="762000" y="43392"/>
                  </a:cubicBezTo>
                  <a:cubicBezTo>
                    <a:pt x="978024" y="81167"/>
                    <a:pt x="1126810" y="78482"/>
                    <a:pt x="1296144" y="257341"/>
                  </a:cubicBezTo>
                </a:path>
              </a:pathLst>
            </a:cu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14"/>
            <p:cNvSpPr/>
            <p:nvPr/>
          </p:nvSpPr>
          <p:spPr>
            <a:xfrm>
              <a:off x="6156176" y="4020277"/>
              <a:ext cx="1248792" cy="920890"/>
            </a:xfrm>
            <a:custGeom>
              <a:avLst/>
              <a:gdLst>
                <a:gd name="connsiteX0" fmla="*/ 0 w 1320800"/>
                <a:gd name="connsiteY0" fmla="*/ 61383 h 505883"/>
                <a:gd name="connsiteX1" fmla="*/ 762000 w 1320800"/>
                <a:gd name="connsiteY1" fmla="*/ 74083 h 505883"/>
                <a:gd name="connsiteX2" fmla="*/ 1320800 w 1320800"/>
                <a:gd name="connsiteY2" fmla="*/ 505883 h 505883"/>
                <a:gd name="connsiteX0" fmla="*/ 0 w 1248792"/>
                <a:gd name="connsiteY0" fmla="*/ 42659 h 509628"/>
                <a:gd name="connsiteX1" fmla="*/ 689992 w 1248792"/>
                <a:gd name="connsiteY1" fmla="*/ 77828 h 509628"/>
                <a:gd name="connsiteX2" fmla="*/ 1248792 w 1248792"/>
                <a:gd name="connsiteY2" fmla="*/ 509628 h 509628"/>
                <a:gd name="connsiteX0" fmla="*/ 0 w 1248792"/>
                <a:gd name="connsiteY0" fmla="*/ 30692 h 497661"/>
                <a:gd name="connsiteX1" fmla="*/ 792088 w 1248792"/>
                <a:gd name="connsiteY1" fmla="*/ 147434 h 497661"/>
                <a:gd name="connsiteX2" fmla="*/ 1248792 w 1248792"/>
                <a:gd name="connsiteY2" fmla="*/ 497661 h 497661"/>
              </a:gdLst>
              <a:ahLst/>
              <a:cxnLst>
                <a:cxn ang="0">
                  <a:pos x="connsiteX0" y="connsiteY0"/>
                </a:cxn>
                <a:cxn ang="0">
                  <a:pos x="connsiteX1" y="connsiteY1"/>
                </a:cxn>
                <a:cxn ang="0">
                  <a:pos x="connsiteX2" y="connsiteY2"/>
                </a:cxn>
              </a:cxnLst>
              <a:rect l="l" t="t" r="r" b="b"/>
              <a:pathLst>
                <a:path w="1248792" h="497661">
                  <a:moveTo>
                    <a:pt x="0" y="30692"/>
                  </a:moveTo>
                  <a:cubicBezTo>
                    <a:pt x="270933" y="0"/>
                    <a:pt x="583956" y="69606"/>
                    <a:pt x="792088" y="147434"/>
                  </a:cubicBezTo>
                  <a:cubicBezTo>
                    <a:pt x="1000220" y="225262"/>
                    <a:pt x="1079458" y="318802"/>
                    <a:pt x="1248792" y="497661"/>
                  </a:cubicBezTo>
                </a:path>
              </a:pathLst>
            </a:cu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15"/>
            <p:cNvSpPr/>
            <p:nvPr/>
          </p:nvSpPr>
          <p:spPr>
            <a:xfrm>
              <a:off x="6084168" y="4020277"/>
              <a:ext cx="1176784" cy="1719908"/>
            </a:xfrm>
            <a:custGeom>
              <a:avLst/>
              <a:gdLst>
                <a:gd name="connsiteX0" fmla="*/ 0 w 1320800"/>
                <a:gd name="connsiteY0" fmla="*/ 61383 h 505883"/>
                <a:gd name="connsiteX1" fmla="*/ 762000 w 1320800"/>
                <a:gd name="connsiteY1" fmla="*/ 74083 h 505883"/>
                <a:gd name="connsiteX2" fmla="*/ 1320800 w 1320800"/>
                <a:gd name="connsiteY2" fmla="*/ 505883 h 505883"/>
                <a:gd name="connsiteX0" fmla="*/ 0 w 1248792"/>
                <a:gd name="connsiteY0" fmla="*/ 42659 h 509628"/>
                <a:gd name="connsiteX1" fmla="*/ 689992 w 1248792"/>
                <a:gd name="connsiteY1" fmla="*/ 77828 h 509628"/>
                <a:gd name="connsiteX2" fmla="*/ 1248792 w 1248792"/>
                <a:gd name="connsiteY2" fmla="*/ 509628 h 509628"/>
                <a:gd name="connsiteX0" fmla="*/ 0 w 1176784"/>
                <a:gd name="connsiteY0" fmla="*/ 30692 h 929461"/>
                <a:gd name="connsiteX1" fmla="*/ 617984 w 1176784"/>
                <a:gd name="connsiteY1" fmla="*/ 497661 h 929461"/>
                <a:gd name="connsiteX2" fmla="*/ 1176784 w 1176784"/>
                <a:gd name="connsiteY2" fmla="*/ 929461 h 929461"/>
                <a:gd name="connsiteX0" fmla="*/ 0 w 1176784"/>
                <a:gd name="connsiteY0" fmla="*/ 30692 h 929461"/>
                <a:gd name="connsiteX1" fmla="*/ 864096 w 1176784"/>
                <a:gd name="connsiteY1" fmla="*/ 303091 h 929461"/>
                <a:gd name="connsiteX2" fmla="*/ 1176784 w 1176784"/>
                <a:gd name="connsiteY2" fmla="*/ 929461 h 929461"/>
              </a:gdLst>
              <a:ahLst/>
              <a:cxnLst>
                <a:cxn ang="0">
                  <a:pos x="connsiteX0" y="connsiteY0"/>
                </a:cxn>
                <a:cxn ang="0">
                  <a:pos x="connsiteX1" y="connsiteY1"/>
                </a:cxn>
                <a:cxn ang="0">
                  <a:pos x="connsiteX2" y="connsiteY2"/>
                </a:cxn>
              </a:cxnLst>
              <a:rect l="l" t="t" r="r" b="b"/>
              <a:pathLst>
                <a:path w="1176784" h="929461">
                  <a:moveTo>
                    <a:pt x="0" y="30692"/>
                  </a:moveTo>
                  <a:cubicBezTo>
                    <a:pt x="270933" y="0"/>
                    <a:pt x="667965" y="153296"/>
                    <a:pt x="864096" y="303091"/>
                  </a:cubicBezTo>
                  <a:cubicBezTo>
                    <a:pt x="1060227" y="452886"/>
                    <a:pt x="1007450" y="750602"/>
                    <a:pt x="1176784" y="929461"/>
                  </a:cubicBezTo>
                </a:path>
              </a:pathLst>
            </a:cu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テキスト ボックス 16"/>
            <p:cNvSpPr txBox="1"/>
            <p:nvPr/>
          </p:nvSpPr>
          <p:spPr>
            <a:xfrm>
              <a:off x="7380312" y="3501007"/>
              <a:ext cx="922047" cy="369332"/>
            </a:xfrm>
            <a:prstGeom prst="rect">
              <a:avLst/>
            </a:prstGeom>
            <a:noFill/>
          </p:spPr>
          <p:txBody>
            <a:bodyPr wrap="none" rtlCol="0">
              <a:spAutoFit/>
            </a:bodyPr>
            <a:lstStyle/>
            <a:p>
              <a:r>
                <a:rPr kumimoji="1" lang="en-US" altLang="ja-JP" dirty="0" smtClean="0"/>
                <a:t>TV</a:t>
              </a:r>
              <a:r>
                <a:rPr kumimoji="1" lang="ja-JP" altLang="en-US" dirty="0" smtClean="0"/>
                <a:t>会議</a:t>
              </a:r>
              <a:endParaRPr kumimoji="1" lang="ja-JP" altLang="en-US" dirty="0"/>
            </a:p>
          </p:txBody>
        </p:sp>
        <p:pic>
          <p:nvPicPr>
            <p:cNvPr id="18" name="図 17" descr="syllabus.png"/>
            <p:cNvPicPr>
              <a:picLocks noChangeAspect="1"/>
            </p:cNvPicPr>
            <p:nvPr/>
          </p:nvPicPr>
          <p:blipFill>
            <a:blip r:embed="rId6" cstate="print"/>
            <a:stretch>
              <a:fillRect/>
            </a:stretch>
          </p:blipFill>
          <p:spPr>
            <a:xfrm>
              <a:off x="539552" y="2276872"/>
              <a:ext cx="1800200" cy="1990377"/>
            </a:xfrm>
            <a:prstGeom prst="rect">
              <a:avLst/>
            </a:prstGeom>
          </p:spPr>
        </p:pic>
        <p:pic>
          <p:nvPicPr>
            <p:cNvPr id="19" name="図 18" descr="excel.png"/>
            <p:cNvPicPr>
              <a:picLocks noChangeAspect="1"/>
            </p:cNvPicPr>
            <p:nvPr/>
          </p:nvPicPr>
          <p:blipFill>
            <a:blip r:embed="rId7" cstate="print"/>
            <a:stretch>
              <a:fillRect/>
            </a:stretch>
          </p:blipFill>
          <p:spPr>
            <a:xfrm>
              <a:off x="3275856" y="3356992"/>
              <a:ext cx="2768708" cy="1728192"/>
            </a:xfrm>
            <a:prstGeom prst="rect">
              <a:avLst/>
            </a:prstGeom>
          </p:spPr>
        </p:pic>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回避策 注意</a:t>
            </a:r>
            <a:endParaRPr kumimoji="1" lang="ja-JP" altLang="en-US" dirty="0"/>
          </a:p>
        </p:txBody>
      </p:sp>
      <p:sp>
        <p:nvSpPr>
          <p:cNvPr id="3" name="コンテンツ プレースホルダ 2"/>
          <p:cNvSpPr>
            <a:spLocks noGrp="1"/>
          </p:cNvSpPr>
          <p:nvPr>
            <p:ph idx="1"/>
          </p:nvPr>
        </p:nvSpPr>
        <p:spPr/>
        <p:txBody>
          <a:bodyPr>
            <a:normAutofit fontScale="85000" lnSpcReduction="20000"/>
          </a:bodyPr>
          <a:lstStyle/>
          <a:p>
            <a:r>
              <a:rPr lang="ja-JP" altLang="en-US" dirty="0" smtClean="0"/>
              <a:t>利点</a:t>
            </a:r>
            <a:endParaRPr lang="en-US" altLang="ja-JP" dirty="0" smtClean="0"/>
          </a:p>
          <a:p>
            <a:pPr lvl="1"/>
            <a:r>
              <a:rPr lang="ja-JP" altLang="en-US" dirty="0" smtClean="0"/>
              <a:t>全回分の</a:t>
            </a:r>
            <a:r>
              <a:rPr lang="en-US" altLang="ja-JP" dirty="0" smtClean="0"/>
              <a:t>URL</a:t>
            </a:r>
            <a:r>
              <a:rPr lang="ja-JP" altLang="en-US" dirty="0" smtClean="0"/>
              <a:t>一覧などの表示に適切</a:t>
            </a:r>
            <a:endParaRPr lang="en-US" altLang="ja-JP" dirty="0" smtClean="0"/>
          </a:p>
          <a:p>
            <a:pPr lvl="1"/>
            <a:r>
              <a:rPr lang="ja-JP" altLang="en-US" dirty="0" smtClean="0"/>
              <a:t>教員の更新が便利</a:t>
            </a:r>
            <a:endParaRPr lang="en-US" altLang="ja-JP" dirty="0" smtClean="0"/>
          </a:p>
          <a:p>
            <a:pPr lvl="1"/>
            <a:r>
              <a:rPr kumimoji="1" lang="ja-JP" altLang="en-US" dirty="0" smtClean="0"/>
              <a:t>学生の参照も便利（</a:t>
            </a:r>
            <a:r>
              <a:rPr lang="ja-JP" altLang="en-US" dirty="0" smtClean="0"/>
              <a:t>スプレッドシートの</a:t>
            </a:r>
            <a:r>
              <a:rPr lang="en-US" altLang="ja-JP" dirty="0" smtClean="0"/>
              <a:t>URL</a:t>
            </a:r>
            <a:r>
              <a:rPr lang="ja-JP" altLang="en-US" dirty="0" smtClean="0"/>
              <a:t>は絶対変えない、と約束すれば学生はそれをブックマークすればよい）</a:t>
            </a:r>
            <a:endParaRPr lang="en-US" altLang="ja-JP" dirty="0" smtClean="0"/>
          </a:p>
          <a:p>
            <a:r>
              <a:rPr lang="ja-JP" altLang="en-US" dirty="0" smtClean="0"/>
              <a:t>欠点</a:t>
            </a:r>
            <a:endParaRPr kumimoji="1" lang="en-US" altLang="ja-JP" dirty="0" smtClean="0"/>
          </a:p>
          <a:p>
            <a:pPr lvl="1"/>
            <a:r>
              <a:rPr lang="ja-JP" altLang="en-US" dirty="0" smtClean="0"/>
              <a:t>スプレッドシートへのアクセスを学内者限定に</a:t>
            </a:r>
            <a:r>
              <a:rPr lang="ja-JP" altLang="en-US" dirty="0" smtClean="0">
                <a:solidFill>
                  <a:srgbClr val="FF0000"/>
                </a:solidFill>
              </a:rPr>
              <a:t>しなければ危険</a:t>
            </a:r>
            <a:r>
              <a:rPr lang="ja-JP" altLang="en-US" dirty="0" smtClean="0"/>
              <a:t>（学外者のアクセスを許してしまう）</a:t>
            </a:r>
            <a:endParaRPr lang="en-US" altLang="ja-JP" dirty="0" smtClean="0"/>
          </a:p>
          <a:p>
            <a:pPr lvl="1"/>
            <a:r>
              <a:rPr lang="ja-JP" altLang="en-US" dirty="0" smtClean="0"/>
              <a:t>学内者限定に</a:t>
            </a:r>
            <a:r>
              <a:rPr kumimoji="1" lang="ja-JP" altLang="en-US" dirty="0" smtClean="0"/>
              <a:t>すれば学生がサインインを正しく処理できず、結果として</a:t>
            </a:r>
            <a:r>
              <a:rPr kumimoji="1" lang="ja-JP" altLang="en-US" dirty="0" smtClean="0">
                <a:solidFill>
                  <a:srgbClr val="FF0000"/>
                </a:solidFill>
              </a:rPr>
              <a:t>アクセスできない危惧</a:t>
            </a:r>
            <a:endParaRPr kumimoji="1" lang="en-US" altLang="ja-JP" dirty="0" smtClean="0">
              <a:solidFill>
                <a:srgbClr val="FF0000"/>
              </a:solidFill>
            </a:endParaRPr>
          </a:p>
          <a:p>
            <a:pPr lvl="1"/>
            <a:r>
              <a:rPr lang="ja-JP" altLang="en-US" dirty="0" smtClean="0"/>
              <a:t>「危惧」について次に説明</a:t>
            </a:r>
            <a:endParaRPr kumimoji="1"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21</a:t>
            </a:fld>
            <a:endParaRPr kumimoji="1" lang="ja-JP"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アクセスできない危惧「</a:t>
            </a:r>
            <a:r>
              <a:rPr kumimoji="1" lang="en-US" altLang="ja-JP" dirty="0" smtClean="0"/>
              <a:t>Google Spreadsheet</a:t>
            </a:r>
            <a:r>
              <a:rPr kumimoji="1" lang="ja-JP" altLang="en-US" dirty="0" smtClean="0"/>
              <a:t>の場合」</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学内者限定にする＝</a:t>
            </a:r>
            <a:r>
              <a:rPr kumimoji="1" lang="en-US" altLang="ja-JP" dirty="0" smtClean="0"/>
              <a:t>ECCS</a:t>
            </a:r>
            <a:r>
              <a:rPr kumimoji="1" lang="ja-JP" altLang="en-US" dirty="0" smtClean="0"/>
              <a:t>クラウドメール（</a:t>
            </a:r>
            <a:r>
              <a:rPr kumimoji="1" lang="en-US" altLang="ja-JP" dirty="0" smtClean="0"/>
              <a:t>G Suite for Education</a:t>
            </a:r>
            <a:r>
              <a:rPr kumimoji="1" lang="ja-JP" altLang="en-US" dirty="0" smtClean="0"/>
              <a:t>）ユーザに</a:t>
            </a:r>
            <a:r>
              <a:rPr lang="ja-JP" altLang="en-US" dirty="0" smtClean="0"/>
              <a:t>限定</a:t>
            </a:r>
            <a:endParaRPr lang="en-US" altLang="ja-JP" dirty="0" smtClean="0"/>
          </a:p>
          <a:p>
            <a:r>
              <a:rPr kumimoji="1" lang="ja-JP" altLang="en-US" dirty="0" smtClean="0"/>
              <a:t>当該機能を有効化していないユーザはアクセスできない</a:t>
            </a:r>
            <a:endParaRPr kumimoji="1" lang="en-US" altLang="ja-JP" dirty="0" smtClean="0"/>
          </a:p>
          <a:p>
            <a:r>
              <a:rPr lang="ja-JP" altLang="en-US" dirty="0" smtClean="0"/>
              <a:t>有効化していても、</a:t>
            </a:r>
            <a:r>
              <a:rPr lang="en-US" altLang="ja-JP" dirty="0" smtClean="0"/>
              <a:t>ECCS</a:t>
            </a:r>
            <a:r>
              <a:rPr lang="ja-JP" altLang="en-US" dirty="0" smtClean="0"/>
              <a:t>クラウドメールでログインしていなければアクセスできない</a:t>
            </a:r>
            <a:endParaRPr lang="en-US" altLang="ja-JP" dirty="0" smtClean="0"/>
          </a:p>
          <a:p>
            <a:r>
              <a:rPr kumimoji="1" lang="ja-JP" altLang="en-US" dirty="0" smtClean="0"/>
              <a:t>など落とし穴が多い</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22</a:t>
            </a:fld>
            <a:endParaRPr kumimoji="1" lang="ja-JP"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アクセスできない危惧「</a:t>
            </a:r>
            <a:r>
              <a:rPr lang="en-US" altLang="ja-JP" dirty="0" smtClean="0"/>
              <a:t>Microsoft Excel Online</a:t>
            </a:r>
            <a:r>
              <a:rPr lang="ja-JP" altLang="en-US" dirty="0" smtClean="0"/>
              <a:t>の場合」</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アクセスするには</a:t>
            </a:r>
            <a:r>
              <a:rPr kumimoji="1" lang="en-US" altLang="ja-JP" dirty="0" err="1" smtClean="0"/>
              <a:t>UTokyo</a:t>
            </a:r>
            <a:r>
              <a:rPr kumimoji="1" lang="en-US" altLang="ja-JP" dirty="0" smtClean="0"/>
              <a:t> Account </a:t>
            </a:r>
            <a:r>
              <a:rPr lang="ja-JP" altLang="en-US" dirty="0" err="1" smtClean="0"/>
              <a:t>で</a:t>
            </a:r>
            <a:r>
              <a:rPr kumimoji="1" lang="en-US" altLang="ja-JP" dirty="0" smtClean="0"/>
              <a:t>Microsoft Office</a:t>
            </a:r>
            <a:r>
              <a:rPr lang="ja-JP" altLang="en-US" dirty="0" smtClean="0"/>
              <a:t>のサービスにサインインする必要がある</a:t>
            </a:r>
            <a:endParaRPr kumimoji="1" lang="en-US" altLang="ja-JP" dirty="0" smtClean="0"/>
          </a:p>
          <a:p>
            <a:r>
              <a:rPr kumimoji="1" lang="ja-JP" altLang="en-US" dirty="0" smtClean="0"/>
              <a:t>サインインせずにアクセスするとユーザ名パスワードを要求されるが、何を入力すべきかがわかりにくい（共通</a:t>
            </a:r>
            <a:r>
              <a:rPr kumimoji="1" lang="en-US" altLang="ja-JP" dirty="0" smtClean="0"/>
              <a:t>ID or </a:t>
            </a:r>
            <a:r>
              <a:rPr kumimoji="1" lang="ja-JP" altLang="en-US" dirty="0" smtClean="0">
                <a:hlinkClick r:id="rId2"/>
              </a:rPr>
              <a:t>共通</a:t>
            </a:r>
            <a:r>
              <a:rPr kumimoji="1" lang="en-US" altLang="ja-JP" dirty="0" smtClean="0">
                <a:hlinkClick r:id="rId2"/>
              </a:rPr>
              <a:t>ID@utac.u-tokyo.ac.jp</a:t>
            </a:r>
            <a:r>
              <a:rPr kumimoji="1" lang="ja-JP" altLang="en-US" dirty="0" smtClean="0"/>
              <a:t>）</a:t>
            </a:r>
            <a:endParaRPr kumimoji="1" lang="en-US" altLang="ja-JP" dirty="0" smtClean="0"/>
          </a:p>
          <a:p>
            <a:r>
              <a:rPr lang="ja-JP" altLang="en-US" dirty="0" smtClean="0"/>
              <a:t>落とし穴が多い</a:t>
            </a:r>
            <a:endParaRPr kumimoji="1" lang="ja-JP" altLang="en-US" dirty="0" smtClean="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23</a:t>
            </a:fld>
            <a:endParaRPr kumimoji="1" lang="ja-JP"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520" y="274638"/>
            <a:ext cx="8892480" cy="1143000"/>
          </a:xfrm>
        </p:spPr>
        <p:txBody>
          <a:bodyPr>
            <a:normAutofit fontScale="90000"/>
          </a:bodyPr>
          <a:lstStyle/>
          <a:p>
            <a:r>
              <a:rPr kumimoji="1" lang="en-US" altLang="ja-JP" dirty="0" smtClean="0"/>
              <a:t>URL</a:t>
            </a:r>
            <a:r>
              <a:rPr kumimoji="1" lang="ja-JP" altLang="en-US" dirty="0" smtClean="0"/>
              <a:t>を</a:t>
            </a:r>
            <a:r>
              <a:rPr kumimoji="1" lang="en-US" altLang="ja-JP" dirty="0" smtClean="0"/>
              <a:t>Excel</a:t>
            </a:r>
            <a:r>
              <a:rPr kumimoji="1" lang="ja-JP" altLang="en-US" dirty="0" smtClean="0"/>
              <a:t>や</a:t>
            </a:r>
            <a:r>
              <a:rPr kumimoji="1" lang="en-US" altLang="ja-JP" dirty="0" smtClean="0"/>
              <a:t>Google Spreadsheet</a:t>
            </a:r>
            <a:r>
              <a:rPr kumimoji="1" lang="ja-JP" altLang="en-US" dirty="0" err="1" smtClean="0"/>
              <a:t>で提</a:t>
            </a:r>
            <a:r>
              <a:rPr kumimoji="1" lang="ja-JP" altLang="en-US" dirty="0" smtClean="0"/>
              <a:t>供する方法のまとめ</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アクセス制御（学内者限定）の必要があるが、どちらも落とし穴があり、すべての学生がマスターできると確信できない</a:t>
            </a:r>
            <a:endParaRPr kumimoji="1" lang="en-US" altLang="ja-JP" dirty="0" smtClean="0"/>
          </a:p>
          <a:p>
            <a:r>
              <a:rPr kumimoji="1" lang="en-US" altLang="ja-JP" dirty="0" smtClean="0"/>
              <a:t>Google Spreadsheet</a:t>
            </a:r>
            <a:r>
              <a:rPr kumimoji="1" lang="ja-JP" altLang="en-US" dirty="0" smtClean="0"/>
              <a:t>は中国からアクセスできない</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24</a:t>
            </a:fld>
            <a:endParaRPr kumimoji="1" lang="ja-JP"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3/26</a:t>
            </a:r>
            <a:r>
              <a:rPr lang="ja-JP" altLang="en-US" dirty="0" smtClean="0"/>
              <a:t>の議論に基づく更新</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オンライン授業</a:t>
            </a:r>
            <a:r>
              <a:rPr kumimoji="1" lang="en-US" altLang="ja-JP" dirty="0" smtClean="0"/>
              <a:t>URL</a:t>
            </a:r>
            <a:r>
              <a:rPr kumimoji="1" lang="ja-JP" altLang="en-US" dirty="0" smtClean="0"/>
              <a:t>に書ける文字列</a:t>
            </a:r>
            <a:endParaRPr kumimoji="1" lang="en-US" altLang="ja-JP" dirty="0" smtClean="0"/>
          </a:p>
          <a:p>
            <a:r>
              <a:rPr lang="ja-JP" altLang="en-US" dirty="0" smtClean="0"/>
              <a:t>教室（対面）を用いるか否かの情報の示し方</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25</a:t>
            </a:fld>
            <a:endParaRPr kumimoji="1" lang="ja-JP"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教室（対面）を用いるかの情報の示し方</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kumimoji="1" lang="en-US" altLang="ja-JP" dirty="0" smtClean="0"/>
              <a:t>Q. </a:t>
            </a:r>
            <a:r>
              <a:rPr kumimoji="1" lang="ja-JP" altLang="en-US" dirty="0" smtClean="0"/>
              <a:t>オンライン授業</a:t>
            </a:r>
            <a:r>
              <a:rPr kumimoji="1" lang="en-US" altLang="ja-JP" dirty="0" smtClean="0"/>
              <a:t>URL</a:t>
            </a:r>
            <a:r>
              <a:rPr kumimoji="1" lang="ja-JP" altLang="en-US" dirty="0" smtClean="0"/>
              <a:t>を書くだけでなく、教室を使わない授業では教室情報を消すなどの操作が必要ではないか</a:t>
            </a:r>
            <a:r>
              <a:rPr kumimoji="1" lang="en-US" altLang="ja-JP" dirty="0" smtClean="0"/>
              <a:t>?</a:t>
            </a:r>
          </a:p>
          <a:p>
            <a:r>
              <a:rPr lang="en-US" altLang="ja-JP" dirty="0" smtClean="0"/>
              <a:t>A. </a:t>
            </a:r>
            <a:r>
              <a:rPr lang="ja-JP" altLang="en-US" dirty="0" smtClean="0"/>
              <a:t>当日はその通りと答えた。その後の検討</a:t>
            </a:r>
            <a:endParaRPr lang="en-US" altLang="ja-JP" dirty="0" smtClean="0"/>
          </a:p>
          <a:p>
            <a:pPr lvl="1"/>
            <a:r>
              <a:rPr lang="ja-JP" altLang="en-US" dirty="0" smtClean="0"/>
              <a:t>学期の途中から教室を使うことになる可能性なども考えると、一回教室を使わないときに教室状況を文字通り「消去」すると後々復活させる際に混乱が生じかねない</a:t>
            </a:r>
            <a:endParaRPr lang="en-US" altLang="ja-JP" dirty="0" smtClean="0"/>
          </a:p>
          <a:p>
            <a:pPr lvl="1"/>
            <a:r>
              <a:rPr kumimoji="1" lang="en-US" altLang="ja-JP" dirty="0" smtClean="0"/>
              <a:t>…</a:t>
            </a:r>
            <a:endParaRPr kumimoji="1" lang="ja-JP" altLang="en-US" dirty="0" smtClean="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26</a:t>
            </a:fld>
            <a:endParaRPr kumimoji="1" lang="ja-JP"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pPr marL="742950" lvl="2" indent="-342900">
              <a:buClr>
                <a:schemeClr val="accent1">
                  <a:shade val="75000"/>
                </a:schemeClr>
              </a:buClr>
              <a:buSzPct val="60000"/>
            </a:pPr>
            <a:r>
              <a:rPr lang="en-US" altLang="ja-JP" dirty="0" smtClean="0"/>
              <a:t>…</a:t>
            </a:r>
          </a:p>
          <a:p>
            <a:pPr marL="742950" lvl="2" indent="-342900">
              <a:buClr>
                <a:schemeClr val="accent1">
                  <a:shade val="75000"/>
                </a:schemeClr>
              </a:buClr>
              <a:buSzPct val="60000"/>
            </a:pPr>
            <a:r>
              <a:rPr lang="ja-JP" altLang="en-US" dirty="0" smtClean="0"/>
              <a:t>システム的にも教室情報は「基本情報」にあり教員が入力することは想定外。それを開けっ放しにするのは不可能ではないかもしれないが望ましくない（詳細に検討していない）</a:t>
            </a:r>
            <a:endParaRPr lang="en-US" altLang="ja-JP" dirty="0" smtClean="0"/>
          </a:p>
          <a:p>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27</a:t>
            </a:fld>
            <a:endParaRPr kumimoji="1" lang="ja-JP" altLang="en-US"/>
          </a:p>
        </p:txBody>
      </p:sp>
      <p:grpSp>
        <p:nvGrpSpPr>
          <p:cNvPr id="10" name="グループ化 9"/>
          <p:cNvGrpSpPr/>
          <p:nvPr/>
        </p:nvGrpSpPr>
        <p:grpSpPr>
          <a:xfrm>
            <a:off x="2339752" y="3429000"/>
            <a:ext cx="3493154" cy="2880320"/>
            <a:chOff x="1403648" y="2996952"/>
            <a:chExt cx="4104456" cy="3384376"/>
          </a:xfrm>
        </p:grpSpPr>
        <p:pic>
          <p:nvPicPr>
            <p:cNvPr id="7" name="図 6" descr="room.png"/>
            <p:cNvPicPr>
              <a:picLocks noChangeAspect="1"/>
            </p:cNvPicPr>
            <p:nvPr/>
          </p:nvPicPr>
          <p:blipFill>
            <a:blip r:embed="rId2" cstate="print"/>
            <a:stretch>
              <a:fillRect/>
            </a:stretch>
          </p:blipFill>
          <p:spPr>
            <a:xfrm>
              <a:off x="1547664" y="2996952"/>
              <a:ext cx="3810000" cy="3346450"/>
            </a:xfrm>
            <a:prstGeom prst="rect">
              <a:avLst/>
            </a:prstGeom>
          </p:spPr>
        </p:pic>
        <p:sp>
          <p:nvSpPr>
            <p:cNvPr id="8" name="正方形/長方形 7"/>
            <p:cNvSpPr/>
            <p:nvPr/>
          </p:nvSpPr>
          <p:spPr>
            <a:xfrm>
              <a:off x="1403648" y="2996952"/>
              <a:ext cx="1512168"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2915816" y="6021288"/>
              <a:ext cx="2592288" cy="36004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 2"/>
          <p:cNvSpPr>
            <a:spLocks noGrp="1"/>
          </p:cNvSpPr>
          <p:nvPr>
            <p:ph idx="1"/>
          </p:nvPr>
        </p:nvSpPr>
        <p:spPr/>
        <p:txBody>
          <a:bodyPr>
            <a:normAutofit fontScale="92500"/>
          </a:bodyPr>
          <a:lstStyle/>
          <a:p>
            <a:r>
              <a:rPr kumimoji="1" lang="ja-JP" altLang="en-US" dirty="0" smtClean="0"/>
              <a:t>「基本情報」の教室欄はあくまで対面授業が行わるようになった場合の場所、という意味にしておくほうが良いと思われる（教室が書いてあっても使われないかもしれないというのはグローバルな了承事項）</a:t>
            </a:r>
            <a:endParaRPr kumimoji="1" lang="en-US" altLang="ja-JP" dirty="0" smtClean="0"/>
          </a:p>
          <a:p>
            <a:r>
              <a:rPr kumimoji="1" lang="ja-JP" altLang="en-US" dirty="0" smtClean="0"/>
              <a:t>オンライン講義をする・しない・などの情報はすべて「オンライン授業</a:t>
            </a:r>
            <a:r>
              <a:rPr kumimoji="1" lang="en-US" altLang="ja-JP" dirty="0" smtClean="0"/>
              <a:t>URL</a:t>
            </a:r>
            <a:r>
              <a:rPr kumimoji="1" lang="ja-JP" altLang="en-US" dirty="0" smtClean="0"/>
              <a:t>欄」に書く</a:t>
            </a:r>
            <a:endParaRPr kumimoji="1" lang="en-US" altLang="ja-JP" dirty="0" smtClean="0"/>
          </a:p>
          <a:p>
            <a:r>
              <a:rPr lang="ja-JP" altLang="en-US" dirty="0" smtClean="0"/>
              <a:t>しかし再び「</a:t>
            </a:r>
            <a:r>
              <a:rPr lang="en-US" altLang="ja-JP" dirty="0" smtClean="0"/>
              <a:t>URL 1</a:t>
            </a:r>
            <a:r>
              <a:rPr lang="ja-JP" altLang="en-US" dirty="0" smtClean="0"/>
              <a:t>個しか書けない」問題が生ずる</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28</a:t>
            </a:fld>
            <a:endParaRPr kumimoji="1" lang="ja-JP"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オンライン授業</a:t>
            </a:r>
            <a:r>
              <a:rPr lang="en-US" altLang="ja-JP" dirty="0" smtClean="0"/>
              <a:t>URL</a:t>
            </a:r>
            <a:r>
              <a:rPr lang="ja-JP" altLang="en-US" dirty="0" smtClean="0"/>
              <a:t>の書き方</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オンライン授業</a:t>
            </a:r>
            <a:r>
              <a:rPr kumimoji="1" lang="en-US" altLang="ja-JP" dirty="0" smtClean="0"/>
              <a:t>URL</a:t>
            </a:r>
            <a:r>
              <a:rPr kumimoji="1" lang="ja-JP" altLang="en-US" dirty="0" smtClean="0"/>
              <a:t>欄に任意の文字列を書けるようになったら</a:t>
            </a:r>
            <a:r>
              <a:rPr kumimoji="1" lang="en-US" altLang="ja-JP" dirty="0" smtClean="0"/>
              <a:t>…</a:t>
            </a:r>
          </a:p>
          <a:p>
            <a:pPr lvl="1"/>
            <a:r>
              <a:rPr lang="ja-JP" altLang="en-US" dirty="0" smtClean="0"/>
              <a:t>そこに詳細情報を書く</a:t>
            </a:r>
            <a:r>
              <a:rPr lang="en-US" altLang="ja-JP" dirty="0" smtClean="0"/>
              <a:t>. </a:t>
            </a:r>
            <a:r>
              <a:rPr lang="ja-JP" altLang="en-US" dirty="0" smtClean="0"/>
              <a:t>イメージ </a:t>
            </a:r>
            <a:r>
              <a:rPr lang="en-US" altLang="ja-JP" dirty="0" smtClean="0">
                <a:hlinkClick r:id="rId2"/>
              </a:rPr>
              <a:t>https://utelecon.github.io/code/anchorize/p5.html</a:t>
            </a:r>
            <a:endParaRPr lang="en-US" altLang="ja-JP" dirty="0" smtClean="0"/>
          </a:p>
          <a:p>
            <a:r>
              <a:rPr kumimoji="1" lang="ja-JP" altLang="en-US" dirty="0" smtClean="0"/>
              <a:t>それまでは</a:t>
            </a:r>
            <a:r>
              <a:rPr lang="en-US" altLang="ja-JP" dirty="0" smtClean="0"/>
              <a:t>…</a:t>
            </a:r>
            <a:endParaRPr kumimoji="1"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29</a:t>
            </a:fld>
            <a:endParaRPr kumimoji="1" lang="ja-JP"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今日の目的</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オンラインで授業を行う先生がその情報</a:t>
            </a:r>
            <a:r>
              <a:rPr lang="ja-JP" altLang="en-US" dirty="0" smtClean="0">
                <a:solidFill>
                  <a:schemeClr val="tx2">
                    <a:lumMod val="50000"/>
                    <a:lumOff val="50000"/>
                  </a:schemeClr>
                </a:solidFill>
              </a:rPr>
              <a:t>（会議室</a:t>
            </a:r>
            <a:r>
              <a:rPr lang="en-US" altLang="ja-JP" dirty="0" smtClean="0">
                <a:solidFill>
                  <a:schemeClr val="tx2">
                    <a:lumMod val="50000"/>
                    <a:lumOff val="50000"/>
                  </a:schemeClr>
                </a:solidFill>
              </a:rPr>
              <a:t>URL</a:t>
            </a:r>
            <a:r>
              <a:rPr lang="ja-JP" altLang="en-US" dirty="0" smtClean="0">
                <a:solidFill>
                  <a:schemeClr val="tx2">
                    <a:lumMod val="50000"/>
                    <a:lumOff val="50000"/>
                  </a:schemeClr>
                </a:solidFill>
              </a:rPr>
              <a:t>）</a:t>
            </a:r>
            <a:r>
              <a:rPr lang="ja-JP" altLang="en-US" dirty="0" smtClean="0"/>
              <a:t>をどう学生に伝えるか</a:t>
            </a:r>
            <a:r>
              <a:rPr lang="en-US" altLang="ja-JP" dirty="0" smtClean="0"/>
              <a:t>?</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pic>
        <p:nvPicPr>
          <p:cNvPr id="11" name="図 10" descr="computer_side_man.png"/>
          <p:cNvPicPr>
            <a:picLocks noChangeAspect="1"/>
          </p:cNvPicPr>
          <p:nvPr/>
        </p:nvPicPr>
        <p:blipFill>
          <a:blip r:embed="rId2" cstate="print"/>
          <a:stretch>
            <a:fillRect/>
          </a:stretch>
        </p:blipFill>
        <p:spPr>
          <a:xfrm>
            <a:off x="7236296" y="3429000"/>
            <a:ext cx="1502097" cy="1397521"/>
          </a:xfrm>
          <a:prstGeom prst="rect">
            <a:avLst/>
          </a:prstGeom>
        </p:spPr>
      </p:pic>
      <p:cxnSp>
        <p:nvCxnSpPr>
          <p:cNvPr id="23" name="直線矢印コネクタ 22"/>
          <p:cNvCxnSpPr>
            <a:stCxn id="8" idx="3"/>
          </p:cNvCxnSpPr>
          <p:nvPr/>
        </p:nvCxnSpPr>
        <p:spPr>
          <a:xfrm>
            <a:off x="3311122" y="2994266"/>
            <a:ext cx="1836942" cy="101079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10" idx="3"/>
          </p:cNvCxnSpPr>
          <p:nvPr/>
        </p:nvCxnSpPr>
        <p:spPr>
          <a:xfrm>
            <a:off x="2915719" y="3449022"/>
            <a:ext cx="1872305" cy="62805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7" idx="3"/>
          </p:cNvCxnSpPr>
          <p:nvPr/>
        </p:nvCxnSpPr>
        <p:spPr>
          <a:xfrm>
            <a:off x="1332416" y="3654249"/>
            <a:ext cx="3455608" cy="638847"/>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9" idx="3"/>
          </p:cNvCxnSpPr>
          <p:nvPr/>
        </p:nvCxnSpPr>
        <p:spPr>
          <a:xfrm flipV="1">
            <a:off x="1643528" y="4445496"/>
            <a:ext cx="3296896" cy="54742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a:stCxn id="12" idx="3"/>
          </p:cNvCxnSpPr>
          <p:nvPr/>
        </p:nvCxnSpPr>
        <p:spPr>
          <a:xfrm flipV="1">
            <a:off x="2858930" y="4597897"/>
            <a:ext cx="2233894" cy="133634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p:nvPr/>
        </p:nvCxnSpPr>
        <p:spPr>
          <a:xfrm>
            <a:off x="5796136" y="4221088"/>
            <a:ext cx="2232248" cy="7200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21" name="雲形吹き出し 20"/>
          <p:cNvSpPr/>
          <p:nvPr/>
        </p:nvSpPr>
        <p:spPr>
          <a:xfrm>
            <a:off x="3923928" y="3717032"/>
            <a:ext cx="2520280" cy="1152128"/>
          </a:xfrm>
          <a:prstGeom prst="cloudCallou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p:cNvGrpSpPr/>
          <p:nvPr/>
        </p:nvGrpSpPr>
        <p:grpSpPr>
          <a:xfrm>
            <a:off x="2483768" y="2564904"/>
            <a:ext cx="1183531" cy="1152128"/>
            <a:chOff x="1187624" y="3573016"/>
            <a:chExt cx="2016224" cy="1962726"/>
          </a:xfrm>
        </p:grpSpPr>
        <p:pic>
          <p:nvPicPr>
            <p:cNvPr id="15" name="図 14" descr="house_danmen_2kai.png"/>
            <p:cNvPicPr>
              <a:picLocks noChangeAspect="1"/>
            </p:cNvPicPr>
            <p:nvPr/>
          </p:nvPicPr>
          <p:blipFill>
            <a:blip r:embed="rId3" cstate="print"/>
            <a:stretch>
              <a:fillRect/>
            </a:stretch>
          </p:blipFill>
          <p:spPr>
            <a:xfrm>
              <a:off x="1187624" y="3573016"/>
              <a:ext cx="2016224" cy="1962726"/>
            </a:xfrm>
            <a:prstGeom prst="rect">
              <a:avLst/>
            </a:prstGeom>
          </p:spPr>
        </p:pic>
        <p:pic>
          <p:nvPicPr>
            <p:cNvPr id="8" name="図 7" descr="character_boy_normal.png"/>
            <p:cNvPicPr>
              <a:picLocks noChangeAspect="1"/>
            </p:cNvPicPr>
            <p:nvPr/>
          </p:nvPicPr>
          <p:blipFill>
            <a:blip r:embed="rId4" cstate="print"/>
            <a:stretch>
              <a:fillRect/>
            </a:stretch>
          </p:blipFill>
          <p:spPr>
            <a:xfrm>
              <a:off x="2051720" y="3933056"/>
              <a:ext cx="545356" cy="742812"/>
            </a:xfrm>
            <a:prstGeom prst="rect">
              <a:avLst/>
            </a:prstGeom>
          </p:spPr>
        </p:pic>
        <p:pic>
          <p:nvPicPr>
            <p:cNvPr id="10" name="図 9" descr="character_girl_normal.png"/>
            <p:cNvPicPr>
              <a:picLocks noChangeAspect="1"/>
            </p:cNvPicPr>
            <p:nvPr/>
          </p:nvPicPr>
          <p:blipFill>
            <a:blip r:embed="rId5" cstate="print"/>
            <a:stretch>
              <a:fillRect/>
            </a:stretch>
          </p:blipFill>
          <p:spPr>
            <a:xfrm>
              <a:off x="1403648" y="4725144"/>
              <a:ext cx="519834" cy="708050"/>
            </a:xfrm>
            <a:prstGeom prst="rect">
              <a:avLst/>
            </a:prstGeom>
          </p:spPr>
        </p:pic>
      </p:grpSp>
      <p:grpSp>
        <p:nvGrpSpPr>
          <p:cNvPr id="18" name="グループ化 17"/>
          <p:cNvGrpSpPr/>
          <p:nvPr/>
        </p:nvGrpSpPr>
        <p:grpSpPr>
          <a:xfrm>
            <a:off x="683568" y="3068960"/>
            <a:ext cx="1353431" cy="936104"/>
            <a:chOff x="1187624" y="2276872"/>
            <a:chExt cx="1967835" cy="1361058"/>
          </a:xfrm>
        </p:grpSpPr>
        <p:pic>
          <p:nvPicPr>
            <p:cNvPr id="13" name="図 12" descr="house_danmen_1kai.png"/>
            <p:cNvPicPr>
              <a:picLocks noChangeAspect="1"/>
            </p:cNvPicPr>
            <p:nvPr/>
          </p:nvPicPr>
          <p:blipFill>
            <a:blip r:embed="rId6" cstate="print"/>
            <a:stretch>
              <a:fillRect/>
            </a:stretch>
          </p:blipFill>
          <p:spPr>
            <a:xfrm>
              <a:off x="1187624" y="2276872"/>
              <a:ext cx="1967835" cy="1361058"/>
            </a:xfrm>
            <a:prstGeom prst="rect">
              <a:avLst/>
            </a:prstGeom>
          </p:spPr>
        </p:pic>
        <p:pic>
          <p:nvPicPr>
            <p:cNvPr id="7" name="図 6" descr="character_girl_normal.png"/>
            <p:cNvPicPr>
              <a:picLocks noChangeAspect="1"/>
            </p:cNvPicPr>
            <p:nvPr/>
          </p:nvPicPr>
          <p:blipFill>
            <a:blip r:embed="rId5" cstate="print"/>
            <a:stretch>
              <a:fillRect/>
            </a:stretch>
          </p:blipFill>
          <p:spPr>
            <a:xfrm>
              <a:off x="1611189" y="2773834"/>
              <a:ext cx="519834" cy="708050"/>
            </a:xfrm>
            <a:prstGeom prst="rect">
              <a:avLst/>
            </a:prstGeom>
          </p:spPr>
        </p:pic>
      </p:grpSp>
      <p:grpSp>
        <p:nvGrpSpPr>
          <p:cNvPr id="17" name="グループ化 16"/>
          <p:cNvGrpSpPr/>
          <p:nvPr/>
        </p:nvGrpSpPr>
        <p:grpSpPr>
          <a:xfrm>
            <a:off x="611560" y="4437112"/>
            <a:ext cx="1249321" cy="864096"/>
            <a:chOff x="2843808" y="3645024"/>
            <a:chExt cx="1967835" cy="1361058"/>
          </a:xfrm>
        </p:grpSpPr>
        <p:pic>
          <p:nvPicPr>
            <p:cNvPr id="14" name="図 13" descr="house_danmen_1kai.png"/>
            <p:cNvPicPr>
              <a:picLocks noChangeAspect="1"/>
            </p:cNvPicPr>
            <p:nvPr/>
          </p:nvPicPr>
          <p:blipFill>
            <a:blip r:embed="rId7" cstate="print"/>
            <a:stretch>
              <a:fillRect/>
            </a:stretch>
          </p:blipFill>
          <p:spPr>
            <a:xfrm>
              <a:off x="2843808" y="3645024"/>
              <a:ext cx="1967835" cy="1361058"/>
            </a:xfrm>
            <a:prstGeom prst="rect">
              <a:avLst/>
            </a:prstGeom>
          </p:spPr>
        </p:pic>
        <p:pic>
          <p:nvPicPr>
            <p:cNvPr id="9" name="図 8" descr="character_boy_normal.png"/>
            <p:cNvPicPr>
              <a:picLocks noChangeAspect="1"/>
            </p:cNvPicPr>
            <p:nvPr/>
          </p:nvPicPr>
          <p:blipFill>
            <a:blip r:embed="rId4" cstate="print"/>
            <a:stretch>
              <a:fillRect/>
            </a:stretch>
          </p:blipFill>
          <p:spPr>
            <a:xfrm>
              <a:off x="3923928" y="4149080"/>
              <a:ext cx="545356" cy="742812"/>
            </a:xfrm>
            <a:prstGeom prst="rect">
              <a:avLst/>
            </a:prstGeom>
          </p:spPr>
        </p:pic>
      </p:grpSp>
      <p:grpSp>
        <p:nvGrpSpPr>
          <p:cNvPr id="20" name="グループ化 19"/>
          <p:cNvGrpSpPr/>
          <p:nvPr/>
        </p:nvGrpSpPr>
        <p:grpSpPr>
          <a:xfrm>
            <a:off x="2339752" y="4797152"/>
            <a:ext cx="1109089" cy="1440160"/>
            <a:chOff x="2627784" y="4365104"/>
            <a:chExt cx="1626493" cy="2112013"/>
          </a:xfrm>
        </p:grpSpPr>
        <p:pic>
          <p:nvPicPr>
            <p:cNvPr id="19" name="図 18" descr="house_danmen_3kai.png"/>
            <p:cNvPicPr>
              <a:picLocks noChangeAspect="1"/>
            </p:cNvPicPr>
            <p:nvPr/>
          </p:nvPicPr>
          <p:blipFill>
            <a:blip r:embed="rId8" cstate="print"/>
            <a:stretch>
              <a:fillRect/>
            </a:stretch>
          </p:blipFill>
          <p:spPr>
            <a:xfrm>
              <a:off x="2627784" y="4365104"/>
              <a:ext cx="1626493" cy="2112013"/>
            </a:xfrm>
            <a:prstGeom prst="rect">
              <a:avLst/>
            </a:prstGeom>
          </p:spPr>
        </p:pic>
        <p:pic>
          <p:nvPicPr>
            <p:cNvPr id="12" name="図 11" descr="character_boy_normal.png"/>
            <p:cNvPicPr>
              <a:picLocks noChangeAspect="1"/>
            </p:cNvPicPr>
            <p:nvPr/>
          </p:nvPicPr>
          <p:blipFill>
            <a:blip r:embed="rId4" cstate="print"/>
            <a:stretch>
              <a:fillRect/>
            </a:stretch>
          </p:blipFill>
          <p:spPr>
            <a:xfrm>
              <a:off x="2843808" y="5661248"/>
              <a:ext cx="545356" cy="742812"/>
            </a:xfrm>
            <a:prstGeom prst="rect">
              <a:avLst/>
            </a:prstGeom>
          </p:spPr>
        </p:pic>
      </p:grpSp>
      <p:pic>
        <p:nvPicPr>
          <p:cNvPr id="40" name="図 39" descr="zoom.png"/>
          <p:cNvPicPr>
            <a:picLocks noChangeAspect="1"/>
          </p:cNvPicPr>
          <p:nvPr/>
        </p:nvPicPr>
        <p:blipFill>
          <a:blip r:embed="rId9" cstate="print"/>
          <a:stretch>
            <a:fillRect/>
          </a:stretch>
        </p:blipFill>
        <p:spPr>
          <a:xfrm>
            <a:off x="5004048" y="4503350"/>
            <a:ext cx="504056" cy="204654"/>
          </a:xfrm>
          <a:prstGeom prst="rect">
            <a:avLst/>
          </a:prstGeom>
        </p:spPr>
      </p:pic>
      <p:pic>
        <p:nvPicPr>
          <p:cNvPr id="41" name="図 40" descr="webex-meetings.png"/>
          <p:cNvPicPr>
            <a:picLocks noChangeAspect="1"/>
          </p:cNvPicPr>
          <p:nvPr/>
        </p:nvPicPr>
        <p:blipFill>
          <a:blip r:embed="rId10" cstate="print"/>
          <a:stretch>
            <a:fillRect/>
          </a:stretch>
        </p:blipFill>
        <p:spPr>
          <a:xfrm>
            <a:off x="4644008" y="4077072"/>
            <a:ext cx="515119" cy="293666"/>
          </a:xfrm>
          <a:prstGeom prst="rect">
            <a:avLst/>
          </a:prstGeom>
        </p:spPr>
      </p:pic>
      <p:pic>
        <p:nvPicPr>
          <p:cNvPr id="42" name="図 41" descr="meet.png"/>
          <p:cNvPicPr>
            <a:picLocks noChangeAspect="1"/>
          </p:cNvPicPr>
          <p:nvPr/>
        </p:nvPicPr>
        <p:blipFill>
          <a:blip r:embed="rId11" cstate="print"/>
          <a:stretch>
            <a:fillRect/>
          </a:stretch>
        </p:blipFill>
        <p:spPr>
          <a:xfrm>
            <a:off x="5508104" y="4005064"/>
            <a:ext cx="449833" cy="264608"/>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以降の流れ</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基本編</a:t>
            </a:r>
            <a:endParaRPr kumimoji="1" lang="en-US" altLang="ja-JP" dirty="0" smtClean="0"/>
          </a:p>
          <a:p>
            <a:pPr lvl="1"/>
            <a:r>
              <a:rPr kumimoji="1" lang="ja-JP" altLang="en-US" dirty="0" smtClean="0">
                <a:solidFill>
                  <a:schemeClr val="bg2">
                    <a:lumMod val="50000"/>
                  </a:schemeClr>
                </a:solidFill>
              </a:rPr>
              <a:t>教員</a:t>
            </a:r>
            <a:r>
              <a:rPr kumimoji="1" lang="ja-JP" altLang="en-US" dirty="0" smtClean="0"/>
              <a:t>（またはその代理）が行うこと</a:t>
            </a:r>
            <a:endParaRPr kumimoji="1" lang="en-US" altLang="ja-JP" dirty="0" smtClean="0"/>
          </a:p>
          <a:p>
            <a:pPr lvl="1"/>
            <a:r>
              <a:rPr lang="ja-JP" altLang="en-US" dirty="0" smtClean="0">
                <a:solidFill>
                  <a:schemeClr val="bg2">
                    <a:lumMod val="50000"/>
                  </a:schemeClr>
                </a:solidFill>
              </a:rPr>
              <a:t>学生</a:t>
            </a:r>
            <a:r>
              <a:rPr lang="ja-JP" altLang="en-US" dirty="0" smtClean="0"/>
              <a:t>が行うこと</a:t>
            </a:r>
            <a:endParaRPr lang="en-US" altLang="ja-JP" dirty="0" smtClean="0"/>
          </a:p>
          <a:p>
            <a:pPr lvl="1"/>
            <a:r>
              <a:rPr lang="ja-JP" altLang="en-US" dirty="0" smtClean="0"/>
              <a:t>部局、学科・専攻：</a:t>
            </a:r>
            <a:r>
              <a:rPr lang="ja-JP" altLang="en-US" dirty="0" smtClean="0">
                <a:solidFill>
                  <a:schemeClr val="bg2">
                    <a:lumMod val="50000"/>
                  </a:schemeClr>
                </a:solidFill>
              </a:rPr>
              <a:t>教員への周知</a:t>
            </a:r>
            <a:r>
              <a:rPr lang="ja-JP" altLang="en-US" dirty="0" smtClean="0"/>
              <a:t>のお願い</a:t>
            </a:r>
            <a:endParaRPr lang="en-US" altLang="ja-JP" dirty="0" smtClean="0"/>
          </a:p>
          <a:p>
            <a:pPr lvl="1"/>
            <a:r>
              <a:rPr kumimoji="1" lang="ja-JP" altLang="en-US" dirty="0" smtClean="0"/>
              <a:t>部局、学科・専攻：</a:t>
            </a:r>
            <a:r>
              <a:rPr kumimoji="1" lang="ja-JP" altLang="en-US" dirty="0" smtClean="0">
                <a:solidFill>
                  <a:schemeClr val="bg2">
                    <a:lumMod val="50000"/>
                  </a:schemeClr>
                </a:solidFill>
              </a:rPr>
              <a:t>学生への周知</a:t>
            </a:r>
            <a:r>
              <a:rPr kumimoji="1" lang="ja-JP" altLang="en-US" dirty="0" smtClean="0"/>
              <a:t>のお願い</a:t>
            </a:r>
            <a:endParaRPr kumimoji="1"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30</a:t>
            </a:fld>
            <a:endParaRPr kumimoji="1" lang="ja-JP" altLang="en-US"/>
          </a:p>
        </p:txBody>
      </p:sp>
      <p:sp>
        <p:nvSpPr>
          <p:cNvPr id="7" name="正方形/長方形 6"/>
          <p:cNvSpPr/>
          <p:nvPr/>
        </p:nvSpPr>
        <p:spPr>
          <a:xfrm>
            <a:off x="899592" y="3068960"/>
            <a:ext cx="7272808" cy="5040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教員への周知のお願い</a:t>
            </a:r>
            <a:endParaRPr kumimoji="1" lang="ja-JP" altLang="en-US" dirty="0"/>
          </a:p>
        </p:txBody>
      </p:sp>
      <p:sp>
        <p:nvSpPr>
          <p:cNvPr id="3" name="コンテンツ プレースホルダ 2"/>
          <p:cNvSpPr>
            <a:spLocks noGrp="1"/>
          </p:cNvSpPr>
          <p:nvPr>
            <p:ph idx="1"/>
          </p:nvPr>
        </p:nvSpPr>
        <p:spPr/>
        <p:txBody>
          <a:bodyPr>
            <a:normAutofit fontScale="92500" lnSpcReduction="20000"/>
          </a:bodyPr>
          <a:lstStyle/>
          <a:p>
            <a:r>
              <a:rPr kumimoji="1" lang="ja-JP" altLang="en-US" dirty="0" smtClean="0"/>
              <a:t>主に教務担当教員や技術職員へのお願い</a:t>
            </a:r>
            <a:endParaRPr kumimoji="1" lang="en-US" altLang="ja-JP" dirty="0" smtClean="0"/>
          </a:p>
          <a:p>
            <a:r>
              <a:rPr kumimoji="1" lang="ja-JP" altLang="en-US" dirty="0" smtClean="0"/>
              <a:t>授業を担当する教員にやり方を周知、理解してもらってください</a:t>
            </a:r>
            <a:endParaRPr kumimoji="1" lang="en-US" altLang="ja-JP" dirty="0" smtClean="0"/>
          </a:p>
          <a:p>
            <a:r>
              <a:rPr lang="ja-JP" altLang="en-US" dirty="0" smtClean="0"/>
              <a:t>本スライドも適宜参照下さい</a:t>
            </a:r>
            <a:endParaRPr lang="en-US" altLang="ja-JP" dirty="0" smtClean="0"/>
          </a:p>
          <a:p>
            <a:r>
              <a:rPr lang="ja-JP" altLang="en-US" dirty="0" smtClean="0"/>
              <a:t>ポータル </a:t>
            </a:r>
            <a:r>
              <a:rPr lang="en-US" altLang="ja-JP" dirty="0" smtClean="0">
                <a:hlinkClick r:id="rId2"/>
              </a:rPr>
              <a:t>https://utelecon.github.io/</a:t>
            </a:r>
            <a:r>
              <a:rPr lang="ja-JP" altLang="en-US" dirty="0" smtClean="0"/>
              <a:t>　も参照ください</a:t>
            </a:r>
            <a:endParaRPr lang="en-US" altLang="ja-JP" dirty="0" smtClean="0"/>
          </a:p>
          <a:p>
            <a:r>
              <a:rPr kumimoji="1" lang="ja-JP" altLang="en-US" dirty="0" smtClean="0"/>
              <a:t>質問：</a:t>
            </a:r>
            <a:r>
              <a:rPr lang="en-US" altLang="ja-JP" dirty="0" smtClean="0"/>
              <a:t> </a:t>
            </a:r>
            <a:r>
              <a:rPr lang="en-US" altLang="ja-JP" dirty="0" smtClean="0">
                <a:hlinkClick r:id="rId3"/>
              </a:rPr>
              <a:t>utelecon-questions-group@g.ecc.u-tokyo.ac.jp</a:t>
            </a:r>
            <a:r>
              <a:rPr kumimoji="1" lang="ja-JP" altLang="en-US" dirty="0" smtClean="0"/>
              <a:t>（</a:t>
            </a:r>
            <a:r>
              <a:rPr kumimoji="1" lang="en-US" altLang="ja-JP" dirty="0" smtClean="0"/>
              <a:t>QA</a:t>
            </a:r>
            <a:r>
              <a:rPr kumimoji="1" lang="ja-JP" altLang="en-US" dirty="0" smtClean="0"/>
              <a:t>フォーラム）</a:t>
            </a:r>
            <a:endParaRPr kumimoji="1" lang="en-US" altLang="ja-JP" dirty="0" smtClean="0"/>
          </a:p>
          <a:p>
            <a:r>
              <a:rPr kumimoji="1" lang="ja-JP" altLang="en-US" dirty="0" smtClean="0"/>
              <a:t>内輪の質問： </a:t>
            </a:r>
            <a:r>
              <a:rPr lang="en-US" altLang="ja-JP" dirty="0" smtClean="0">
                <a:hlinkClick r:id="rId4"/>
              </a:rPr>
              <a:t>utelecon@googlegroups.com</a:t>
            </a:r>
            <a:r>
              <a:rPr lang="en-US" altLang="ja-JP" dirty="0" smtClean="0"/>
              <a:t> </a:t>
            </a:r>
            <a:r>
              <a:rPr lang="ja-JP" altLang="en-US" dirty="0" smtClean="0"/>
              <a:t>（コアメンバー）</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31</a:t>
            </a:fld>
            <a:endParaRPr kumimoji="1" lang="ja-JP"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以降の流れ</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基本編</a:t>
            </a:r>
            <a:endParaRPr kumimoji="1" lang="en-US" altLang="ja-JP" dirty="0" smtClean="0"/>
          </a:p>
          <a:p>
            <a:pPr lvl="1"/>
            <a:r>
              <a:rPr kumimoji="1" lang="ja-JP" altLang="en-US" dirty="0" smtClean="0">
                <a:solidFill>
                  <a:schemeClr val="bg2">
                    <a:lumMod val="50000"/>
                  </a:schemeClr>
                </a:solidFill>
              </a:rPr>
              <a:t>教員</a:t>
            </a:r>
            <a:r>
              <a:rPr kumimoji="1" lang="ja-JP" altLang="en-US" dirty="0" smtClean="0"/>
              <a:t>（またはその代理）が行うこと</a:t>
            </a:r>
            <a:endParaRPr kumimoji="1" lang="en-US" altLang="ja-JP" dirty="0" smtClean="0"/>
          </a:p>
          <a:p>
            <a:pPr lvl="1"/>
            <a:r>
              <a:rPr lang="ja-JP" altLang="en-US" dirty="0" smtClean="0">
                <a:solidFill>
                  <a:schemeClr val="bg2">
                    <a:lumMod val="50000"/>
                  </a:schemeClr>
                </a:solidFill>
              </a:rPr>
              <a:t>学生</a:t>
            </a:r>
            <a:r>
              <a:rPr lang="ja-JP" altLang="en-US" dirty="0" smtClean="0"/>
              <a:t>が行うこと</a:t>
            </a:r>
            <a:endParaRPr lang="en-US" altLang="ja-JP" dirty="0" smtClean="0"/>
          </a:p>
          <a:p>
            <a:pPr lvl="1"/>
            <a:r>
              <a:rPr lang="ja-JP" altLang="en-US" dirty="0" smtClean="0"/>
              <a:t>部局、学科・専攻：</a:t>
            </a:r>
            <a:r>
              <a:rPr lang="ja-JP" altLang="en-US" dirty="0" smtClean="0">
                <a:solidFill>
                  <a:schemeClr val="bg2">
                    <a:lumMod val="50000"/>
                  </a:schemeClr>
                </a:solidFill>
              </a:rPr>
              <a:t>教員への周知</a:t>
            </a:r>
            <a:r>
              <a:rPr lang="ja-JP" altLang="en-US" dirty="0" smtClean="0"/>
              <a:t>のお願い</a:t>
            </a:r>
            <a:endParaRPr lang="en-US" altLang="ja-JP" dirty="0" smtClean="0"/>
          </a:p>
          <a:p>
            <a:pPr lvl="1"/>
            <a:r>
              <a:rPr kumimoji="1" lang="ja-JP" altLang="en-US" dirty="0" smtClean="0"/>
              <a:t>部局、学科・専攻：</a:t>
            </a:r>
            <a:r>
              <a:rPr kumimoji="1" lang="ja-JP" altLang="en-US" dirty="0" smtClean="0">
                <a:solidFill>
                  <a:schemeClr val="bg2">
                    <a:lumMod val="50000"/>
                  </a:schemeClr>
                </a:solidFill>
              </a:rPr>
              <a:t>学生への周知</a:t>
            </a:r>
            <a:r>
              <a:rPr kumimoji="1" lang="ja-JP" altLang="en-US" dirty="0" smtClean="0"/>
              <a:t>のお願い</a:t>
            </a:r>
            <a:endParaRPr kumimoji="1"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32</a:t>
            </a:fld>
            <a:endParaRPr kumimoji="1" lang="ja-JP" altLang="en-US"/>
          </a:p>
        </p:txBody>
      </p:sp>
      <p:sp>
        <p:nvSpPr>
          <p:cNvPr id="7" name="正方形/長方形 6"/>
          <p:cNvSpPr/>
          <p:nvPr/>
        </p:nvSpPr>
        <p:spPr>
          <a:xfrm>
            <a:off x="899592" y="3573016"/>
            <a:ext cx="7272808" cy="5040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学生への周知のお願い</a:t>
            </a:r>
            <a:endParaRPr kumimoji="1" lang="ja-JP" altLang="en-US" dirty="0"/>
          </a:p>
        </p:txBody>
      </p:sp>
      <p:sp>
        <p:nvSpPr>
          <p:cNvPr id="3" name="コンテンツ プレースホルダ 2"/>
          <p:cNvSpPr>
            <a:spLocks noGrp="1"/>
          </p:cNvSpPr>
          <p:nvPr>
            <p:ph idx="1"/>
          </p:nvPr>
        </p:nvSpPr>
        <p:spPr/>
        <p:txBody>
          <a:bodyPr>
            <a:normAutofit/>
          </a:bodyPr>
          <a:lstStyle/>
          <a:p>
            <a:r>
              <a:rPr kumimoji="1" lang="ja-JP" altLang="en-US" dirty="0" smtClean="0"/>
              <a:t>まず「内容」に関して</a:t>
            </a:r>
            <a:endParaRPr kumimoji="1" lang="en-US" altLang="ja-JP" dirty="0" smtClean="0"/>
          </a:p>
          <a:p>
            <a:pPr lvl="1"/>
            <a:r>
              <a:rPr lang="en-US" altLang="ja-JP" dirty="0" smtClean="0">
                <a:hlinkClick r:id="rId2"/>
              </a:rPr>
              <a:t>https://utelecon.github.io/oc/</a:t>
            </a:r>
            <a:r>
              <a:rPr lang="ja-JP" altLang="en-US" dirty="0" smtClean="0"/>
              <a:t> に準備に必要な情報をまとめていることを周知してください</a:t>
            </a:r>
            <a:endParaRPr lang="en-US" altLang="ja-JP" dirty="0" smtClean="0"/>
          </a:p>
          <a:p>
            <a:pPr lvl="1"/>
            <a:r>
              <a:rPr lang="ja-JP" altLang="en-US" dirty="0" smtClean="0"/>
              <a:t>今日の</a:t>
            </a:r>
            <a:r>
              <a:rPr lang="en-US" altLang="ja-JP" dirty="0" smtClean="0"/>
              <a:t>URL</a:t>
            </a:r>
            <a:r>
              <a:rPr lang="ja-JP" altLang="en-US" dirty="0" smtClean="0"/>
              <a:t>通知方法もこの後早急にアップします</a:t>
            </a:r>
            <a:endParaRPr lang="en-US" altLang="ja-JP" dirty="0" smtClean="0"/>
          </a:p>
          <a:p>
            <a:pPr lvl="1"/>
            <a:r>
              <a:rPr lang="ja-JP" altLang="en-US" dirty="0" smtClean="0"/>
              <a:t>学科・専攻ごとに掲示板など作成済みがあればリンクを張ります（フォームを作ります）</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33</a:t>
            </a:fld>
            <a:endParaRPr kumimoji="1" lang="ja-JP"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通知</a:t>
            </a:r>
            <a:r>
              <a:rPr kumimoji="1" lang="ja-JP" altLang="en-US" dirty="0" smtClean="0"/>
              <a:t>内容要約</a:t>
            </a:r>
            <a:endParaRPr kumimoji="1" lang="ja-JP" altLang="en-US" dirty="0"/>
          </a:p>
        </p:txBody>
      </p:sp>
      <p:sp>
        <p:nvSpPr>
          <p:cNvPr id="3" name="コンテンツ プレースホルダ 2"/>
          <p:cNvSpPr>
            <a:spLocks noGrp="1"/>
          </p:cNvSpPr>
          <p:nvPr>
            <p:ph idx="1"/>
          </p:nvPr>
        </p:nvSpPr>
        <p:spPr/>
        <p:txBody>
          <a:bodyPr>
            <a:normAutofit/>
          </a:bodyPr>
          <a:lstStyle/>
          <a:p>
            <a:r>
              <a:rPr kumimoji="1" lang="en-US" altLang="ja-JP" dirty="0" err="1" smtClean="0"/>
              <a:t>UTokyo</a:t>
            </a:r>
            <a:r>
              <a:rPr kumimoji="1" lang="en-US" altLang="ja-JP" dirty="0" smtClean="0"/>
              <a:t> Account</a:t>
            </a:r>
          </a:p>
          <a:p>
            <a:r>
              <a:rPr lang="en-US" altLang="ja-JP" dirty="0" smtClean="0"/>
              <a:t>UTAS, </a:t>
            </a:r>
            <a:r>
              <a:rPr kumimoji="1" lang="en-US" altLang="ja-JP" dirty="0" smtClean="0"/>
              <a:t>ITC-LMS</a:t>
            </a:r>
          </a:p>
          <a:p>
            <a:r>
              <a:rPr lang="en-US" altLang="ja-JP" dirty="0" smtClean="0"/>
              <a:t>Office 365, </a:t>
            </a:r>
            <a:r>
              <a:rPr kumimoji="1" lang="en-US" altLang="ja-JP" dirty="0" smtClean="0"/>
              <a:t>G Suite for Education </a:t>
            </a:r>
            <a:r>
              <a:rPr kumimoji="1" lang="ja-JP" altLang="en-US" dirty="0" smtClean="0"/>
              <a:t>（</a:t>
            </a:r>
            <a:r>
              <a:rPr kumimoji="1" lang="en-US" altLang="ja-JP" dirty="0" smtClean="0"/>
              <a:t>ECCS</a:t>
            </a:r>
            <a:r>
              <a:rPr kumimoji="1" lang="ja-JP" altLang="en-US" dirty="0" smtClean="0"/>
              <a:t>クラウドメール）</a:t>
            </a:r>
            <a:endParaRPr kumimoji="1" lang="en-US" altLang="ja-JP" dirty="0" smtClean="0"/>
          </a:p>
          <a:p>
            <a:r>
              <a:rPr lang="en-US" altLang="ja-JP" dirty="0" smtClean="0"/>
              <a:t>TV</a:t>
            </a:r>
            <a:r>
              <a:rPr lang="ja-JP" altLang="en-US" dirty="0" smtClean="0"/>
              <a:t>会議</a:t>
            </a:r>
            <a:endParaRPr lang="en-US" altLang="ja-JP" dirty="0" smtClean="0"/>
          </a:p>
          <a:p>
            <a:r>
              <a:rPr kumimoji="1" lang="ja-JP" altLang="en-US" dirty="0" smtClean="0">
                <a:solidFill>
                  <a:srgbClr val="FF0000"/>
                </a:solidFill>
              </a:rPr>
              <a:t>それらがちゃんと動いているかのチェック環境</a:t>
            </a:r>
            <a:r>
              <a:rPr lang="ja-JP" altLang="en-US" dirty="0" smtClean="0">
                <a:solidFill>
                  <a:srgbClr val="FF0000"/>
                </a:solidFill>
              </a:rPr>
              <a:t>（後述）</a:t>
            </a:r>
            <a:endParaRPr kumimoji="1" lang="en-US" altLang="ja-JP" dirty="0" smtClean="0">
              <a:solidFill>
                <a:srgbClr val="FF0000"/>
              </a:solidFill>
            </a:endParaRPr>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34</a:t>
            </a:fld>
            <a:endParaRPr kumimoji="1" lang="ja-JP"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学生への周知</a:t>
            </a:r>
            <a:r>
              <a:rPr lang="ja-JP" altLang="en-US" sz="6600" dirty="0" smtClean="0">
                <a:solidFill>
                  <a:srgbClr val="FF0000"/>
                </a:solidFill>
              </a:rPr>
              <a:t>（重大事項）</a:t>
            </a:r>
            <a:endParaRPr kumimoji="1" lang="ja-JP" altLang="en-US" dirty="0">
              <a:solidFill>
                <a:srgbClr val="FF0000"/>
              </a:solidFill>
            </a:endParaRPr>
          </a:p>
        </p:txBody>
      </p:sp>
      <p:sp>
        <p:nvSpPr>
          <p:cNvPr id="3" name="コンテンツ プレースホルダ 2"/>
          <p:cNvSpPr>
            <a:spLocks noGrp="1"/>
          </p:cNvSpPr>
          <p:nvPr>
            <p:ph idx="1"/>
          </p:nvPr>
        </p:nvSpPr>
        <p:spPr/>
        <p:txBody>
          <a:bodyPr>
            <a:normAutofit lnSpcReduction="10000"/>
          </a:bodyPr>
          <a:lstStyle/>
          <a:p>
            <a:r>
              <a:rPr lang="en-US" altLang="ja-JP" dirty="0" smtClean="0"/>
              <a:t>4</a:t>
            </a:r>
            <a:r>
              <a:rPr lang="ja-JP" altLang="en-US" dirty="0" smtClean="0"/>
              <a:t>月から本学の学生になるすべての学生に</a:t>
            </a:r>
            <a:r>
              <a:rPr lang="ja-JP" altLang="en-US" dirty="0" smtClean="0">
                <a:solidFill>
                  <a:srgbClr val="FF0000"/>
                </a:solidFill>
              </a:rPr>
              <a:t>漏らさず</a:t>
            </a:r>
            <a:r>
              <a:rPr lang="ja-JP" altLang="en-US" dirty="0" smtClean="0"/>
              <a:t>周知して下さい</a:t>
            </a:r>
            <a:endParaRPr lang="en-US" altLang="ja-JP" dirty="0" smtClean="0"/>
          </a:p>
          <a:p>
            <a:pPr lvl="1"/>
            <a:r>
              <a:rPr lang="ja-JP" altLang="en-US" dirty="0" smtClean="0"/>
              <a:t>新 大学</a:t>
            </a:r>
            <a:r>
              <a:rPr lang="en-US" altLang="ja-JP" dirty="0" smtClean="0"/>
              <a:t>1</a:t>
            </a:r>
            <a:r>
              <a:rPr lang="ja-JP" altLang="en-US" dirty="0" smtClean="0"/>
              <a:t>年生</a:t>
            </a:r>
            <a:endParaRPr lang="en-US" altLang="ja-JP" dirty="0" smtClean="0"/>
          </a:p>
          <a:p>
            <a:pPr lvl="1"/>
            <a:r>
              <a:rPr lang="ja-JP" altLang="en-US" dirty="0" smtClean="0"/>
              <a:t>新 大学院生（修士・博士）</a:t>
            </a:r>
            <a:endParaRPr lang="en-US" altLang="ja-JP" dirty="0" smtClean="0"/>
          </a:p>
          <a:p>
            <a:pPr lvl="1"/>
            <a:r>
              <a:rPr lang="ja-JP" altLang="en-US" dirty="0" smtClean="0">
                <a:solidFill>
                  <a:schemeClr val="tx1"/>
                </a:solidFill>
              </a:rPr>
              <a:t>ともかく</a:t>
            </a:r>
            <a:r>
              <a:rPr lang="en-US" altLang="ja-JP" dirty="0" smtClean="0">
                <a:solidFill>
                  <a:schemeClr val="tx1"/>
                </a:solidFill>
              </a:rPr>
              <a:t>4</a:t>
            </a:r>
            <a:r>
              <a:rPr lang="ja-JP" altLang="en-US" dirty="0" smtClean="0">
                <a:solidFill>
                  <a:schemeClr val="tx1"/>
                </a:solidFill>
              </a:rPr>
              <a:t>月から貴学科や専攻の学生</a:t>
            </a:r>
            <a:r>
              <a:rPr lang="ja-JP" altLang="en-US" sz="4400" dirty="0" smtClean="0">
                <a:solidFill>
                  <a:srgbClr val="FF0000"/>
                </a:solidFill>
              </a:rPr>
              <a:t>全員</a:t>
            </a:r>
            <a:r>
              <a:rPr lang="ja-JP" altLang="en-US" dirty="0" smtClean="0"/>
              <a:t>にどう連絡を取れるのかを注意深く確認してください</a:t>
            </a:r>
            <a:endParaRPr lang="en-US" altLang="ja-JP" dirty="0" smtClean="0"/>
          </a:p>
          <a:p>
            <a:pPr lvl="1"/>
            <a:r>
              <a:rPr lang="ja-JP" altLang="en-US" dirty="0" smtClean="0"/>
              <a:t>学科・専攻ごとに微妙に違う仕組みがあると予想</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35</a:t>
            </a:fld>
            <a:endParaRPr kumimoji="1" lang="ja-JP"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注意</a:t>
            </a:r>
            <a:endParaRPr kumimoji="1" lang="ja-JP" altLang="en-US" dirty="0"/>
          </a:p>
        </p:txBody>
      </p:sp>
      <p:sp>
        <p:nvSpPr>
          <p:cNvPr id="3" name="コンテンツ プレースホルダ 2"/>
          <p:cNvSpPr>
            <a:spLocks noGrp="1"/>
          </p:cNvSpPr>
          <p:nvPr>
            <p:ph idx="1"/>
          </p:nvPr>
        </p:nvSpPr>
        <p:spPr/>
        <p:txBody>
          <a:bodyPr>
            <a:normAutofit fontScale="92500" lnSpcReduction="20000"/>
          </a:bodyPr>
          <a:lstStyle/>
          <a:p>
            <a:r>
              <a:rPr lang="en-US" altLang="ja-JP" dirty="0" smtClean="0"/>
              <a:t>UTAS</a:t>
            </a:r>
            <a:r>
              <a:rPr lang="ja-JP" altLang="en-US" dirty="0" smtClean="0"/>
              <a:t>で連絡取れるのでは </a:t>
            </a:r>
            <a:r>
              <a:rPr lang="en-US" altLang="ja-JP" dirty="0" smtClean="0"/>
              <a:t>? -&gt; </a:t>
            </a:r>
            <a:r>
              <a:rPr lang="ja-JP" altLang="en-US" dirty="0" smtClean="0">
                <a:solidFill>
                  <a:srgbClr val="FF0000"/>
                </a:solidFill>
              </a:rPr>
              <a:t>取れません</a:t>
            </a:r>
            <a:endParaRPr lang="en-US" altLang="ja-JP" dirty="0" smtClean="0">
              <a:solidFill>
                <a:srgbClr val="FF0000"/>
              </a:solidFill>
            </a:endParaRPr>
          </a:p>
          <a:p>
            <a:pPr lvl="1"/>
            <a:r>
              <a:rPr lang="ja-JP" altLang="en-US" dirty="0" smtClean="0"/>
              <a:t>登録メールアドレスが古い人</a:t>
            </a:r>
            <a:endParaRPr lang="en-US" altLang="ja-JP" dirty="0" smtClean="0"/>
          </a:p>
          <a:p>
            <a:pPr lvl="1"/>
            <a:r>
              <a:rPr lang="ja-JP" altLang="en-US" dirty="0" smtClean="0"/>
              <a:t>まだ東大にいない人（新大学院生など）</a:t>
            </a:r>
            <a:endParaRPr lang="en-US" altLang="ja-JP" dirty="0" smtClean="0"/>
          </a:p>
          <a:p>
            <a:pPr lvl="1"/>
            <a:r>
              <a:rPr lang="ja-JP" altLang="en-US" dirty="0" smtClean="0"/>
              <a:t>なお、新大学１年生には通知済み</a:t>
            </a:r>
            <a:endParaRPr lang="en-US" altLang="ja-JP" dirty="0" smtClean="0"/>
          </a:p>
          <a:p>
            <a:r>
              <a:rPr lang="ja-JP" altLang="en-US" dirty="0" smtClean="0"/>
              <a:t>一度集めてガイダンスで言えばいいのでは？</a:t>
            </a:r>
            <a:endParaRPr lang="en-US" altLang="ja-JP" dirty="0" smtClean="0"/>
          </a:p>
          <a:p>
            <a:pPr lvl="1"/>
            <a:r>
              <a:rPr lang="ja-JP" altLang="en-US" dirty="0" smtClean="0">
                <a:solidFill>
                  <a:srgbClr val="FF0000"/>
                </a:solidFill>
              </a:rPr>
              <a:t>それも不可能</a:t>
            </a:r>
            <a:r>
              <a:rPr lang="ja-JP" altLang="en-US" dirty="0" smtClean="0"/>
              <a:t>になることに供える必要がある</a:t>
            </a:r>
            <a:endParaRPr lang="en-US" altLang="ja-JP" dirty="0" smtClean="0"/>
          </a:p>
          <a:p>
            <a:pPr lvl="1"/>
            <a:r>
              <a:rPr lang="ja-JP" altLang="en-US" dirty="0" smtClean="0"/>
              <a:t>準備をさせるタイミングとしては</a:t>
            </a:r>
            <a:r>
              <a:rPr lang="ja-JP" altLang="en-US" dirty="0" smtClean="0">
                <a:solidFill>
                  <a:srgbClr val="FF0000"/>
                </a:solidFill>
              </a:rPr>
              <a:t>遅い</a:t>
            </a:r>
            <a:endParaRPr lang="en-US" altLang="ja-JP" dirty="0" smtClean="0">
              <a:solidFill>
                <a:srgbClr val="FF0000"/>
              </a:solidFill>
            </a:endParaRPr>
          </a:p>
          <a:p>
            <a:pPr lvl="1"/>
            <a:r>
              <a:rPr lang="ja-JP" altLang="en-US" dirty="0" smtClean="0"/>
              <a:t>それでもどうやって連絡するのか？</a:t>
            </a:r>
            <a:endParaRPr lang="en-US" altLang="ja-JP" dirty="0" smtClean="0"/>
          </a:p>
          <a:p>
            <a:pPr lvl="1"/>
            <a:r>
              <a:rPr lang="ja-JP" altLang="en-US" dirty="0" smtClean="0"/>
              <a:t>これまでなぜ初日のガイダンスに彼らはちゃんとやってきたのだろうかと振り返って考えてみてください（つまり連絡チャネルはあるはず）</a:t>
            </a:r>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36</a:t>
            </a:fld>
            <a:endParaRPr kumimoji="1" lang="ja-JP"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err="1" smtClean="0"/>
              <a:t>UTokyo</a:t>
            </a:r>
            <a:r>
              <a:rPr kumimoji="1" lang="en-US" altLang="ja-JP" dirty="0" smtClean="0"/>
              <a:t> Account</a:t>
            </a:r>
            <a:r>
              <a:rPr kumimoji="1" lang="ja-JP" altLang="en-US" dirty="0" smtClean="0"/>
              <a:t>の前倒し発行</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通常すべては新年度</a:t>
            </a:r>
            <a:r>
              <a:rPr kumimoji="1" lang="en-US" altLang="ja-JP" dirty="0" smtClean="0"/>
              <a:t>4/1</a:t>
            </a:r>
            <a:r>
              <a:rPr kumimoji="1" lang="ja-JP" altLang="en-US" dirty="0" smtClean="0"/>
              <a:t>に始まる</a:t>
            </a:r>
            <a:endParaRPr kumimoji="1" lang="en-US" altLang="ja-JP" dirty="0" smtClean="0"/>
          </a:p>
          <a:p>
            <a:pPr lvl="1"/>
            <a:r>
              <a:rPr lang="en-US" altLang="ja-JP" dirty="0" err="1" smtClean="0"/>
              <a:t>UTokyo</a:t>
            </a:r>
            <a:r>
              <a:rPr lang="en-US" altLang="ja-JP" dirty="0" smtClean="0"/>
              <a:t> Account, UTAS</a:t>
            </a:r>
            <a:endParaRPr kumimoji="1" lang="en-US" altLang="ja-JP" dirty="0" smtClean="0"/>
          </a:p>
          <a:p>
            <a:r>
              <a:rPr kumimoji="1" lang="ja-JP" altLang="en-US" dirty="0" smtClean="0"/>
              <a:t>準備のためにはそれでは遅い</a:t>
            </a:r>
            <a:endParaRPr kumimoji="1" lang="en-US" altLang="ja-JP" dirty="0" smtClean="0"/>
          </a:p>
          <a:p>
            <a:pPr lvl="1"/>
            <a:r>
              <a:rPr kumimoji="1" lang="ja-JP" altLang="en-US" dirty="0" smtClean="0"/>
              <a:t>今前倒し発行ができるかを詳細調査中</a:t>
            </a:r>
            <a:endParaRPr kumimoji="1" lang="en-US" altLang="ja-JP" dirty="0" smtClean="0"/>
          </a:p>
          <a:p>
            <a:pPr lvl="1"/>
            <a:r>
              <a:rPr lang="ja-JP" altLang="en-US" dirty="0" smtClean="0"/>
              <a:t>近日中に</a:t>
            </a:r>
            <a:r>
              <a:rPr lang="ja-JP" altLang="en-US" smtClean="0"/>
              <a:t>アナウンス予定（部局教務の方よろしくお願いします）</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37</a:t>
            </a:fld>
            <a:endParaRPr kumimoji="1" lang="ja-JP"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現状について</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すでに学生は動いている</a:t>
            </a:r>
            <a:endParaRPr lang="en-US" altLang="ja-JP" dirty="0" smtClean="0"/>
          </a:p>
          <a:p>
            <a:r>
              <a:rPr lang="ja-JP" altLang="en-US" dirty="0" smtClean="0"/>
              <a:t>協力の輪が広がっている</a:t>
            </a:r>
            <a:endParaRPr lang="en-US" altLang="ja-JP" dirty="0" smtClean="0"/>
          </a:p>
          <a:p>
            <a:r>
              <a:rPr lang="ja-JP" altLang="en-US" dirty="0" smtClean="0"/>
              <a:t>学生からの自発的協力が始まっている</a:t>
            </a:r>
            <a:endParaRPr lang="en-US" altLang="ja-JP" dirty="0" smtClean="0"/>
          </a:p>
          <a:p>
            <a:r>
              <a:rPr kumimoji="1" lang="ja-JP" altLang="en-US" dirty="0" smtClean="0"/>
              <a:t>大学間協力・連携も始まっている</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38</a:t>
            </a:fld>
            <a:endParaRPr kumimoji="1" lang="ja-JP"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すでに学生は動いている</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新大学一年生には</a:t>
            </a:r>
            <a:r>
              <a:rPr kumimoji="1" lang="en-US" altLang="ja-JP" dirty="0" smtClean="0"/>
              <a:t>3/19 </a:t>
            </a:r>
            <a:r>
              <a:rPr kumimoji="1" lang="ja-JP" altLang="en-US" dirty="0" smtClean="0"/>
              <a:t>の合格者に対する通知に </a:t>
            </a:r>
            <a:r>
              <a:rPr kumimoji="1" lang="en-US" altLang="ja-JP" dirty="0" smtClean="0"/>
              <a:t>URL </a:t>
            </a:r>
            <a:r>
              <a:rPr kumimoji="1" lang="en-US" altLang="ja-JP" dirty="0" smtClean="0">
                <a:hlinkClick r:id="rId2"/>
              </a:rPr>
              <a:t>https://utelecon.github.io/oc/</a:t>
            </a:r>
            <a:r>
              <a:rPr lang="en-US" altLang="ja-JP" dirty="0" smtClean="0"/>
              <a:t> </a:t>
            </a:r>
            <a:r>
              <a:rPr kumimoji="1" lang="en-US" altLang="ja-JP" dirty="0" smtClean="0"/>
              <a:t> </a:t>
            </a:r>
            <a:r>
              <a:rPr kumimoji="1" lang="ja-JP" altLang="en-US" dirty="0" smtClean="0"/>
              <a:t>を含めている</a:t>
            </a:r>
            <a:endParaRPr kumimoji="1" lang="en-US" altLang="ja-JP" dirty="0" smtClean="0"/>
          </a:p>
          <a:p>
            <a:r>
              <a:rPr lang="en-US" altLang="ja-JP" dirty="0" smtClean="0"/>
              <a:t>Google Spreadsheet, Excel Online</a:t>
            </a:r>
            <a:r>
              <a:rPr lang="ja-JP" altLang="en-US" dirty="0" smtClean="0"/>
              <a:t>へたどり着く学生の数が心の支え</a:t>
            </a:r>
            <a:endParaRPr lang="en-US" altLang="ja-JP" dirty="0" smtClean="0"/>
          </a:p>
          <a:p>
            <a:r>
              <a:rPr kumimoji="1" lang="ja-JP" altLang="en-US" dirty="0" smtClean="0"/>
              <a:t>昨日「</a:t>
            </a:r>
            <a:r>
              <a:rPr lang="ja-JP" altLang="en-US" dirty="0" smtClean="0"/>
              <a:t>常時入室可能</a:t>
            </a:r>
            <a:r>
              <a:rPr lang="en-US" altLang="ja-JP" dirty="0" smtClean="0"/>
              <a:t>Zoom</a:t>
            </a:r>
            <a:r>
              <a:rPr lang="ja-JP" altLang="en-US" dirty="0" smtClean="0"/>
              <a:t>会議」を開設</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39</a:t>
            </a:fld>
            <a:endParaRPr kumimoji="1"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TV</a:t>
            </a:r>
            <a:r>
              <a:rPr lang="ja-JP" altLang="en-US" dirty="0" smtClean="0"/>
              <a:t>会議の復習</a:t>
            </a:r>
            <a:endParaRPr kumimoji="1" lang="ja-JP" altLang="en-US" dirty="0"/>
          </a:p>
        </p:txBody>
      </p:sp>
      <p:sp>
        <p:nvSpPr>
          <p:cNvPr id="3" name="コンテンツ プレースホルダ 2"/>
          <p:cNvSpPr>
            <a:spLocks noGrp="1"/>
          </p:cNvSpPr>
          <p:nvPr>
            <p:ph idx="1"/>
          </p:nvPr>
        </p:nvSpPr>
        <p:spPr/>
        <p:txBody>
          <a:bodyPr>
            <a:normAutofit/>
          </a:bodyPr>
          <a:lstStyle/>
          <a:p>
            <a:r>
              <a:rPr kumimoji="1" lang="ja-JP" altLang="en-US" dirty="0" smtClean="0">
                <a:solidFill>
                  <a:schemeClr val="bg2">
                    <a:lumMod val="50000"/>
                  </a:schemeClr>
                </a:solidFill>
              </a:rPr>
              <a:t>開催者</a:t>
            </a:r>
            <a:r>
              <a:rPr kumimoji="1" lang="ja-JP" altLang="en-US" dirty="0" smtClean="0"/>
              <a:t>が会議を作ると 以下のような文字列（</a:t>
            </a:r>
            <a:r>
              <a:rPr kumimoji="1" lang="en-US" altLang="ja-JP" dirty="0" smtClean="0"/>
              <a:t>URL</a:t>
            </a:r>
            <a:r>
              <a:rPr kumimoji="1" lang="ja-JP" altLang="en-US" dirty="0" smtClean="0"/>
              <a:t>）</a:t>
            </a:r>
            <a:r>
              <a:rPr kumimoji="1" lang="en-US" altLang="ja-JP" dirty="0" smtClean="0"/>
              <a:t> </a:t>
            </a:r>
            <a:r>
              <a:rPr kumimoji="1" lang="ja-JP" altLang="en-US" dirty="0" smtClean="0"/>
              <a:t>が</a:t>
            </a:r>
            <a:r>
              <a:rPr lang="ja-JP" altLang="en-US" dirty="0" smtClean="0"/>
              <a:t>作られる</a:t>
            </a:r>
            <a:endParaRPr kumimoji="1" lang="en-US" altLang="ja-JP" dirty="0" smtClean="0"/>
          </a:p>
          <a:p>
            <a:pPr lvl="1"/>
            <a:r>
              <a:rPr kumimoji="1" lang="ja-JP" altLang="en-US" dirty="0" smtClean="0"/>
              <a:t>例</a:t>
            </a:r>
            <a:r>
              <a:rPr lang="en-US" altLang="ja-JP" dirty="0" smtClean="0"/>
              <a:t>: https://zoom.us/j/631442133</a:t>
            </a:r>
            <a:endParaRPr kumimoji="1" lang="en-US" altLang="ja-JP" dirty="0" smtClean="0"/>
          </a:p>
          <a:p>
            <a:r>
              <a:rPr lang="ja-JP" altLang="en-US" dirty="0" smtClean="0"/>
              <a:t>それを「なんとかして」</a:t>
            </a:r>
            <a:r>
              <a:rPr lang="ja-JP" altLang="en-US" dirty="0" smtClean="0">
                <a:solidFill>
                  <a:schemeClr val="bg2">
                    <a:lumMod val="50000"/>
                  </a:schemeClr>
                </a:solidFill>
              </a:rPr>
              <a:t>参加者</a:t>
            </a:r>
            <a:r>
              <a:rPr lang="ja-JP" altLang="en-US" dirty="0" smtClean="0"/>
              <a:t>に知らせる（手段はなんでもよい）</a:t>
            </a:r>
            <a:endParaRPr lang="en-US" altLang="ja-JP" dirty="0" smtClean="0"/>
          </a:p>
          <a:p>
            <a:pPr lvl="1"/>
            <a:r>
              <a:rPr kumimoji="1" lang="ja-JP" altLang="en-US" dirty="0" smtClean="0"/>
              <a:t>メール、</a:t>
            </a:r>
            <a:r>
              <a:rPr kumimoji="1" lang="en-US" altLang="ja-JP" dirty="0" smtClean="0"/>
              <a:t>LINE</a:t>
            </a:r>
          </a:p>
          <a:p>
            <a:pPr lvl="1"/>
            <a:r>
              <a:rPr lang="ja-JP" altLang="en-US" dirty="0" smtClean="0"/>
              <a:t>郵便（そんな人はいませんが）</a:t>
            </a:r>
            <a:endParaRPr kumimoji="1" lang="en-US" altLang="ja-JP" dirty="0" smtClean="0"/>
          </a:p>
          <a:p>
            <a:pPr lvl="1"/>
            <a:r>
              <a:rPr lang="ja-JP" altLang="en-US" dirty="0" smtClean="0"/>
              <a:t>電話で読み上げ（そんな人はいませんが）</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現状（訪問者数）</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40</a:t>
            </a:fld>
            <a:endParaRPr kumimoji="1" lang="ja-JP" altLang="en-US"/>
          </a:p>
        </p:txBody>
      </p:sp>
      <p:pic>
        <p:nvPicPr>
          <p:cNvPr id="7" name="図 6" descr="pv.png"/>
          <p:cNvPicPr>
            <a:picLocks noChangeAspect="1"/>
          </p:cNvPicPr>
          <p:nvPr/>
        </p:nvPicPr>
        <p:blipFill>
          <a:blip r:embed="rId2" cstate="print"/>
          <a:stretch>
            <a:fillRect/>
          </a:stretch>
        </p:blipFill>
        <p:spPr>
          <a:xfrm>
            <a:off x="683568" y="1628800"/>
            <a:ext cx="6120680" cy="4714578"/>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ページごとの訪問数</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41</a:t>
            </a:fld>
            <a:endParaRPr kumimoji="1" lang="ja-JP" altLang="en-US"/>
          </a:p>
        </p:txBody>
      </p:sp>
      <p:pic>
        <p:nvPicPr>
          <p:cNvPr id="8" name="図 7" descr="page_views.png"/>
          <p:cNvPicPr>
            <a:picLocks noChangeAspect="1"/>
          </p:cNvPicPr>
          <p:nvPr/>
        </p:nvPicPr>
        <p:blipFill>
          <a:blip r:embed="rId2" cstate="print"/>
          <a:stretch>
            <a:fillRect/>
          </a:stretch>
        </p:blipFill>
        <p:spPr>
          <a:xfrm>
            <a:off x="467544" y="1556791"/>
            <a:ext cx="5472608" cy="4898867"/>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Google Spreadsheet</a:t>
            </a:r>
            <a:r>
              <a:rPr lang="ja-JP" altLang="en-US" dirty="0" smtClean="0"/>
              <a:t>到達数</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42</a:t>
            </a:fld>
            <a:endParaRPr kumimoji="1" lang="ja-JP" altLang="en-US"/>
          </a:p>
        </p:txBody>
      </p:sp>
      <p:pic>
        <p:nvPicPr>
          <p:cNvPr id="7" name="図 6" descr="google-spreadsheet-reach.png"/>
          <p:cNvPicPr>
            <a:picLocks noChangeAspect="1"/>
          </p:cNvPicPr>
          <p:nvPr/>
        </p:nvPicPr>
        <p:blipFill>
          <a:blip r:embed="rId2" cstate="print"/>
          <a:stretch>
            <a:fillRect/>
          </a:stretch>
        </p:blipFill>
        <p:spPr>
          <a:xfrm>
            <a:off x="179512" y="1196752"/>
            <a:ext cx="6768752" cy="4652139"/>
          </a:xfrm>
          <a:prstGeom prst="rect">
            <a:avLst/>
          </a:prstGeom>
        </p:spPr>
      </p:pic>
      <p:sp>
        <p:nvSpPr>
          <p:cNvPr id="8" name="テキスト ボックス 7"/>
          <p:cNvSpPr txBox="1"/>
          <p:nvPr/>
        </p:nvSpPr>
        <p:spPr>
          <a:xfrm>
            <a:off x="7452320" y="3356992"/>
            <a:ext cx="1220206" cy="369332"/>
          </a:xfrm>
          <a:prstGeom prst="rect">
            <a:avLst/>
          </a:prstGeom>
          <a:noFill/>
        </p:spPr>
        <p:txBody>
          <a:bodyPr wrap="none" rtlCol="0">
            <a:spAutoFit/>
          </a:bodyPr>
          <a:lstStyle/>
          <a:p>
            <a:r>
              <a:rPr kumimoji="1" lang="ja-JP" altLang="en-US" dirty="0" smtClean="0"/>
              <a:t>本日</a:t>
            </a:r>
            <a:r>
              <a:rPr kumimoji="1" lang="en-US" altLang="ja-JP" dirty="0" smtClean="0"/>
              <a:t>14:00</a:t>
            </a:r>
            <a:endParaRPr kumimoji="1" lang="ja-JP" altLang="en-US" dirty="0"/>
          </a:p>
        </p:txBody>
      </p:sp>
      <p:cxnSp>
        <p:nvCxnSpPr>
          <p:cNvPr id="10" name="直線コネクタ 9"/>
          <p:cNvCxnSpPr>
            <a:endCxn id="8" idx="1"/>
          </p:cNvCxnSpPr>
          <p:nvPr/>
        </p:nvCxnSpPr>
        <p:spPr>
          <a:xfrm flipV="1">
            <a:off x="6372200" y="3541658"/>
            <a:ext cx="1080120" cy="967462"/>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協力の輪が広がっている</a:t>
            </a:r>
            <a:endParaRPr kumimoji="1" lang="ja-JP" altLang="en-US" dirty="0"/>
          </a:p>
        </p:txBody>
      </p:sp>
      <p:sp>
        <p:nvSpPr>
          <p:cNvPr id="3" name="コンテンツ プレースホルダ 2"/>
          <p:cNvSpPr>
            <a:spLocks noGrp="1"/>
          </p:cNvSpPr>
          <p:nvPr>
            <p:ph idx="1"/>
          </p:nvPr>
        </p:nvSpPr>
        <p:spPr/>
        <p:txBody>
          <a:bodyPr>
            <a:normAutofit/>
          </a:bodyPr>
          <a:lstStyle/>
          <a:p>
            <a:r>
              <a:rPr kumimoji="1" lang="ja-JP" altLang="en-US" dirty="0" smtClean="0"/>
              <a:t>初期メンバー：基盤センター、大総センター、教養学部（初年次部門）</a:t>
            </a:r>
            <a:endParaRPr kumimoji="1" lang="en-US" altLang="ja-JP" dirty="0" smtClean="0"/>
          </a:p>
          <a:p>
            <a:r>
              <a:rPr lang="ja-JP" altLang="en-US" dirty="0" smtClean="0"/>
              <a:t>工学系（教員執筆資料提供）</a:t>
            </a:r>
            <a:endParaRPr kumimoji="1" lang="en-US" altLang="ja-JP" dirty="0" smtClean="0"/>
          </a:p>
          <a:p>
            <a:r>
              <a:rPr lang="ja-JP" altLang="en-US" dirty="0" smtClean="0"/>
              <a:t>経営企画部国際戦略課（英訳提供）</a:t>
            </a:r>
            <a:endParaRPr lang="en-US" altLang="ja-JP" dirty="0" smtClean="0"/>
          </a:p>
          <a:p>
            <a:r>
              <a:rPr kumimoji="1" lang="ja-JP" altLang="en-US" dirty="0" smtClean="0"/>
              <a:t>学生</a:t>
            </a:r>
            <a:r>
              <a:rPr lang="ja-JP" altLang="en-US" dirty="0" smtClean="0"/>
              <a:t>（次ページ）</a:t>
            </a:r>
            <a:endParaRPr kumimoji="1"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43</a:t>
            </a:fld>
            <a:endParaRPr kumimoji="1" lang="ja-JP"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学生からの協力</a:t>
            </a:r>
            <a:endParaRPr kumimoji="1" lang="ja-JP" altLang="en-US" dirty="0"/>
          </a:p>
        </p:txBody>
      </p:sp>
      <p:sp>
        <p:nvSpPr>
          <p:cNvPr id="3" name="コンテンツ プレースホルダ 2"/>
          <p:cNvSpPr>
            <a:spLocks noGrp="1"/>
          </p:cNvSpPr>
          <p:nvPr>
            <p:ph idx="1"/>
          </p:nvPr>
        </p:nvSpPr>
        <p:spPr/>
        <p:txBody>
          <a:bodyPr>
            <a:normAutofit fontScale="92500" lnSpcReduction="20000"/>
          </a:bodyPr>
          <a:lstStyle/>
          <a:p>
            <a:pPr marL="342900" lvl="1" indent="-342900">
              <a:buClr>
                <a:schemeClr val="accent1">
                  <a:shade val="75000"/>
                </a:schemeClr>
              </a:buClr>
              <a:buSzPct val="60000"/>
            </a:pPr>
            <a:r>
              <a:rPr lang="ja-JP" altLang="en-US" dirty="0" smtClean="0">
                <a:solidFill>
                  <a:schemeClr val="tx2">
                    <a:lumMod val="50000"/>
                    <a:lumOff val="50000"/>
                  </a:schemeClr>
                </a:solidFill>
              </a:rPr>
              <a:t>ポータルページ執筆に協力したいと言ってきてくれた学生</a:t>
            </a:r>
            <a:endParaRPr lang="en-US" altLang="ja-JP" dirty="0" smtClean="0">
              <a:solidFill>
                <a:schemeClr val="tx2">
                  <a:lumMod val="50000"/>
                  <a:lumOff val="50000"/>
                </a:schemeClr>
              </a:solidFill>
            </a:endParaRPr>
          </a:p>
          <a:p>
            <a:pPr marL="342900" lvl="1" indent="-342900">
              <a:buClr>
                <a:schemeClr val="accent1">
                  <a:shade val="75000"/>
                </a:schemeClr>
              </a:buClr>
              <a:buSzPct val="60000"/>
            </a:pPr>
            <a:r>
              <a:rPr lang="en-US" altLang="ja-JP" dirty="0" smtClean="0">
                <a:solidFill>
                  <a:schemeClr val="tx2">
                    <a:lumMod val="50000"/>
                    <a:lumOff val="50000"/>
                  </a:schemeClr>
                </a:solidFill>
              </a:rPr>
              <a:t>QA</a:t>
            </a:r>
            <a:r>
              <a:rPr lang="ja-JP" altLang="en-US" dirty="0" smtClean="0">
                <a:solidFill>
                  <a:schemeClr val="tx2">
                    <a:lumMod val="50000"/>
                    <a:lumOff val="50000"/>
                  </a:schemeClr>
                </a:solidFill>
              </a:rPr>
              <a:t>フォーラムへの技術的質問への返答をしてくれる学生</a:t>
            </a:r>
            <a:endParaRPr lang="en-US" altLang="ja-JP" dirty="0" smtClean="0">
              <a:solidFill>
                <a:schemeClr val="tx2">
                  <a:lumMod val="50000"/>
                  <a:lumOff val="50000"/>
                </a:schemeClr>
              </a:solidFill>
            </a:endParaRPr>
          </a:p>
          <a:p>
            <a:pPr marL="342900" lvl="1" indent="-342900">
              <a:buClr>
                <a:schemeClr val="accent1">
                  <a:shade val="75000"/>
                </a:schemeClr>
              </a:buClr>
              <a:buSzPct val="60000"/>
            </a:pPr>
            <a:r>
              <a:rPr lang="ja-JP" altLang="en-US" dirty="0" smtClean="0"/>
              <a:t>現在はひとえに「受け入れ側」「組織化」の準備ができていない（指示なしで動いてくれることは非常にありがたい）</a:t>
            </a:r>
            <a:endParaRPr lang="en-US" altLang="ja-JP" dirty="0" smtClean="0"/>
          </a:p>
          <a:p>
            <a:pPr marL="342900" lvl="1" indent="-342900">
              <a:buClr>
                <a:schemeClr val="accent1">
                  <a:shade val="75000"/>
                </a:schemeClr>
              </a:buClr>
              <a:buSzPct val="60000"/>
            </a:pPr>
            <a:r>
              <a:rPr lang="ja-JP" altLang="en-US" dirty="0" smtClean="0"/>
              <a:t>部局で</a:t>
            </a:r>
            <a:r>
              <a:rPr lang="en-US" altLang="ja-JP" dirty="0" smtClean="0"/>
              <a:t>TA</a:t>
            </a:r>
            <a:r>
              <a:rPr lang="ja-JP" altLang="en-US" dirty="0" smtClean="0"/>
              <a:t>を組織化しているところは進めていただくのでよい（私見）</a:t>
            </a:r>
            <a:endParaRPr lang="en-US" altLang="ja-JP" dirty="0" smtClean="0"/>
          </a:p>
          <a:p>
            <a:pPr marL="342900" lvl="1" indent="-342900">
              <a:buClr>
                <a:schemeClr val="accent1">
                  <a:shade val="75000"/>
                </a:schemeClr>
              </a:buClr>
              <a:buSzPct val="60000"/>
            </a:pPr>
            <a:r>
              <a:rPr lang="ja-JP" altLang="en-US" dirty="0" smtClean="0"/>
              <a:t>「他部局のヘルプ」も可能な形を作る必要がある</a:t>
            </a:r>
            <a:endParaRPr lang="en-US" altLang="ja-JP" dirty="0" smtClean="0"/>
          </a:p>
          <a:p>
            <a:pPr marL="342900" lvl="1" indent="-342900">
              <a:buClr>
                <a:schemeClr val="accent1">
                  <a:shade val="75000"/>
                </a:schemeClr>
              </a:buClr>
              <a:buSzPct val="60000"/>
            </a:pPr>
            <a:r>
              <a:rPr lang="ja-JP" altLang="en-US" dirty="0" smtClean="0"/>
              <a:t>難しい撮影や接続トラブルの「現場対応」を学生に丸投げしてはならない（私見）</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44</a:t>
            </a:fld>
            <a:endParaRPr kumimoji="1" lang="ja-JP"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大学間連携も始まっている</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3/24 7</a:t>
            </a:r>
            <a:r>
              <a:rPr kumimoji="1" lang="ja-JP" altLang="en-US" dirty="0" smtClean="0"/>
              <a:t>大学</a:t>
            </a:r>
            <a:r>
              <a:rPr kumimoji="1" lang="en-US" altLang="ja-JP" dirty="0" smtClean="0"/>
              <a:t>+NII </a:t>
            </a:r>
            <a:r>
              <a:rPr kumimoji="1" lang="ja-JP" altLang="en-US" dirty="0" smtClean="0"/>
              <a:t>「大学の情報環境の在り方検討会」</a:t>
            </a:r>
            <a:endParaRPr kumimoji="1" lang="en-US" altLang="ja-JP" dirty="0" smtClean="0"/>
          </a:p>
          <a:p>
            <a:r>
              <a:rPr lang="en-US" altLang="ja-JP" dirty="0" smtClean="0"/>
              <a:t>3/26 </a:t>
            </a:r>
            <a:r>
              <a:rPr lang="ja-JP" altLang="en-US" dirty="0" smtClean="0"/>
              <a:t>「</a:t>
            </a:r>
            <a:r>
              <a:rPr lang="en-US" altLang="ja-JP" dirty="0" smtClean="0"/>
              <a:t>4</a:t>
            </a:r>
            <a:r>
              <a:rPr lang="ja-JP" altLang="en-US" dirty="0" smtClean="0"/>
              <a:t>月からの大学等遠隔授業に関する取組状況共有サイバーシンポジウム」</a:t>
            </a:r>
            <a:endParaRPr lang="en-US" altLang="ja-JP" dirty="0" smtClean="0"/>
          </a:p>
          <a:p>
            <a:pPr lvl="1"/>
            <a:endParaRPr kumimoji="1"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45</a:t>
            </a:fld>
            <a:endParaRPr kumimoji="1" lang="ja-JP"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例えば</a:t>
            </a:r>
            <a:r>
              <a:rPr kumimoji="1" lang="ja-JP" altLang="en-US" dirty="0" smtClean="0">
                <a:solidFill>
                  <a:schemeClr val="bg2">
                    <a:lumMod val="50000"/>
                  </a:schemeClr>
                </a:solidFill>
              </a:rPr>
              <a:t>知り合い</a:t>
            </a:r>
            <a:r>
              <a:rPr kumimoji="1" lang="ja-JP" altLang="en-US" dirty="0" smtClean="0"/>
              <a:t>との会議なら</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sp>
        <p:nvSpPr>
          <p:cNvPr id="10" name="テキスト プレースホルダ 9"/>
          <p:cNvSpPr>
            <a:spLocks noGrp="1"/>
          </p:cNvSpPr>
          <p:nvPr>
            <p:ph type="body" idx="4294967295"/>
          </p:nvPr>
        </p:nvSpPr>
        <p:spPr/>
        <p:txBody>
          <a:bodyPr/>
          <a:lstStyle/>
          <a:p>
            <a:r>
              <a:rPr kumimoji="1" lang="ja-JP" altLang="en-US" dirty="0" smtClean="0"/>
              <a:t>メールで送ればよい</a:t>
            </a:r>
            <a:endParaRPr kumimoji="1" lang="en-US" altLang="ja-JP" dirty="0" smtClean="0"/>
          </a:p>
          <a:p>
            <a:r>
              <a:rPr kumimoji="1" lang="ja-JP" altLang="en-US" dirty="0" smtClean="0"/>
              <a:t>知り合い：メールアドレスを知っている</a:t>
            </a:r>
            <a:endParaRPr kumimoji="1" lang="en-US" altLang="ja-JP" dirty="0" smtClean="0"/>
          </a:p>
        </p:txBody>
      </p:sp>
      <p:pic>
        <p:nvPicPr>
          <p:cNvPr id="9" name="コンテンツ プレースホルダ 8" descr="mail.png"/>
          <p:cNvPicPr>
            <a:picLocks noGrp="1" noChangeAspect="1"/>
          </p:cNvPicPr>
          <p:nvPr>
            <p:ph idx="1"/>
          </p:nvPr>
        </p:nvPicPr>
        <p:blipFill>
          <a:blip r:embed="rId3" cstate="print"/>
          <a:stretch>
            <a:fillRect/>
          </a:stretch>
        </p:blipFill>
        <p:spPr>
          <a:xfrm>
            <a:off x="827584" y="2564904"/>
            <a:ext cx="7749712" cy="3744416"/>
          </a:xfrm>
        </p:spPr>
      </p:pic>
      <p:sp>
        <p:nvSpPr>
          <p:cNvPr id="11" name="テキスト ボックス 10"/>
          <p:cNvSpPr txBox="1"/>
          <p:nvPr/>
        </p:nvSpPr>
        <p:spPr>
          <a:xfrm>
            <a:off x="6372200" y="3717032"/>
            <a:ext cx="2395207" cy="523220"/>
          </a:xfrm>
          <a:prstGeom prst="rect">
            <a:avLst/>
          </a:prstGeom>
          <a:noFill/>
        </p:spPr>
        <p:txBody>
          <a:bodyPr wrap="none" rtlCol="0">
            <a:spAutoFit/>
          </a:bodyPr>
          <a:lstStyle/>
          <a:p>
            <a:r>
              <a:rPr kumimoji="1" lang="en-US" altLang="ja-JP" sz="2800" b="1" u="sng" dirty="0" smtClean="0">
                <a:solidFill>
                  <a:schemeClr val="bg2">
                    <a:lumMod val="50000"/>
                  </a:schemeClr>
                </a:solidFill>
              </a:rPr>
              <a:t>TV</a:t>
            </a:r>
            <a:r>
              <a:rPr kumimoji="1" lang="ja-JP" altLang="en-US" sz="2800" b="1" u="sng" dirty="0" smtClean="0">
                <a:solidFill>
                  <a:schemeClr val="bg2">
                    <a:lumMod val="50000"/>
                  </a:schemeClr>
                </a:solidFill>
              </a:rPr>
              <a:t>会議の</a:t>
            </a:r>
            <a:r>
              <a:rPr kumimoji="1" lang="en-US" altLang="ja-JP" sz="2800" b="1" u="sng" dirty="0" smtClean="0">
                <a:solidFill>
                  <a:schemeClr val="bg2">
                    <a:lumMod val="50000"/>
                  </a:schemeClr>
                </a:solidFill>
              </a:rPr>
              <a:t>URL</a:t>
            </a:r>
            <a:endParaRPr kumimoji="1" lang="ja-JP" altLang="en-US" sz="2800" b="1" u="sng" dirty="0">
              <a:solidFill>
                <a:schemeClr val="bg2">
                  <a:lumMod val="50000"/>
                </a:schemeClr>
              </a:solidFill>
            </a:endParaRPr>
          </a:p>
        </p:txBody>
      </p:sp>
      <p:cxnSp>
        <p:nvCxnSpPr>
          <p:cNvPr id="13" name="直線コネクタ 12"/>
          <p:cNvCxnSpPr>
            <a:stCxn id="11" idx="1"/>
          </p:cNvCxnSpPr>
          <p:nvPr/>
        </p:nvCxnSpPr>
        <p:spPr>
          <a:xfrm flipH="1">
            <a:off x="5868144" y="3978642"/>
            <a:ext cx="504056" cy="602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rgbClr val="C00000"/>
                </a:solidFill>
              </a:rPr>
              <a:t>授業</a:t>
            </a:r>
            <a:r>
              <a:rPr lang="ja-JP" altLang="en-US" dirty="0" smtClean="0"/>
              <a:t>の場合</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問題「誰に送ればいいかもわからない」</a:t>
            </a:r>
            <a:endParaRPr kumimoji="1" lang="en-US" altLang="ja-JP" dirty="0" smtClean="0"/>
          </a:p>
          <a:p>
            <a:r>
              <a:rPr lang="ja-JP" altLang="en-US" dirty="0" smtClean="0"/>
              <a:t>解</a:t>
            </a:r>
            <a:endParaRPr lang="en-US" altLang="ja-JP" dirty="0" smtClean="0"/>
          </a:p>
          <a:p>
            <a:pPr lvl="1"/>
            <a:r>
              <a:rPr lang="ja-JP" altLang="en-US" dirty="0" smtClean="0"/>
              <a:t>教員が「約束の場所」に</a:t>
            </a:r>
            <a:r>
              <a:rPr lang="en-US" altLang="ja-JP" dirty="0" smtClean="0"/>
              <a:t>URL</a:t>
            </a:r>
            <a:r>
              <a:rPr lang="ja-JP" altLang="en-US" dirty="0" smtClean="0"/>
              <a:t>を書く</a:t>
            </a:r>
            <a:endParaRPr lang="en-US" altLang="ja-JP" dirty="0" smtClean="0"/>
          </a:p>
          <a:p>
            <a:pPr lvl="1"/>
            <a:r>
              <a:rPr kumimoji="1" lang="ja-JP" altLang="en-US" dirty="0" smtClean="0"/>
              <a:t>学生も「約束の場所」から</a:t>
            </a:r>
            <a:r>
              <a:rPr kumimoji="1" lang="en-US" altLang="ja-JP" dirty="0" smtClean="0"/>
              <a:t>URL</a:t>
            </a:r>
            <a:r>
              <a:rPr kumimoji="1" lang="ja-JP" altLang="en-US" dirty="0" smtClean="0"/>
              <a:t>を読む</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6</a:t>
            </a:fld>
            <a:endParaRPr kumimoji="1" lang="ja-JP" altLang="en-US" dirty="0"/>
          </a:p>
        </p:txBody>
      </p:sp>
      <p:sp>
        <p:nvSpPr>
          <p:cNvPr id="7" name="正方形/長方形 6"/>
          <p:cNvSpPr/>
          <p:nvPr/>
        </p:nvSpPr>
        <p:spPr>
          <a:xfrm>
            <a:off x="3635896" y="5229200"/>
            <a:ext cx="3384376" cy="10801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a:t>
            </a:r>
            <a:r>
              <a:rPr lang="en-US" altLang="ja-JP" dirty="0" smtClean="0">
                <a:solidFill>
                  <a:schemeClr val="tx1"/>
                </a:solidFill>
              </a:rPr>
              <a:t>TV</a:t>
            </a:r>
            <a:r>
              <a:rPr kumimoji="1" lang="ja-JP" altLang="en-US" dirty="0" smtClean="0">
                <a:solidFill>
                  <a:schemeClr val="tx1"/>
                </a:solidFill>
              </a:rPr>
              <a:t>会議 特論」</a:t>
            </a:r>
            <a:endParaRPr kumimoji="1" lang="en-US" altLang="ja-JP" dirty="0" smtClean="0">
              <a:solidFill>
                <a:schemeClr val="tx1"/>
              </a:solidFill>
            </a:endParaRPr>
          </a:p>
          <a:p>
            <a:pPr algn="ctr"/>
            <a:endParaRPr kumimoji="1" lang="en-US" altLang="ja-JP" dirty="0" smtClean="0">
              <a:solidFill>
                <a:schemeClr val="tx1"/>
              </a:solidFill>
            </a:endParaRPr>
          </a:p>
          <a:p>
            <a:pPr algn="ctr"/>
            <a:r>
              <a:rPr kumimoji="1" lang="ja-JP" altLang="en-US" dirty="0" smtClean="0">
                <a:solidFill>
                  <a:schemeClr val="tx1"/>
                </a:solidFill>
              </a:rPr>
              <a:t>約束の場所</a:t>
            </a:r>
            <a:endParaRPr kumimoji="1" lang="ja-JP" altLang="en-US" dirty="0">
              <a:solidFill>
                <a:schemeClr val="tx1"/>
              </a:solidFill>
            </a:endParaRPr>
          </a:p>
        </p:txBody>
      </p:sp>
      <p:pic>
        <p:nvPicPr>
          <p:cNvPr id="8" name="図 7" descr="computer_side_man.png"/>
          <p:cNvPicPr>
            <a:picLocks noChangeAspect="1"/>
          </p:cNvPicPr>
          <p:nvPr/>
        </p:nvPicPr>
        <p:blipFill>
          <a:blip r:embed="rId2" cstate="print"/>
          <a:stretch>
            <a:fillRect/>
          </a:stretch>
        </p:blipFill>
        <p:spPr>
          <a:xfrm>
            <a:off x="7164288" y="3645024"/>
            <a:ext cx="1502097" cy="1397521"/>
          </a:xfrm>
          <a:prstGeom prst="rect">
            <a:avLst/>
          </a:prstGeom>
        </p:spPr>
      </p:pic>
      <p:grpSp>
        <p:nvGrpSpPr>
          <p:cNvPr id="9" name="グループ化 8"/>
          <p:cNvGrpSpPr/>
          <p:nvPr/>
        </p:nvGrpSpPr>
        <p:grpSpPr>
          <a:xfrm>
            <a:off x="2915816" y="3645024"/>
            <a:ext cx="1183531" cy="1152128"/>
            <a:chOff x="1187624" y="3573016"/>
            <a:chExt cx="2016224" cy="1962726"/>
          </a:xfrm>
        </p:grpSpPr>
        <p:pic>
          <p:nvPicPr>
            <p:cNvPr id="10" name="図 9" descr="house_danmen_2kai.png"/>
            <p:cNvPicPr>
              <a:picLocks noChangeAspect="1"/>
            </p:cNvPicPr>
            <p:nvPr/>
          </p:nvPicPr>
          <p:blipFill>
            <a:blip r:embed="rId3" cstate="print"/>
            <a:stretch>
              <a:fillRect/>
            </a:stretch>
          </p:blipFill>
          <p:spPr>
            <a:xfrm>
              <a:off x="1187624" y="3573016"/>
              <a:ext cx="2016224" cy="1962726"/>
            </a:xfrm>
            <a:prstGeom prst="rect">
              <a:avLst/>
            </a:prstGeom>
          </p:spPr>
        </p:pic>
        <p:pic>
          <p:nvPicPr>
            <p:cNvPr id="11" name="図 10" descr="character_boy_normal.png"/>
            <p:cNvPicPr>
              <a:picLocks noChangeAspect="1"/>
            </p:cNvPicPr>
            <p:nvPr/>
          </p:nvPicPr>
          <p:blipFill>
            <a:blip r:embed="rId4" cstate="print"/>
            <a:stretch>
              <a:fillRect/>
            </a:stretch>
          </p:blipFill>
          <p:spPr>
            <a:xfrm>
              <a:off x="2051720" y="3933056"/>
              <a:ext cx="545356" cy="742812"/>
            </a:xfrm>
            <a:prstGeom prst="rect">
              <a:avLst/>
            </a:prstGeom>
          </p:spPr>
        </p:pic>
        <p:pic>
          <p:nvPicPr>
            <p:cNvPr id="12" name="図 11" descr="character_girl_normal.png"/>
            <p:cNvPicPr>
              <a:picLocks noChangeAspect="1"/>
            </p:cNvPicPr>
            <p:nvPr/>
          </p:nvPicPr>
          <p:blipFill>
            <a:blip r:embed="rId5" cstate="print"/>
            <a:stretch>
              <a:fillRect/>
            </a:stretch>
          </p:blipFill>
          <p:spPr>
            <a:xfrm>
              <a:off x="1403648" y="4725144"/>
              <a:ext cx="519834" cy="708050"/>
            </a:xfrm>
            <a:prstGeom prst="rect">
              <a:avLst/>
            </a:prstGeom>
          </p:spPr>
        </p:pic>
      </p:grpSp>
      <p:grpSp>
        <p:nvGrpSpPr>
          <p:cNvPr id="13" name="グループ化 12"/>
          <p:cNvGrpSpPr/>
          <p:nvPr/>
        </p:nvGrpSpPr>
        <p:grpSpPr>
          <a:xfrm>
            <a:off x="323528" y="3573016"/>
            <a:ext cx="1353431" cy="936104"/>
            <a:chOff x="1187624" y="2276872"/>
            <a:chExt cx="1967835" cy="1361058"/>
          </a:xfrm>
        </p:grpSpPr>
        <p:pic>
          <p:nvPicPr>
            <p:cNvPr id="14" name="図 13" descr="house_danmen_1kai.png"/>
            <p:cNvPicPr>
              <a:picLocks noChangeAspect="1"/>
            </p:cNvPicPr>
            <p:nvPr/>
          </p:nvPicPr>
          <p:blipFill>
            <a:blip r:embed="rId6" cstate="print"/>
            <a:stretch>
              <a:fillRect/>
            </a:stretch>
          </p:blipFill>
          <p:spPr>
            <a:xfrm>
              <a:off x="1187624" y="2276872"/>
              <a:ext cx="1967835" cy="1361058"/>
            </a:xfrm>
            <a:prstGeom prst="rect">
              <a:avLst/>
            </a:prstGeom>
          </p:spPr>
        </p:pic>
        <p:pic>
          <p:nvPicPr>
            <p:cNvPr id="15" name="図 14" descr="character_girl_normal.png"/>
            <p:cNvPicPr>
              <a:picLocks noChangeAspect="1"/>
            </p:cNvPicPr>
            <p:nvPr/>
          </p:nvPicPr>
          <p:blipFill>
            <a:blip r:embed="rId5" cstate="print"/>
            <a:stretch>
              <a:fillRect/>
            </a:stretch>
          </p:blipFill>
          <p:spPr>
            <a:xfrm>
              <a:off x="1611189" y="2773834"/>
              <a:ext cx="519834" cy="708050"/>
            </a:xfrm>
            <a:prstGeom prst="rect">
              <a:avLst/>
            </a:prstGeom>
          </p:spPr>
        </p:pic>
      </p:grpSp>
      <p:grpSp>
        <p:nvGrpSpPr>
          <p:cNvPr id="16" name="グループ化 15"/>
          <p:cNvGrpSpPr/>
          <p:nvPr/>
        </p:nvGrpSpPr>
        <p:grpSpPr>
          <a:xfrm>
            <a:off x="179512" y="4797152"/>
            <a:ext cx="1249321" cy="864096"/>
            <a:chOff x="2843808" y="3645024"/>
            <a:chExt cx="1967835" cy="1361058"/>
          </a:xfrm>
        </p:grpSpPr>
        <p:pic>
          <p:nvPicPr>
            <p:cNvPr id="17" name="図 16" descr="house_danmen_1kai.png"/>
            <p:cNvPicPr>
              <a:picLocks noChangeAspect="1"/>
            </p:cNvPicPr>
            <p:nvPr/>
          </p:nvPicPr>
          <p:blipFill>
            <a:blip r:embed="rId7" cstate="print"/>
            <a:stretch>
              <a:fillRect/>
            </a:stretch>
          </p:blipFill>
          <p:spPr>
            <a:xfrm>
              <a:off x="2843808" y="3645024"/>
              <a:ext cx="1967835" cy="1361058"/>
            </a:xfrm>
            <a:prstGeom prst="rect">
              <a:avLst/>
            </a:prstGeom>
          </p:spPr>
        </p:pic>
        <p:pic>
          <p:nvPicPr>
            <p:cNvPr id="18" name="図 17" descr="character_boy_normal.png"/>
            <p:cNvPicPr>
              <a:picLocks noChangeAspect="1"/>
            </p:cNvPicPr>
            <p:nvPr/>
          </p:nvPicPr>
          <p:blipFill>
            <a:blip r:embed="rId4" cstate="print"/>
            <a:stretch>
              <a:fillRect/>
            </a:stretch>
          </p:blipFill>
          <p:spPr>
            <a:xfrm>
              <a:off x="3923928" y="4149080"/>
              <a:ext cx="545356" cy="742812"/>
            </a:xfrm>
            <a:prstGeom prst="rect">
              <a:avLst/>
            </a:prstGeom>
          </p:spPr>
        </p:pic>
      </p:grpSp>
      <p:grpSp>
        <p:nvGrpSpPr>
          <p:cNvPr id="19" name="グループ化 18"/>
          <p:cNvGrpSpPr/>
          <p:nvPr/>
        </p:nvGrpSpPr>
        <p:grpSpPr>
          <a:xfrm>
            <a:off x="1763688" y="4077072"/>
            <a:ext cx="1109089" cy="1440160"/>
            <a:chOff x="2627784" y="4365104"/>
            <a:chExt cx="1626493" cy="2112013"/>
          </a:xfrm>
        </p:grpSpPr>
        <p:pic>
          <p:nvPicPr>
            <p:cNvPr id="20" name="図 19" descr="house_danmen_3kai.png"/>
            <p:cNvPicPr>
              <a:picLocks noChangeAspect="1"/>
            </p:cNvPicPr>
            <p:nvPr/>
          </p:nvPicPr>
          <p:blipFill>
            <a:blip r:embed="rId8" cstate="print"/>
            <a:stretch>
              <a:fillRect/>
            </a:stretch>
          </p:blipFill>
          <p:spPr>
            <a:xfrm>
              <a:off x="2627784" y="4365104"/>
              <a:ext cx="1626493" cy="2112013"/>
            </a:xfrm>
            <a:prstGeom prst="rect">
              <a:avLst/>
            </a:prstGeom>
          </p:spPr>
        </p:pic>
        <p:pic>
          <p:nvPicPr>
            <p:cNvPr id="21" name="図 20" descr="character_boy_normal.png"/>
            <p:cNvPicPr>
              <a:picLocks noChangeAspect="1"/>
            </p:cNvPicPr>
            <p:nvPr/>
          </p:nvPicPr>
          <p:blipFill>
            <a:blip r:embed="rId4" cstate="print"/>
            <a:stretch>
              <a:fillRect/>
            </a:stretch>
          </p:blipFill>
          <p:spPr>
            <a:xfrm>
              <a:off x="2843808" y="5661248"/>
              <a:ext cx="545356" cy="742812"/>
            </a:xfrm>
            <a:prstGeom prst="rect">
              <a:avLst/>
            </a:prstGeom>
          </p:spPr>
        </p:pic>
      </p:grpSp>
      <p:grpSp>
        <p:nvGrpSpPr>
          <p:cNvPr id="32" name="グループ化 31"/>
          <p:cNvGrpSpPr/>
          <p:nvPr/>
        </p:nvGrpSpPr>
        <p:grpSpPr>
          <a:xfrm>
            <a:off x="3707904" y="4437112"/>
            <a:ext cx="4392488" cy="1800200"/>
            <a:chOff x="3707904" y="4437112"/>
            <a:chExt cx="4392488" cy="1800200"/>
          </a:xfrm>
        </p:grpSpPr>
        <p:grpSp>
          <p:nvGrpSpPr>
            <p:cNvPr id="24" name="グループ化 23"/>
            <p:cNvGrpSpPr/>
            <p:nvPr/>
          </p:nvGrpSpPr>
          <p:grpSpPr>
            <a:xfrm>
              <a:off x="3707904" y="5589240"/>
              <a:ext cx="3243196" cy="369332"/>
              <a:chOff x="3635896" y="4859868"/>
              <a:chExt cx="3243196" cy="369332"/>
            </a:xfrm>
          </p:grpSpPr>
          <p:sp>
            <p:nvSpPr>
              <p:cNvPr id="23" name="正方形/長方形 22"/>
              <p:cNvSpPr/>
              <p:nvPr/>
            </p:nvSpPr>
            <p:spPr>
              <a:xfrm>
                <a:off x="3635896" y="4869160"/>
                <a:ext cx="324036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3635896" y="4859868"/>
                <a:ext cx="3243196" cy="369332"/>
              </a:xfrm>
              <a:prstGeom prst="rect">
                <a:avLst/>
              </a:prstGeom>
            </p:spPr>
            <p:txBody>
              <a:bodyPr wrap="none">
                <a:spAutoFit/>
              </a:bodyPr>
              <a:lstStyle/>
              <a:p>
                <a:r>
                  <a:rPr lang="en-US" altLang="ja-JP" dirty="0" smtClean="0"/>
                  <a:t>https://zoom.us/j/631442133</a:t>
                </a:r>
                <a:endParaRPr lang="ja-JP" altLang="en-US" dirty="0"/>
              </a:p>
            </p:txBody>
          </p:sp>
        </p:grpSp>
        <p:sp>
          <p:nvSpPr>
            <p:cNvPr id="25" name="円弧 24"/>
            <p:cNvSpPr/>
            <p:nvPr/>
          </p:nvSpPr>
          <p:spPr>
            <a:xfrm>
              <a:off x="5868144" y="4437112"/>
              <a:ext cx="2232248" cy="1800200"/>
            </a:xfrm>
            <a:prstGeom prst="arc">
              <a:avLst>
                <a:gd name="adj1" fmla="val 10446091"/>
                <a:gd name="adj2" fmla="val 16570164"/>
              </a:avLst>
            </a:prstGeom>
            <a:ln w="38100">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30" name="グループ化 29"/>
          <p:cNvGrpSpPr/>
          <p:nvPr/>
        </p:nvGrpSpPr>
        <p:grpSpPr>
          <a:xfrm>
            <a:off x="-2556792" y="4077072"/>
            <a:ext cx="7848872" cy="2592288"/>
            <a:chOff x="-2556792" y="4077072"/>
            <a:chExt cx="7848872" cy="2592288"/>
          </a:xfrm>
        </p:grpSpPr>
        <p:sp>
          <p:nvSpPr>
            <p:cNvPr id="27" name="円弧 26"/>
            <p:cNvSpPr/>
            <p:nvPr/>
          </p:nvSpPr>
          <p:spPr>
            <a:xfrm>
              <a:off x="3059832" y="4077072"/>
              <a:ext cx="2232248" cy="2592288"/>
            </a:xfrm>
            <a:prstGeom prst="arc">
              <a:avLst>
                <a:gd name="adj1" fmla="val 15322947"/>
                <a:gd name="adj2" fmla="val 21570261"/>
              </a:avLst>
            </a:prstGeom>
            <a:ln w="38100">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8" name="円弧 27"/>
            <p:cNvSpPr/>
            <p:nvPr/>
          </p:nvSpPr>
          <p:spPr>
            <a:xfrm>
              <a:off x="2195736" y="4437112"/>
              <a:ext cx="3096344" cy="1988840"/>
            </a:xfrm>
            <a:prstGeom prst="arc">
              <a:avLst>
                <a:gd name="adj1" fmla="val 15322947"/>
                <a:gd name="adj2" fmla="val 21570261"/>
              </a:avLst>
            </a:prstGeom>
            <a:ln w="38100">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9" name="円弧 28"/>
            <p:cNvSpPr/>
            <p:nvPr/>
          </p:nvSpPr>
          <p:spPr>
            <a:xfrm>
              <a:off x="-2556792" y="4221088"/>
              <a:ext cx="7848872" cy="2276872"/>
            </a:xfrm>
            <a:prstGeom prst="arc">
              <a:avLst>
                <a:gd name="adj1" fmla="val 15322947"/>
                <a:gd name="adj2" fmla="val 21570261"/>
              </a:avLst>
            </a:prstGeom>
            <a:ln w="38100">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「約束の場所」とは</a:t>
            </a:r>
            <a:r>
              <a:rPr lang="en-US" altLang="ja-JP" dirty="0" smtClean="0"/>
              <a:t>…</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grpSp>
        <p:nvGrpSpPr>
          <p:cNvPr id="28" name="グループ化 27"/>
          <p:cNvGrpSpPr/>
          <p:nvPr/>
        </p:nvGrpSpPr>
        <p:grpSpPr>
          <a:xfrm>
            <a:off x="-2556792" y="1700808"/>
            <a:ext cx="11223177" cy="3960440"/>
            <a:chOff x="-2556792" y="1700808"/>
            <a:chExt cx="11223177" cy="3960440"/>
          </a:xfrm>
        </p:grpSpPr>
        <p:grpSp>
          <p:nvGrpSpPr>
            <p:cNvPr id="48" name="グループ化 47"/>
            <p:cNvGrpSpPr/>
            <p:nvPr/>
          </p:nvGrpSpPr>
          <p:grpSpPr>
            <a:xfrm>
              <a:off x="-2556792" y="2204864"/>
              <a:ext cx="7848872" cy="2592288"/>
              <a:chOff x="-2556792" y="4077072"/>
              <a:chExt cx="7848872" cy="2592288"/>
            </a:xfrm>
          </p:grpSpPr>
          <p:sp>
            <p:nvSpPr>
              <p:cNvPr id="49" name="円弧 48"/>
              <p:cNvSpPr/>
              <p:nvPr/>
            </p:nvSpPr>
            <p:spPr>
              <a:xfrm>
                <a:off x="3059832" y="4077072"/>
                <a:ext cx="2232248" cy="2592288"/>
              </a:xfrm>
              <a:prstGeom prst="arc">
                <a:avLst>
                  <a:gd name="adj1" fmla="val 15322947"/>
                  <a:gd name="adj2" fmla="val 21570261"/>
                </a:avLst>
              </a:prstGeom>
              <a:ln w="38100">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0" name="円弧 49"/>
              <p:cNvSpPr/>
              <p:nvPr/>
            </p:nvSpPr>
            <p:spPr>
              <a:xfrm>
                <a:off x="2195736" y="4437112"/>
                <a:ext cx="3096344" cy="1988840"/>
              </a:xfrm>
              <a:prstGeom prst="arc">
                <a:avLst>
                  <a:gd name="adj1" fmla="val 15322947"/>
                  <a:gd name="adj2" fmla="val 21570261"/>
                </a:avLst>
              </a:prstGeom>
              <a:ln w="38100">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1" name="円弧 50"/>
              <p:cNvSpPr/>
              <p:nvPr/>
            </p:nvSpPr>
            <p:spPr>
              <a:xfrm>
                <a:off x="-2556792" y="4221088"/>
                <a:ext cx="7848872" cy="2276872"/>
              </a:xfrm>
              <a:prstGeom prst="arc">
                <a:avLst>
                  <a:gd name="adj1" fmla="val 15322947"/>
                  <a:gd name="adj2" fmla="val 21570261"/>
                </a:avLst>
              </a:prstGeom>
              <a:ln w="38100">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55" name="グループ化 54"/>
            <p:cNvGrpSpPr/>
            <p:nvPr/>
          </p:nvGrpSpPr>
          <p:grpSpPr>
            <a:xfrm>
              <a:off x="179512" y="1700808"/>
              <a:ext cx="8486873" cy="3960440"/>
              <a:chOff x="179512" y="1700808"/>
              <a:chExt cx="8486873" cy="3960440"/>
            </a:xfrm>
          </p:grpSpPr>
          <p:pic>
            <p:nvPicPr>
              <p:cNvPr id="7" name="図 6" descr="utas.png"/>
              <p:cNvPicPr>
                <a:picLocks noChangeAspect="1"/>
              </p:cNvPicPr>
              <p:nvPr/>
            </p:nvPicPr>
            <p:blipFill>
              <a:blip r:embed="rId2" cstate="print"/>
              <a:stretch>
                <a:fillRect/>
              </a:stretch>
            </p:blipFill>
            <p:spPr>
              <a:xfrm>
                <a:off x="3746849" y="3573654"/>
                <a:ext cx="3417439" cy="2087594"/>
              </a:xfrm>
              <a:prstGeom prst="rect">
                <a:avLst/>
              </a:prstGeom>
            </p:spPr>
          </p:pic>
          <p:pic>
            <p:nvPicPr>
              <p:cNvPr id="29" name="図 28" descr="computer_side_man.png"/>
              <p:cNvPicPr>
                <a:picLocks noChangeAspect="1"/>
              </p:cNvPicPr>
              <p:nvPr/>
            </p:nvPicPr>
            <p:blipFill>
              <a:blip r:embed="rId3" cstate="print"/>
              <a:stretch>
                <a:fillRect/>
              </a:stretch>
            </p:blipFill>
            <p:spPr>
              <a:xfrm>
                <a:off x="7164288" y="1772816"/>
                <a:ext cx="1502097" cy="1397521"/>
              </a:xfrm>
              <a:prstGeom prst="rect">
                <a:avLst/>
              </a:prstGeom>
            </p:spPr>
          </p:pic>
          <p:grpSp>
            <p:nvGrpSpPr>
              <p:cNvPr id="30" name="グループ化 29"/>
              <p:cNvGrpSpPr/>
              <p:nvPr/>
            </p:nvGrpSpPr>
            <p:grpSpPr>
              <a:xfrm>
                <a:off x="2915816" y="1772816"/>
                <a:ext cx="1183531" cy="1152128"/>
                <a:chOff x="1187624" y="3573016"/>
                <a:chExt cx="2016224" cy="1962726"/>
              </a:xfrm>
            </p:grpSpPr>
            <p:pic>
              <p:nvPicPr>
                <p:cNvPr id="31" name="図 30" descr="house_danmen_2kai.png"/>
                <p:cNvPicPr>
                  <a:picLocks noChangeAspect="1"/>
                </p:cNvPicPr>
                <p:nvPr/>
              </p:nvPicPr>
              <p:blipFill>
                <a:blip r:embed="rId4" cstate="print"/>
                <a:stretch>
                  <a:fillRect/>
                </a:stretch>
              </p:blipFill>
              <p:spPr>
                <a:xfrm>
                  <a:off x="1187624" y="3573016"/>
                  <a:ext cx="2016224" cy="1962726"/>
                </a:xfrm>
                <a:prstGeom prst="rect">
                  <a:avLst/>
                </a:prstGeom>
              </p:spPr>
            </p:pic>
            <p:pic>
              <p:nvPicPr>
                <p:cNvPr id="32" name="図 31" descr="character_boy_normal.png"/>
                <p:cNvPicPr>
                  <a:picLocks noChangeAspect="1"/>
                </p:cNvPicPr>
                <p:nvPr/>
              </p:nvPicPr>
              <p:blipFill>
                <a:blip r:embed="rId5" cstate="print"/>
                <a:stretch>
                  <a:fillRect/>
                </a:stretch>
              </p:blipFill>
              <p:spPr>
                <a:xfrm>
                  <a:off x="2051720" y="3933056"/>
                  <a:ext cx="545356" cy="742812"/>
                </a:xfrm>
                <a:prstGeom prst="rect">
                  <a:avLst/>
                </a:prstGeom>
              </p:spPr>
            </p:pic>
            <p:pic>
              <p:nvPicPr>
                <p:cNvPr id="33" name="図 32" descr="character_girl_normal.png"/>
                <p:cNvPicPr>
                  <a:picLocks noChangeAspect="1"/>
                </p:cNvPicPr>
                <p:nvPr/>
              </p:nvPicPr>
              <p:blipFill>
                <a:blip r:embed="rId6" cstate="print"/>
                <a:stretch>
                  <a:fillRect/>
                </a:stretch>
              </p:blipFill>
              <p:spPr>
                <a:xfrm>
                  <a:off x="1403648" y="4725144"/>
                  <a:ext cx="519834" cy="708050"/>
                </a:xfrm>
                <a:prstGeom prst="rect">
                  <a:avLst/>
                </a:prstGeom>
              </p:spPr>
            </p:pic>
          </p:grpSp>
          <p:grpSp>
            <p:nvGrpSpPr>
              <p:cNvPr id="34" name="グループ化 33"/>
              <p:cNvGrpSpPr/>
              <p:nvPr/>
            </p:nvGrpSpPr>
            <p:grpSpPr>
              <a:xfrm>
                <a:off x="323528" y="1700808"/>
                <a:ext cx="1353431" cy="936104"/>
                <a:chOff x="1187624" y="2276872"/>
                <a:chExt cx="1967835" cy="1361058"/>
              </a:xfrm>
            </p:grpSpPr>
            <p:pic>
              <p:nvPicPr>
                <p:cNvPr id="35" name="図 34" descr="house_danmen_1kai.png"/>
                <p:cNvPicPr>
                  <a:picLocks noChangeAspect="1"/>
                </p:cNvPicPr>
                <p:nvPr/>
              </p:nvPicPr>
              <p:blipFill>
                <a:blip r:embed="rId7" cstate="print"/>
                <a:stretch>
                  <a:fillRect/>
                </a:stretch>
              </p:blipFill>
              <p:spPr>
                <a:xfrm>
                  <a:off x="1187624" y="2276872"/>
                  <a:ext cx="1967835" cy="1361058"/>
                </a:xfrm>
                <a:prstGeom prst="rect">
                  <a:avLst/>
                </a:prstGeom>
              </p:spPr>
            </p:pic>
            <p:pic>
              <p:nvPicPr>
                <p:cNvPr id="36" name="図 35" descr="character_girl_normal.png"/>
                <p:cNvPicPr>
                  <a:picLocks noChangeAspect="1"/>
                </p:cNvPicPr>
                <p:nvPr/>
              </p:nvPicPr>
              <p:blipFill>
                <a:blip r:embed="rId6" cstate="print"/>
                <a:stretch>
                  <a:fillRect/>
                </a:stretch>
              </p:blipFill>
              <p:spPr>
                <a:xfrm>
                  <a:off x="1611189" y="2773834"/>
                  <a:ext cx="519834" cy="708050"/>
                </a:xfrm>
                <a:prstGeom prst="rect">
                  <a:avLst/>
                </a:prstGeom>
              </p:spPr>
            </p:pic>
          </p:grpSp>
          <p:grpSp>
            <p:nvGrpSpPr>
              <p:cNvPr id="37" name="グループ化 36"/>
              <p:cNvGrpSpPr/>
              <p:nvPr/>
            </p:nvGrpSpPr>
            <p:grpSpPr>
              <a:xfrm>
                <a:off x="179512" y="2924944"/>
                <a:ext cx="1249321" cy="864096"/>
                <a:chOff x="2843808" y="3645024"/>
                <a:chExt cx="1967835" cy="1361058"/>
              </a:xfrm>
            </p:grpSpPr>
            <p:pic>
              <p:nvPicPr>
                <p:cNvPr id="38" name="図 37" descr="house_danmen_1kai.png"/>
                <p:cNvPicPr>
                  <a:picLocks noChangeAspect="1"/>
                </p:cNvPicPr>
                <p:nvPr/>
              </p:nvPicPr>
              <p:blipFill>
                <a:blip r:embed="rId8" cstate="print"/>
                <a:stretch>
                  <a:fillRect/>
                </a:stretch>
              </p:blipFill>
              <p:spPr>
                <a:xfrm>
                  <a:off x="2843808" y="3645024"/>
                  <a:ext cx="1967835" cy="1361058"/>
                </a:xfrm>
                <a:prstGeom prst="rect">
                  <a:avLst/>
                </a:prstGeom>
              </p:spPr>
            </p:pic>
            <p:pic>
              <p:nvPicPr>
                <p:cNvPr id="39" name="図 38" descr="character_boy_normal.png"/>
                <p:cNvPicPr>
                  <a:picLocks noChangeAspect="1"/>
                </p:cNvPicPr>
                <p:nvPr/>
              </p:nvPicPr>
              <p:blipFill>
                <a:blip r:embed="rId5" cstate="print"/>
                <a:stretch>
                  <a:fillRect/>
                </a:stretch>
              </p:blipFill>
              <p:spPr>
                <a:xfrm>
                  <a:off x="3923928" y="4149080"/>
                  <a:ext cx="545356" cy="742812"/>
                </a:xfrm>
                <a:prstGeom prst="rect">
                  <a:avLst/>
                </a:prstGeom>
              </p:spPr>
            </p:pic>
          </p:grpSp>
          <p:grpSp>
            <p:nvGrpSpPr>
              <p:cNvPr id="40" name="グループ化 39"/>
              <p:cNvGrpSpPr/>
              <p:nvPr/>
            </p:nvGrpSpPr>
            <p:grpSpPr>
              <a:xfrm>
                <a:off x="1763688" y="2204864"/>
                <a:ext cx="1109089" cy="1440160"/>
                <a:chOff x="2627784" y="4365104"/>
                <a:chExt cx="1626493" cy="2112013"/>
              </a:xfrm>
            </p:grpSpPr>
            <p:pic>
              <p:nvPicPr>
                <p:cNvPr id="41" name="図 40" descr="house_danmen_3kai.png"/>
                <p:cNvPicPr>
                  <a:picLocks noChangeAspect="1"/>
                </p:cNvPicPr>
                <p:nvPr/>
              </p:nvPicPr>
              <p:blipFill>
                <a:blip r:embed="rId9" cstate="print"/>
                <a:stretch>
                  <a:fillRect/>
                </a:stretch>
              </p:blipFill>
              <p:spPr>
                <a:xfrm>
                  <a:off x="2627784" y="4365104"/>
                  <a:ext cx="1626493" cy="2112013"/>
                </a:xfrm>
                <a:prstGeom prst="rect">
                  <a:avLst/>
                </a:prstGeom>
              </p:spPr>
            </p:pic>
            <p:pic>
              <p:nvPicPr>
                <p:cNvPr id="42" name="図 41" descr="character_boy_normal.png"/>
                <p:cNvPicPr>
                  <a:picLocks noChangeAspect="1"/>
                </p:cNvPicPr>
                <p:nvPr/>
              </p:nvPicPr>
              <p:blipFill>
                <a:blip r:embed="rId5" cstate="print"/>
                <a:stretch>
                  <a:fillRect/>
                </a:stretch>
              </p:blipFill>
              <p:spPr>
                <a:xfrm>
                  <a:off x="2843808" y="5661248"/>
                  <a:ext cx="545356" cy="742812"/>
                </a:xfrm>
                <a:prstGeom prst="rect">
                  <a:avLst/>
                </a:prstGeom>
              </p:spPr>
            </p:pic>
          </p:grpSp>
          <p:sp>
            <p:nvSpPr>
              <p:cNvPr id="45" name="円弧 44"/>
              <p:cNvSpPr/>
              <p:nvPr/>
            </p:nvSpPr>
            <p:spPr>
              <a:xfrm>
                <a:off x="5868144" y="2564904"/>
                <a:ext cx="2232248" cy="1800200"/>
              </a:xfrm>
              <a:prstGeom prst="arc">
                <a:avLst>
                  <a:gd name="adj1" fmla="val 10446091"/>
                  <a:gd name="adj2" fmla="val 16570164"/>
                </a:avLst>
              </a:prstGeom>
              <a:ln w="38100">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テキスト ボックス 53"/>
              <p:cNvSpPr txBox="1"/>
              <p:nvPr/>
            </p:nvSpPr>
            <p:spPr>
              <a:xfrm>
                <a:off x="1115616" y="4725144"/>
                <a:ext cx="2592376" cy="769441"/>
              </a:xfrm>
              <a:prstGeom prst="rect">
                <a:avLst/>
              </a:prstGeom>
              <a:noFill/>
            </p:spPr>
            <p:txBody>
              <a:bodyPr wrap="none" rtlCol="0">
                <a:spAutoFit/>
              </a:bodyPr>
              <a:lstStyle/>
              <a:p>
                <a:r>
                  <a:rPr kumimoji="1" lang="en-US" altLang="ja-JP" sz="4400" dirty="0" smtClean="0">
                    <a:solidFill>
                      <a:schemeClr val="bg2">
                        <a:lumMod val="50000"/>
                      </a:schemeClr>
                    </a:solidFill>
                  </a:rPr>
                  <a:t>UTAS</a:t>
                </a:r>
                <a:r>
                  <a:rPr kumimoji="1" lang="ja-JP" altLang="en-US" sz="4400" dirty="0" err="1" smtClean="0">
                    <a:solidFill>
                      <a:schemeClr val="bg2">
                        <a:lumMod val="50000"/>
                      </a:schemeClr>
                    </a:solidFill>
                  </a:rPr>
                  <a:t>です</a:t>
                </a:r>
                <a:endParaRPr kumimoji="1" lang="ja-JP" altLang="en-US" sz="4400" dirty="0">
                  <a:solidFill>
                    <a:schemeClr val="bg2">
                      <a:lumMod val="50000"/>
                    </a:schemeClr>
                  </a:solidFill>
                </a:endParaRPr>
              </a:p>
            </p:txBody>
          </p:sp>
        </p:gr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UTAS</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lang="ja-JP" altLang="en-US" dirty="0" smtClean="0"/>
              <a:t>学務</a:t>
            </a:r>
            <a:r>
              <a:rPr kumimoji="1" lang="ja-JP" altLang="en-US" dirty="0" smtClean="0"/>
              <a:t>システム</a:t>
            </a:r>
            <a:endParaRPr kumimoji="1" lang="en-US" altLang="ja-JP" dirty="0" smtClean="0"/>
          </a:p>
          <a:p>
            <a:pPr lvl="1"/>
            <a:r>
              <a:rPr kumimoji="1" lang="ja-JP" altLang="en-US" dirty="0" smtClean="0"/>
              <a:t>多くの教員にとっては</a:t>
            </a:r>
            <a:r>
              <a:rPr kumimoji="1" lang="ja-JP" altLang="en-US" dirty="0" smtClean="0">
                <a:solidFill>
                  <a:schemeClr val="tx1"/>
                </a:solidFill>
              </a:rPr>
              <a:t>「シラバス登録」「成績入力」</a:t>
            </a:r>
            <a:endParaRPr kumimoji="1" lang="en-US" altLang="ja-JP" dirty="0" smtClean="0">
              <a:solidFill>
                <a:schemeClr val="tx1"/>
              </a:solidFill>
            </a:endParaRPr>
          </a:p>
          <a:p>
            <a:pPr lvl="1"/>
            <a:r>
              <a:rPr lang="ja-JP" altLang="en-US" dirty="0" smtClean="0"/>
              <a:t>学生にとっては</a:t>
            </a:r>
            <a:r>
              <a:rPr lang="ja-JP" altLang="en-US" dirty="0" smtClean="0">
                <a:solidFill>
                  <a:schemeClr val="tx1"/>
                </a:solidFill>
              </a:rPr>
              <a:t>「履修科目の選択、登録、成績確認」</a:t>
            </a:r>
            <a:endParaRPr lang="en-US" altLang="ja-JP" dirty="0" smtClean="0">
              <a:solidFill>
                <a:schemeClr val="tx1"/>
              </a:solidFill>
            </a:endParaRPr>
          </a:p>
          <a:p>
            <a:r>
              <a:rPr lang="ja-JP" altLang="en-US" dirty="0" smtClean="0"/>
              <a:t>このたび、科目のシラバスページに</a:t>
            </a:r>
            <a:r>
              <a:rPr lang="ja-JP" altLang="en-US" dirty="0" smtClean="0">
                <a:solidFill>
                  <a:schemeClr val="bg2">
                    <a:lumMod val="50000"/>
                  </a:schemeClr>
                </a:solidFill>
              </a:rPr>
              <a:t>「オンライン授業</a:t>
            </a:r>
            <a:r>
              <a:rPr lang="en-US" altLang="ja-JP" dirty="0" smtClean="0">
                <a:solidFill>
                  <a:schemeClr val="bg2">
                    <a:lumMod val="50000"/>
                  </a:schemeClr>
                </a:solidFill>
              </a:rPr>
              <a:t>URL</a:t>
            </a:r>
            <a:r>
              <a:rPr lang="ja-JP" altLang="en-US" dirty="0" smtClean="0">
                <a:solidFill>
                  <a:schemeClr val="bg2">
                    <a:lumMod val="50000"/>
                  </a:schemeClr>
                </a:solidFill>
              </a:rPr>
              <a:t>」</a:t>
            </a:r>
            <a:r>
              <a:rPr lang="ja-JP" altLang="en-US" dirty="0" smtClean="0"/>
              <a:t>を追加</a:t>
            </a:r>
            <a:endParaRPr lang="en-US" altLang="ja-JP" dirty="0" smtClean="0"/>
          </a:p>
          <a:p>
            <a:r>
              <a:rPr lang="en-US" altLang="ja-JP" dirty="0" smtClean="0"/>
              <a:t>2020</a:t>
            </a:r>
            <a:r>
              <a:rPr lang="ja-JP" altLang="en-US" dirty="0" smtClean="0"/>
              <a:t>年度向け緊急措置として</a:t>
            </a:r>
            <a:r>
              <a:rPr lang="ja-JP" altLang="en-US" dirty="0" smtClean="0">
                <a:solidFill>
                  <a:schemeClr val="bg2">
                    <a:lumMod val="50000"/>
                  </a:schemeClr>
                </a:solidFill>
              </a:rPr>
              <a:t>学期中の更新も可能</a:t>
            </a:r>
            <a:r>
              <a:rPr lang="ja-JP" altLang="en-US" dirty="0" smtClean="0"/>
              <a:t>にした</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以降の流れ</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基本編</a:t>
            </a:r>
            <a:endParaRPr kumimoji="1" lang="en-US" altLang="ja-JP" dirty="0" smtClean="0"/>
          </a:p>
          <a:p>
            <a:pPr lvl="1"/>
            <a:r>
              <a:rPr kumimoji="1" lang="ja-JP" altLang="en-US" dirty="0" smtClean="0">
                <a:solidFill>
                  <a:schemeClr val="bg2">
                    <a:lumMod val="50000"/>
                  </a:schemeClr>
                </a:solidFill>
              </a:rPr>
              <a:t>教員</a:t>
            </a:r>
            <a:r>
              <a:rPr kumimoji="1" lang="ja-JP" altLang="en-US" dirty="0" smtClean="0"/>
              <a:t>（またはその代理）が行うこと</a:t>
            </a:r>
            <a:endParaRPr kumimoji="1" lang="en-US" altLang="ja-JP" dirty="0" smtClean="0"/>
          </a:p>
          <a:p>
            <a:pPr lvl="1"/>
            <a:r>
              <a:rPr lang="ja-JP" altLang="en-US" dirty="0" smtClean="0">
                <a:solidFill>
                  <a:schemeClr val="bg2">
                    <a:lumMod val="50000"/>
                  </a:schemeClr>
                </a:solidFill>
              </a:rPr>
              <a:t>学生</a:t>
            </a:r>
            <a:r>
              <a:rPr lang="ja-JP" altLang="en-US" dirty="0" smtClean="0"/>
              <a:t>が行うこと</a:t>
            </a:r>
            <a:endParaRPr lang="en-US" altLang="ja-JP" dirty="0" smtClean="0"/>
          </a:p>
          <a:p>
            <a:pPr lvl="1"/>
            <a:r>
              <a:rPr lang="ja-JP" altLang="en-US" dirty="0" smtClean="0"/>
              <a:t>部局、学科・専攻：</a:t>
            </a:r>
            <a:r>
              <a:rPr lang="ja-JP" altLang="en-US" dirty="0" smtClean="0">
                <a:solidFill>
                  <a:schemeClr val="bg2">
                    <a:lumMod val="50000"/>
                  </a:schemeClr>
                </a:solidFill>
              </a:rPr>
              <a:t>教員への周知</a:t>
            </a:r>
            <a:r>
              <a:rPr lang="ja-JP" altLang="en-US" dirty="0" smtClean="0"/>
              <a:t>のお願い</a:t>
            </a:r>
            <a:endParaRPr lang="en-US" altLang="ja-JP" dirty="0" smtClean="0"/>
          </a:p>
          <a:p>
            <a:pPr lvl="1"/>
            <a:r>
              <a:rPr kumimoji="1" lang="ja-JP" altLang="en-US" dirty="0" smtClean="0"/>
              <a:t>部局、学科・専攻：</a:t>
            </a:r>
            <a:r>
              <a:rPr kumimoji="1" lang="ja-JP" altLang="en-US" dirty="0" smtClean="0">
                <a:solidFill>
                  <a:schemeClr val="bg2">
                    <a:lumMod val="50000"/>
                  </a:schemeClr>
                </a:solidFill>
              </a:rPr>
              <a:t>学生への周知</a:t>
            </a:r>
            <a:r>
              <a:rPr kumimoji="1" lang="ja-JP" altLang="en-US" dirty="0" smtClean="0"/>
              <a:t>のお願い</a:t>
            </a:r>
            <a:endParaRPr kumimoji="1"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雪藤">
      <a:dk1>
        <a:sysClr val="windowText" lastClr="000000"/>
      </a:dk1>
      <a:lt1>
        <a:sysClr val="window" lastClr="FFFFFF"/>
      </a:lt1>
      <a:dk2>
        <a:srgbClr val="000049"/>
      </a:dk2>
      <a:lt2>
        <a:srgbClr val="E3E8FF"/>
      </a:lt2>
      <a:accent1>
        <a:srgbClr val="947098"/>
      </a:accent1>
      <a:accent2>
        <a:srgbClr val="809E90"/>
      </a:accent2>
      <a:accent3>
        <a:srgbClr val="7574AC"/>
      </a:accent3>
      <a:accent4>
        <a:srgbClr val="A4715D"/>
      </a:accent4>
      <a:accent5>
        <a:srgbClr val="9E9E78"/>
      </a:accent5>
      <a:accent6>
        <a:srgbClr val="6079A4"/>
      </a:accent6>
      <a:hlink>
        <a:srgbClr val="0000FF"/>
      </a:hlink>
      <a:folHlink>
        <a:srgbClr val="800080"/>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Wistaria</Template>
  <TotalTime>7992</TotalTime>
  <Words>2334</Words>
  <Application>Microsoft Office PowerPoint</Application>
  <PresentationFormat>画面に合わせる (4:3)</PresentationFormat>
  <Paragraphs>371</Paragraphs>
  <Slides>45</Slides>
  <Notes>1</Notes>
  <HiddenSlides>0</HiddenSlides>
  <MMClips>0</MMClips>
  <ScaleCrop>false</ScaleCrop>
  <HeadingPairs>
    <vt:vector size="4" baseType="variant">
      <vt:variant>
        <vt:lpstr>テーマ</vt:lpstr>
      </vt:variant>
      <vt:variant>
        <vt:i4>1</vt:i4>
      </vt:variant>
      <vt:variant>
        <vt:lpstr>スライド タイトル</vt:lpstr>
      </vt:variant>
      <vt:variant>
        <vt:i4>45</vt:i4>
      </vt:variant>
    </vt:vector>
  </HeadingPairs>
  <TitlesOfParts>
    <vt:vector size="46" baseType="lpstr">
      <vt:lpstr>雪藤</vt:lpstr>
      <vt:lpstr>説明会：オンライン授業の学生への通知方法</vt:lpstr>
      <vt:lpstr>本日の会議</vt:lpstr>
      <vt:lpstr>今日の目的</vt:lpstr>
      <vt:lpstr>TV会議の復習</vt:lpstr>
      <vt:lpstr>例えば知り合いとの会議なら</vt:lpstr>
      <vt:lpstr>授業の場合</vt:lpstr>
      <vt:lpstr>「約束の場所」とは…</vt:lpstr>
      <vt:lpstr>UTAS</vt:lpstr>
      <vt:lpstr>以降の流れ</vt:lpstr>
      <vt:lpstr>以降の流れ</vt:lpstr>
      <vt:lpstr>教員（またはその代理）が行うこと</vt:lpstr>
      <vt:lpstr>以降の流れ</vt:lpstr>
      <vt:lpstr>学生の授業参加</vt:lpstr>
      <vt:lpstr>本方式の成績</vt:lpstr>
      <vt:lpstr>FAQと思われる点</vt:lpstr>
      <vt:lpstr>3/26の議論に基づく更新</vt:lpstr>
      <vt:lpstr>3/26の議論に基づく更新</vt:lpstr>
      <vt:lpstr>「オンライン授業URL」欄に書ける文字列(1)</vt:lpstr>
      <vt:lpstr>「オンライン授業URL」欄に書ける文字列(2)</vt:lpstr>
      <vt:lpstr>回避策</vt:lpstr>
      <vt:lpstr>回避策 注意</vt:lpstr>
      <vt:lpstr>アクセスできない危惧「Google Spreadsheetの場合」</vt:lpstr>
      <vt:lpstr>アクセスできない危惧「Microsoft Excel Onlineの場合」</vt:lpstr>
      <vt:lpstr>URLをExcelやGoogle Spreadsheetで提供する方法のまとめ</vt:lpstr>
      <vt:lpstr>3/26の議論に基づく更新</vt:lpstr>
      <vt:lpstr>教室（対面）を用いるかの情報の示し方</vt:lpstr>
      <vt:lpstr>スライド 27</vt:lpstr>
      <vt:lpstr>スライド 28</vt:lpstr>
      <vt:lpstr>オンライン授業URLの書き方</vt:lpstr>
      <vt:lpstr>以降の流れ</vt:lpstr>
      <vt:lpstr>教員への周知のお願い</vt:lpstr>
      <vt:lpstr>以降の流れ</vt:lpstr>
      <vt:lpstr>学生への周知のお願い</vt:lpstr>
      <vt:lpstr>通知内容要約</vt:lpstr>
      <vt:lpstr>学生への周知（重大事項）</vt:lpstr>
      <vt:lpstr>注意</vt:lpstr>
      <vt:lpstr>UTokyo Accountの前倒し発行</vt:lpstr>
      <vt:lpstr>現状について</vt:lpstr>
      <vt:lpstr>すでに学生は動いている</vt:lpstr>
      <vt:lpstr>現状（訪問者数）</vt:lpstr>
      <vt:lpstr>ページごとの訪問数</vt:lpstr>
      <vt:lpstr>Google Spreadsheet到達数</vt:lpstr>
      <vt:lpstr>協力の輪が広がっている</vt:lpstr>
      <vt:lpstr>学生からの協力</vt:lpstr>
      <vt:lpstr>大学間連携も始まっている</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授業のオンライン化を念頭に置いた</dc:title>
  <dc:creator>tau</dc:creator>
  <cp:lastModifiedBy>tau</cp:lastModifiedBy>
  <cp:revision>447</cp:revision>
  <dcterms:created xsi:type="dcterms:W3CDTF">2020-03-09T13:20:48Z</dcterms:created>
  <dcterms:modified xsi:type="dcterms:W3CDTF">2020-04-05T18:20:39Z</dcterms:modified>
</cp:coreProperties>
</file>