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66" r:id="rId4"/>
    <p:sldId id="365" r:id="rId5"/>
    <p:sldId id="368" r:id="rId6"/>
    <p:sldId id="367" r:id="rId7"/>
    <p:sldId id="369" r:id="rId8"/>
    <p:sldId id="370" r:id="rId9"/>
    <p:sldId id="371" r:id="rId10"/>
    <p:sldId id="372" r:id="rId11"/>
    <p:sldId id="37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 varScale="1">
        <p:scale>
          <a:sx n="85" d="100"/>
          <a:sy n="8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ji\Desktop\wifi-data\data-cinario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音声</a:t>
            </a:r>
            <a:r>
              <a:rPr lang="en-US" altLang="ja-JP"/>
              <a:t>(bitrate,latency,jitter)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A8CB-48E7-9DE1-171FEC19434D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B-48E7-9DE1-171FEC19434D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B-48E7-9DE1-171FEC19434D}"/>
            </c:ext>
          </c:extLst>
        </c:ser>
        <c:ser>
          <c:idx val="3"/>
          <c:order val="3"/>
          <c:tx>
            <c:strRef>
              <c:f>graph!$E$3</c:f>
              <c:strCache>
                <c:ptCount val="1"/>
                <c:pt idx="0">
                  <c:v>分散 / Audio Latency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graph!$E$4:$E$33</c:f>
              <c:numCache>
                <c:formatCode>General</c:formatCode>
                <c:ptCount val="30"/>
                <c:pt idx="0">
                  <c:v>0</c:v>
                </c:pt>
                <c:pt idx="1">
                  <c:v>0.25</c:v>
                </c:pt>
                <c:pt idx="2">
                  <c:v>3.5555555555555554</c:v>
                </c:pt>
                <c:pt idx="3">
                  <c:v>14</c:v>
                </c:pt>
                <c:pt idx="4">
                  <c:v>811.75</c:v>
                </c:pt>
                <c:pt idx="5">
                  <c:v>24879.061728395063</c:v>
                </c:pt>
                <c:pt idx="6">
                  <c:v>16676.561983471074</c:v>
                </c:pt>
                <c:pt idx="7">
                  <c:v>22256.638888888891</c:v>
                </c:pt>
                <c:pt idx="8">
                  <c:v>48751.066326530614</c:v>
                </c:pt>
                <c:pt idx="9">
                  <c:v>41139.05817174515</c:v>
                </c:pt>
                <c:pt idx="10">
                  <c:v>12163.830357142857</c:v>
                </c:pt>
                <c:pt idx="11">
                  <c:v>25860.732570239335</c:v>
                </c:pt>
                <c:pt idx="12">
                  <c:v>34015.380569758949</c:v>
                </c:pt>
                <c:pt idx="13">
                  <c:v>30183.535123966944</c:v>
                </c:pt>
                <c:pt idx="14">
                  <c:v>16698.109954185755</c:v>
                </c:pt>
                <c:pt idx="15">
                  <c:v>17142.643689986282</c:v>
                </c:pt>
                <c:pt idx="16">
                  <c:v>10787.019618382155</c:v>
                </c:pt>
                <c:pt idx="17">
                  <c:v>11667.090220385675</c:v>
                </c:pt>
                <c:pt idx="18">
                  <c:v>12598.253706136236</c:v>
                </c:pt>
                <c:pt idx="19">
                  <c:v>11279.766935635203</c:v>
                </c:pt>
                <c:pt idx="20">
                  <c:v>11067.642709701633</c:v>
                </c:pt>
                <c:pt idx="21">
                  <c:v>6771.458810283355</c:v>
                </c:pt>
                <c:pt idx="22">
                  <c:v>11088.303288888888</c:v>
                </c:pt>
                <c:pt idx="23">
                  <c:v>5332.8807556080283</c:v>
                </c:pt>
                <c:pt idx="24">
                  <c:v>6634.3933267587117</c:v>
                </c:pt>
                <c:pt idx="25">
                  <c:v>7332.4130506245892</c:v>
                </c:pt>
                <c:pt idx="26">
                  <c:v>8819.0347700688999</c:v>
                </c:pt>
                <c:pt idx="27">
                  <c:v>7642.188431341131</c:v>
                </c:pt>
                <c:pt idx="28">
                  <c:v>6385.0879666720075</c:v>
                </c:pt>
                <c:pt idx="29">
                  <c:v>12730.352260080525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CB-48E7-9DE1-171FEC19434D}"/>
            </c:ext>
          </c:extLst>
        </c:ser>
        <c:ser>
          <c:idx val="5"/>
          <c:order val="5"/>
          <c:tx>
            <c:strRef>
              <c:f>graph!$G$3</c:f>
              <c:strCache>
                <c:ptCount val="1"/>
                <c:pt idx="0">
                  <c:v>分散 / Audio Jitter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graph!$G$4:$G$33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0.22222222222222221</c:v>
                </c:pt>
                <c:pt idx="3">
                  <c:v>3.6875</c:v>
                </c:pt>
                <c:pt idx="4">
                  <c:v>68.6875</c:v>
                </c:pt>
                <c:pt idx="5">
                  <c:v>926.69135802469134</c:v>
                </c:pt>
                <c:pt idx="6">
                  <c:v>723.28925619834706</c:v>
                </c:pt>
                <c:pt idx="7">
                  <c:v>11464</c:v>
                </c:pt>
                <c:pt idx="8">
                  <c:v>25786.408163265307</c:v>
                </c:pt>
                <c:pt idx="9">
                  <c:v>20095.041551246537</c:v>
                </c:pt>
                <c:pt idx="10">
                  <c:v>12466.530612244898</c:v>
                </c:pt>
                <c:pt idx="11">
                  <c:v>9464.06243496358</c:v>
                </c:pt>
                <c:pt idx="12">
                  <c:v>23066.241051862675</c:v>
                </c:pt>
                <c:pt idx="13">
                  <c:v>29996.413223140495</c:v>
                </c:pt>
                <c:pt idx="14">
                  <c:v>11923.706788837984</c:v>
                </c:pt>
                <c:pt idx="15">
                  <c:v>7800.710562414266</c:v>
                </c:pt>
                <c:pt idx="16">
                  <c:v>7063.7102929320072</c:v>
                </c:pt>
                <c:pt idx="17">
                  <c:v>8072.8558310376493</c:v>
                </c:pt>
                <c:pt idx="18">
                  <c:v>9006.6019891161577</c:v>
                </c:pt>
                <c:pt idx="19">
                  <c:v>4853.1210358416211</c:v>
                </c:pt>
                <c:pt idx="20">
                  <c:v>8419.533871270407</c:v>
                </c:pt>
                <c:pt idx="21">
                  <c:v>387.03659223118785</c:v>
                </c:pt>
                <c:pt idx="22">
                  <c:v>456.88</c:v>
                </c:pt>
                <c:pt idx="23">
                  <c:v>371.92882442233093</c:v>
                </c:pt>
                <c:pt idx="24">
                  <c:v>430.0664036817883</c:v>
                </c:pt>
                <c:pt idx="25">
                  <c:v>348.49983563445102</c:v>
                </c:pt>
                <c:pt idx="26">
                  <c:v>404.75532767184745</c:v>
                </c:pt>
                <c:pt idx="27">
                  <c:v>343.30652139080274</c:v>
                </c:pt>
                <c:pt idx="28">
                  <c:v>285.95481493350422</c:v>
                </c:pt>
                <c:pt idx="29">
                  <c:v>5964.7737641968633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CB-48E7-9DE1-171FEC19434D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8"/>
                <c:order val="8"/>
                <c:tx>
                  <c:strRef>
                    <c:extLst>
                      <c:ext uri="{02D57815-91ED-43cb-92C2-25804820EDAC}">
                        <c15:formulaRef>
                          <c15:sqref>graph!$J$3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Bitrate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graph!$J$4:$J$33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1936</c:v>
                      </c:pt>
                      <c:pt idx="2">
                        <c:v>298.66666666666669</c:v>
                      </c:pt>
                      <c:pt idx="3">
                        <c:v>66.5</c:v>
                      </c:pt>
                      <c:pt idx="4">
                        <c:v>5477.484375</c:v>
                      </c:pt>
                      <c:pt idx="5">
                        <c:v>7280</c:v>
                      </c:pt>
                      <c:pt idx="6">
                        <c:v>7235.7190082644629</c:v>
                      </c:pt>
                      <c:pt idx="7">
                        <c:v>8935.0763888888887</c:v>
                      </c:pt>
                      <c:pt idx="8">
                        <c:v>48.637755102040813</c:v>
                      </c:pt>
                      <c:pt idx="9">
                        <c:v>72.45983379501385</c:v>
                      </c:pt>
                      <c:pt idx="10">
                        <c:v>1372.908163265306</c:v>
                      </c:pt>
                      <c:pt idx="11">
                        <c:v>461.3427734375</c:v>
                      </c:pt>
                      <c:pt idx="12">
                        <c:v>1211.7121913580247</c:v>
                      </c:pt>
                      <c:pt idx="13">
                        <c:v>1020.9940508382909</c:v>
                      </c:pt>
                      <c:pt idx="14">
                        <c:v>724.40651878678136</c:v>
                      </c:pt>
                      <c:pt idx="15">
                        <c:v>1883.5809304113802</c:v>
                      </c:pt>
                      <c:pt idx="16">
                        <c:v>5617.6138525564802</c:v>
                      </c:pt>
                      <c:pt idx="17">
                        <c:v>18159.30859375</c:v>
                      </c:pt>
                      <c:pt idx="18">
                        <c:v>80881.634950640626</c:v>
                      </c:pt>
                      <c:pt idx="19">
                        <c:v>86442.26204081632</c:v>
                      </c:pt>
                      <c:pt idx="20">
                        <c:v>43828.636840999789</c:v>
                      </c:pt>
                      <c:pt idx="21">
                        <c:v>103302.38551020408</c:v>
                      </c:pt>
                      <c:pt idx="22">
                        <c:v>42615.656635802472</c:v>
                      </c:pt>
                      <c:pt idx="23">
                        <c:v>7933.6975894813731</c:v>
                      </c:pt>
                      <c:pt idx="24">
                        <c:v>7864.0688458729001</c:v>
                      </c:pt>
                      <c:pt idx="25">
                        <c:v>438.23182222222221</c:v>
                      </c:pt>
                      <c:pt idx="26">
                        <c:v>124.30506245890861</c:v>
                      </c:pt>
                      <c:pt idx="27">
                        <c:v>73.50624589086128</c:v>
                      </c:pt>
                      <c:pt idx="28">
                        <c:v>14.867357001972387</c:v>
                      </c:pt>
                      <c:pt idx="29">
                        <c:v>69386.126455047139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A8CB-48E7-9DE1-171FEC19434D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B-48E7-9DE1-171FEC19434D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B-48E7-9DE1-171FEC19434D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B-48E7-9DE1-171FEC19434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CB-48E7-9DE1-171FEC19434D}"/>
            </c:ext>
          </c:extLst>
        </c:ser>
        <c:ser>
          <c:idx val="2"/>
          <c:order val="2"/>
          <c:tx>
            <c:strRef>
              <c:f>graph!$D$3</c:f>
              <c:strCache>
                <c:ptCount val="1"/>
                <c:pt idx="0">
                  <c:v>平均 / Audio  Latency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graph!$D$4:$D$33</c:f>
              <c:numCache>
                <c:formatCode>General</c:formatCode>
                <c:ptCount val="30"/>
                <c:pt idx="0">
                  <c:v>9</c:v>
                </c:pt>
                <c:pt idx="1">
                  <c:v>8.5</c:v>
                </c:pt>
                <c:pt idx="2">
                  <c:v>11.333333333333334</c:v>
                </c:pt>
                <c:pt idx="3">
                  <c:v>13</c:v>
                </c:pt>
                <c:pt idx="4">
                  <c:v>34.5</c:v>
                </c:pt>
                <c:pt idx="5">
                  <c:v>99.777777777777771</c:v>
                </c:pt>
                <c:pt idx="6">
                  <c:v>85.272727272727266</c:v>
                </c:pt>
                <c:pt idx="7">
                  <c:v>98.166666666666671</c:v>
                </c:pt>
                <c:pt idx="8">
                  <c:v>127.92857142857143</c:v>
                </c:pt>
                <c:pt idx="9">
                  <c:v>106.68421052631579</c:v>
                </c:pt>
                <c:pt idx="10">
                  <c:v>76.75</c:v>
                </c:pt>
                <c:pt idx="11">
                  <c:v>88.096774193548384</c:v>
                </c:pt>
                <c:pt idx="12">
                  <c:v>88.432432432432435</c:v>
                </c:pt>
                <c:pt idx="13">
                  <c:v>78.681818181818187</c:v>
                </c:pt>
                <c:pt idx="14">
                  <c:v>76.367346938775512</c:v>
                </c:pt>
                <c:pt idx="15">
                  <c:v>76.796296296296291</c:v>
                </c:pt>
                <c:pt idx="16">
                  <c:v>76.114754098360649</c:v>
                </c:pt>
                <c:pt idx="17">
                  <c:v>79.590909090909093</c:v>
                </c:pt>
                <c:pt idx="18">
                  <c:v>93.273972602739732</c:v>
                </c:pt>
                <c:pt idx="19">
                  <c:v>89.986301369863014</c:v>
                </c:pt>
                <c:pt idx="20">
                  <c:v>87.794520547945211</c:v>
                </c:pt>
                <c:pt idx="21">
                  <c:v>79.219178082191775</c:v>
                </c:pt>
                <c:pt idx="22">
                  <c:v>78.506666666666661</c:v>
                </c:pt>
                <c:pt idx="23">
                  <c:v>71.36363636363636</c:v>
                </c:pt>
                <c:pt idx="24">
                  <c:v>74.602564102564102</c:v>
                </c:pt>
                <c:pt idx="25">
                  <c:v>69.294871794871796</c:v>
                </c:pt>
                <c:pt idx="26">
                  <c:v>69.506329113924053</c:v>
                </c:pt>
                <c:pt idx="27">
                  <c:v>69.037974683544306</c:v>
                </c:pt>
                <c:pt idx="28">
                  <c:v>66.974683544303801</c:v>
                </c:pt>
                <c:pt idx="29">
                  <c:v>78.319379844961247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CB-48E7-9DE1-171FEC19434D}"/>
            </c:ext>
          </c:extLst>
        </c:ser>
        <c:ser>
          <c:idx val="4"/>
          <c:order val="4"/>
          <c:tx>
            <c:strRef>
              <c:f>graph!$F$3</c:f>
              <c:strCache>
                <c:ptCount val="1"/>
                <c:pt idx="0">
                  <c:v>平均 / Audio Jitter (ms)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graph!$F$4:$F$33</c:f>
              <c:numCache>
                <c:formatCode>General</c:formatCode>
                <c:ptCount val="30"/>
                <c:pt idx="0">
                  <c:v>8</c:v>
                </c:pt>
                <c:pt idx="1">
                  <c:v>7</c:v>
                </c:pt>
                <c:pt idx="2">
                  <c:v>8.3333333333333339</c:v>
                </c:pt>
                <c:pt idx="3">
                  <c:v>8.75</c:v>
                </c:pt>
                <c:pt idx="4">
                  <c:v>14.25</c:v>
                </c:pt>
                <c:pt idx="5">
                  <c:v>26.444444444444443</c:v>
                </c:pt>
                <c:pt idx="6">
                  <c:v>26.272727272727273</c:v>
                </c:pt>
                <c:pt idx="7">
                  <c:v>55</c:v>
                </c:pt>
                <c:pt idx="8">
                  <c:v>67.142857142857139</c:v>
                </c:pt>
                <c:pt idx="9">
                  <c:v>55.10526315789474</c:v>
                </c:pt>
                <c:pt idx="10">
                  <c:v>46.428571428571431</c:v>
                </c:pt>
                <c:pt idx="11">
                  <c:v>41.258064516129032</c:v>
                </c:pt>
                <c:pt idx="12">
                  <c:v>50.594594594594597</c:v>
                </c:pt>
                <c:pt idx="13">
                  <c:v>50.363636363636367</c:v>
                </c:pt>
                <c:pt idx="14">
                  <c:v>41.612244897959187</c:v>
                </c:pt>
                <c:pt idx="15">
                  <c:v>39.74074074074074</c:v>
                </c:pt>
                <c:pt idx="16">
                  <c:v>42.377049180327866</c:v>
                </c:pt>
                <c:pt idx="17">
                  <c:v>47.848484848484851</c:v>
                </c:pt>
                <c:pt idx="18">
                  <c:v>59.027397260273972</c:v>
                </c:pt>
                <c:pt idx="19">
                  <c:v>52.424657534246577</c:v>
                </c:pt>
                <c:pt idx="20">
                  <c:v>50.438356164383563</c:v>
                </c:pt>
                <c:pt idx="21">
                  <c:v>36.589041095890408</c:v>
                </c:pt>
                <c:pt idx="22">
                  <c:v>34.6</c:v>
                </c:pt>
                <c:pt idx="23">
                  <c:v>33.597402597402599</c:v>
                </c:pt>
                <c:pt idx="24">
                  <c:v>35.435897435897438</c:v>
                </c:pt>
                <c:pt idx="25">
                  <c:v>27.987179487179485</c:v>
                </c:pt>
                <c:pt idx="26">
                  <c:v>28.531645569620252</c:v>
                </c:pt>
                <c:pt idx="27">
                  <c:v>27.417721518987342</c:v>
                </c:pt>
                <c:pt idx="28">
                  <c:v>26.759493670886076</c:v>
                </c:pt>
                <c:pt idx="29">
                  <c:v>39.625581395348838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CB-48E7-9DE1-171FEC19434D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graph!$I$3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Bitrate (10kbps)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graph!$I$4:$I$33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96</c:v>
                      </c:pt>
                      <c:pt idx="1">
                        <c:v>143</c:v>
                      </c:pt>
                      <c:pt idx="2">
                        <c:v>350</c:v>
                      </c:pt>
                      <c:pt idx="3">
                        <c:v>132</c:v>
                      </c:pt>
                      <c:pt idx="4">
                        <c:v>276.375</c:v>
                      </c:pt>
                      <c:pt idx="5">
                        <c:v>263</c:v>
                      </c:pt>
                      <c:pt idx="6">
                        <c:v>288.09090909090907</c:v>
                      </c:pt>
                      <c:pt idx="7">
                        <c:v>350.58333333333331</c:v>
                      </c:pt>
                      <c:pt idx="8">
                        <c:v>57.928571428571431</c:v>
                      </c:pt>
                      <c:pt idx="9">
                        <c:v>79.526315789473685</c:v>
                      </c:pt>
                      <c:pt idx="10">
                        <c:v>222.14285714285714</c:v>
                      </c:pt>
                      <c:pt idx="11">
                        <c:v>170.96875</c:v>
                      </c:pt>
                      <c:pt idx="12">
                        <c:v>196.30555555555554</c:v>
                      </c:pt>
                      <c:pt idx="13">
                        <c:v>269.48837209302326</c:v>
                      </c:pt>
                      <c:pt idx="14">
                        <c:v>196.61702127659575</c:v>
                      </c:pt>
                      <c:pt idx="15">
                        <c:v>197.45098039215685</c:v>
                      </c:pt>
                      <c:pt idx="16">
                        <c:v>381.84482758620692</c:v>
                      </c:pt>
                      <c:pt idx="17">
                        <c:v>550.0625</c:v>
                      </c:pt>
                      <c:pt idx="18">
                        <c:v>788.24637681159425</c:v>
                      </c:pt>
                      <c:pt idx="19">
                        <c:v>704.37142857142862</c:v>
                      </c:pt>
                      <c:pt idx="20">
                        <c:v>508.97101449275362</c:v>
                      </c:pt>
                      <c:pt idx="21">
                        <c:v>590.58571428571429</c:v>
                      </c:pt>
                      <c:pt idx="22">
                        <c:v>410.30555555555554</c:v>
                      </c:pt>
                      <c:pt idx="23">
                        <c:v>271.24324324324323</c:v>
                      </c:pt>
                      <c:pt idx="24">
                        <c:v>267.22972972972974</c:v>
                      </c:pt>
                      <c:pt idx="25">
                        <c:v>124.18666666666667</c:v>
                      </c:pt>
                      <c:pt idx="26">
                        <c:v>102.71794871794872</c:v>
                      </c:pt>
                      <c:pt idx="27">
                        <c:v>88.487179487179489</c:v>
                      </c:pt>
                      <c:pt idx="28">
                        <c:v>78.34615384615384</c:v>
                      </c:pt>
                      <c:pt idx="29">
                        <c:v>322.759807846277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A8CB-48E7-9DE1-171FEC19434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B-48E7-9DE1-171FEC19434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B-48E7-9DE1-171FEC19434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B-48E7-9DE1-171FEC19434D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画面共有</a:t>
            </a:r>
            <a:r>
              <a:rPr lang="en-US" altLang="ja-JP"/>
              <a:t>(bitrate)</a:t>
            </a:r>
            <a:r>
              <a:rPr lang="ja-JP" altLang="en-US"/>
              <a:t>と音声</a:t>
            </a:r>
            <a:r>
              <a:rPr lang="en-US" altLang="ja-JP"/>
              <a:t>(bitrate)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76D9-4B0C-8448-42EC6A6A30D1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6D9-4B0C-8448-42EC6A6A30D1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9-4B0C-8448-42EC6A6A30D1}"/>
            </c:ext>
          </c:extLst>
        </c:ser>
        <c:ser>
          <c:idx val="8"/>
          <c:order val="8"/>
          <c:tx>
            <c:strRef>
              <c:f>graph!$J$3</c:f>
              <c:strCache>
                <c:ptCount val="1"/>
                <c:pt idx="0">
                  <c:v>分散 / Screen Sharing Bitrate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  <c:extLst xmlns:c15="http://schemas.microsoft.com/office/drawing/2012/chart"/>
            </c:strRef>
          </c:cat>
          <c:val>
            <c:numRef>
              <c:f>graph!$J$4:$J$33</c:f>
              <c:numCache>
                <c:formatCode>General</c:formatCode>
                <c:ptCount val="30"/>
                <c:pt idx="0">
                  <c:v>0</c:v>
                </c:pt>
                <c:pt idx="1">
                  <c:v>1936</c:v>
                </c:pt>
                <c:pt idx="2">
                  <c:v>298.66666666666669</c:v>
                </c:pt>
                <c:pt idx="3">
                  <c:v>66.5</c:v>
                </c:pt>
                <c:pt idx="4">
                  <c:v>5477.484375</c:v>
                </c:pt>
                <c:pt idx="5">
                  <c:v>7280</c:v>
                </c:pt>
                <c:pt idx="6">
                  <c:v>7235.7190082644629</c:v>
                </c:pt>
                <c:pt idx="7">
                  <c:v>8935.0763888888887</c:v>
                </c:pt>
                <c:pt idx="8">
                  <c:v>48.637755102040813</c:v>
                </c:pt>
                <c:pt idx="9">
                  <c:v>72.45983379501385</c:v>
                </c:pt>
                <c:pt idx="10">
                  <c:v>1372.908163265306</c:v>
                </c:pt>
                <c:pt idx="11">
                  <c:v>461.3427734375</c:v>
                </c:pt>
                <c:pt idx="12">
                  <c:v>1211.7121913580247</c:v>
                </c:pt>
                <c:pt idx="13">
                  <c:v>1020.9940508382909</c:v>
                </c:pt>
                <c:pt idx="14">
                  <c:v>724.40651878678136</c:v>
                </c:pt>
                <c:pt idx="15">
                  <c:v>1883.5809304113802</c:v>
                </c:pt>
                <c:pt idx="16">
                  <c:v>5617.6138525564802</c:v>
                </c:pt>
                <c:pt idx="17">
                  <c:v>18159.30859375</c:v>
                </c:pt>
                <c:pt idx="18">
                  <c:v>80881.634950640626</c:v>
                </c:pt>
                <c:pt idx="19">
                  <c:v>86442.26204081632</c:v>
                </c:pt>
                <c:pt idx="20">
                  <c:v>43828.636840999789</c:v>
                </c:pt>
                <c:pt idx="21">
                  <c:v>103302.38551020408</c:v>
                </c:pt>
                <c:pt idx="22">
                  <c:v>42615.656635802472</c:v>
                </c:pt>
                <c:pt idx="23">
                  <c:v>7933.6975894813731</c:v>
                </c:pt>
                <c:pt idx="24">
                  <c:v>7864.0688458729001</c:v>
                </c:pt>
                <c:pt idx="25">
                  <c:v>438.23182222222221</c:v>
                </c:pt>
                <c:pt idx="26">
                  <c:v>124.30506245890861</c:v>
                </c:pt>
                <c:pt idx="27">
                  <c:v>73.50624589086128</c:v>
                </c:pt>
                <c:pt idx="28">
                  <c:v>14.867357001972387</c:v>
                </c:pt>
                <c:pt idx="29">
                  <c:v>69386.126455047139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76D9-4B0C-8448-42EC6A6A30D1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D9-4B0C-8448-42EC6A6A3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graph!$E$3</c15:sqref>
                        </c15:formulaRef>
                      </c:ext>
                    </c:extLst>
                    <c:strCache>
                      <c:ptCount val="1"/>
                      <c:pt idx="0">
                        <c:v>分散 / Audio Latency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graph!$E$4:$E$33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0.25</c:v>
                      </c:pt>
                      <c:pt idx="2">
                        <c:v>3.5555555555555554</c:v>
                      </c:pt>
                      <c:pt idx="3">
                        <c:v>14</c:v>
                      </c:pt>
                      <c:pt idx="4">
                        <c:v>811.75</c:v>
                      </c:pt>
                      <c:pt idx="5">
                        <c:v>24879.061728395063</c:v>
                      </c:pt>
                      <c:pt idx="6">
                        <c:v>16676.561983471074</c:v>
                      </c:pt>
                      <c:pt idx="7">
                        <c:v>22256.638888888891</c:v>
                      </c:pt>
                      <c:pt idx="8">
                        <c:v>48751.066326530614</c:v>
                      </c:pt>
                      <c:pt idx="9">
                        <c:v>41139.05817174515</c:v>
                      </c:pt>
                      <c:pt idx="10">
                        <c:v>12163.830357142857</c:v>
                      </c:pt>
                      <c:pt idx="11">
                        <c:v>25860.732570239335</c:v>
                      </c:pt>
                      <c:pt idx="12">
                        <c:v>34015.380569758949</c:v>
                      </c:pt>
                      <c:pt idx="13">
                        <c:v>30183.535123966944</c:v>
                      </c:pt>
                      <c:pt idx="14">
                        <c:v>16698.109954185755</c:v>
                      </c:pt>
                      <c:pt idx="15">
                        <c:v>17142.643689986282</c:v>
                      </c:pt>
                      <c:pt idx="16">
                        <c:v>10787.019618382155</c:v>
                      </c:pt>
                      <c:pt idx="17">
                        <c:v>11667.090220385675</c:v>
                      </c:pt>
                      <c:pt idx="18">
                        <c:v>12598.253706136236</c:v>
                      </c:pt>
                      <c:pt idx="19">
                        <c:v>11279.766935635203</c:v>
                      </c:pt>
                      <c:pt idx="20">
                        <c:v>11067.642709701633</c:v>
                      </c:pt>
                      <c:pt idx="21">
                        <c:v>6771.458810283355</c:v>
                      </c:pt>
                      <c:pt idx="22">
                        <c:v>11088.303288888888</c:v>
                      </c:pt>
                      <c:pt idx="23">
                        <c:v>5332.8807556080283</c:v>
                      </c:pt>
                      <c:pt idx="24">
                        <c:v>6634.3933267587117</c:v>
                      </c:pt>
                      <c:pt idx="25">
                        <c:v>7332.4130506245892</c:v>
                      </c:pt>
                      <c:pt idx="26">
                        <c:v>8819.0347700688999</c:v>
                      </c:pt>
                      <c:pt idx="27">
                        <c:v>7642.188431341131</c:v>
                      </c:pt>
                      <c:pt idx="28">
                        <c:v>6385.0879666720075</c:v>
                      </c:pt>
                      <c:pt idx="29">
                        <c:v>12730.352260080525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76D9-4B0C-8448-42EC6A6A30D1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graph!$G$3</c15:sqref>
                        </c15:formulaRef>
                      </c:ext>
                    </c:extLst>
                    <c:strCache>
                      <c:ptCount val="1"/>
                      <c:pt idx="0">
                        <c:v>分散 / Audio Jitter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graph!$G$4:$G$33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0.22222222222222221</c:v>
                      </c:pt>
                      <c:pt idx="3">
                        <c:v>3.6875</c:v>
                      </c:pt>
                      <c:pt idx="4">
                        <c:v>68.6875</c:v>
                      </c:pt>
                      <c:pt idx="5">
                        <c:v>926.69135802469134</c:v>
                      </c:pt>
                      <c:pt idx="6">
                        <c:v>723.28925619834706</c:v>
                      </c:pt>
                      <c:pt idx="7">
                        <c:v>11464</c:v>
                      </c:pt>
                      <c:pt idx="8">
                        <c:v>25786.408163265307</c:v>
                      </c:pt>
                      <c:pt idx="9">
                        <c:v>20095.041551246537</c:v>
                      </c:pt>
                      <c:pt idx="10">
                        <c:v>12466.530612244898</c:v>
                      </c:pt>
                      <c:pt idx="11">
                        <c:v>9464.06243496358</c:v>
                      </c:pt>
                      <c:pt idx="12">
                        <c:v>23066.241051862675</c:v>
                      </c:pt>
                      <c:pt idx="13">
                        <c:v>29996.413223140495</c:v>
                      </c:pt>
                      <c:pt idx="14">
                        <c:v>11923.706788837984</c:v>
                      </c:pt>
                      <c:pt idx="15">
                        <c:v>7800.710562414266</c:v>
                      </c:pt>
                      <c:pt idx="16">
                        <c:v>7063.7102929320072</c:v>
                      </c:pt>
                      <c:pt idx="17">
                        <c:v>8072.8558310376493</c:v>
                      </c:pt>
                      <c:pt idx="18">
                        <c:v>9006.6019891161577</c:v>
                      </c:pt>
                      <c:pt idx="19">
                        <c:v>4853.1210358416211</c:v>
                      </c:pt>
                      <c:pt idx="20">
                        <c:v>8419.533871270407</c:v>
                      </c:pt>
                      <c:pt idx="21">
                        <c:v>387.03659223118785</c:v>
                      </c:pt>
                      <c:pt idx="22">
                        <c:v>456.88</c:v>
                      </c:pt>
                      <c:pt idx="23">
                        <c:v>371.92882442233093</c:v>
                      </c:pt>
                      <c:pt idx="24">
                        <c:v>430.0664036817883</c:v>
                      </c:pt>
                      <c:pt idx="25">
                        <c:v>348.49983563445102</c:v>
                      </c:pt>
                      <c:pt idx="26">
                        <c:v>404.75532767184745</c:v>
                      </c:pt>
                      <c:pt idx="27">
                        <c:v>343.30652139080274</c:v>
                      </c:pt>
                      <c:pt idx="28">
                        <c:v>285.95481493350422</c:v>
                      </c:pt>
                      <c:pt idx="29">
                        <c:v>5964.7737641968633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6D9-4B0C-8448-42EC6A6A30D1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6D9-4B0C-8448-42EC6A6A30D1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6D9-4B0C-8448-42EC6A6A30D1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6D9-4B0C-8448-42EC6A6A30D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9-4B0C-8448-42EC6A6A30D1}"/>
            </c:ext>
          </c:extLst>
        </c:ser>
        <c:ser>
          <c:idx val="7"/>
          <c:order val="7"/>
          <c:tx>
            <c:strRef>
              <c:f>graph!$I$3</c:f>
              <c:strCache>
                <c:ptCount val="1"/>
                <c:pt idx="0">
                  <c:v>平均 / Screen Sharing Bitrate (10kbps)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  <c:extLst xmlns:c15="http://schemas.microsoft.com/office/drawing/2012/chart"/>
            </c:strRef>
          </c:cat>
          <c:val>
            <c:numRef>
              <c:f>graph!$I$4:$I$33</c:f>
              <c:numCache>
                <c:formatCode>General</c:formatCode>
                <c:ptCount val="30"/>
                <c:pt idx="0">
                  <c:v>96</c:v>
                </c:pt>
                <c:pt idx="1">
                  <c:v>143</c:v>
                </c:pt>
                <c:pt idx="2">
                  <c:v>350</c:v>
                </c:pt>
                <c:pt idx="3">
                  <c:v>132</c:v>
                </c:pt>
                <c:pt idx="4">
                  <c:v>276.375</c:v>
                </c:pt>
                <c:pt idx="5">
                  <c:v>263</c:v>
                </c:pt>
                <c:pt idx="6">
                  <c:v>288.09090909090907</c:v>
                </c:pt>
                <c:pt idx="7">
                  <c:v>350.58333333333331</c:v>
                </c:pt>
                <c:pt idx="8">
                  <c:v>57.928571428571431</c:v>
                </c:pt>
                <c:pt idx="9">
                  <c:v>79.526315789473685</c:v>
                </c:pt>
                <c:pt idx="10">
                  <c:v>222.14285714285714</c:v>
                </c:pt>
                <c:pt idx="11">
                  <c:v>170.96875</c:v>
                </c:pt>
                <c:pt idx="12">
                  <c:v>196.30555555555554</c:v>
                </c:pt>
                <c:pt idx="13">
                  <c:v>269.48837209302326</c:v>
                </c:pt>
                <c:pt idx="14">
                  <c:v>196.61702127659575</c:v>
                </c:pt>
                <c:pt idx="15">
                  <c:v>197.45098039215685</c:v>
                </c:pt>
                <c:pt idx="16">
                  <c:v>381.84482758620692</c:v>
                </c:pt>
                <c:pt idx="17">
                  <c:v>550.0625</c:v>
                </c:pt>
                <c:pt idx="18">
                  <c:v>788.24637681159425</c:v>
                </c:pt>
                <c:pt idx="19">
                  <c:v>704.37142857142862</c:v>
                </c:pt>
                <c:pt idx="20">
                  <c:v>508.97101449275362</c:v>
                </c:pt>
                <c:pt idx="21">
                  <c:v>590.58571428571429</c:v>
                </c:pt>
                <c:pt idx="22">
                  <c:v>410.30555555555554</c:v>
                </c:pt>
                <c:pt idx="23">
                  <c:v>271.24324324324323</c:v>
                </c:pt>
                <c:pt idx="24">
                  <c:v>267.22972972972974</c:v>
                </c:pt>
                <c:pt idx="25">
                  <c:v>124.18666666666667</c:v>
                </c:pt>
                <c:pt idx="26">
                  <c:v>102.71794871794872</c:v>
                </c:pt>
                <c:pt idx="27">
                  <c:v>88.487179487179489</c:v>
                </c:pt>
                <c:pt idx="28">
                  <c:v>78.34615384615384</c:v>
                </c:pt>
                <c:pt idx="29">
                  <c:v>322.759807846277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4-76D9-4B0C-8448-42EC6A6A30D1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9-4B0C-8448-42EC6A6A3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graph!$D$3</c15:sqref>
                        </c15:formulaRef>
                      </c:ext>
                    </c:extLst>
                    <c:strCache>
                      <c:ptCount val="1"/>
                      <c:pt idx="0">
                        <c:v>平均 / Audio 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graph!$D$4:$D$33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</c:v>
                      </c:pt>
                      <c:pt idx="1">
                        <c:v>8.5</c:v>
                      </c:pt>
                      <c:pt idx="2">
                        <c:v>11.333333333333334</c:v>
                      </c:pt>
                      <c:pt idx="3">
                        <c:v>13</c:v>
                      </c:pt>
                      <c:pt idx="4">
                        <c:v>34.5</c:v>
                      </c:pt>
                      <c:pt idx="5">
                        <c:v>99.777777777777771</c:v>
                      </c:pt>
                      <c:pt idx="6">
                        <c:v>85.272727272727266</c:v>
                      </c:pt>
                      <c:pt idx="7">
                        <c:v>98.166666666666671</c:v>
                      </c:pt>
                      <c:pt idx="8">
                        <c:v>127.92857142857143</c:v>
                      </c:pt>
                      <c:pt idx="9">
                        <c:v>106.68421052631579</c:v>
                      </c:pt>
                      <c:pt idx="10">
                        <c:v>76.75</c:v>
                      </c:pt>
                      <c:pt idx="11">
                        <c:v>88.096774193548384</c:v>
                      </c:pt>
                      <c:pt idx="12">
                        <c:v>88.432432432432435</c:v>
                      </c:pt>
                      <c:pt idx="13">
                        <c:v>78.681818181818187</c:v>
                      </c:pt>
                      <c:pt idx="14">
                        <c:v>76.367346938775512</c:v>
                      </c:pt>
                      <c:pt idx="15">
                        <c:v>76.796296296296291</c:v>
                      </c:pt>
                      <c:pt idx="16">
                        <c:v>76.114754098360649</c:v>
                      </c:pt>
                      <c:pt idx="17">
                        <c:v>79.590909090909093</c:v>
                      </c:pt>
                      <c:pt idx="18">
                        <c:v>93.273972602739732</c:v>
                      </c:pt>
                      <c:pt idx="19">
                        <c:v>89.986301369863014</c:v>
                      </c:pt>
                      <c:pt idx="20">
                        <c:v>87.794520547945211</c:v>
                      </c:pt>
                      <c:pt idx="21">
                        <c:v>79.219178082191775</c:v>
                      </c:pt>
                      <c:pt idx="22">
                        <c:v>78.506666666666661</c:v>
                      </c:pt>
                      <c:pt idx="23">
                        <c:v>71.36363636363636</c:v>
                      </c:pt>
                      <c:pt idx="24">
                        <c:v>74.602564102564102</c:v>
                      </c:pt>
                      <c:pt idx="25">
                        <c:v>69.294871794871796</c:v>
                      </c:pt>
                      <c:pt idx="26">
                        <c:v>69.506329113924053</c:v>
                      </c:pt>
                      <c:pt idx="27">
                        <c:v>69.037974683544306</c:v>
                      </c:pt>
                      <c:pt idx="28">
                        <c:v>66.974683544303801</c:v>
                      </c:pt>
                      <c:pt idx="29">
                        <c:v>78.319379844961247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76D9-4B0C-8448-42EC6A6A30D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graph!$F$3</c15:sqref>
                        </c15:formulaRef>
                      </c:ext>
                    </c:extLst>
                    <c:strCache>
                      <c:ptCount val="1"/>
                      <c:pt idx="0">
                        <c:v>平均 / Audio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graph!$F$4:$F$33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8</c:v>
                      </c:pt>
                      <c:pt idx="1">
                        <c:v>7</c:v>
                      </c:pt>
                      <c:pt idx="2">
                        <c:v>8.3333333333333339</c:v>
                      </c:pt>
                      <c:pt idx="3">
                        <c:v>8.75</c:v>
                      </c:pt>
                      <c:pt idx="4">
                        <c:v>14.25</c:v>
                      </c:pt>
                      <c:pt idx="5">
                        <c:v>26.444444444444443</c:v>
                      </c:pt>
                      <c:pt idx="6">
                        <c:v>26.272727272727273</c:v>
                      </c:pt>
                      <c:pt idx="7">
                        <c:v>55</c:v>
                      </c:pt>
                      <c:pt idx="8">
                        <c:v>67.142857142857139</c:v>
                      </c:pt>
                      <c:pt idx="9">
                        <c:v>55.10526315789474</c:v>
                      </c:pt>
                      <c:pt idx="10">
                        <c:v>46.428571428571431</c:v>
                      </c:pt>
                      <c:pt idx="11">
                        <c:v>41.258064516129032</c:v>
                      </c:pt>
                      <c:pt idx="12">
                        <c:v>50.594594594594597</c:v>
                      </c:pt>
                      <c:pt idx="13">
                        <c:v>50.363636363636367</c:v>
                      </c:pt>
                      <c:pt idx="14">
                        <c:v>41.612244897959187</c:v>
                      </c:pt>
                      <c:pt idx="15">
                        <c:v>39.74074074074074</c:v>
                      </c:pt>
                      <c:pt idx="16">
                        <c:v>42.377049180327866</c:v>
                      </c:pt>
                      <c:pt idx="17">
                        <c:v>47.848484848484851</c:v>
                      </c:pt>
                      <c:pt idx="18">
                        <c:v>59.027397260273972</c:v>
                      </c:pt>
                      <c:pt idx="19">
                        <c:v>52.424657534246577</c:v>
                      </c:pt>
                      <c:pt idx="20">
                        <c:v>50.438356164383563</c:v>
                      </c:pt>
                      <c:pt idx="21">
                        <c:v>36.589041095890408</c:v>
                      </c:pt>
                      <c:pt idx="22">
                        <c:v>34.6</c:v>
                      </c:pt>
                      <c:pt idx="23">
                        <c:v>33.597402597402599</c:v>
                      </c:pt>
                      <c:pt idx="24">
                        <c:v>35.435897435897438</c:v>
                      </c:pt>
                      <c:pt idx="25">
                        <c:v>27.987179487179485</c:v>
                      </c:pt>
                      <c:pt idx="26">
                        <c:v>28.531645569620252</c:v>
                      </c:pt>
                      <c:pt idx="27">
                        <c:v>27.417721518987342</c:v>
                      </c:pt>
                      <c:pt idx="28">
                        <c:v>26.759493670886076</c:v>
                      </c:pt>
                      <c:pt idx="29">
                        <c:v>39.625581395348838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6D9-4B0C-8448-42EC6A6A30D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6D9-4B0C-8448-42EC6A6A30D1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6D9-4B0C-8448-42EC6A6A30D1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6D9-4B0C-8448-42EC6A6A30D1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-tokyo.ac.jp/adm/dics/ja/wif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キャンパス </a:t>
            </a:r>
            <a:r>
              <a:rPr lang="en-US" altLang="ja-JP" dirty="0" err="1"/>
              <a:t>WiFi</a:t>
            </a:r>
            <a:r>
              <a:rPr lang="en-US" altLang="ja-JP" dirty="0"/>
              <a:t> (</a:t>
            </a:r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/>
              <a:t>)</a:t>
            </a:r>
            <a:br>
              <a:rPr lang="en-US" altLang="ja-JP"/>
            </a:br>
            <a:r>
              <a:rPr lang="ja-JP" altLang="en-US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情報システム本部　玉造　潤史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授業での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lang="en-US" altLang="ja-JP" dirty="0"/>
          </a:p>
          <a:p>
            <a:pPr lvl="1"/>
            <a:r>
              <a:rPr kumimoji="1" lang="ja-JP" altLang="en-US" dirty="0"/>
              <a:t>学生の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利用への考慮をお願いします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利用ルール」をお役立てください。</a:t>
            </a:r>
            <a:endParaRPr kumimoji="1" lang="en-US" altLang="ja-JP" dirty="0"/>
          </a:p>
          <a:p>
            <a:r>
              <a:rPr lang="ja-JP" altLang="en-US" dirty="0"/>
              <a:t>「繋がらない」、「安定して受講できない」といった場合のトラブルシューティング</a:t>
            </a:r>
            <a:endParaRPr lang="en-US" altLang="ja-JP" dirty="0"/>
          </a:p>
          <a:p>
            <a:pPr lvl="2"/>
            <a:r>
              <a:rPr lang="ja-JP" altLang="en-US" dirty="0"/>
              <a:t>情報提供しますので連携して実施</a:t>
            </a:r>
            <a:endParaRPr lang="en-US" altLang="ja-JP" dirty="0"/>
          </a:p>
          <a:p>
            <a:pPr lvl="1"/>
            <a:r>
              <a:rPr lang="ja-JP" altLang="en-US" dirty="0"/>
              <a:t>情報セキュリティ教育（教員は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日まで（現在延長モード））の受講をお願いします。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画面共有と通信のゆらぎ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3970784" cy="452596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画面共有で変化の激しいコンテンツを送ると通信がゆらぐ</a:t>
            </a:r>
            <a:endParaRPr lang="en-US" altLang="ja-JP" dirty="0"/>
          </a:p>
          <a:p>
            <a:pPr lvl="1"/>
            <a:r>
              <a:rPr lang="en-US" altLang="ja-JP" dirty="0"/>
              <a:t>300kbps</a:t>
            </a:r>
            <a:r>
              <a:rPr lang="ja-JP" altLang="en-US" dirty="0"/>
              <a:t>から</a:t>
            </a:r>
            <a:r>
              <a:rPr lang="en-US" altLang="ja-JP" dirty="0"/>
              <a:t>800kbps</a:t>
            </a:r>
            <a:r>
              <a:rPr lang="ja-JP" altLang="en-US" dirty="0"/>
              <a:t>に急速に通信量が増加したところ大きくゆらぐ</a:t>
            </a:r>
            <a:endParaRPr lang="en-US" altLang="ja-JP" dirty="0"/>
          </a:p>
          <a:p>
            <a:r>
              <a:rPr lang="ja-JP" altLang="en-US" dirty="0"/>
              <a:t>音声やアプリへの影響は大きくは見えません。</a:t>
            </a:r>
            <a:endParaRPr lang="en-US" altLang="ja-JP" dirty="0"/>
          </a:p>
          <a:p>
            <a:r>
              <a:rPr lang="ja-JP" altLang="en-US" dirty="0"/>
              <a:t>データダイエットは安定したオンライン授業のためにも大事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1FEBD10-9837-4B9C-A768-595B234EC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454096"/>
              </p:ext>
            </p:extLst>
          </p:nvPr>
        </p:nvGraphicFramePr>
        <p:xfrm>
          <a:off x="4572000" y="1268759"/>
          <a:ext cx="4330824" cy="489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5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授業でキャンパス</a:t>
            </a:r>
            <a:r>
              <a:rPr kumimoji="1" lang="en-US" altLang="ja-JP" dirty="0" err="1"/>
              <a:t>WiFi</a:t>
            </a:r>
            <a:br>
              <a:rPr kumimoji="1" lang="en-US" altLang="ja-JP" dirty="0"/>
            </a:br>
            <a:r>
              <a:rPr kumimoji="1" lang="ja-JP" altLang="en-US" dirty="0"/>
              <a:t>を活用する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の利用</a:t>
            </a:r>
            <a:endParaRPr kumimoji="1" lang="en-US" altLang="ja-JP" dirty="0"/>
          </a:p>
          <a:p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を活用する際の問題</a:t>
            </a:r>
            <a:endParaRPr lang="en-US" altLang="ja-JP" dirty="0"/>
          </a:p>
          <a:p>
            <a:pPr lvl="1"/>
            <a:r>
              <a:rPr kumimoji="1" lang="ja-JP" altLang="en-US" dirty="0"/>
              <a:t>駒場キャンパスの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設備を増強、テスト実施</a:t>
            </a:r>
            <a:endParaRPr kumimoji="1" lang="en-US" altLang="ja-JP" dirty="0"/>
          </a:p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lang="ja-JP" altLang="en-US" dirty="0"/>
              <a:t>を教室で受けるための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lang="en-US" altLang="ja-JP" dirty="0"/>
          </a:p>
          <a:p>
            <a:pPr lvl="1"/>
            <a:r>
              <a:rPr kumimoji="1" lang="ja-JP" altLang="en-US" dirty="0"/>
              <a:t>先生方が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を使って講義する</a:t>
            </a:r>
            <a:endParaRPr kumimoji="1" lang="en-US" altLang="ja-JP" dirty="0"/>
          </a:p>
          <a:p>
            <a:pPr lvl="1"/>
            <a:r>
              <a:rPr lang="ja-JP" altLang="en-US" b="1" dirty="0"/>
              <a:t>学生が</a:t>
            </a:r>
            <a:r>
              <a:rPr lang="en-US" altLang="ja-JP" b="1" dirty="0" err="1"/>
              <a:t>WiFi</a:t>
            </a:r>
            <a:r>
              <a:rPr lang="ja-JP" altLang="en-US" b="1" dirty="0"/>
              <a:t>を使って受講する</a:t>
            </a:r>
            <a:endParaRPr lang="en-US" altLang="ja-JP" b="1" dirty="0"/>
          </a:p>
          <a:p>
            <a:pPr lvl="2"/>
            <a:r>
              <a:rPr kumimoji="1" lang="ja-JP" altLang="en-US" b="1" dirty="0"/>
              <a:t>問題が起こらないようにするにはどうするか</a:t>
            </a:r>
            <a:endParaRPr kumimoji="1" lang="en-US" altLang="ja-JP" b="1" dirty="0"/>
          </a:p>
          <a:p>
            <a:pPr lvl="2"/>
            <a:r>
              <a:rPr kumimoji="1" lang="ja-JP" altLang="en-US" b="1" dirty="0"/>
              <a:t>問題が起こった時にどのように対処するか</a:t>
            </a:r>
            <a:endParaRPr kumimoji="1" lang="en-US" altLang="ja-JP" b="1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の利用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err="1"/>
              <a:t>UTokyo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を持っている構成員が利用できるキャンパス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電子ジャーナル、業務システムなども利用可</a:t>
            </a:r>
            <a:endParaRPr lang="en-US" altLang="ja-JP" dirty="0"/>
          </a:p>
          <a:p>
            <a:pPr lvl="1"/>
            <a:r>
              <a:rPr lang="ja-JP" altLang="en-US" dirty="0"/>
              <a:t>全学</a:t>
            </a:r>
            <a:r>
              <a:rPr lang="en-US" altLang="ja-JP" dirty="0"/>
              <a:t>FW</a:t>
            </a:r>
            <a:r>
              <a:rPr lang="ja-JP" altLang="en-US" dirty="0"/>
              <a:t>でセキュリティ対策を実施しています。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アカウントを取得してください</a:t>
            </a:r>
            <a:endParaRPr lang="en-US" altLang="ja-JP" dirty="0"/>
          </a:p>
          <a:p>
            <a:pPr lvl="2"/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https://www.u-tokyo.ac.jp/adm/dics/ja/wifi.html</a:t>
            </a:r>
            <a:endParaRPr lang="en-US" altLang="ja-JP" dirty="0"/>
          </a:p>
          <a:p>
            <a:pPr lvl="2"/>
            <a:r>
              <a:rPr lang="ja-JP" altLang="en-US" dirty="0"/>
              <a:t>本年度は</a:t>
            </a:r>
            <a:r>
              <a:rPr lang="en-US" altLang="ja-JP" dirty="0"/>
              <a:t> s20xxxxx </a:t>
            </a:r>
            <a:r>
              <a:rPr lang="ja-JP" altLang="en-US" dirty="0"/>
              <a:t>というアカウントです。</a:t>
            </a:r>
            <a:endParaRPr lang="en-US" altLang="ja-JP" dirty="0"/>
          </a:p>
          <a:p>
            <a:pPr lvl="2"/>
            <a:r>
              <a:rPr lang="ja-JP" altLang="en-US" dirty="0"/>
              <a:t>現在情報セキュリティ教育を実施中です。受講をお願いします。学生も</a:t>
            </a:r>
            <a:r>
              <a:rPr lang="en-US" altLang="ja-JP" dirty="0"/>
              <a:t>10</a:t>
            </a:r>
            <a:r>
              <a:rPr lang="ja-JP" altLang="en-US" dirty="0"/>
              <a:t>月から開始です。（受講しないと利用停止です）</a:t>
            </a:r>
            <a:endParaRPr lang="en-US" altLang="ja-JP" dirty="0"/>
          </a:p>
          <a:p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全学共通のネットワークサービス</a:t>
            </a:r>
            <a:endParaRPr lang="en-US" altLang="ja-JP" dirty="0"/>
          </a:p>
          <a:p>
            <a:pPr lvl="1"/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は、大学が整備（特に教室を中心に）した</a:t>
            </a:r>
            <a:r>
              <a:rPr lang="en-US" altLang="ja-JP" dirty="0"/>
              <a:t>AP</a:t>
            </a:r>
            <a:r>
              <a:rPr lang="ja-JP" altLang="en-US" dirty="0"/>
              <a:t>　と　部局が整備した</a:t>
            </a:r>
            <a:r>
              <a:rPr lang="en-US" altLang="ja-JP" dirty="0"/>
              <a:t>AP</a:t>
            </a:r>
            <a:r>
              <a:rPr lang="ja-JP" altLang="en-US" dirty="0"/>
              <a:t>とがある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WiFi</a:t>
            </a:r>
            <a:r>
              <a:rPr lang="ja-JP" altLang="en-US" dirty="0"/>
              <a:t>を活用するときの問題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の問題とクライアントの問題</a:t>
            </a:r>
            <a:endParaRPr lang="en-US" altLang="ja-JP" dirty="0"/>
          </a:p>
          <a:p>
            <a:pPr lvl="1"/>
            <a:r>
              <a:rPr kumimoji="1" lang="ja-JP" altLang="en-US" dirty="0"/>
              <a:t>基地局の場所</a:t>
            </a:r>
            <a:endParaRPr kumimoji="1" lang="en-US" altLang="ja-JP" dirty="0"/>
          </a:p>
          <a:p>
            <a:pPr lvl="2"/>
            <a:r>
              <a:rPr lang="ja-JP" altLang="en-US" dirty="0"/>
              <a:t>大学整備</a:t>
            </a:r>
            <a:r>
              <a:rPr lang="en-US" altLang="ja-JP" dirty="0"/>
              <a:t>AP</a:t>
            </a:r>
            <a:r>
              <a:rPr lang="ja-JP" altLang="en-US" dirty="0"/>
              <a:t>と部局整備</a:t>
            </a:r>
            <a:r>
              <a:rPr lang="en-US" altLang="ja-JP" dirty="0"/>
              <a:t>AP</a:t>
            </a:r>
            <a:r>
              <a:rPr lang="ja-JP" altLang="en-US" dirty="0"/>
              <a:t>のまとまった情報はない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基地局の整備</a:t>
            </a:r>
            <a:endParaRPr kumimoji="1" lang="en-US" altLang="ja-JP" dirty="0"/>
          </a:p>
          <a:p>
            <a:pPr lvl="2"/>
            <a:r>
              <a:rPr lang="ja-JP" altLang="en-US" dirty="0"/>
              <a:t>大学整備は教室定員</a:t>
            </a:r>
            <a:r>
              <a:rPr lang="en-US" altLang="ja-JP" dirty="0"/>
              <a:t>50</a:t>
            </a:r>
            <a:r>
              <a:rPr lang="ja-JP" altLang="en-US" dirty="0"/>
              <a:t>名あたり１</a:t>
            </a:r>
            <a:r>
              <a:rPr lang="en-US" altLang="ja-JP" dirty="0"/>
              <a:t>AP</a:t>
            </a:r>
            <a:r>
              <a:rPr lang="ja-JP" altLang="en-US" dirty="0"/>
              <a:t>を基準</a:t>
            </a:r>
            <a:endParaRPr kumimoji="1" lang="en-US" altLang="ja-JP" dirty="0"/>
          </a:p>
          <a:p>
            <a:pPr lvl="1"/>
            <a:r>
              <a:rPr lang="ja-JP" altLang="en-US" dirty="0"/>
              <a:t>教員は可能であれば有線ネットワークを利用</a:t>
            </a:r>
            <a:endParaRPr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トラブルシューティングの問題</a:t>
            </a:r>
            <a:endParaRPr lang="en-US" altLang="ja-JP" dirty="0"/>
          </a:p>
          <a:p>
            <a:pPr lvl="2"/>
            <a:r>
              <a:rPr lang="ja-JP" altLang="en-US" dirty="0"/>
              <a:t>多くの問題はクライアント</a:t>
            </a:r>
            <a:r>
              <a:rPr lang="en-US" altLang="ja-JP" dirty="0"/>
              <a:t>(PC)</a:t>
            </a:r>
            <a:r>
              <a:rPr lang="ja-JP" altLang="en-US" dirty="0"/>
              <a:t>の振る舞いによる</a:t>
            </a:r>
            <a:endParaRPr lang="en-US" altLang="ja-JP" dirty="0"/>
          </a:p>
          <a:p>
            <a:pPr lvl="3"/>
            <a:r>
              <a:rPr lang="ja-JP" altLang="en-US" dirty="0"/>
              <a:t>どの</a:t>
            </a:r>
            <a:r>
              <a:rPr lang="en-US" altLang="ja-JP" dirty="0"/>
              <a:t>AP</a:t>
            </a:r>
            <a:r>
              <a:rPr lang="ja-JP" altLang="en-US" dirty="0"/>
              <a:t>につなぐ、</a:t>
            </a:r>
            <a:r>
              <a:rPr lang="en-US" altLang="ja-JP" dirty="0"/>
              <a:t>AP</a:t>
            </a:r>
            <a:r>
              <a:rPr lang="ja-JP" altLang="en-US" dirty="0"/>
              <a:t>の接続切り替えをする</a:t>
            </a:r>
            <a:r>
              <a:rPr lang="en-US" altLang="ja-JP" dirty="0"/>
              <a:t>…</a:t>
            </a:r>
            <a:r>
              <a:rPr lang="ja-JP" altLang="en-US" dirty="0"/>
              <a:t>　など</a:t>
            </a:r>
            <a:endParaRPr lang="en-US" altLang="ja-JP" dirty="0"/>
          </a:p>
          <a:p>
            <a:pPr lvl="2"/>
            <a:r>
              <a:rPr kumimoji="1" lang="ja-JP" altLang="en-US" dirty="0"/>
              <a:t>オンラインでのトラブルシューティングが難しい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対面でのサポート提供を検討しています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テスト</a:t>
            </a:r>
            <a:r>
              <a:rPr kumimoji="1" lang="en-US" altLang="ja-JP" dirty="0"/>
              <a:t>@</a:t>
            </a:r>
            <a:r>
              <a:rPr kumimoji="1" lang="ja-JP" altLang="en-US" dirty="0"/>
              <a:t>駒場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授業を見据えて駒場キャンパスの</a:t>
            </a:r>
            <a:r>
              <a:rPr lang="ja-JP" altLang="en-US" dirty="0"/>
              <a:t>実際の</a:t>
            </a:r>
            <a:r>
              <a:rPr kumimoji="1" lang="ja-JP" altLang="en-US" dirty="0"/>
              <a:t>教室で通信テストを実施して知見を収集</a:t>
            </a:r>
            <a:endParaRPr kumimoji="1"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17</a:t>
            </a:r>
            <a:r>
              <a:rPr lang="ja-JP" altLang="en-US" dirty="0"/>
              <a:t>日、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kumimoji="1" lang="en-US" altLang="ja-JP" dirty="0"/>
              <a:t>5</a:t>
            </a:r>
            <a:r>
              <a:rPr kumimoji="1" lang="ja-JP" altLang="en-US" dirty="0"/>
              <a:t>号館</a:t>
            </a:r>
            <a:r>
              <a:rPr kumimoji="1" lang="en-US" altLang="ja-JP" dirty="0"/>
              <a:t>2</a:t>
            </a:r>
            <a:r>
              <a:rPr kumimoji="1" lang="ja-JP" altLang="en-US" dirty="0"/>
              <a:t>階</a:t>
            </a:r>
            <a:r>
              <a:rPr kumimoji="1" lang="en-US" altLang="ja-JP" dirty="0"/>
              <a:t>524</a:t>
            </a:r>
            <a:r>
              <a:rPr kumimoji="1" lang="ja-JP" altLang="en-US" dirty="0"/>
              <a:t>教室</a:t>
            </a:r>
            <a:endParaRPr kumimoji="1" lang="en-US" altLang="ja-JP" dirty="0"/>
          </a:p>
          <a:p>
            <a:pPr lvl="1"/>
            <a:r>
              <a:rPr lang="ja-JP" altLang="en-US" dirty="0"/>
              <a:t>通常定員</a:t>
            </a:r>
            <a:r>
              <a:rPr lang="en-US" altLang="ja-JP" dirty="0"/>
              <a:t>160</a:t>
            </a:r>
            <a:r>
              <a:rPr lang="ja-JP" altLang="en-US" dirty="0"/>
              <a:t>名</a:t>
            </a:r>
            <a:endParaRPr lang="en-US" altLang="ja-JP" dirty="0"/>
          </a:p>
          <a:p>
            <a:pPr lvl="1"/>
            <a:r>
              <a:rPr kumimoji="1" lang="ja-JP" altLang="en-US" dirty="0"/>
              <a:t>コロナ定員</a:t>
            </a:r>
            <a:r>
              <a:rPr kumimoji="1" lang="en-US" altLang="ja-JP" dirty="0"/>
              <a:t>80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r>
              <a:rPr kumimoji="1" lang="ja-JP" altLang="en-US" dirty="0"/>
              <a:t>様々なクライアント</a:t>
            </a:r>
            <a:r>
              <a:rPr kumimoji="1" lang="en-US" altLang="ja-JP" dirty="0"/>
              <a:t>(Windows, macOS, </a:t>
            </a:r>
            <a:r>
              <a:rPr kumimoji="1" lang="en-US" altLang="ja-JP" dirty="0" err="1"/>
              <a:t>chromebook</a:t>
            </a:r>
            <a:r>
              <a:rPr kumimoji="1" lang="en-US" altLang="ja-JP" dirty="0"/>
              <a:t>, iPad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80</a:t>
            </a:r>
            <a:r>
              <a:rPr kumimoji="1" lang="ja-JP" altLang="en-US" dirty="0"/>
              <a:t>台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様々な設定で</a:t>
            </a:r>
            <a:r>
              <a:rPr lang="en-US" altLang="ja-JP" dirty="0"/>
              <a:t>Zoom</a:t>
            </a:r>
            <a:r>
              <a:rPr lang="ja-JP" altLang="en-US" dirty="0"/>
              <a:t>授業を実際に受講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6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授業を教室で受けるための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授業開始直後（</a:t>
            </a:r>
            <a:r>
              <a:rPr lang="en-US" altLang="ja-JP" dirty="0"/>
              <a:t>5</a:t>
            </a:r>
            <a:r>
              <a:rPr lang="ja-JP" altLang="en-US" dirty="0"/>
              <a:t>分程度）は通信が不安定であることを考慮する</a:t>
            </a:r>
          </a:p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ルータ・テザリングは切る（特に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</a:p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r>
              <a:rPr lang="ja-JP" altLang="en-US" dirty="0"/>
              <a:t>（マニュアルの仕様欄に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の記載があるものが望ましいです）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調子が悪いときは機器の再起動、教室の移動を考えてください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0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4042792" cy="4525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授業開始直後は通信が不安定であることを考慮する</a:t>
            </a:r>
          </a:p>
          <a:p>
            <a:pPr lvl="1"/>
            <a:r>
              <a:rPr kumimoji="1" lang="ja-JP" altLang="en-US" dirty="0"/>
              <a:t>受講者が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への参加後しばらくは通信がゆらぐ</a:t>
            </a:r>
            <a:endParaRPr kumimoji="1" lang="en-US" altLang="ja-JP" dirty="0"/>
          </a:p>
          <a:p>
            <a:pPr lvl="1"/>
            <a:r>
              <a:rPr lang="ja-JP" altLang="en-US" dirty="0"/>
              <a:t>時間経過で徐々に通信ゆらぎは収束し安定する</a:t>
            </a:r>
            <a:endParaRPr lang="en-US" altLang="ja-JP" dirty="0"/>
          </a:p>
          <a:p>
            <a:pPr lvl="1"/>
            <a:r>
              <a:rPr lang="ja-JP" altLang="en-US" dirty="0"/>
              <a:t>同様にアプリも安定する</a:t>
            </a:r>
            <a:endParaRPr lang="en-US" altLang="ja-JP" dirty="0"/>
          </a:p>
          <a:p>
            <a:pPr lvl="1"/>
            <a:r>
              <a:rPr kumimoji="1" lang="ja-JP" altLang="en-US" dirty="0"/>
              <a:t>安定した受講のためには準備の時間が必要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C852363-0074-49D4-AD6E-A27E8E87D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30640"/>
              </p:ext>
            </p:extLst>
          </p:nvPr>
        </p:nvGraphicFramePr>
        <p:xfrm>
          <a:off x="4499992" y="1417638"/>
          <a:ext cx="4536504" cy="44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5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</a:t>
            </a:r>
            <a:endParaRPr lang="en-US" altLang="ja-JP" dirty="0"/>
          </a:p>
          <a:p>
            <a:pPr lvl="1"/>
            <a:r>
              <a:rPr lang="en-US" altLang="ja-JP" dirty="0"/>
              <a:t>Zoom</a:t>
            </a:r>
            <a:r>
              <a:rPr lang="ja-JP" altLang="en-US" dirty="0"/>
              <a:t>の通信に突発的な通信（ダウンロードなど）が影響する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  <a:endParaRPr lang="en-US" altLang="ja-JP" dirty="0"/>
          </a:p>
          <a:p>
            <a:pPr lvl="1"/>
            <a:r>
              <a:rPr lang="en-US" altLang="ja-JP" dirty="0"/>
              <a:t>Microsoft</a:t>
            </a:r>
            <a:r>
              <a:rPr lang="ja-JP" altLang="en-US" dirty="0"/>
              <a:t>のセキュリティ更新、</a:t>
            </a:r>
            <a:r>
              <a:rPr lang="en-US" altLang="ja-JP" dirty="0" err="1"/>
              <a:t>macOS,iOS,iPadOS</a:t>
            </a:r>
            <a:r>
              <a:rPr lang="ja-JP" altLang="en-US" dirty="0"/>
              <a:t>の更新がほぼ同じタイミング</a:t>
            </a:r>
            <a:endParaRPr lang="en-US" altLang="ja-JP" dirty="0"/>
          </a:p>
          <a:p>
            <a:pPr lvl="1"/>
            <a:r>
              <a:rPr lang="en-US" altLang="ja-JP" dirty="0"/>
              <a:t>Zoom</a:t>
            </a:r>
            <a:r>
              <a:rPr lang="ja-JP" altLang="en-US" dirty="0"/>
              <a:t>受講よりも非常に大きな通信を生じます。</a:t>
            </a:r>
            <a:endParaRPr lang="en-US" altLang="ja-JP" dirty="0"/>
          </a:p>
          <a:p>
            <a:pPr lvl="1"/>
            <a:r>
              <a:rPr lang="ja-JP" altLang="en-US" dirty="0"/>
              <a:t>授業受講前にアップデートを実施してください。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ルータ・スマホ</a:t>
            </a:r>
            <a:r>
              <a:rPr lang="en-US" altLang="ja-JP" dirty="0" err="1"/>
              <a:t>WiFi</a:t>
            </a:r>
            <a:r>
              <a:rPr lang="ja-JP" altLang="en-US" dirty="0"/>
              <a:t>テザリングは切る</a:t>
            </a:r>
            <a:endParaRPr lang="en-US" altLang="ja-JP" dirty="0"/>
          </a:p>
          <a:p>
            <a:pPr lvl="1"/>
            <a:r>
              <a:rPr kumimoji="1" lang="ja-JP" altLang="en-US" dirty="0"/>
              <a:t>教室内の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電波帯域を取り合います。</a:t>
            </a:r>
            <a:endParaRPr kumimoji="1" lang="en-US" altLang="ja-JP" dirty="0"/>
          </a:p>
          <a:p>
            <a:pPr lvl="1"/>
            <a:r>
              <a:rPr lang="ja-JP" altLang="en-US" dirty="0"/>
              <a:t>特に</a:t>
            </a:r>
            <a:r>
              <a:rPr lang="en-US" altLang="ja-JP" dirty="0"/>
              <a:t>2.4GHz</a:t>
            </a:r>
            <a:r>
              <a:rPr lang="ja-JP" altLang="en-US" dirty="0"/>
              <a:t>帯は実質</a:t>
            </a:r>
            <a:r>
              <a:rPr lang="en-US" altLang="ja-JP" dirty="0"/>
              <a:t>3</a:t>
            </a:r>
            <a:r>
              <a:rPr lang="ja-JP" altLang="en-US" dirty="0"/>
              <a:t>チャンネルしかありませんので利用できません。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pPr lvl="1"/>
            <a:r>
              <a:rPr lang="ja-JP" altLang="en-US" dirty="0"/>
              <a:t>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</a:t>
            </a:r>
            <a:endParaRPr lang="en-US" altLang="ja-JP" dirty="0"/>
          </a:p>
          <a:p>
            <a:pPr lvl="1"/>
            <a:r>
              <a:rPr lang="en-US" altLang="ja-JP" dirty="0"/>
              <a:t>IEEE802.11b,a,g </a:t>
            </a:r>
            <a:r>
              <a:rPr lang="ja-JP" altLang="en-US" dirty="0"/>
              <a:t>しか記載がない古い機器は使用しないことが望ましいです。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調子が悪いときは機器の再起動、教室の移動を考えてください</a:t>
            </a:r>
            <a:endParaRPr lang="en-US" altLang="ja-JP" dirty="0"/>
          </a:p>
          <a:p>
            <a:pPr lvl="1"/>
            <a:r>
              <a:rPr lang="ja-JP" altLang="en-US" dirty="0"/>
              <a:t>クライアントが</a:t>
            </a:r>
            <a:r>
              <a:rPr lang="en-US" altLang="ja-JP" dirty="0" err="1"/>
              <a:t>WiFi</a:t>
            </a:r>
            <a:r>
              <a:rPr lang="ja-JP" altLang="en-US" dirty="0"/>
              <a:t>の状態を覚えてしまうと</a:t>
            </a:r>
            <a:r>
              <a:rPr lang="en-US" altLang="ja-JP" dirty="0"/>
              <a:t>zoom</a:t>
            </a:r>
            <a:r>
              <a:rPr lang="ja-JP" altLang="en-US" dirty="0"/>
              <a:t>の接続をやり直しても通信が回復しません。</a:t>
            </a:r>
            <a:endParaRPr lang="en-US" altLang="ja-JP" dirty="0"/>
          </a:p>
          <a:p>
            <a:pPr lvl="1"/>
            <a:r>
              <a:rPr lang="ja-JP" altLang="en-US" dirty="0"/>
              <a:t>再起動や移動は時間がかかりますが、結果的には早く授業に参加できることになることも多いです。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5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8539</TotalTime>
  <Words>1053</Words>
  <Application>Microsoft Office PowerPoint</Application>
  <PresentationFormat>画面に合わせる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Calibri</vt:lpstr>
      <vt:lpstr>Cambria</vt:lpstr>
      <vt:lpstr>Wingdings</vt:lpstr>
      <vt:lpstr>雪藤</vt:lpstr>
      <vt:lpstr>キャンパス WiFi (UTokyo WiFi) について</vt:lpstr>
      <vt:lpstr>Hybrid授業でキャンパスWiFi を活用する</vt:lpstr>
      <vt:lpstr>UTokyo WiFiの利用</vt:lpstr>
      <vt:lpstr>WiFiを活用するときの問題</vt:lpstr>
      <vt:lpstr>Hybrid授業WiFiテスト@駒場</vt:lpstr>
      <vt:lpstr>Hybrid授業を教室で受けるためのWiFi利用ルール</vt:lpstr>
      <vt:lpstr>Hybrid授業を教室で受けるためのWiFi利用ルール（1）</vt:lpstr>
      <vt:lpstr>Hybrid授業を教室で受けるためのWiFi利用ルール（2）</vt:lpstr>
      <vt:lpstr>Hybrid授業を教室で受けるためのWiFi利用ルール（3）</vt:lpstr>
      <vt:lpstr>まとめ</vt:lpstr>
      <vt:lpstr>画面共有と通信のゆらぎ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6912876266@utac.u-tokyo.ac.jp</cp:lastModifiedBy>
  <cp:revision>497</cp:revision>
  <dcterms:created xsi:type="dcterms:W3CDTF">2020-03-09T13:20:48Z</dcterms:created>
  <dcterms:modified xsi:type="dcterms:W3CDTF">2020-09-10T02:34:16Z</dcterms:modified>
</cp:coreProperties>
</file>