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1220" r:id="rId3"/>
    <p:sldId id="1225" r:id="rId4"/>
    <p:sldId id="1224" r:id="rId5"/>
    <p:sldId id="1216" r:id="rId6"/>
    <p:sldId id="1227" r:id="rId7"/>
    <p:sldId id="1231" r:id="rId8"/>
    <p:sldId id="1196" r:id="rId9"/>
    <p:sldId id="365" r:id="rId10"/>
    <p:sldId id="386" r:id="rId11"/>
    <p:sldId id="1229" r:id="rId12"/>
    <p:sldId id="387" r:id="rId13"/>
    <p:sldId id="374" r:id="rId14"/>
    <p:sldId id="1209" r:id="rId15"/>
    <p:sldId id="1197" r:id="rId16"/>
    <p:sldId id="1210" r:id="rId17"/>
    <p:sldId id="1198" r:id="rId18"/>
    <p:sldId id="1202" r:id="rId19"/>
    <p:sldId id="1201" r:id="rId20"/>
    <p:sldId id="1241" r:id="rId21"/>
    <p:sldId id="1242" r:id="rId22"/>
    <p:sldId id="1243" r:id="rId23"/>
    <p:sldId id="1251" r:id="rId24"/>
    <p:sldId id="1244" r:id="rId25"/>
    <p:sldId id="1245" r:id="rId26"/>
    <p:sldId id="1246" r:id="rId27"/>
    <p:sldId id="1247" r:id="rId28"/>
    <p:sldId id="1248" r:id="rId29"/>
    <p:sldId id="1249" r:id="rId30"/>
    <p:sldId id="1250" r:id="rId31"/>
    <p:sldId id="1258" r:id="rId32"/>
    <p:sldId id="1213" r:id="rId33"/>
    <p:sldId id="1232" r:id="rId34"/>
    <p:sldId id="1252" r:id="rId35"/>
    <p:sldId id="1253" r:id="rId36"/>
    <p:sldId id="1233" r:id="rId37"/>
    <p:sldId id="1255" r:id="rId38"/>
    <p:sldId id="1236" r:id="rId39"/>
    <p:sldId id="1257" r:id="rId40"/>
    <p:sldId id="1234" r:id="rId41"/>
    <p:sldId id="1264" r:id="rId42"/>
    <p:sldId id="1265" r:id="rId43"/>
    <p:sldId id="1267" r:id="rId44"/>
    <p:sldId id="1268" r:id="rId45"/>
    <p:sldId id="1269" r:id="rId46"/>
    <p:sldId id="1206" r:id="rId47"/>
    <p:sldId id="1208" r:id="rId48"/>
    <p:sldId id="1218" r:id="rId49"/>
    <p:sldId id="382" r:id="rId50"/>
    <p:sldId id="1271" r:id="rId51"/>
    <p:sldId id="1272" r:id="rId52"/>
    <p:sldId id="385" r:id="rId53"/>
    <p:sldId id="1273" r:id="rId54"/>
    <p:sldId id="1274" r:id="rId5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3" autoAdjust="0"/>
    <p:restoredTop sz="86381" autoAdjust="0"/>
  </p:normalViewPr>
  <p:slideViewPr>
    <p:cSldViewPr>
      <p:cViewPr varScale="1">
        <p:scale>
          <a:sx n="51" d="100"/>
          <a:sy n="51" d="100"/>
        </p:scale>
        <p:origin x="894" y="78"/>
      </p:cViewPr>
      <p:guideLst>
        <p:guide orient="horz" pos="2160"/>
        <p:guide pos="2880"/>
      </p:guideLst>
    </p:cSldViewPr>
  </p:slideViewPr>
  <p:outlineViewPr>
    <p:cViewPr>
      <p:scale>
        <a:sx n="33" d="100"/>
        <a:sy n="33" d="100"/>
      </p:scale>
      <p:origin x="0" y="-3485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2021/3/17</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2021/3/17</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office.co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elecon.adm.u-tokyo.ac.jp/oc/#google"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ut-portal.u-tokyo.ac.jp/wiki/index.php/%E5%9C%A8%E5%AE%85%E5%8B%A4%E5%8B%99%E3%81%AEPC%E5%88%A9%E7%94%A8%E3%82%AC%E3%82%A4%E3%83%89"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u-tokyo-ac-jp.zoom.us/profile" TargetMode="Externa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s://u-tokyo-ac-jp.zoom.us/"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hyperlink" Target="https://zoom.u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3.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ut-portal.u-tokyo.ac.jp/notice/index.php?category=0#notice21" TargetMode="External"/><Relationship Id="rId2" Type="http://schemas.openxmlformats.org/officeDocument/2006/relationships/hyperlink" Target="https://utelecon.adm.u-tokyo.ac.jp/change2021s/zoom" TargetMode="External"/><Relationship Id="rId1" Type="http://schemas.openxmlformats.org/officeDocument/2006/relationships/slideLayout" Target="../slideLayouts/slideLayout2.xml"/><Relationship Id="rId4" Type="http://schemas.openxmlformats.org/officeDocument/2006/relationships/hyperlink" Target="mailto:&#20491;&#21029;&#12513;&#12540;&#12523;@g.ecc"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elecon.webex.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utelecon.webex.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support.google.com/a/answer/10037875"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lang="ja-JP" altLang="en-US" dirty="0">
                <a:solidFill>
                  <a:srgbClr val="00B050"/>
                </a:solidFill>
              </a:rPr>
              <a:t>数字</a:t>
            </a:r>
            <a:r>
              <a:rPr kumimoji="1" lang="en-US" altLang="ja-JP" dirty="0">
                <a:solidFill>
                  <a:srgbClr val="00B050"/>
                </a:solidFill>
              </a:rPr>
              <a:t>10</a:t>
            </a:r>
            <a:r>
              <a:rPr kumimoji="1" lang="ja-JP" altLang="en-US" dirty="0">
                <a:solidFill>
                  <a:srgbClr val="00B050"/>
                </a:solidFill>
              </a:rPr>
              <a:t>桁</a:t>
            </a:r>
            <a:r>
              <a:rPr kumimoji="1" lang="ja-JP" altLang="en-US" dirty="0"/>
              <a:t>です</a:t>
            </a:r>
            <a:endParaRPr kumimoji="1" lang="en-US" altLang="ja-JP" dirty="0"/>
          </a:p>
          <a:p>
            <a:pPr lvl="1"/>
            <a:r>
              <a:rPr lang="en-US" altLang="ja-JP" dirty="0"/>
              <a:t>2519285617 </a:t>
            </a:r>
            <a:r>
              <a:rPr lang="ja-JP" altLang="en-US" dirty="0"/>
              <a:t>みたいな</a:t>
            </a:r>
            <a:endParaRPr lang="en-US" altLang="ja-JP" dirty="0"/>
          </a:p>
          <a:p>
            <a:pPr lvl="1"/>
            <a:r>
              <a:rPr lang="en-US" altLang="ja-JP" dirty="0"/>
              <a:t>10</a:t>
            </a:r>
            <a:r>
              <a:rPr lang="ja-JP" altLang="en-US" dirty="0"/>
              <a:t>桁は</a:t>
            </a:r>
            <a:r>
              <a:rPr kumimoji="1" lang="ja-JP" altLang="en-US" dirty="0"/>
              <a:t>常勤教職員の場合、</a:t>
            </a:r>
            <a:r>
              <a:rPr lang="ja-JP" altLang="en-US" dirty="0"/>
              <a:t>職員</a:t>
            </a:r>
            <a:r>
              <a:rPr kumimoji="1" lang="ja-JP" altLang="en-US" dirty="0"/>
              <a:t>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pSp>
        <p:nvGrpSpPr>
          <p:cNvPr id="9" name="グループ化 8">
            <a:extLst>
              <a:ext uri="{FF2B5EF4-FFF2-40B4-BE49-F238E27FC236}">
                <a16:creationId xmlns:a16="http://schemas.microsoft.com/office/drawing/2014/main" id="{3599C180-003B-47F7-BF28-34784A9760CA}"/>
              </a:ext>
            </a:extLst>
          </p:cNvPr>
          <p:cNvGrpSpPr/>
          <p:nvPr/>
        </p:nvGrpSpPr>
        <p:grpSpPr>
          <a:xfrm>
            <a:off x="6037264" y="4149080"/>
            <a:ext cx="2943027" cy="2207270"/>
            <a:chOff x="5292080" y="3463206"/>
            <a:chExt cx="3637384" cy="2728038"/>
          </a:xfrm>
        </p:grpSpPr>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46753" y="3008533"/>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7956376" y="5568944"/>
              <a:ext cx="973088" cy="3754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7886109" y="5229200"/>
              <a:ext cx="798822" cy="456470"/>
            </a:xfrm>
            <a:prstGeom prst="rect">
              <a:avLst/>
            </a:prstGeom>
            <a:noFill/>
          </p:spPr>
          <p:txBody>
            <a:bodyPr wrap="none" rtlCol="0">
              <a:spAutoFit/>
            </a:bodyPr>
            <a:lstStyle/>
            <a:p>
              <a:r>
                <a:rPr lang="ja-JP" altLang="en-US" b="1" dirty="0">
                  <a:solidFill>
                    <a:srgbClr val="00B050"/>
                  </a:solidFill>
                </a:rPr>
                <a:t>ココ</a:t>
              </a:r>
              <a:endParaRPr kumimoji="1" lang="ja-JP" altLang="en-US" b="1" dirty="0">
                <a:solidFill>
                  <a:srgbClr val="00B050"/>
                </a:solidFill>
              </a:endParaRPr>
            </a:p>
          </p:txBody>
        </p:sp>
      </p:grpSp>
      <p:cxnSp>
        <p:nvCxnSpPr>
          <p:cNvPr id="15" name="直線コネクタ 14">
            <a:extLst>
              <a:ext uri="{FF2B5EF4-FFF2-40B4-BE49-F238E27FC236}">
                <a16:creationId xmlns:a16="http://schemas.microsoft.com/office/drawing/2014/main" id="{5D91655F-EBAD-4547-A4ED-EC2ECDF0809A}"/>
              </a:ext>
            </a:extLst>
          </p:cNvPr>
          <p:cNvCxnSpPr>
            <a:cxnSpLocks/>
          </p:cNvCxnSpPr>
          <p:nvPr/>
        </p:nvCxnSpPr>
        <p:spPr>
          <a:xfrm>
            <a:off x="6553200" y="3068960"/>
            <a:ext cx="1979240" cy="28078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89913-07BD-433E-958F-569E0C23FA0D}"/>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ADF1AFEE-6CF4-49D6-A01B-3810A5FF77D1}"/>
              </a:ext>
            </a:extLst>
          </p:cNvPr>
          <p:cNvSpPr>
            <a:spLocks noGrp="1"/>
          </p:cNvSpPr>
          <p:nvPr>
            <p:ph idx="1"/>
          </p:nvPr>
        </p:nvSpPr>
        <p:spPr/>
        <p:txBody>
          <a:bodyPr>
            <a:normAutofit/>
          </a:bodyPr>
          <a:lstStyle/>
          <a:p>
            <a:r>
              <a:rPr lang="ja-JP" altLang="en-US" dirty="0"/>
              <a:t>実は正式には</a:t>
            </a:r>
            <a:endParaRPr lang="en-US" altLang="ja-JP" dirty="0"/>
          </a:p>
          <a:p>
            <a:pPr lvl="1"/>
            <a:r>
              <a:rPr lang="en-US" altLang="ja-JP" dirty="0"/>
              <a:t>10</a:t>
            </a:r>
            <a:r>
              <a:rPr lang="ja-JP" altLang="en-US" dirty="0"/>
              <a:t>桁</a:t>
            </a:r>
            <a:r>
              <a:rPr lang="en-US" altLang="ja-JP" dirty="0">
                <a:solidFill>
                  <a:srgbClr val="00B050"/>
                </a:solidFill>
              </a:rPr>
              <a:t>@</a:t>
            </a:r>
            <a:r>
              <a:rPr lang="en-US" altLang="ja-JP" u="sng" dirty="0">
                <a:solidFill>
                  <a:srgbClr val="00B050"/>
                </a:solidFill>
              </a:rPr>
              <a:t>utac</a:t>
            </a:r>
            <a:r>
              <a:rPr lang="en-US" altLang="ja-JP" dirty="0">
                <a:solidFill>
                  <a:srgbClr val="00B050"/>
                </a:solidFill>
              </a:rPr>
              <a:t>.u-tokyo.ac.jp</a:t>
            </a:r>
          </a:p>
        </p:txBody>
      </p:sp>
      <p:sp>
        <p:nvSpPr>
          <p:cNvPr id="4" name="日付プレースホルダー 3">
            <a:extLst>
              <a:ext uri="{FF2B5EF4-FFF2-40B4-BE49-F238E27FC236}">
                <a16:creationId xmlns:a16="http://schemas.microsoft.com/office/drawing/2014/main" id="{3D77CCA6-0F8A-4975-B415-204F86E4031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6CC4F56-AE1E-4F8A-9C9B-1769C5E13B1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BC1F194-5C70-4BEE-A0F8-9B1E1AC831F7}"/>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3AC596E-55F6-4D94-BA04-2B49F373B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54" y="2372160"/>
            <a:ext cx="2895600" cy="2985666"/>
          </a:xfrm>
          <a:prstGeom prst="rect">
            <a:avLst/>
          </a:prstGeom>
        </p:spPr>
      </p:pic>
      <p:sp>
        <p:nvSpPr>
          <p:cNvPr id="9" name="コンテンツ プレースホルダー 2">
            <a:extLst>
              <a:ext uri="{FF2B5EF4-FFF2-40B4-BE49-F238E27FC236}">
                <a16:creationId xmlns:a16="http://schemas.microsoft.com/office/drawing/2014/main" id="{0FA069BA-43EB-4727-A879-8CCF1C34A438}"/>
              </a:ext>
            </a:extLst>
          </p:cNvPr>
          <p:cNvSpPr txBox="1">
            <a:spLocks/>
          </p:cNvSpPr>
          <p:nvPr/>
        </p:nvSpPr>
        <p:spPr>
          <a:xfrm>
            <a:off x="457200" y="3151509"/>
            <a:ext cx="5842992" cy="4525963"/>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a:lstStyle>
          <a:p>
            <a:r>
              <a:rPr lang="en-US" altLang="ja-JP" kern="0" dirty="0">
                <a:solidFill>
                  <a:srgbClr val="00B050"/>
                </a:solidFill>
              </a:rPr>
              <a:t>@</a:t>
            </a:r>
            <a:r>
              <a:rPr lang="ja-JP" altLang="en-US" kern="0" dirty="0">
                <a:solidFill>
                  <a:srgbClr val="00B050"/>
                </a:solidFill>
              </a:rPr>
              <a:t>以降が必要なとき</a:t>
            </a:r>
            <a:endParaRPr lang="en-US" altLang="ja-JP" kern="0" dirty="0">
              <a:solidFill>
                <a:srgbClr val="00B050"/>
              </a:solidFill>
            </a:endParaRPr>
          </a:p>
          <a:p>
            <a:pPr lvl="1"/>
            <a:r>
              <a:rPr lang="en-US" altLang="ja-JP" kern="0" dirty="0"/>
              <a:t>Microsoft</a:t>
            </a:r>
            <a:r>
              <a:rPr lang="ja-JP" altLang="en-US" kern="0" dirty="0"/>
              <a:t>のような、「東大外も対象のサービス」にサインインするときのように「自分は東大のアカウントを使います」と明示しなくてはならないとき</a:t>
            </a:r>
            <a:endParaRPr lang="en-US" altLang="ja-JP" kern="0" dirty="0"/>
          </a:p>
        </p:txBody>
      </p:sp>
      <p:cxnSp>
        <p:nvCxnSpPr>
          <p:cNvPr id="11" name="直線コネクタ 10">
            <a:extLst>
              <a:ext uri="{FF2B5EF4-FFF2-40B4-BE49-F238E27FC236}">
                <a16:creationId xmlns:a16="http://schemas.microsoft.com/office/drawing/2014/main" id="{1AC37CB9-D973-45AB-9D53-8EA15A552BA5}"/>
              </a:ext>
            </a:extLst>
          </p:cNvPr>
          <p:cNvCxnSpPr>
            <a:cxnSpLocks/>
            <a:endCxn id="12" idx="0"/>
          </p:cNvCxnSpPr>
          <p:nvPr/>
        </p:nvCxnSpPr>
        <p:spPr>
          <a:xfrm>
            <a:off x="2699792" y="2492896"/>
            <a:ext cx="4994234" cy="30401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8E0C179-0941-47D8-8EAE-8B13B95FBD5B}"/>
              </a:ext>
            </a:extLst>
          </p:cNvPr>
          <p:cNvSpPr txBox="1"/>
          <p:nvPr/>
        </p:nvSpPr>
        <p:spPr>
          <a:xfrm>
            <a:off x="6145854" y="5533034"/>
            <a:ext cx="3096344" cy="369332"/>
          </a:xfrm>
          <a:prstGeom prst="rect">
            <a:avLst/>
          </a:prstGeom>
          <a:noFill/>
        </p:spPr>
        <p:txBody>
          <a:bodyPr wrap="square" rtlCol="0">
            <a:spAutoFit/>
          </a:bodyPr>
          <a:lstStyle/>
          <a:p>
            <a:r>
              <a:rPr kumimoji="1" lang="ja-JP" altLang="en-US" dirty="0"/>
              <a:t>ちなみに</a:t>
            </a:r>
            <a:r>
              <a:rPr lang="en-US" altLang="ja-JP" dirty="0" err="1">
                <a:solidFill>
                  <a:srgbClr val="00B050"/>
                </a:solidFill>
              </a:rPr>
              <a:t>ut</a:t>
            </a:r>
            <a:r>
              <a:rPr lang="en-US" altLang="ja-JP" dirty="0" err="1"/>
              <a:t>okyo</a:t>
            </a:r>
            <a:r>
              <a:rPr lang="en-US" altLang="ja-JP" dirty="0"/>
              <a:t> </a:t>
            </a:r>
            <a:r>
              <a:rPr lang="en-US" altLang="ja-JP" dirty="0">
                <a:solidFill>
                  <a:srgbClr val="00B050"/>
                </a:solidFill>
              </a:rPr>
              <a:t>ac</a:t>
            </a:r>
            <a:r>
              <a:rPr lang="en-US" altLang="ja-JP" dirty="0"/>
              <a:t>count</a:t>
            </a:r>
            <a:r>
              <a:rPr lang="ja-JP" altLang="en-US" dirty="0"/>
              <a:t>の略</a:t>
            </a:r>
            <a:endParaRPr kumimoji="1" lang="ja-JP" altLang="en-US" dirty="0"/>
          </a:p>
        </p:txBody>
      </p:sp>
    </p:spTree>
    <p:extLst>
      <p:ext uri="{BB962C8B-B14F-4D97-AF65-F5344CB8AC3E}">
        <p14:creationId xmlns:p14="http://schemas.microsoft.com/office/powerpoint/2010/main" val="146626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50"/>
                </a:solidFill>
              </a:rPr>
              <a:t>授業に必要ならば割り当てるのが基本</a:t>
            </a:r>
            <a:r>
              <a:rPr lang="ja-JP" altLang="en-US" dirty="0"/>
              <a:t>です</a:t>
            </a:r>
            <a:endParaRPr lang="en-US" altLang="ja-JP" dirty="0"/>
          </a:p>
          <a:p>
            <a:r>
              <a:rPr lang="ja-JP" altLang="en-US" dirty="0">
                <a:solidFill>
                  <a:srgbClr val="00B050"/>
                </a:solidFill>
              </a:rPr>
              <a:t>非常勤（又はアレンジご担当）の先生へ：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5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lang="ja-JP" altLang="en-US" dirty="0"/>
              <a:t>新入生への発行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50"/>
                </a:solidFill>
              </a:rPr>
              <a:t>研究科・専攻事務の皆様</a:t>
            </a:r>
            <a:endParaRPr kumimoji="1" lang="en-US" altLang="ja-JP" dirty="0">
              <a:solidFill>
                <a:srgbClr val="00B050"/>
              </a:solidFill>
            </a:endParaRPr>
          </a:p>
          <a:p>
            <a:pPr lvl="1"/>
            <a:r>
              <a:rPr lang="en-US" altLang="ja-JP" dirty="0"/>
              <a:t>4</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50"/>
                </a:solidFill>
              </a:rPr>
              <a:t>UTokyo Account</a:t>
            </a:r>
            <a:r>
              <a:rPr kumimoji="1" lang="ja-JP" altLang="en-US" dirty="0">
                <a:solidFill>
                  <a:srgbClr val="00B050"/>
                </a:solidFill>
              </a:rPr>
              <a:t>の早めの発行</a:t>
            </a:r>
            <a:r>
              <a:rPr kumimoji="1" lang="ja-JP" altLang="en-US" dirty="0"/>
              <a:t>をお願いします</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dirty="0"/>
          </a:p>
          <a:p>
            <a:r>
              <a:rPr kumimoji="1" lang="ja-JP" altLang="en-US" dirty="0"/>
              <a:t>新学部</a:t>
            </a:r>
            <a:r>
              <a:rPr kumimoji="1" lang="en-US" altLang="ja-JP" dirty="0"/>
              <a:t>1</a:t>
            </a:r>
            <a:r>
              <a:rPr kumimoji="1" lang="ja-JP" altLang="en-US" dirty="0"/>
              <a:t>年生には</a:t>
            </a:r>
            <a:r>
              <a:rPr kumimoji="1" lang="en-US" altLang="ja-JP" dirty="0"/>
              <a:t>3/19</a:t>
            </a:r>
            <a:r>
              <a:rPr kumimoji="1" lang="ja-JP" altLang="en-US" dirty="0"/>
              <a:t>あてに発出予定</a:t>
            </a:r>
            <a:endParaRPr kumimoji="1" lang="en-US" altLang="ja-JP" dirty="0"/>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grpSp>
        <p:nvGrpSpPr>
          <p:cNvPr id="27" name="グループ化 26">
            <a:extLst>
              <a:ext uri="{FF2B5EF4-FFF2-40B4-BE49-F238E27FC236}">
                <a16:creationId xmlns:a16="http://schemas.microsoft.com/office/drawing/2014/main" id="{028AD7A0-520D-46AA-A362-0B9696740602}"/>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70FE5BD4-9AEE-46D2-9181-1FD6AB900915}"/>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A942EB16-E318-438E-A036-5C666F406782}"/>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435B1D1F-BD7E-45FE-B6AF-14396EB21081}"/>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065A99F3-4F2A-462E-A588-55BBDBC2F511}"/>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04B084BA-866F-46A6-9E7D-09457208BA5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E02A2D45-7210-42D4-8314-1E3874B7BFD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B87FE145-DC86-4782-B9DE-ED73D9D4B1E9}"/>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D76F9CD3-0975-4B07-8E69-0FDB2E2C6D92}"/>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F54D91DF-EE40-4D6D-85A4-AAAD79BF1CB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B2C84555-BEB7-40C1-ACF3-194D30D345E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D509482B-88C6-429A-B2AD-6F88D8D45FB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E63B3434-F625-4336-B5E7-3A40CBAFD5B9}"/>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30E6002C-5EC6-4063-BFCD-3E885492D0FD}"/>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38C68DA2-DDC7-4A85-80B4-076478131553}"/>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5F3B7679-7B51-4D50-999E-1BD5260BBD4F}"/>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8082673E-F4A2-4E5C-B2D9-116E28E255D7}"/>
              </a:ext>
            </a:extLst>
          </p:cNvPr>
          <p:cNvSpPr/>
          <p:nvPr/>
        </p:nvSpPr>
        <p:spPr>
          <a:xfrm>
            <a:off x="1173765" y="2860130"/>
            <a:ext cx="1172383"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075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pic>
        <p:nvPicPr>
          <p:cNvPr id="17" name="図 16">
            <a:extLst>
              <a:ext uri="{FF2B5EF4-FFF2-40B4-BE49-F238E27FC236}">
                <a16:creationId xmlns:a16="http://schemas.microsoft.com/office/drawing/2014/main" id="{B585849A-4435-4E23-8600-04E3EAA682C5}"/>
              </a:ext>
            </a:extLst>
          </p:cNvPr>
          <p:cNvPicPr>
            <a:picLocks noChangeAspect="1"/>
          </p:cNvPicPr>
          <p:nvPr/>
        </p:nvPicPr>
        <p:blipFill>
          <a:blip r:embed="rId5"/>
          <a:stretch>
            <a:fillRect/>
          </a:stretch>
        </p:blipFill>
        <p:spPr>
          <a:xfrm>
            <a:off x="6834712" y="27527"/>
            <a:ext cx="2268942" cy="667224"/>
          </a:xfrm>
          <a:prstGeom prst="rect">
            <a:avLst/>
          </a:prstGeom>
        </p:spPr>
      </p:pic>
      <p:sp>
        <p:nvSpPr>
          <p:cNvPr id="18" name="正方形/長方形 17">
            <a:extLst>
              <a:ext uri="{FF2B5EF4-FFF2-40B4-BE49-F238E27FC236}">
                <a16:creationId xmlns:a16="http://schemas.microsoft.com/office/drawing/2014/main" id="{F2486C49-77F4-4C91-B5C2-2DDAE942509C}"/>
              </a:ext>
            </a:extLst>
          </p:cNvPr>
          <p:cNvSpPr/>
          <p:nvPr/>
        </p:nvSpPr>
        <p:spPr>
          <a:xfrm>
            <a:off x="6804248"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27751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26" name="グループ化 25">
            <a:extLst>
              <a:ext uri="{FF2B5EF4-FFF2-40B4-BE49-F238E27FC236}">
                <a16:creationId xmlns:a16="http://schemas.microsoft.com/office/drawing/2014/main" id="{905213C8-428B-44E3-881B-70E0CB457072}"/>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3EE35B74-2ED4-4DCB-A067-CB6086B648A6}"/>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3354ED8-7F21-442F-9C9B-2B3D69687FA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CED21F5D-9A13-49DA-B5B3-04D46036726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D2B00A93-FE09-409B-9EB4-CD0E427E7AFE}"/>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9CDE8B24-A54A-4BB9-9913-532445029E1D}"/>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177E262D-4D73-4996-9B01-88951E27041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1976E35E-A1B5-439A-B21B-E01A18356CB4}"/>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4CF3A332-1981-4BE8-A1C7-CDCA53392E5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4D045263-45CC-4BDA-A902-EFD4F36973B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DF0BD743-7569-4DD3-9497-5D730FD960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04261482-DE44-4A0B-8B16-DBEA1171A177}"/>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1DB2374-5618-4145-B57C-FCA6FBAD5D35}"/>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C08D3C6D-EFF4-47EB-90BC-8A53B30839D8}"/>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8AACE8F3-BDC7-4632-992B-969CE5BF3334}"/>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06CE8A45-2BB0-4AB5-B877-B9DCB406AC64}"/>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49BEEFC1-149A-49DD-829F-D8B3E7345BCE}"/>
              </a:ext>
            </a:extLst>
          </p:cNvPr>
          <p:cNvSpPr/>
          <p:nvPr/>
        </p:nvSpPr>
        <p:spPr>
          <a:xfrm>
            <a:off x="2418318" y="2860130"/>
            <a:ext cx="111275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98764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3"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4"/>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5" cstate="print"/>
          <a:stretch>
            <a:fillRect/>
          </a:stretch>
        </p:blipFill>
        <p:spPr>
          <a:xfrm>
            <a:off x="5876019" y="3510739"/>
            <a:ext cx="3152601" cy="2726573"/>
          </a:xfrm>
          <a:prstGeom prst="rect">
            <a:avLst/>
          </a:prstGeom>
        </p:spPr>
      </p:pic>
      <p:pic>
        <p:nvPicPr>
          <p:cNvPr id="16" name="図 15">
            <a:extLst>
              <a:ext uri="{FF2B5EF4-FFF2-40B4-BE49-F238E27FC236}">
                <a16:creationId xmlns:a16="http://schemas.microsoft.com/office/drawing/2014/main" id="{678CB714-8FFF-4C48-B55B-4C8C6C8E39C1}"/>
              </a:ext>
            </a:extLst>
          </p:cNvPr>
          <p:cNvPicPr>
            <a:picLocks noChangeAspect="1"/>
          </p:cNvPicPr>
          <p:nvPr/>
        </p:nvPicPr>
        <p:blipFill>
          <a:blip r:embed="rId6"/>
          <a:stretch>
            <a:fillRect/>
          </a:stretch>
        </p:blipFill>
        <p:spPr>
          <a:xfrm>
            <a:off x="6834712" y="27527"/>
            <a:ext cx="2268942" cy="667224"/>
          </a:xfrm>
          <a:prstGeom prst="rect">
            <a:avLst/>
          </a:prstGeom>
        </p:spPr>
      </p:pic>
      <p:sp>
        <p:nvSpPr>
          <p:cNvPr id="17" name="正方形/長方形 16">
            <a:extLst>
              <a:ext uri="{FF2B5EF4-FFF2-40B4-BE49-F238E27FC236}">
                <a16:creationId xmlns:a16="http://schemas.microsoft.com/office/drawing/2014/main" id="{E07C0EFA-00BC-4252-8FCF-8A9822F94BDC}"/>
              </a:ext>
            </a:extLst>
          </p:cNvPr>
          <p:cNvSpPr/>
          <p:nvPr/>
        </p:nvSpPr>
        <p:spPr>
          <a:xfrm>
            <a:off x="723629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09292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rgbClr val="00B050"/>
                </a:solidFill>
              </a:rPr>
              <a:t>ITC-LMS</a:t>
            </a:r>
            <a:r>
              <a:rPr lang="ja-JP" altLang="en-US" dirty="0">
                <a:solidFill>
                  <a:srgbClr val="00B050"/>
                </a:solidFill>
              </a:rPr>
              <a:t>ではクラスのメンバーの登録も、教員がやる必要がない </a:t>
            </a:r>
            <a:r>
              <a:rPr lang="en-US" altLang="ja-JP" dirty="0">
                <a:solidFill>
                  <a:srgbClr val="00B050"/>
                </a:solidFill>
              </a:rPr>
              <a:t>(</a:t>
            </a:r>
            <a:r>
              <a:rPr lang="ja-JP" altLang="en-US" dirty="0">
                <a:solidFill>
                  <a:srgbClr val="00B050"/>
                </a:solidFill>
              </a:rPr>
              <a:t>履修学生を登録してくれる</a:t>
            </a:r>
            <a:r>
              <a:rPr lang="en-US" altLang="ja-JP" dirty="0">
                <a:solidFill>
                  <a:srgbClr val="00B050"/>
                </a:solidFill>
              </a:rPr>
              <a:t>)</a:t>
            </a:r>
            <a:endParaRPr kumimoji="1" lang="ja-JP" altLang="en-US" dirty="0">
              <a:solidFill>
                <a:srgbClr val="00B050"/>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50"/>
                </a:solidFill>
              </a:rPr>
              <a:t>UTAS :</a:t>
            </a:r>
            <a:r>
              <a:rPr kumimoji="1" lang="en-US" altLang="ja-JP" dirty="0">
                <a:solidFill>
                  <a:srgbClr val="00B0F0"/>
                </a:solidFill>
              </a:rPr>
              <a:t> </a:t>
            </a:r>
            <a:r>
              <a:rPr kumimoji="1" lang="ja-JP" altLang="en-US" dirty="0"/>
              <a:t>学期</a:t>
            </a:r>
            <a:r>
              <a:rPr kumimoji="1" lang="ja-JP" altLang="en-US" dirty="0">
                <a:solidFill>
                  <a:srgbClr val="00B050"/>
                </a:solidFill>
              </a:rPr>
              <a:t>前</a:t>
            </a:r>
            <a:r>
              <a:rPr kumimoji="1" lang="ja-JP" altLang="en-US" dirty="0"/>
              <a:t>、学期</a:t>
            </a:r>
            <a:r>
              <a:rPr kumimoji="1" lang="ja-JP" altLang="en-US" dirty="0">
                <a:solidFill>
                  <a:srgbClr val="00B050"/>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50"/>
                </a:solidFill>
              </a:rPr>
              <a:t>ITC-LMS :</a:t>
            </a:r>
            <a:r>
              <a:rPr kumimoji="1" lang="en-US" altLang="ja-JP" dirty="0"/>
              <a:t> </a:t>
            </a:r>
            <a:r>
              <a:rPr kumimoji="1" lang="ja-JP" altLang="en-US" dirty="0"/>
              <a:t>学</a:t>
            </a:r>
            <a:r>
              <a:rPr lang="ja-JP" altLang="en-US" dirty="0"/>
              <a:t>期（授業）</a:t>
            </a:r>
            <a:r>
              <a:rPr kumimoji="1" lang="ja-JP" altLang="en-US" dirty="0">
                <a:solidFill>
                  <a:srgbClr val="00B050"/>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normAutofit/>
          </a:bodyPr>
          <a:lstStyle/>
          <a:p>
            <a:r>
              <a:rPr kumimoji="1" lang="ja-JP" altLang="en-US" dirty="0"/>
              <a:t>概要</a:t>
            </a:r>
          </a:p>
        </p:txBody>
      </p:sp>
      <p:grpSp>
        <p:nvGrpSpPr>
          <p:cNvPr id="53" name="グループ化 52">
            <a:extLst>
              <a:ext uri="{FF2B5EF4-FFF2-40B4-BE49-F238E27FC236}">
                <a16:creationId xmlns:a16="http://schemas.microsoft.com/office/drawing/2014/main" id="{ADA61D2F-39B9-4F40-B92C-3977D8EDFEB9}"/>
              </a:ext>
            </a:extLst>
          </p:cNvPr>
          <p:cNvGrpSpPr/>
          <p:nvPr/>
        </p:nvGrpSpPr>
        <p:grpSpPr>
          <a:xfrm>
            <a:off x="294971" y="1825199"/>
            <a:ext cx="8820768" cy="4489540"/>
            <a:chOff x="294971" y="1825199"/>
            <a:chExt cx="8820768" cy="4489540"/>
          </a:xfrm>
        </p:grpSpPr>
        <p:sp>
          <p:nvSpPr>
            <p:cNvPr id="5" name="正方形/長方形 4">
              <a:extLst>
                <a:ext uri="{FF2B5EF4-FFF2-40B4-BE49-F238E27FC236}">
                  <a16:creationId xmlns:a16="http://schemas.microsoft.com/office/drawing/2014/main" id="{AE27CF84-E232-4118-99A0-5DBA5C8E1063}"/>
                </a:ext>
              </a:extLst>
            </p:cNvPr>
            <p:cNvSpPr/>
            <p:nvPr/>
          </p:nvSpPr>
          <p:spPr>
            <a:xfrm>
              <a:off x="294971" y="5691596"/>
              <a:ext cx="8813533"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0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000" dirty="0">
                  <a:solidFill>
                    <a:schemeClr val="tx1"/>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数字</a:t>
              </a:r>
              <a:r>
                <a:rPr lang="en-US" altLang="ja-JP" sz="1600" dirty="0">
                  <a:solidFill>
                    <a:schemeClr val="tx1"/>
                  </a:solidFill>
                  <a:latin typeface="Meiryo UI" panose="020B0604030504040204" pitchFamily="50" charset="-128"/>
                  <a:ea typeface="Meiryo UI" panose="020B0604030504040204" pitchFamily="50" charset="-128"/>
                </a:rPr>
                <a:t>10</a:t>
              </a:r>
              <a:r>
                <a:rPr lang="ja-JP" altLang="en-US" sz="1600" dirty="0">
                  <a:solidFill>
                    <a:schemeClr val="tx1"/>
                  </a:solidFill>
                  <a:latin typeface="Meiryo UI" panose="020B0604030504040204" pitchFamily="50" charset="-128"/>
                  <a:ea typeface="Meiryo UI" panose="020B0604030504040204" pitchFamily="50" charset="-128"/>
                </a:rPr>
                <a:t>桁</a:t>
              </a:r>
              <a:r>
                <a:rPr lang="en-US" altLang="ja-JP" sz="1600" dirty="0">
                  <a:solidFill>
                    <a:schemeClr val="tx1"/>
                  </a:solidFill>
                  <a:latin typeface="Meiryo UI" panose="020B0604030504040204" pitchFamily="50" charset="-128"/>
                  <a:ea typeface="Meiryo UI" panose="020B0604030504040204" pitchFamily="50" charset="-128"/>
                </a:rPr>
                <a:t>)</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29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シラバス登録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履修登録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成績登録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15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レポート回収</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出席管理</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お知らせ</a:t>
              </a:r>
            </a:p>
            <a:p>
              <a:pPr algn="ctr"/>
              <a:r>
                <a:rPr lang="ja-JP" altLang="en-US" sz="1400" dirty="0">
                  <a:solidFill>
                    <a:schemeClr val="tx1"/>
                  </a:solidFill>
                  <a:latin typeface="Meiryo UI" panose="020B0604030504040204" pitchFamily="50" charset="-128"/>
                  <a:ea typeface="Meiryo UI" panose="020B0604030504040204" pitchFamily="50" charset="-128"/>
                </a:rPr>
                <a:t>教材配布</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928184"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743243"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975491"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567779"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423763" y="3086003"/>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9429973-44F3-42C2-9929-62265DDA7173}"/>
                </a:ext>
              </a:extLst>
            </p:cNvPr>
            <p:cNvSpPr/>
            <p:nvPr/>
          </p:nvSpPr>
          <p:spPr>
            <a:xfrm>
              <a:off x="7260787" y="1825199"/>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Web</a:t>
              </a:r>
              <a:r>
                <a:rPr kumimoji="1"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291992" y="1839510"/>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6"/>
                </a:rPr>
                <a:t>要有効化</a:t>
              </a:r>
              <a:endParaRPr kumimoji="1" lang="ja-JP" altLang="en-US" sz="1400" dirty="0">
                <a:solidFill>
                  <a:schemeClr val="tx1"/>
                </a:solidFill>
              </a:endParaRPr>
            </a:p>
          </p:txBody>
        </p:sp>
        <p:grpSp>
          <p:nvGrpSpPr>
            <p:cNvPr id="33" name="グループ化 32">
              <a:extLst>
                <a:ext uri="{FF2B5EF4-FFF2-40B4-BE49-F238E27FC236}">
                  <a16:creationId xmlns:a16="http://schemas.microsoft.com/office/drawing/2014/main" id="{C35EB1A1-05C9-4EF9-BC3E-DCCB033AE8A6}"/>
                </a:ext>
              </a:extLst>
            </p:cNvPr>
            <p:cNvGrpSpPr/>
            <p:nvPr/>
          </p:nvGrpSpPr>
          <p:grpSpPr>
            <a:xfrm>
              <a:off x="4015460" y="3429001"/>
              <a:ext cx="2520000" cy="1904370"/>
              <a:chOff x="3960000" y="4215630"/>
              <a:chExt cx="2520000" cy="190437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4215630"/>
                <a:ext cx="252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88556" y="4223357"/>
                <a:ext cx="2443643" cy="244877"/>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lang="ja-JP" altLang="en-US" sz="1100" dirty="0">
                    <a:solidFill>
                      <a:schemeClr val="tx1"/>
                    </a:solidFill>
                  </a:rPr>
                  <a:t> </a:t>
                </a:r>
                <a:r>
                  <a:rPr kumimoji="1" lang="en-US" altLang="ja-JP" sz="1000" dirty="0">
                    <a:solidFill>
                      <a:schemeClr val="accent5">
                        <a:lumMod val="75000"/>
                      </a:schemeClr>
                    </a:solidFill>
                  </a:rPr>
                  <a:t>(Office 365 </a:t>
                </a:r>
                <a:r>
                  <a:rPr kumimoji="1" lang="en-US" altLang="ja-JP" sz="1000" dirty="0" err="1">
                    <a:solidFill>
                      <a:schemeClr val="accent5">
                        <a:lumMod val="75000"/>
                      </a:schemeClr>
                    </a:solidFill>
                  </a:rPr>
                  <a:t>ProPlus</a:t>
                </a:r>
                <a:r>
                  <a:rPr kumimoji="1" lang="ja-JP" altLang="en-US" sz="1000" dirty="0">
                    <a:solidFill>
                      <a:schemeClr val="accent5">
                        <a:lumMod val="75000"/>
                      </a:schemeClr>
                    </a:solidFill>
                  </a:rPr>
                  <a:t>利用許諾</a:t>
                </a:r>
                <a:r>
                  <a:rPr kumimoji="1" lang="en-US" altLang="ja-JP" sz="1000" dirty="0">
                    <a:solidFill>
                      <a:schemeClr val="accent5">
                        <a:lumMod val="75000"/>
                      </a:schemeClr>
                    </a:solidFill>
                  </a:rPr>
                  <a:t>)</a:t>
                </a:r>
                <a:endParaRPr kumimoji="1" lang="ja-JP" altLang="en-US" sz="11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595459" y="3429001"/>
              <a:ext cx="2520280" cy="1904370"/>
              <a:chOff x="6480000" y="4215630"/>
              <a:chExt cx="2520280" cy="190437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4215630"/>
                <a:ext cx="252028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hlinkClick r:id="rId8"/>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522599" y="4224959"/>
                <a:ext cx="2210483" cy="241674"/>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kumimoji="1" lang="ja-JP" altLang="en-US" sz="1100" dirty="0">
                    <a:solidFill>
                      <a:schemeClr val="tx1"/>
                    </a:solidFill>
                  </a:rPr>
                  <a:t> </a:t>
                </a:r>
                <a:r>
                  <a:rPr kumimoji="1" lang="en-US" altLang="ja-JP" sz="1000" dirty="0">
                    <a:solidFill>
                      <a:schemeClr val="accent5">
                        <a:lumMod val="75000"/>
                      </a:schemeClr>
                    </a:solidFill>
                  </a:rPr>
                  <a:t>(ECCS</a:t>
                </a:r>
                <a:r>
                  <a:rPr kumimoji="1" lang="ja-JP" altLang="en-US" sz="1000" dirty="0">
                    <a:solidFill>
                      <a:schemeClr val="accent5">
                        <a:lumMod val="75000"/>
                      </a:schemeClr>
                    </a:solidFill>
                  </a:rPr>
                  <a:t>クラウドメール</a:t>
                </a:r>
                <a:r>
                  <a:rPr kumimoji="1" lang="en-US" altLang="ja-JP" sz="1000" dirty="0">
                    <a:solidFill>
                      <a:schemeClr val="accent5">
                        <a:lumMod val="75000"/>
                      </a:schemeClr>
                    </a:solidFill>
                  </a:rPr>
                  <a:t>)</a:t>
                </a:r>
                <a:endParaRPr kumimoji="1" lang="ja-JP" altLang="en-US" sz="1000" dirty="0">
                  <a:solidFill>
                    <a:schemeClr val="accent5">
                      <a:lumMod val="75000"/>
                    </a:schemeClr>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487659" y="3099958"/>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DA77FBE-1B2E-4210-8080-9BF79E3D3507}"/>
                </a:ext>
              </a:extLst>
            </p:cNvPr>
            <p:cNvSpPr/>
            <p:nvPr/>
          </p:nvSpPr>
          <p:spPr>
            <a:xfrm>
              <a:off x="5292080" y="1839154"/>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5320030" y="1854631"/>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10"/>
                </a:rPr>
                <a:t>要有効化</a:t>
              </a:r>
              <a:endParaRPr kumimoji="1" lang="ja-JP" altLang="en-US" sz="1400" dirty="0">
                <a:solidFill>
                  <a:schemeClr val="tx1"/>
                </a:solidFill>
              </a:endParaRPr>
            </a:p>
          </p:txBody>
        </p:sp>
        <p:sp>
          <p:nvSpPr>
            <p:cNvPr id="28" name="四角形: 角を丸くする 27">
              <a:extLst>
                <a:ext uri="{FF2B5EF4-FFF2-40B4-BE49-F238E27FC236}">
                  <a16:creationId xmlns:a16="http://schemas.microsoft.com/office/drawing/2014/main" id="{425621DA-FBD5-4C0D-8C80-E2EF4CBE2498}"/>
                </a:ext>
              </a:extLst>
            </p:cNvPr>
            <p:cNvSpPr/>
            <p:nvPr/>
          </p:nvSpPr>
          <p:spPr>
            <a:xfrm>
              <a:off x="5299527" y="4027262"/>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@utac</a:t>
              </a:r>
              <a:endParaRPr kumimoji="1" lang="ja-JP" altLang="en-US" sz="1050" dirty="0">
                <a:solidFill>
                  <a:srgbClr val="00B050"/>
                </a:solidFill>
              </a:endParaRPr>
            </a:p>
          </p:txBody>
        </p:sp>
        <p:sp>
          <p:nvSpPr>
            <p:cNvPr id="30" name="四角形: 角を丸くする 29">
              <a:extLst>
                <a:ext uri="{FF2B5EF4-FFF2-40B4-BE49-F238E27FC236}">
                  <a16:creationId xmlns:a16="http://schemas.microsoft.com/office/drawing/2014/main" id="{B37A0537-FEBC-4FD4-87B0-5D9130A87A62}"/>
                </a:ext>
              </a:extLst>
            </p:cNvPr>
            <p:cNvSpPr/>
            <p:nvPr/>
          </p:nvSpPr>
          <p:spPr>
            <a:xfrm>
              <a:off x="8141538" y="4027263"/>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50" dirty="0">
                  <a:solidFill>
                    <a:srgbClr val="00B050"/>
                  </a:solidFill>
                </a:rPr>
                <a:t>文字列</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44" name="四角形: 角を丸くする 43">
              <a:extLst>
                <a:ext uri="{FF2B5EF4-FFF2-40B4-BE49-F238E27FC236}">
                  <a16:creationId xmlns:a16="http://schemas.microsoft.com/office/drawing/2014/main" id="{98AF4C5E-70A9-46C5-A889-DE9EA717230F}"/>
                </a:ext>
              </a:extLst>
            </p:cNvPr>
            <p:cNvSpPr/>
            <p:nvPr/>
          </p:nvSpPr>
          <p:spPr>
            <a:xfrm>
              <a:off x="3029996"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6" name="四角形: 角を丸くする 45">
              <a:extLst>
                <a:ext uri="{FF2B5EF4-FFF2-40B4-BE49-F238E27FC236}">
                  <a16:creationId xmlns:a16="http://schemas.microsoft.com/office/drawing/2014/main" id="{18477990-2494-4A51-AB59-A6FE3B396C56}"/>
                </a:ext>
              </a:extLst>
            </p:cNvPr>
            <p:cNvSpPr/>
            <p:nvPr/>
          </p:nvSpPr>
          <p:spPr>
            <a:xfrm>
              <a:off x="899592"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8" name="四角形: 角を丸くする 47">
              <a:extLst>
                <a:ext uri="{FF2B5EF4-FFF2-40B4-BE49-F238E27FC236}">
                  <a16:creationId xmlns:a16="http://schemas.microsoft.com/office/drawing/2014/main" id="{50DD7018-FB44-4C13-BB21-9A679147678D}"/>
                </a:ext>
              </a:extLst>
            </p:cNvPr>
            <p:cNvSpPr/>
            <p:nvPr/>
          </p:nvSpPr>
          <p:spPr>
            <a:xfrm>
              <a:off x="7947298" y="2289901"/>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50" name="四角形: 角を丸くする 49">
              <a:extLst>
                <a:ext uri="{FF2B5EF4-FFF2-40B4-BE49-F238E27FC236}">
                  <a16:creationId xmlns:a16="http://schemas.microsoft.com/office/drawing/2014/main" id="{2DFE03F2-8F2A-4E5B-96AE-38CBC091AE95}"/>
                </a:ext>
              </a:extLst>
            </p:cNvPr>
            <p:cNvSpPr/>
            <p:nvPr/>
          </p:nvSpPr>
          <p:spPr>
            <a:xfrm>
              <a:off x="5886788" y="2294395"/>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grpSp>
      <p:sp>
        <p:nvSpPr>
          <p:cNvPr id="2" name="日付プレースホルダー 1">
            <a:extLst>
              <a:ext uri="{FF2B5EF4-FFF2-40B4-BE49-F238E27FC236}">
                <a16:creationId xmlns:a16="http://schemas.microsoft.com/office/drawing/2014/main" id="{C51C2D14-A908-469E-859D-70F238D6CE22}"/>
              </a:ext>
            </a:extLst>
          </p:cNvPr>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ー 2">
            <a:extLst>
              <a:ext uri="{FF2B5EF4-FFF2-40B4-BE49-F238E27FC236}">
                <a16:creationId xmlns:a16="http://schemas.microsoft.com/office/drawing/2014/main" id="{9F71A0DD-5A60-4FAA-B46F-E26A9270721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4" name="スライド番号プレースホルダー 3">
            <a:extLst>
              <a:ext uri="{FF2B5EF4-FFF2-40B4-BE49-F238E27FC236}">
                <a16:creationId xmlns:a16="http://schemas.microsoft.com/office/drawing/2014/main" id="{D747F485-BE26-4BFC-8C7F-C80452D84821}"/>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34" name="四角形: 角を丸くする 33">
            <a:extLst>
              <a:ext uri="{FF2B5EF4-FFF2-40B4-BE49-F238E27FC236}">
                <a16:creationId xmlns:a16="http://schemas.microsoft.com/office/drawing/2014/main" id="{6C924B8D-38C8-4D91-9DDF-675E301870FB}"/>
              </a:ext>
            </a:extLst>
          </p:cNvPr>
          <p:cNvSpPr/>
          <p:nvPr/>
        </p:nvSpPr>
        <p:spPr>
          <a:xfrm>
            <a:off x="2155459" y="497515"/>
            <a:ext cx="1553840" cy="62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前回</a:t>
            </a:r>
            <a:endParaRPr kumimoji="1" lang="ja-JP" altLang="en-US" sz="2800" dirty="0"/>
          </a:p>
        </p:txBody>
      </p:sp>
    </p:spTree>
    <p:extLst>
      <p:ext uri="{BB962C8B-B14F-4D97-AF65-F5344CB8AC3E}">
        <p14:creationId xmlns:p14="http://schemas.microsoft.com/office/powerpoint/2010/main" val="280251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26" name="グループ化 25">
            <a:extLst>
              <a:ext uri="{FF2B5EF4-FFF2-40B4-BE49-F238E27FC236}">
                <a16:creationId xmlns:a16="http://schemas.microsoft.com/office/drawing/2014/main" id="{7B80D9B7-7638-4397-98F0-3C624D1E792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EE537932-4BA4-4E88-B4F3-BF1F86F58DA8}"/>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0119CF3-A981-41B1-A0DC-A7CF0438297E}"/>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641A3FDC-D1FE-4F7C-97F7-2F03FBAA2D7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C458B394-AC6F-4AB1-8659-204C332893F8}"/>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68536D88-C5E1-44C4-866C-87D96B180D69}"/>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A408CBBE-E016-49A3-9AA4-B23B83F437DA}"/>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D9D2E1F7-60F4-443F-A257-4727836BC1F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877130E5-B59E-47B6-8AA8-55E7CC4165D4}"/>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6408327F-88EC-472D-8FBD-A7E31E9052B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0FD7C605-9B70-446F-8F2A-F2FCD594C83C}"/>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C8F8608B-B89B-422D-A611-A4FC591631D9}"/>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E5F36D2-6DE8-4D13-8337-283DCD20A58A}"/>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A4462718-E200-4B36-A859-5F5D7715FA55}"/>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A0286B1B-F6B4-4D30-9760-DC6F94642E22}"/>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DAC9A1A8-EE12-47D9-84FD-958E5EDD2E40}"/>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B48B238-8C48-45DD-8275-577E79A0CCBA}"/>
              </a:ext>
            </a:extLst>
          </p:cNvPr>
          <p:cNvSpPr/>
          <p:nvPr/>
        </p:nvSpPr>
        <p:spPr>
          <a:xfrm>
            <a:off x="3635895" y="2860130"/>
            <a:ext cx="1277141"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952206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6096000" cy="4525963"/>
          </a:xfrm>
        </p:spPr>
        <p:txBody>
          <a:bodyPr>
            <a:normAutofit fontScale="92500"/>
          </a:bodyPr>
          <a:lstStyle/>
          <a:p>
            <a:r>
              <a:rPr lang="ja-JP" altLang="en-US" dirty="0"/>
              <a:t>サインイン</a:t>
            </a:r>
            <a:r>
              <a:rPr lang="ja-JP" altLang="en-US" sz="1900" dirty="0"/>
              <a:t>（以前必要だった有効化は不要）</a:t>
            </a:r>
            <a:endParaRPr lang="en-US" altLang="ja-JP" dirty="0"/>
          </a:p>
          <a:p>
            <a:pPr lvl="1"/>
            <a:r>
              <a:rPr lang="en-US" altLang="ja-JP" dirty="0">
                <a:hlinkClick r:id="rId2"/>
              </a:rPr>
              <a:t>https://www.office.com/</a:t>
            </a:r>
            <a:endParaRPr lang="en-US" altLang="ja-JP" dirty="0"/>
          </a:p>
          <a:p>
            <a:pPr lvl="1"/>
            <a:r>
              <a:rPr lang="en-US" altLang="ja-JP" dirty="0"/>
              <a:t>UTokyo Account</a:t>
            </a:r>
            <a:r>
              <a:rPr lang="ja-JP" altLang="en-US" dirty="0"/>
              <a:t>で</a:t>
            </a:r>
            <a:r>
              <a:rPr lang="en-US" altLang="ja-JP" dirty="0"/>
              <a:t>SSO</a:t>
            </a:r>
          </a:p>
          <a:p>
            <a:r>
              <a:rPr lang="ja-JP" altLang="en-US" sz="3100" dirty="0"/>
              <a:t>機能</a:t>
            </a:r>
            <a:endParaRPr lang="en-US" altLang="ja-JP" sz="3100" dirty="0"/>
          </a:p>
          <a:p>
            <a:pPr lvl="1"/>
            <a:r>
              <a:rPr lang="ja-JP" altLang="en-US" dirty="0">
                <a:solidFill>
                  <a:srgbClr val="00B050"/>
                </a:solidFill>
              </a:rPr>
              <a:t>ファイル共有</a:t>
            </a:r>
            <a:r>
              <a:rPr lang="en-US" altLang="ja-JP" dirty="0">
                <a:solidFill>
                  <a:srgbClr val="00B05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50"/>
                </a:solidFill>
              </a:rPr>
              <a:t>Web</a:t>
            </a:r>
            <a:r>
              <a:rPr lang="ja-JP" altLang="en-US" dirty="0">
                <a:solidFill>
                  <a:srgbClr val="00B050"/>
                </a:solidFill>
              </a:rPr>
              <a:t>会議</a:t>
            </a:r>
            <a:r>
              <a:rPr lang="en-US" altLang="ja-JP" dirty="0">
                <a:solidFill>
                  <a:srgbClr val="00B05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63155"/>
            <a:ext cx="2771800" cy="2590505"/>
          </a:xfrm>
          <a:prstGeom prst="rect">
            <a:avLst/>
          </a:prstGeom>
        </p:spPr>
      </p:pic>
      <p:pic>
        <p:nvPicPr>
          <p:cNvPr id="9" name="図 8">
            <a:extLst>
              <a:ext uri="{FF2B5EF4-FFF2-40B4-BE49-F238E27FC236}">
                <a16:creationId xmlns:a16="http://schemas.microsoft.com/office/drawing/2014/main" id="{9BCE96FB-55C0-4CD3-AA61-2FA37EB0A41C}"/>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028B7EC3-0CDF-4716-B825-7B03C8E9686E}"/>
              </a:ext>
            </a:extLst>
          </p:cNvPr>
          <p:cNvSpPr/>
          <p:nvPr/>
        </p:nvSpPr>
        <p:spPr>
          <a:xfrm>
            <a:off x="759633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59591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サインイン全パターン</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1386875"/>
            <a:ext cx="2664296" cy="2042125"/>
          </a:xfrm>
          <a:prstGeom prst="rect">
            <a:avLst/>
          </a:prstGeom>
        </p:spPr>
      </p:pic>
      <p:sp>
        <p:nvSpPr>
          <p:cNvPr id="33" name="正方形/長方形 32">
            <a:extLst>
              <a:ext uri="{FF2B5EF4-FFF2-40B4-BE49-F238E27FC236}">
                <a16:creationId xmlns:a16="http://schemas.microsoft.com/office/drawing/2014/main" id="{9777455A-53FC-4142-8E79-2B36BA2FC084}"/>
              </a:ext>
            </a:extLst>
          </p:cNvPr>
          <p:cNvSpPr/>
          <p:nvPr/>
        </p:nvSpPr>
        <p:spPr>
          <a:xfrm>
            <a:off x="179513" y="1213849"/>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grpSp>
        <p:nvGrpSpPr>
          <p:cNvPr id="17" name="グループ化 16">
            <a:extLst>
              <a:ext uri="{FF2B5EF4-FFF2-40B4-BE49-F238E27FC236}">
                <a16:creationId xmlns:a16="http://schemas.microsoft.com/office/drawing/2014/main" id="{EF011607-CF0B-474D-87F4-D810C1FDE6C1}"/>
              </a:ext>
            </a:extLst>
          </p:cNvPr>
          <p:cNvGrpSpPr/>
          <p:nvPr/>
        </p:nvGrpSpPr>
        <p:grpSpPr>
          <a:xfrm>
            <a:off x="179513" y="3961374"/>
            <a:ext cx="5947028" cy="2347946"/>
            <a:chOff x="179513" y="3961374"/>
            <a:chExt cx="5947028" cy="2347946"/>
          </a:xfrm>
        </p:grpSpPr>
        <p:pic>
          <p:nvPicPr>
            <p:cNvPr id="15" name="図 14" descr="コンピューターのスクリーンショット&#10;&#10;自動的に生成された説明">
              <a:extLst>
                <a:ext uri="{FF2B5EF4-FFF2-40B4-BE49-F238E27FC236}">
                  <a16:creationId xmlns:a16="http://schemas.microsoft.com/office/drawing/2014/main" id="{296ACD5F-935C-4FE5-840F-E3DEA1135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4267195"/>
              <a:ext cx="2788708" cy="2042125"/>
            </a:xfrm>
            <a:prstGeom prst="rect">
              <a:avLst/>
            </a:prstGeom>
          </p:spPr>
        </p:pic>
        <p:cxnSp>
          <p:nvCxnSpPr>
            <p:cNvPr id="23" name="直線矢印コネクタ 22">
              <a:extLst>
                <a:ext uri="{FF2B5EF4-FFF2-40B4-BE49-F238E27FC236}">
                  <a16:creationId xmlns:a16="http://schemas.microsoft.com/office/drawing/2014/main" id="{53169F80-0719-4F62-9D84-97896FAE3F8D}"/>
                </a:ext>
              </a:extLst>
            </p:cNvPr>
            <p:cNvCxnSpPr>
              <a:stCxn id="14" idx="1"/>
              <a:endCxn id="15" idx="3"/>
            </p:cNvCxnSpPr>
            <p:nvPr/>
          </p:nvCxnSpPr>
          <p:spPr>
            <a:xfrm flipH="1">
              <a:off x="2968221" y="5288257"/>
              <a:ext cx="3158320" cy="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401D747-0290-4496-9D3C-C0DB362C5C0D}"/>
                </a:ext>
              </a:extLst>
            </p:cNvPr>
            <p:cNvSpPr/>
            <p:nvPr/>
          </p:nvSpPr>
          <p:spPr>
            <a:xfrm>
              <a:off x="179513" y="3961374"/>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AECF5BA6-E1FF-4319-912B-87A93762E64F}"/>
              </a:ext>
            </a:extLst>
          </p:cNvPr>
          <p:cNvSpPr/>
          <p:nvPr/>
        </p:nvSpPr>
        <p:spPr>
          <a:xfrm>
            <a:off x="3113875"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grpSp>
        <p:nvGrpSpPr>
          <p:cNvPr id="13" name="グループ化 12">
            <a:extLst>
              <a:ext uri="{FF2B5EF4-FFF2-40B4-BE49-F238E27FC236}">
                <a16:creationId xmlns:a16="http://schemas.microsoft.com/office/drawing/2014/main" id="{A2EFDD5D-B1E2-4829-8504-8925A8A5D470}"/>
              </a:ext>
            </a:extLst>
          </p:cNvPr>
          <p:cNvGrpSpPr/>
          <p:nvPr/>
        </p:nvGrpSpPr>
        <p:grpSpPr>
          <a:xfrm>
            <a:off x="2843809" y="1236049"/>
            <a:ext cx="5480841" cy="2192951"/>
            <a:chOff x="2843809" y="1236049"/>
            <a:chExt cx="5480841" cy="2192951"/>
          </a:xfrm>
        </p:grpSpPr>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8580" y="1386875"/>
              <a:ext cx="2126070" cy="2042125"/>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a:off x="2843809" y="2407938"/>
              <a:ext cx="335477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F96BA00-492A-4F91-A4F7-21D204A705EC}"/>
                </a:ext>
              </a:extLst>
            </p:cNvPr>
            <p:cNvSpPr/>
            <p:nvPr/>
          </p:nvSpPr>
          <p:spPr>
            <a:xfrm>
              <a:off x="6022991" y="123604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ACB410CF-5986-464A-AD93-9E89D270C5E6}"/>
                </a:ext>
              </a:extLst>
            </p:cNvPr>
            <p:cNvSpPr/>
            <p:nvPr/>
          </p:nvSpPr>
          <p:spPr>
            <a:xfrm>
              <a:off x="3121010" y="1339844"/>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B9812266-2EE5-426F-9865-083365C34F29}"/>
                </a:ext>
              </a:extLst>
            </p:cNvPr>
            <p:cNvCxnSpPr>
              <a:stCxn id="30" idx="2"/>
            </p:cNvCxnSpPr>
            <p:nvPr/>
          </p:nvCxnSpPr>
          <p:spPr>
            <a:xfrm>
              <a:off x="4657729" y="1849993"/>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F91C0C4A-7652-46B5-8166-DFA7469D36A2}"/>
              </a:ext>
            </a:extLst>
          </p:cNvPr>
          <p:cNvGrpSpPr/>
          <p:nvPr/>
        </p:nvGrpSpPr>
        <p:grpSpPr>
          <a:xfrm>
            <a:off x="3490070" y="3429000"/>
            <a:ext cx="4898354" cy="2880319"/>
            <a:chOff x="3490070" y="3429000"/>
            <a:chExt cx="4898354" cy="2880319"/>
          </a:xfrm>
        </p:grpSpPr>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5" cstate="print"/>
            <a:stretch>
              <a:fillRect/>
            </a:stretch>
          </p:blipFill>
          <p:spPr>
            <a:xfrm>
              <a:off x="6126541" y="4267195"/>
              <a:ext cx="2261883" cy="2042124"/>
            </a:xfrm>
            <a:prstGeom prst="rect">
              <a:avLst/>
            </a:prstGeom>
          </p:spPr>
        </p:pic>
        <p:cxnSp>
          <p:nvCxnSpPr>
            <p:cNvPr id="22" name="直線矢印コネクタ 21">
              <a:extLst>
                <a:ext uri="{FF2B5EF4-FFF2-40B4-BE49-F238E27FC236}">
                  <a16:creationId xmlns:a16="http://schemas.microsoft.com/office/drawing/2014/main" id="{33B5CDF6-0F1A-4B3B-BD82-D3A6C73FD3FB}"/>
                </a:ext>
              </a:extLst>
            </p:cNvPr>
            <p:cNvCxnSpPr>
              <a:stCxn id="10" idx="2"/>
              <a:endCxn id="14" idx="0"/>
            </p:cNvCxnSpPr>
            <p:nvPr/>
          </p:nvCxnSpPr>
          <p:spPr>
            <a:xfrm flipH="1">
              <a:off x="7257483" y="3429000"/>
              <a:ext cx="4132" cy="8381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7D6A1B0-B1D2-4EF7-B7EF-97752D1BCB43}"/>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26D5A4E3-0CB7-4ECF-8E6C-8327FA478C9B}"/>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a:t>
              </a:r>
              <a:r>
                <a:rPr kumimoji="1" lang="en-US" altLang="ja-JP" sz="1600" dirty="0">
                  <a:solidFill>
                    <a:srgbClr val="00B050"/>
                  </a:solidFill>
                </a:rPr>
                <a:t> 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38" name="直線コネクタ 37">
              <a:extLst>
                <a:ext uri="{FF2B5EF4-FFF2-40B4-BE49-F238E27FC236}">
                  <a16:creationId xmlns:a16="http://schemas.microsoft.com/office/drawing/2014/main" id="{189FF196-1E12-4CC9-84B2-4C54871D1024}"/>
                </a:ext>
              </a:extLst>
            </p:cNvPr>
            <p:cNvCxnSpPr>
              <a:stCxn id="36"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四角形: 角を丸くする 11">
            <a:extLst>
              <a:ext uri="{FF2B5EF4-FFF2-40B4-BE49-F238E27FC236}">
                <a16:creationId xmlns:a16="http://schemas.microsoft.com/office/drawing/2014/main" id="{3497EBC7-B1D4-43E8-A424-427A790AAFFD}"/>
              </a:ext>
            </a:extLst>
          </p:cNvPr>
          <p:cNvSpPr/>
          <p:nvPr/>
        </p:nvSpPr>
        <p:spPr>
          <a:xfrm>
            <a:off x="323528" y="2636913"/>
            <a:ext cx="495822" cy="28803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fontScale="90000"/>
          </a:bodyPr>
          <a:lstStyle/>
          <a:p>
            <a:r>
              <a:rPr lang="ja-JP" altLang="en-US" dirty="0"/>
              <a:t>これは</a:t>
            </a:r>
            <a:r>
              <a:rPr lang="en-US" altLang="ja-JP" dirty="0"/>
              <a:t>SSO</a:t>
            </a:r>
            <a:r>
              <a:rPr lang="ja-JP" altLang="en-US" dirty="0"/>
              <a:t>する際の共通パターン</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225762"/>
            <a:ext cx="2126070" cy="2042125"/>
          </a:xfrm>
          <a:prstGeom prst="rect">
            <a:avLst/>
          </a:prstGeom>
        </p:spPr>
      </p:pic>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flipV="1">
            <a:off x="2758860" y="2246825"/>
            <a:ext cx="3439720" cy="854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074936"/>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B7982005-3475-4E37-907A-A7238FFE668E}"/>
              </a:ext>
            </a:extLst>
          </p:cNvPr>
          <p:cNvCxnSpPr>
            <a:stCxn id="9" idx="1"/>
            <a:endCxn id="24" idx="3"/>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D5127B-A578-4CD2-8968-ECAB5B2F75FD}"/>
              </a:ext>
            </a:extLst>
          </p:cNvPr>
          <p:cNvSpPr/>
          <p:nvPr/>
        </p:nvSpPr>
        <p:spPr>
          <a:xfrm>
            <a:off x="3143784"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178731"/>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688880"/>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617501F-1DE2-4206-AEF3-605AFAFB51B3}"/>
              </a:ext>
            </a:extLst>
          </p:cNvPr>
          <p:cNvSpPr/>
          <p:nvPr/>
        </p:nvSpPr>
        <p:spPr>
          <a:xfrm>
            <a:off x="179513" y="1708058"/>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A0C7B903-0E3B-4786-A422-4136B3D3BAFE}"/>
              </a:ext>
            </a:extLst>
          </p:cNvPr>
          <p:cNvSpPr/>
          <p:nvPr/>
        </p:nvSpPr>
        <p:spPr>
          <a:xfrm>
            <a:off x="179513" y="4304115"/>
            <a:ext cx="2579347" cy="191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目的ページ</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143920" y="2094971"/>
            <a:ext cx="3073438"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https://</a:t>
            </a:r>
            <a:r>
              <a:rPr lang="ja-JP" altLang="en-US" sz="1600" dirty="0">
                <a:solidFill>
                  <a:srgbClr val="00B050"/>
                </a:solidFill>
              </a:rPr>
              <a:t>目的ページ</a:t>
            </a:r>
            <a:r>
              <a:rPr lang="en-US" altLang="ja-JP" sz="1600" dirty="0">
                <a:solidFill>
                  <a:srgbClr val="00B050"/>
                </a:solidFill>
              </a:rPr>
              <a:t>/</a:t>
            </a:r>
            <a:endParaRPr kumimoji="1" lang="en-US" altLang="ja-JP" sz="1600" dirty="0">
              <a:solidFill>
                <a:srgbClr val="00B050"/>
              </a:solidFill>
            </a:endParaRPr>
          </a:p>
        </p:txBody>
      </p:sp>
      <p:sp>
        <p:nvSpPr>
          <p:cNvPr id="33" name="正方形/長方形 32">
            <a:extLst>
              <a:ext uri="{FF2B5EF4-FFF2-40B4-BE49-F238E27FC236}">
                <a16:creationId xmlns:a16="http://schemas.microsoft.com/office/drawing/2014/main" id="{67D5572A-F3F7-4339-9CF0-B0FCA69935B2}"/>
              </a:ext>
            </a:extLst>
          </p:cNvPr>
          <p:cNvSpPr/>
          <p:nvPr/>
        </p:nvSpPr>
        <p:spPr>
          <a:xfrm>
            <a:off x="4602148" y="154540"/>
            <a:ext cx="4084652" cy="451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1"/>
                </a:solidFill>
              </a:rPr>
              <a:t>Zoom</a:t>
            </a:r>
            <a:r>
              <a:rPr lang="ja-JP" altLang="en-US" dirty="0">
                <a:solidFill>
                  <a:schemeClr val="accent1"/>
                </a:solidFill>
              </a:rPr>
              <a:t>でも似たパターンが出てきます</a:t>
            </a:r>
            <a:endParaRPr kumimoji="1" lang="ja-JP" altLang="en-US" dirty="0">
              <a:solidFill>
                <a:schemeClr val="accent1"/>
              </a:solidFill>
            </a:endParaRPr>
          </a:p>
        </p:txBody>
      </p:sp>
    </p:spTree>
    <p:extLst>
      <p:ext uri="{BB962C8B-B14F-4D97-AF65-F5344CB8AC3E}">
        <p14:creationId xmlns:p14="http://schemas.microsoft.com/office/powerpoint/2010/main" val="10644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normAutofit/>
          </a:bodyPr>
          <a:lstStyle/>
          <a:p>
            <a:r>
              <a:rPr kumimoji="1" lang="en-US" altLang="ja-JP" dirty="0"/>
              <a:t>Google Workspace</a:t>
            </a:r>
            <a:endParaRPr kumimoji="1" lang="ja-JP" altLang="en-US" dirty="0"/>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pSp>
        <p:nvGrpSpPr>
          <p:cNvPr id="26" name="グループ化 25">
            <a:extLst>
              <a:ext uri="{FF2B5EF4-FFF2-40B4-BE49-F238E27FC236}">
                <a16:creationId xmlns:a16="http://schemas.microsoft.com/office/drawing/2014/main" id="{1164DAF7-EF2A-4F3D-8D78-DB33ED50BF6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2EF9E38D-DBD3-4AD5-A4CB-FB7407A1D937}"/>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4A7D5C00-A0EB-4B81-8090-4330676F070D}"/>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2EBEF95C-3984-441C-B52B-B2AE5AF7006D}"/>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B7A2D4A8-FE36-40EF-8D24-7BA98C6A2672}"/>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10A5B04D-703E-4CF8-8DA3-171743EBBBC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6172AAA0-32EA-4069-B0FD-D51DD0B70FF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3619E9F8-54FA-4CE8-BE0B-BC07F0F5B80C}"/>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679C3BE2-DE40-4262-8420-1B49C61824F8}"/>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E52D5858-25B7-4188-94CF-8C9A3D40473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7EE1CFA0-377F-402E-ADB0-898C376944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12A3D676-4FD8-428D-B94C-8935E46F797D}"/>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EF93CF7A-BA22-4E35-BE9E-8770EF481C8E}"/>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741AFF9F-8519-44F8-9C1C-7F3F195C9972}"/>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691C9DFF-FD9F-40DE-BDF4-65CCF3CEBEFB}"/>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2A5D1501-2EC1-408C-A40A-E142F3BCE84C}"/>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71D6A6F7-FC39-4020-8696-DE003D9A23EB}"/>
              </a:ext>
            </a:extLst>
          </p:cNvPr>
          <p:cNvSpPr/>
          <p:nvPr/>
        </p:nvSpPr>
        <p:spPr>
          <a:xfrm>
            <a:off x="5004048" y="2860130"/>
            <a:ext cx="115457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444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Google Workspace</a:t>
            </a:r>
            <a:endParaRPr kumimoji="1" lang="ja-JP" altLang="en-US" dirty="0"/>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Google Workspace</a:t>
            </a:r>
            <a:r>
              <a:rPr kumimoji="1" lang="ja-JP" altLang="en-US" dirty="0"/>
              <a:t> </a:t>
            </a:r>
            <a:r>
              <a:rPr kumimoji="1" lang="ja-JP" altLang="en-US" dirty="0">
                <a:sym typeface="Symbol" panose="05050102010706020507" pitchFamily="18" charset="2"/>
              </a:rPr>
              <a:t></a:t>
            </a:r>
            <a:r>
              <a:rPr kumimoji="1" lang="ja-JP" altLang="en-US" dirty="0"/>
              <a:t> 組織契約する</a:t>
            </a:r>
            <a:r>
              <a:rPr kumimoji="1" lang="en-US" altLang="ja-JP" dirty="0"/>
              <a:t>Google</a:t>
            </a:r>
            <a:r>
              <a:rPr lang="ja-JP" altLang="en-US" dirty="0"/>
              <a:t>サービス</a:t>
            </a:r>
            <a:endParaRPr lang="en-US" altLang="ja-JP" dirty="0"/>
          </a:p>
          <a:p>
            <a:pPr lvl="1">
              <a:lnSpc>
                <a:spcPct val="90000"/>
              </a:lnSpc>
            </a:pPr>
            <a:r>
              <a:rPr lang="ja-JP" altLang="en-US" dirty="0"/>
              <a:t>旧称 </a:t>
            </a:r>
            <a:r>
              <a:rPr lang="en-US" altLang="ja-JP" dirty="0"/>
              <a:t>G Suite</a:t>
            </a:r>
          </a:p>
          <a:p>
            <a:pPr>
              <a:lnSpc>
                <a:spcPct val="90000"/>
              </a:lnSpc>
            </a:pPr>
            <a:r>
              <a:rPr lang="ja-JP" altLang="en-US" dirty="0"/>
              <a:t>本</a:t>
            </a:r>
            <a:r>
              <a:rPr kumimoji="1" lang="ja-JP" altLang="en-US" dirty="0"/>
              <a:t>学が契約している</a:t>
            </a:r>
            <a:r>
              <a:rPr kumimoji="1" lang="en-US" altLang="ja-JP" dirty="0"/>
              <a:t>Google Workspace = </a:t>
            </a:r>
            <a:r>
              <a:rPr kumimoji="1" lang="en-US" altLang="ja-JP" dirty="0">
                <a:solidFill>
                  <a:srgbClr val="00B050"/>
                </a:solidFill>
              </a:rPr>
              <a:t>ECCS</a:t>
            </a:r>
            <a:r>
              <a:rPr kumimoji="1" lang="ja-JP" altLang="en-US" dirty="0">
                <a:solidFill>
                  <a:srgbClr val="00B050"/>
                </a:solidFill>
              </a:rPr>
              <a:t>クラウドメール</a:t>
            </a:r>
            <a:endParaRPr kumimoji="1" lang="en-US" altLang="ja-JP" dirty="0">
              <a:solidFill>
                <a:srgbClr val="00B050"/>
              </a:solidFill>
            </a:endParaRPr>
          </a:p>
          <a:p>
            <a:pPr lvl="1">
              <a:lnSpc>
                <a:spcPct val="90000"/>
              </a:lnSpc>
            </a:pPr>
            <a:r>
              <a:rPr lang="ja-JP" altLang="en-US" dirty="0"/>
              <a:t>様々なアプリが含まれるので〇〇メールという呼び方はやや誤解を招く</a:t>
            </a:r>
            <a:endParaRPr lang="en-US" altLang="ja-JP" dirty="0"/>
          </a:p>
          <a:p>
            <a:pPr>
              <a:lnSpc>
                <a:spcPct val="90000"/>
              </a:lnSpc>
            </a:pPr>
            <a:r>
              <a:rPr lang="ja-JP" altLang="en-US" dirty="0"/>
              <a:t>有効化（初めての方）、パスワード変更</a:t>
            </a:r>
            <a:endParaRPr lang="en-US" altLang="ja-JP" dirty="0"/>
          </a:p>
          <a:p>
            <a:pPr lvl="1"/>
            <a:r>
              <a:rPr lang="en-US" altLang="ja-JP" sz="1800" dirty="0">
                <a:hlinkClick r:id="rId2"/>
              </a:rPr>
              <a:t>https://utelecon.adm.u-tokyo.ac.jp/oc/#google</a:t>
            </a:r>
            <a:endParaRPr lang="en-US" altLang="ja-JP" sz="1800" dirty="0"/>
          </a:p>
          <a:p>
            <a:pPr>
              <a:lnSpc>
                <a:spcPct val="90000"/>
              </a:lnSpc>
            </a:pPr>
            <a:r>
              <a:rPr lang="ja-JP" altLang="en-US" dirty="0"/>
              <a:t>サインイン</a:t>
            </a:r>
            <a:endParaRPr lang="en-US" altLang="ja-JP" dirty="0"/>
          </a:p>
          <a:p>
            <a:pPr lvl="1">
              <a:lnSpc>
                <a:spcPct val="90000"/>
              </a:lnSpc>
            </a:pPr>
            <a:r>
              <a:rPr lang="ja-JP" altLang="en-US" sz="1800" dirty="0"/>
              <a:t>方法</a:t>
            </a:r>
            <a:r>
              <a:rPr lang="en-US" altLang="ja-JP" sz="1800" dirty="0"/>
              <a:t>1: </a:t>
            </a:r>
            <a:r>
              <a:rPr lang="ja-JP" altLang="en-US" sz="1800" dirty="0"/>
              <a:t>普通の</a:t>
            </a:r>
            <a:r>
              <a:rPr lang="en-US" altLang="ja-JP" sz="1800" dirty="0"/>
              <a:t>Google</a:t>
            </a:r>
            <a:r>
              <a:rPr lang="ja-JP" altLang="en-US" sz="1800" dirty="0"/>
              <a:t>ページでアカウント名 </a:t>
            </a:r>
            <a:r>
              <a:rPr lang="en-US" altLang="ja-JP" sz="1800" i="1" dirty="0">
                <a:solidFill>
                  <a:srgbClr val="00B050"/>
                </a:solidFill>
              </a:rPr>
              <a:t>xxxx</a:t>
            </a:r>
            <a:r>
              <a:rPr lang="en-US" altLang="ja-JP" sz="1800" dirty="0">
                <a:solidFill>
                  <a:srgbClr val="00B050"/>
                </a:solidFill>
              </a:rPr>
              <a:t>@g.ecc.u-tokyo.ac.jp</a:t>
            </a:r>
          </a:p>
          <a:p>
            <a:pPr lvl="1">
              <a:lnSpc>
                <a:spcPct val="90000"/>
              </a:lnSpc>
            </a:pPr>
            <a:r>
              <a:rPr lang="ja-JP" altLang="en-US" sz="1800" dirty="0"/>
              <a:t>方法</a:t>
            </a:r>
            <a:r>
              <a:rPr lang="en-US" altLang="ja-JP" sz="1800" dirty="0"/>
              <a:t>2: </a:t>
            </a:r>
            <a:r>
              <a:rPr lang="ja-JP" altLang="en-US" sz="1800" dirty="0"/>
              <a:t>専用サインインページ</a:t>
            </a:r>
            <a:r>
              <a:rPr lang="en-US" altLang="ja-JP" sz="1800" dirty="0">
                <a:hlinkClick r:id="rId3"/>
              </a:rPr>
              <a:t>https://mail.google.com/a/g.ecc.u-tokyo.ac.jp</a:t>
            </a:r>
            <a:endParaRPr lang="en-US" altLang="ja-JP" sz="18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25</a:t>
            </a:fld>
            <a:endParaRPr kumimoji="1" lang="ja-JP" altLang="en-US"/>
          </a:p>
        </p:txBody>
      </p:sp>
      <p:sp>
        <p:nvSpPr>
          <p:cNvPr id="7" name="正方形/長方形 6">
            <a:extLst>
              <a:ext uri="{FF2B5EF4-FFF2-40B4-BE49-F238E27FC236}">
                <a16:creationId xmlns:a16="http://schemas.microsoft.com/office/drawing/2014/main" id="{BB04BE31-6682-4C20-9E2E-18AB7DCD3F08}"/>
              </a:ext>
            </a:extLst>
          </p:cNvPr>
          <p:cNvSpPr/>
          <p:nvPr/>
        </p:nvSpPr>
        <p:spPr>
          <a:xfrm>
            <a:off x="4107730" y="3501536"/>
            <a:ext cx="928539" cy="1077218"/>
          </a:xfrm>
          <a:prstGeom prst="rect">
            <a:avLst/>
          </a:prstGeom>
        </p:spPr>
        <p:txBody>
          <a:bodyPr wrap="square">
            <a:spAutoFit/>
          </a:bodyPr>
          <a:lstStyle/>
          <a:p>
            <a:r>
              <a:rPr lang="ja-JP" altLang="en-US" sz="3200" dirty="0"/>
              <a:t>🙇‍♂️</a:t>
            </a:r>
          </a:p>
        </p:txBody>
      </p:sp>
      <p:pic>
        <p:nvPicPr>
          <p:cNvPr id="9" name="図 8">
            <a:extLst>
              <a:ext uri="{FF2B5EF4-FFF2-40B4-BE49-F238E27FC236}">
                <a16:creationId xmlns:a16="http://schemas.microsoft.com/office/drawing/2014/main" id="{3B17B3CD-B505-49CF-9FB5-27673E289E56}"/>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47BD458E-BE49-4E2A-809E-70579510CEDA}"/>
              </a:ext>
            </a:extLst>
          </p:cNvPr>
          <p:cNvSpPr/>
          <p:nvPr/>
        </p:nvSpPr>
        <p:spPr>
          <a:xfrm>
            <a:off x="802838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20607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en-US" altLang="ja-JP" sz="2800" dirty="0">
                <a:solidFill>
                  <a:srgbClr val="FF0000"/>
                </a:solidFill>
                <a:effectLst>
                  <a:outerShdw blurRad="127000" algn="tl" rotWithShape="0">
                    <a:schemeClr val="bg1">
                      <a:alpha val="90000"/>
                    </a:schemeClr>
                  </a:outerShdw>
                </a:effectLst>
                <a:latin typeface="+mj-lt"/>
                <a:ea typeface="+mj-ea"/>
                <a:cs typeface="+mj-cs"/>
              </a:rPr>
              <a:t>(</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 </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a:xfrm>
            <a:off x="457200" y="274638"/>
            <a:ext cx="8435280" cy="1143000"/>
          </a:xfrm>
        </p:spPr>
        <p:txBody>
          <a:bodyPr>
            <a:normAutofit fontScale="90000"/>
          </a:bodyPr>
          <a:lstStyle/>
          <a:p>
            <a:r>
              <a:rPr lang="en-US" altLang="ja-JP" dirty="0"/>
              <a:t>Google Workspace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362630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Google Workspace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50"/>
                </a:solidFill>
              </a:rPr>
              <a:t>ファイル共有</a:t>
            </a:r>
            <a:r>
              <a:rPr lang="en-US" altLang="ja-JP" dirty="0">
                <a:solidFill>
                  <a:srgbClr val="00B05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pic>
        <p:nvPicPr>
          <p:cNvPr id="12" name="図 11">
            <a:extLst>
              <a:ext uri="{FF2B5EF4-FFF2-40B4-BE49-F238E27FC236}">
                <a16:creationId xmlns:a16="http://schemas.microsoft.com/office/drawing/2014/main" id="{77C7F5E5-A79C-41F1-B65A-761C74FE328F}"/>
              </a:ext>
            </a:extLst>
          </p:cNvPr>
          <p:cNvPicPr>
            <a:picLocks noChangeAspect="1"/>
          </p:cNvPicPr>
          <p:nvPr/>
        </p:nvPicPr>
        <p:blipFill>
          <a:blip r:embed="rId3"/>
          <a:stretch>
            <a:fillRect/>
          </a:stretch>
        </p:blipFill>
        <p:spPr>
          <a:xfrm>
            <a:off x="6876256" y="27879"/>
            <a:ext cx="2267744" cy="666872"/>
          </a:xfrm>
          <a:prstGeom prst="rect">
            <a:avLst/>
          </a:prstGeom>
        </p:spPr>
      </p:pic>
    </p:spTree>
    <p:extLst>
      <p:ext uri="{BB962C8B-B14F-4D97-AF65-F5344CB8AC3E}">
        <p14:creationId xmlns:p14="http://schemas.microsoft.com/office/powerpoint/2010/main" val="2373057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a:xfrm>
            <a:off x="457200" y="4509120"/>
            <a:ext cx="8229600" cy="1143001"/>
          </a:xfrm>
        </p:spPr>
        <p:txBody>
          <a:bodyPr>
            <a:normAutofit/>
          </a:bodyPr>
          <a:lstStyle/>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149424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 </a:t>
            </a:r>
            <a:r>
              <a:rPr lang="en-US" altLang="ja-JP" dirty="0"/>
              <a:t>(Google)</a:t>
            </a:r>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326315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四角形: 角を丸くする 50">
            <a:extLst>
              <a:ext uri="{FF2B5EF4-FFF2-40B4-BE49-F238E27FC236}">
                <a16:creationId xmlns:a16="http://schemas.microsoft.com/office/drawing/2014/main" id="{A85606D1-CE5F-4C80-ACCE-CB12683FD628}"/>
              </a:ext>
            </a:extLst>
          </p:cNvPr>
          <p:cNvSpPr/>
          <p:nvPr/>
        </p:nvSpPr>
        <p:spPr>
          <a:xfrm>
            <a:off x="22417" y="29897"/>
            <a:ext cx="1553840" cy="62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前回</a:t>
            </a:r>
            <a:endParaRPr kumimoji="1" lang="ja-JP" altLang="en-US" sz="2800" dirty="0"/>
          </a:p>
        </p:txBody>
      </p:sp>
    </p:spTree>
    <p:extLst>
      <p:ext uri="{BB962C8B-B14F-4D97-AF65-F5344CB8AC3E}">
        <p14:creationId xmlns:p14="http://schemas.microsoft.com/office/powerpoint/2010/main" val="1367413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B19-1E18-4D7B-B326-616DFD494D6A}"/>
              </a:ext>
            </a:extLst>
          </p:cNvPr>
          <p:cNvSpPr>
            <a:spLocks noGrp="1"/>
          </p:cNvSpPr>
          <p:nvPr>
            <p:ph type="title"/>
          </p:nvPr>
        </p:nvSpPr>
        <p:spPr/>
        <p:txBody>
          <a:bodyPr/>
          <a:lstStyle/>
          <a:p>
            <a:r>
              <a:rPr lang="ja-JP" altLang="en-US" dirty="0"/>
              <a:t>安全な情報共有のために</a:t>
            </a:r>
            <a:r>
              <a:rPr lang="en-US" altLang="ja-JP" dirty="0"/>
              <a:t>(1)</a:t>
            </a:r>
            <a:endParaRPr kumimoji="1" lang="ja-JP" altLang="en-US" dirty="0"/>
          </a:p>
        </p:txBody>
      </p:sp>
      <p:sp>
        <p:nvSpPr>
          <p:cNvPr id="3" name="Content Placeholder 2">
            <a:extLst>
              <a:ext uri="{FF2B5EF4-FFF2-40B4-BE49-F238E27FC236}">
                <a16:creationId xmlns:a16="http://schemas.microsoft.com/office/drawing/2014/main" id="{10D4B60E-4ED7-40A3-AE1D-63490A276F39}"/>
              </a:ext>
            </a:extLst>
          </p:cNvPr>
          <p:cNvSpPr>
            <a:spLocks noGrp="1"/>
          </p:cNvSpPr>
          <p:nvPr>
            <p:ph idx="1"/>
          </p:nvPr>
        </p:nvSpPr>
        <p:spPr/>
        <p:txBody>
          <a:bodyPr>
            <a:normAutofit/>
          </a:bodyPr>
          <a:lstStyle/>
          <a:p>
            <a:r>
              <a:rPr kumimoji="1" lang="ja-JP" altLang="en-US" dirty="0"/>
              <a:t>スマホがある人は</a:t>
            </a:r>
            <a:r>
              <a:rPr kumimoji="1" lang="en-US" altLang="ja-JP" dirty="0"/>
              <a:t>: </a:t>
            </a:r>
            <a:r>
              <a:rPr kumimoji="1" lang="en-US" altLang="ja-JP" dirty="0">
                <a:solidFill>
                  <a:srgbClr val="00B050"/>
                </a:solidFill>
              </a:rPr>
              <a:t>2</a:t>
            </a:r>
            <a:r>
              <a:rPr kumimoji="1" lang="ja-JP" altLang="en-US" dirty="0">
                <a:solidFill>
                  <a:srgbClr val="00B050"/>
                </a:solidFill>
              </a:rPr>
              <a:t>要素認証</a:t>
            </a:r>
            <a:r>
              <a:rPr kumimoji="1" lang="ja-JP" altLang="en-US" dirty="0"/>
              <a:t>設定</a:t>
            </a:r>
            <a:endParaRPr kumimoji="1" lang="en-US" altLang="ja-JP" dirty="0"/>
          </a:p>
          <a:p>
            <a:pPr lvl="1"/>
            <a:r>
              <a:rPr kumimoji="1" lang="en-US" altLang="ja-JP" dirty="0"/>
              <a:t>Google</a:t>
            </a:r>
            <a:r>
              <a:rPr kumimoji="1" lang="ja-JP" altLang="en-US" dirty="0"/>
              <a:t>にサインイン</a:t>
            </a:r>
            <a:r>
              <a:rPr lang="ja-JP" altLang="en-US" dirty="0">
                <a:sym typeface="Symbol" panose="05050102010706020507" pitchFamily="18" charset="2"/>
              </a:rPr>
              <a:t> </a:t>
            </a:r>
            <a:r>
              <a:rPr kumimoji="1" lang="en-US" altLang="ja-JP" dirty="0"/>
              <a:t>Google</a:t>
            </a:r>
            <a:r>
              <a:rPr kumimoji="1" lang="ja-JP" altLang="en-US" dirty="0"/>
              <a:t>アカウントを管理</a:t>
            </a:r>
            <a:r>
              <a:rPr lang="ja-JP" altLang="en-US" dirty="0">
                <a:sym typeface="Symbol" panose="05050102010706020507" pitchFamily="18" charset="2"/>
              </a:rPr>
              <a:t></a:t>
            </a:r>
            <a:r>
              <a:rPr kumimoji="1" lang="ja-JP" altLang="en-US" dirty="0"/>
              <a:t>セキュリティ</a:t>
            </a:r>
            <a:endParaRPr kumimoji="1" lang="en-US" altLang="ja-JP" dirty="0"/>
          </a:p>
          <a:p>
            <a:pPr lvl="1"/>
            <a:r>
              <a:rPr lang="en-US" altLang="ja-JP" dirty="0"/>
              <a:t>Microsoft, UTokyo Account</a:t>
            </a:r>
            <a:r>
              <a:rPr lang="ja-JP" altLang="en-US" dirty="0"/>
              <a:t>は現在できませんができるように準備中です</a:t>
            </a:r>
            <a:endParaRPr lang="en-US" altLang="ja-JP" dirty="0"/>
          </a:p>
          <a:p>
            <a:r>
              <a:rPr lang="ja-JP" altLang="en-US" dirty="0"/>
              <a:t>常に「</a:t>
            </a:r>
            <a:r>
              <a:rPr kumimoji="1" lang="ja-JP" altLang="en-US" dirty="0"/>
              <a:t>リンクを共有」ではなく「特定の人とのみ共有」が使える場面では使う </a:t>
            </a:r>
            <a:r>
              <a:rPr kumimoji="1" lang="en-US" altLang="ja-JP" dirty="0"/>
              <a:t>(</a:t>
            </a:r>
            <a:r>
              <a:rPr kumimoji="1" lang="ja-JP" altLang="en-US" dirty="0"/>
              <a:t>少人数</a:t>
            </a:r>
            <a:r>
              <a:rPr kumimoji="1" lang="en-US" altLang="ja-JP" dirty="0"/>
              <a:t>)</a:t>
            </a:r>
          </a:p>
        </p:txBody>
      </p:sp>
      <p:sp>
        <p:nvSpPr>
          <p:cNvPr id="4" name="Date Placeholder 3">
            <a:extLst>
              <a:ext uri="{FF2B5EF4-FFF2-40B4-BE49-F238E27FC236}">
                <a16:creationId xmlns:a16="http://schemas.microsoft.com/office/drawing/2014/main" id="{FB254B39-C570-4F8B-9F55-DCCCDCCEF9A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AAE39E0D-8CF2-4FD1-99E6-A05EB411256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D8D4627D-4F10-4D2C-A6E2-4A5073D0505C}"/>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655033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8E189-F62B-4E6E-8C3B-B4F26D1E48F5}"/>
              </a:ext>
            </a:extLst>
          </p:cNvPr>
          <p:cNvSpPr>
            <a:spLocks noGrp="1"/>
          </p:cNvSpPr>
          <p:nvPr>
            <p:ph type="title"/>
          </p:nvPr>
        </p:nvSpPr>
        <p:spPr/>
        <p:txBody>
          <a:bodyPr>
            <a:normAutofit/>
          </a:bodyPr>
          <a:lstStyle/>
          <a:p>
            <a:r>
              <a:rPr kumimoji="1" lang="ja-JP" altLang="en-US" dirty="0"/>
              <a:t>安全な情報共有のために</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49DFE39F-FF56-4273-9226-40CE1E49BC2D}"/>
              </a:ext>
            </a:extLst>
          </p:cNvPr>
          <p:cNvSpPr>
            <a:spLocks noGrp="1"/>
          </p:cNvSpPr>
          <p:nvPr>
            <p:ph idx="1"/>
          </p:nvPr>
        </p:nvSpPr>
        <p:spPr/>
        <p:txBody>
          <a:bodyPr/>
          <a:lstStyle/>
          <a:p>
            <a:r>
              <a:rPr kumimoji="1" lang="ja-JP" altLang="en-US" dirty="0">
                <a:hlinkClick r:id="rId2"/>
              </a:rPr>
              <a:t>在宅勤務の</a:t>
            </a:r>
            <a:r>
              <a:rPr kumimoji="1" lang="en-US" altLang="ja-JP" dirty="0">
                <a:hlinkClick r:id="rId2"/>
              </a:rPr>
              <a:t>PC</a:t>
            </a:r>
            <a:r>
              <a:rPr kumimoji="1" lang="ja-JP" altLang="en-US" dirty="0">
                <a:hlinkClick r:id="rId2"/>
              </a:rPr>
              <a:t>利用ガイド</a:t>
            </a:r>
            <a:endParaRPr kumimoji="1" lang="en-US" altLang="ja-JP" dirty="0"/>
          </a:p>
          <a:p>
            <a:pPr lvl="1"/>
            <a:r>
              <a:rPr kumimoji="1" lang="ja-JP" altLang="en-US" dirty="0"/>
              <a:t>新しいサインイン方式など一部の情報が更新されていないので今後更新します</a:t>
            </a:r>
          </a:p>
        </p:txBody>
      </p:sp>
      <p:sp>
        <p:nvSpPr>
          <p:cNvPr id="4" name="日付プレースホルダー 3">
            <a:extLst>
              <a:ext uri="{FF2B5EF4-FFF2-40B4-BE49-F238E27FC236}">
                <a16:creationId xmlns:a16="http://schemas.microsoft.com/office/drawing/2014/main" id="{AE30925D-58DD-4228-BE65-2D8E95AEA959}"/>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D9C77C8-77F1-4D7E-91B5-01B0938D74A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C2563CF-0167-4001-962D-4FAB99448270}"/>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3182089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5FADB-D319-4644-A8B5-2865520661B7}"/>
              </a:ext>
            </a:extLst>
          </p:cNvPr>
          <p:cNvSpPr>
            <a:spLocks noGrp="1"/>
          </p:cNvSpPr>
          <p:nvPr>
            <p:ph type="title"/>
          </p:nvPr>
        </p:nvSpPr>
        <p:spPr/>
        <p:txBody>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B1B1AA25-2584-4F92-B188-80A123650099}"/>
              </a:ext>
            </a:extLst>
          </p:cNvPr>
          <p:cNvSpPr>
            <a:spLocks noGrp="1"/>
          </p:cNvSpPr>
          <p:nvPr>
            <p:ph idx="1"/>
          </p:nvPr>
        </p:nvSpPr>
        <p:spPr>
          <a:xfrm>
            <a:off x="323528" y="1500174"/>
            <a:ext cx="8640960" cy="4525963"/>
          </a:xfrm>
        </p:spPr>
        <p:txBody>
          <a:bodyPr>
            <a:normAutofit/>
          </a:bodyPr>
          <a:lstStyle/>
          <a:p>
            <a:r>
              <a:rPr kumimoji="1" lang="ja-JP" altLang="en-US" dirty="0"/>
              <a:t>サインイン</a:t>
            </a:r>
            <a:endParaRPr kumimoji="1" lang="en-US" altLang="ja-JP" dirty="0"/>
          </a:p>
          <a:p>
            <a:pPr lvl="1"/>
            <a:r>
              <a:rPr kumimoji="1" lang="ja-JP" altLang="en-US" dirty="0"/>
              <a:t>この度</a:t>
            </a:r>
            <a:r>
              <a:rPr kumimoji="1" lang="en-US" altLang="ja-JP" dirty="0">
                <a:solidFill>
                  <a:srgbClr val="00B050"/>
                </a:solidFill>
              </a:rPr>
              <a:t>UTokyo Account</a:t>
            </a:r>
            <a:r>
              <a:rPr kumimoji="1" lang="ja-JP" altLang="en-US" dirty="0">
                <a:solidFill>
                  <a:srgbClr val="00B050"/>
                </a:solidFill>
              </a:rPr>
              <a:t>で</a:t>
            </a:r>
            <a:r>
              <a:rPr kumimoji="1" lang="en-US" altLang="ja-JP" dirty="0">
                <a:solidFill>
                  <a:srgbClr val="00B050"/>
                </a:solidFill>
              </a:rPr>
              <a:t>SSO</a:t>
            </a:r>
            <a:r>
              <a:rPr kumimoji="1" lang="ja-JP" altLang="en-US" dirty="0"/>
              <a:t>できるようになっ</a:t>
            </a:r>
            <a:r>
              <a:rPr lang="ja-JP" altLang="en-US" dirty="0"/>
              <a:t>た</a:t>
            </a:r>
          </a:p>
          <a:p>
            <a:pPr lvl="1"/>
            <a:r>
              <a:rPr lang="ja-JP" altLang="en-US" dirty="0"/>
              <a:t>簡略化</a:t>
            </a:r>
            <a:r>
              <a:rPr kumimoji="1" lang="ja-JP" altLang="en-US" dirty="0"/>
              <a:t>が狙いで新ユーザには明らかに〇ですが</a:t>
            </a:r>
            <a:r>
              <a:rPr lang="ja-JP" altLang="en-US" dirty="0"/>
              <a:t>、後述</a:t>
            </a:r>
            <a:r>
              <a:rPr kumimoji="1" lang="ja-JP" altLang="en-US" dirty="0"/>
              <a:t>の理由で既存ユーザに混乱を招いています</a:t>
            </a:r>
            <a:endParaRPr lang="en-US" altLang="ja-JP" dirty="0"/>
          </a:p>
          <a:p>
            <a:r>
              <a:rPr lang="ja-JP" altLang="en-US" dirty="0"/>
              <a:t>以下ではそれは一旦さておき、</a:t>
            </a:r>
            <a:r>
              <a:rPr lang="en-US" altLang="ja-JP" dirty="0"/>
              <a:t>10</a:t>
            </a:r>
            <a:r>
              <a:rPr lang="ja-JP" altLang="en-US" dirty="0"/>
              <a:t>桁</a:t>
            </a:r>
            <a:r>
              <a:rPr lang="en-US" altLang="ja-JP" dirty="0"/>
              <a:t>@utac.u-tokyo.ac.jp </a:t>
            </a:r>
            <a:r>
              <a:rPr lang="ja-JP" altLang="en-US" dirty="0"/>
              <a:t>でのサインイン方法を説明します</a:t>
            </a:r>
            <a:endParaRPr kumimoji="1" lang="ja-JP" altLang="en-US" dirty="0"/>
          </a:p>
        </p:txBody>
      </p:sp>
      <p:sp>
        <p:nvSpPr>
          <p:cNvPr id="4" name="日付プレースホルダー 3">
            <a:extLst>
              <a:ext uri="{FF2B5EF4-FFF2-40B4-BE49-F238E27FC236}">
                <a16:creationId xmlns:a16="http://schemas.microsoft.com/office/drawing/2014/main" id="{CF50C526-8769-4119-B9E5-DAAD584F5F0F}"/>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44E31A8E-083C-45AA-894D-6A09FD720CD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8FE6D88-BBD0-4E44-AE2A-C01B97FBB8DE}"/>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
        <p:nvSpPr>
          <p:cNvPr id="7" name="正方形/長方形 6">
            <a:extLst>
              <a:ext uri="{FF2B5EF4-FFF2-40B4-BE49-F238E27FC236}">
                <a16:creationId xmlns:a16="http://schemas.microsoft.com/office/drawing/2014/main" id="{FAF420C3-24E0-4137-911C-288661708442}"/>
              </a:ext>
            </a:extLst>
          </p:cNvPr>
          <p:cNvSpPr/>
          <p:nvPr/>
        </p:nvSpPr>
        <p:spPr>
          <a:xfrm>
            <a:off x="2987824" y="1385874"/>
            <a:ext cx="827112"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1232745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461711"/>
            <a:ext cx="4898354" cy="2847608"/>
            <a:chOff x="3490070" y="3461711"/>
            <a:chExt cx="4898354" cy="2847608"/>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flipH="1">
              <a:off x="7257483" y="3461711"/>
              <a:ext cx="4132" cy="80548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hlinkClick r:id="rId3"/>
              </a:rPr>
              <a:t>https://u-tokyo-ac-jp.zoom.us/profile</a:t>
            </a:r>
            <a:endParaRPr kumimoji="1" lang="en-US" altLang="ja-JP" sz="1600" dirty="0">
              <a:solidFill>
                <a:srgbClr val="00B050"/>
              </a:solidFill>
            </a:endParaRPr>
          </a:p>
        </p:txBody>
      </p:sp>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7424C875-16A4-44B3-8782-2EBB2F38B118}"/>
              </a:ext>
            </a:extLst>
          </p:cNvPr>
          <p:cNvGrpSpPr/>
          <p:nvPr/>
        </p:nvGrpSpPr>
        <p:grpSpPr>
          <a:xfrm>
            <a:off x="3121010" y="1268760"/>
            <a:ext cx="5267413" cy="2343212"/>
            <a:chOff x="3121010" y="1268760"/>
            <a:chExt cx="5267413" cy="2343212"/>
          </a:xfrm>
        </p:grpSpPr>
        <p:cxnSp>
          <p:nvCxnSpPr>
            <p:cNvPr id="10" name="直線矢印コネクタ 9">
              <a:extLst>
                <a:ext uri="{FF2B5EF4-FFF2-40B4-BE49-F238E27FC236}">
                  <a16:creationId xmlns:a16="http://schemas.microsoft.com/office/drawing/2014/main" id="{52861A13-4B45-4A6C-894A-10722AE7198E}"/>
                </a:ext>
              </a:extLst>
            </p:cNvPr>
            <p:cNvCxnSpPr>
              <a:cxnSpLocks/>
            </p:cNvCxnSpPr>
            <p:nvPr/>
          </p:nvCxnSpPr>
          <p:spPr>
            <a:xfrm>
              <a:off x="4067944" y="2440649"/>
              <a:ext cx="2130636"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882704"/>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DB1FD9E5-D3BF-45E0-A88B-4079FE7AF7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6540" y="1340768"/>
              <a:ext cx="2261883" cy="2271204"/>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B3AE8566-8D4A-4088-AAC7-BE8AECA9CBBE}"/>
              </a:ext>
            </a:extLst>
          </p:cNvPr>
          <p:cNvSpPr/>
          <p:nvPr/>
        </p:nvSpPr>
        <p:spPr>
          <a:xfrm>
            <a:off x="136823" y="2464008"/>
            <a:ext cx="4076505"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7030A0"/>
                </a:solidFill>
              </a:rPr>
              <a:t>（または </a:t>
            </a:r>
            <a:r>
              <a:rPr lang="en-US" altLang="ja-JP" sz="1100" dirty="0">
                <a:solidFill>
                  <a:srgbClr val="00B050"/>
                </a:solidFill>
                <a:hlinkClick r:id="rId6"/>
              </a:rPr>
              <a:t>https://u-tokyo-ac-jp.zoom.us/</a:t>
            </a:r>
            <a:r>
              <a:rPr lang="en-US" altLang="ja-JP" sz="1100" dirty="0">
                <a:solidFill>
                  <a:srgbClr val="00B050"/>
                </a:solidFill>
              </a:rPr>
              <a:t> </a:t>
            </a:r>
            <a:r>
              <a:rPr lang="ja-JP" altLang="en-US" sz="1100" dirty="0">
                <a:solidFill>
                  <a:srgbClr val="7030A0"/>
                </a:solidFill>
                <a:sym typeface="Symbol" panose="05050102010706020507" pitchFamily="18" charset="2"/>
              </a:rPr>
              <a:t></a:t>
            </a:r>
            <a:r>
              <a:rPr lang="en-US" altLang="ja-JP" sz="1100" dirty="0">
                <a:solidFill>
                  <a:srgbClr val="7030A0"/>
                </a:solidFill>
              </a:rPr>
              <a:t>Config</a:t>
            </a:r>
            <a:r>
              <a:rPr lang="ja-JP" altLang="en-US" sz="1100" dirty="0">
                <a:solidFill>
                  <a:srgbClr val="7030A0"/>
                </a:solidFill>
              </a:rPr>
              <a:t>ボタン）</a:t>
            </a:r>
            <a:endParaRPr lang="en-US" altLang="ja-JP" sz="1100" dirty="0">
              <a:solidFill>
                <a:srgbClr val="7030A0"/>
              </a:solidFill>
            </a:endParaRPr>
          </a:p>
        </p:txBody>
      </p:sp>
    </p:spTree>
    <p:extLst>
      <p:ext uri="{BB962C8B-B14F-4D97-AF65-F5344CB8AC3E}">
        <p14:creationId xmlns:p14="http://schemas.microsoft.com/office/powerpoint/2010/main" val="94463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p:txBody>
          <a:bodyPr/>
          <a:lstStyle/>
          <a:p>
            <a:r>
              <a:rPr lang="en-US" altLang="ja-JP" dirty="0"/>
              <a:t>Zoom</a:t>
            </a:r>
            <a:r>
              <a:rPr lang="ja-JP" altLang="en-US" dirty="0"/>
              <a:t>ページ </a:t>
            </a:r>
            <a:r>
              <a:rPr lang="en-US" altLang="ja-JP" dirty="0">
                <a:hlinkClick r:id="rId2"/>
              </a:rPr>
              <a:t>https://zoom.us/</a:t>
            </a:r>
            <a:r>
              <a:rPr lang="en-US" altLang="ja-JP" dirty="0"/>
              <a:t> </a:t>
            </a:r>
            <a:r>
              <a:rPr lang="ja-JP" altLang="en-US" dirty="0"/>
              <a:t>（</a:t>
            </a:r>
            <a:r>
              <a:rPr lang="en-US" altLang="ja-JP" dirty="0">
                <a:sym typeface="Symbol" panose="05050102010706020507" pitchFamily="18" charset="2"/>
              </a:rPr>
              <a:t></a:t>
            </a:r>
            <a:r>
              <a:rPr lang="ja-JP" altLang="en-US" dirty="0">
                <a:sym typeface="Symbol" panose="05050102010706020507" pitchFamily="18" charset="2"/>
              </a:rPr>
              <a:t> </a:t>
            </a:r>
            <a:r>
              <a:rPr lang="ja-JP" altLang="en-US" dirty="0"/>
              <a:t>必要ならばいったん</a:t>
            </a:r>
            <a:r>
              <a:rPr lang="en-US" altLang="ja-JP" dirty="0"/>
              <a:t>sign out</a:t>
            </a:r>
            <a:r>
              <a:rPr lang="ja-JP" altLang="en-US" dirty="0"/>
              <a:t>）</a:t>
            </a:r>
            <a:r>
              <a:rPr lang="en-US" altLang="ja-JP" dirty="0">
                <a:sym typeface="Symbol" panose="05050102010706020507" pitchFamily="18" charset="2"/>
              </a:rPr>
              <a:t> </a:t>
            </a:r>
            <a:r>
              <a:rPr lang="ja-JP" altLang="en-US" dirty="0"/>
              <a:t> </a:t>
            </a:r>
            <a:r>
              <a:rPr lang="en-US" altLang="ja-JP" dirty="0"/>
              <a:t>sign in</a:t>
            </a:r>
            <a:r>
              <a:rPr lang="en-US" altLang="ja-JP" dirty="0">
                <a:sym typeface="Symbol" panose="05050102010706020507" pitchFamily="18" charset="2"/>
              </a:rPr>
              <a:t> </a:t>
            </a:r>
            <a:r>
              <a:rPr lang="ja-JP" altLang="en-US" dirty="0">
                <a:sym typeface="Symbol" panose="05050102010706020507" pitchFamily="18" charset="2"/>
              </a:rPr>
              <a:t> </a:t>
            </a:r>
            <a:r>
              <a:rPr lang="ja-JP" altLang="en-US" dirty="0"/>
              <a:t>ページ下部</a:t>
            </a:r>
            <a:r>
              <a:rPr lang="en-US" altLang="ja-JP" dirty="0">
                <a:solidFill>
                  <a:srgbClr val="00B050"/>
                </a:solidFill>
              </a:rPr>
              <a:t>SSO</a:t>
            </a:r>
            <a:r>
              <a:rPr lang="ja-JP" altLang="en-US" dirty="0"/>
              <a:t>を選択</a:t>
            </a:r>
            <a:endParaRPr lang="en-US" altLang="ja-JP" dirty="0"/>
          </a:p>
          <a:p>
            <a:r>
              <a:rPr lang="ja-JP" altLang="en-US" dirty="0"/>
              <a:t>「会社のドメイン」に</a:t>
            </a:r>
            <a:r>
              <a:rPr kumimoji="1" lang="ja-JP" altLang="en-US" dirty="0"/>
              <a:t>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r>
              <a:rPr kumimoji="1" lang="en-US" altLang="ja-JP" dirty="0"/>
              <a:t> </a:t>
            </a:r>
            <a:r>
              <a:rPr kumimoji="1" lang="ja-JP" altLang="en-US" dirty="0"/>
              <a:t>入力</a:t>
            </a:r>
            <a:endParaRPr kumimoji="1" lang="en-US" altLang="ja-JP" dirty="0"/>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extLst>
      <p:ext uri="{BB962C8B-B14F-4D97-AF65-F5344CB8AC3E}">
        <p14:creationId xmlns:p14="http://schemas.microsoft.com/office/powerpoint/2010/main" val="2132053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2: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grpSp>
        <p:nvGrpSpPr>
          <p:cNvPr id="42" name="グループ化 41">
            <a:extLst>
              <a:ext uri="{FF2B5EF4-FFF2-40B4-BE49-F238E27FC236}">
                <a16:creationId xmlns:a16="http://schemas.microsoft.com/office/drawing/2014/main" id="{9567052A-44A9-43CF-91A0-1E0DCADCC2F2}"/>
              </a:ext>
            </a:extLst>
          </p:cNvPr>
          <p:cNvGrpSpPr/>
          <p:nvPr/>
        </p:nvGrpSpPr>
        <p:grpSpPr>
          <a:xfrm>
            <a:off x="3490070" y="3267887"/>
            <a:ext cx="4898354" cy="3041432"/>
            <a:chOff x="3490070" y="3267887"/>
            <a:chExt cx="4898354" cy="3041432"/>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86CF7CF4-3BC3-4A32-B369-D197A41E8FB5}"/>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07AAA64C-C5C1-4A80-9713-B56453A89A14}"/>
              </a:ext>
            </a:extLst>
          </p:cNvPr>
          <p:cNvSpPr/>
          <p:nvPr/>
        </p:nvSpPr>
        <p:spPr>
          <a:xfrm>
            <a:off x="2751949" y="2712380"/>
            <a:ext cx="2635423"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7030A0"/>
                </a:solidFill>
              </a:rPr>
              <a:t>Zoom </a:t>
            </a:r>
            <a:r>
              <a:rPr lang="ja-JP" altLang="en-US" sz="1600" dirty="0">
                <a:solidFill>
                  <a:srgbClr val="7030A0"/>
                </a:solidFill>
              </a:rPr>
              <a:t>サインインページで</a:t>
            </a:r>
            <a:r>
              <a:rPr lang="en-US" altLang="ja-JP" sz="1600" dirty="0">
                <a:solidFill>
                  <a:srgbClr val="00B050"/>
                </a:solidFill>
              </a:rPr>
              <a:t>SSO</a:t>
            </a:r>
            <a:r>
              <a:rPr lang="ja-JP" altLang="en-US" sz="1600" dirty="0">
                <a:solidFill>
                  <a:srgbClr val="7030A0"/>
                </a:solidFill>
              </a:rPr>
              <a:t>ボタンを押す</a:t>
            </a:r>
            <a:endParaRPr kumimoji="1" lang="en-US" altLang="ja-JP" sz="1600" dirty="0">
              <a:solidFill>
                <a:srgbClr val="7030A0"/>
              </a:solidFill>
            </a:endParaRPr>
          </a:p>
        </p:txBody>
      </p:sp>
      <p:cxnSp>
        <p:nvCxnSpPr>
          <p:cNvPr id="15" name="直線コネクタ 14">
            <a:extLst>
              <a:ext uri="{FF2B5EF4-FFF2-40B4-BE49-F238E27FC236}">
                <a16:creationId xmlns:a16="http://schemas.microsoft.com/office/drawing/2014/main" id="{5E1D1E73-D7FB-4805-BC13-38457AF7757C}"/>
              </a:ext>
            </a:extLst>
          </p:cNvPr>
          <p:cNvCxnSpPr>
            <a:stCxn id="24" idx="6"/>
            <a:endCxn id="30" idx="1"/>
          </p:cNvCxnSpPr>
          <p:nvPr/>
        </p:nvCxnSpPr>
        <p:spPr>
          <a:xfrm flipV="1">
            <a:off x="1389802" y="2967455"/>
            <a:ext cx="1362147" cy="3159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1A7CDD8F-64E3-461F-B6E4-6BEF5563DBDF}"/>
              </a:ext>
            </a:extLst>
          </p:cNvPr>
          <p:cNvGrpSpPr/>
          <p:nvPr/>
        </p:nvGrpSpPr>
        <p:grpSpPr>
          <a:xfrm>
            <a:off x="2446866" y="1308057"/>
            <a:ext cx="5639756" cy="2192951"/>
            <a:chOff x="2446866" y="1308057"/>
            <a:chExt cx="5639756" cy="2192951"/>
          </a:xfrm>
        </p:grpSpPr>
        <p:cxnSp>
          <p:nvCxnSpPr>
            <p:cNvPr id="10" name="直線矢印コネクタ 9">
              <a:extLst>
                <a:ext uri="{FF2B5EF4-FFF2-40B4-BE49-F238E27FC236}">
                  <a16:creationId xmlns:a16="http://schemas.microsoft.com/office/drawing/2014/main" id="{52861A13-4B45-4A6C-894A-10722AE7198E}"/>
                </a:ext>
              </a:extLst>
            </p:cNvPr>
            <p:cNvCxnSpPr>
              <a:stCxn id="23" idx="3"/>
            </p:cNvCxnSpPr>
            <p:nvPr/>
          </p:nvCxnSpPr>
          <p:spPr>
            <a:xfrm>
              <a:off x="2446866" y="2456430"/>
              <a:ext cx="3751714" cy="2351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2758860" y="1411852"/>
              <a:ext cx="343558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ja-JP" altLang="en-US" sz="1600" dirty="0">
                  <a:solidFill>
                    <a:srgbClr val="7030A0"/>
                  </a:solidFill>
                </a:rPr>
                <a:t>会社ドメインに</a:t>
              </a:r>
              <a:r>
                <a:rPr kumimoji="1" lang="en-US" altLang="ja-JP" sz="1600" dirty="0">
                  <a:solidFill>
                    <a:srgbClr val="00B050"/>
                  </a:solidFill>
                </a:rPr>
                <a:t>u-</a:t>
              </a:r>
              <a:r>
                <a:rPr kumimoji="1" lang="en-US" altLang="ja-JP" sz="1600" dirty="0" err="1">
                  <a:solidFill>
                    <a:srgbClr val="00B050"/>
                  </a:solidFill>
                </a:rPr>
                <a:t>tokyo</a:t>
              </a:r>
              <a:r>
                <a:rPr kumimoji="1" lang="en-US" altLang="ja-JP" sz="1600" dirty="0">
                  <a:solidFill>
                    <a:srgbClr val="00B050"/>
                  </a:solidFill>
                </a:rPr>
                <a:t>-ac-</a:t>
              </a:r>
              <a:r>
                <a:rPr kumimoji="1" lang="en-US" altLang="ja-JP" sz="1600" dirty="0" err="1">
                  <a:solidFill>
                    <a:srgbClr val="00B050"/>
                  </a:solidFill>
                </a:rPr>
                <a:t>jp</a:t>
              </a:r>
              <a:endParaRPr kumimoji="1" lang="en-US" altLang="ja-JP" sz="1600" dirty="0">
                <a:solidFill>
                  <a:srgbClr val="00B050"/>
                </a:solidFill>
              </a:endParaRPr>
            </a:p>
            <a:p>
              <a:pPr algn="ctr"/>
              <a:r>
                <a:rPr lang="ja-JP" altLang="en-US" sz="1600" dirty="0">
                  <a:solidFill>
                    <a:srgbClr val="7030A0"/>
                  </a:solidFill>
                </a:rPr>
                <a:t>（所属組織を明示）</a:t>
              </a:r>
              <a:endParaRPr kumimoji="1" lang="en-US" altLang="ja-JP" sz="1600" dirty="0">
                <a:solidFill>
                  <a:srgbClr val="7030A0"/>
                </a:solidFill>
              </a:endParaRPr>
            </a:p>
          </p:txBody>
        </p: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122"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156176" y="130805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Tree>
    <p:extLst>
      <p:ext uri="{BB962C8B-B14F-4D97-AF65-F5344CB8AC3E}">
        <p14:creationId xmlns:p14="http://schemas.microsoft.com/office/powerpoint/2010/main" val="7288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a:xfrm>
            <a:off x="457200" y="1500174"/>
            <a:ext cx="8507288" cy="4525963"/>
          </a:xfrm>
        </p:spPr>
        <p:txBody>
          <a:bodyPr/>
          <a:lstStyle/>
          <a:p>
            <a:r>
              <a:rPr lang="ja-JP" altLang="en-US" dirty="0"/>
              <a:t>途中まで方法</a:t>
            </a:r>
            <a:r>
              <a:rPr lang="en-US" altLang="ja-JP" dirty="0"/>
              <a:t>2</a:t>
            </a:r>
            <a:r>
              <a:rPr lang="ja-JP" altLang="en-US" dirty="0"/>
              <a:t>と同じ</a:t>
            </a:r>
            <a:endParaRPr lang="en-US" altLang="ja-JP" dirty="0"/>
          </a:p>
          <a:p>
            <a:r>
              <a:rPr lang="ja-JP" altLang="en-US" dirty="0">
                <a:solidFill>
                  <a:srgbClr val="00B050"/>
                </a:solidFill>
              </a:rPr>
              <a:t>「会社のドメインを知らない」</a:t>
            </a:r>
            <a:r>
              <a:rPr lang="ja-JP" altLang="en-US" dirty="0"/>
              <a:t>をクリック</a:t>
            </a:r>
            <a:endParaRPr lang="en-US" altLang="ja-JP" dirty="0"/>
          </a:p>
          <a:p>
            <a:r>
              <a:rPr lang="ja-JP" altLang="en-US" dirty="0"/>
              <a:t>「会社の</a:t>
            </a:r>
            <a:r>
              <a:rPr lang="en-US" altLang="ja-JP" dirty="0"/>
              <a:t>Email</a:t>
            </a:r>
            <a:r>
              <a:rPr lang="ja-JP" altLang="en-US" dirty="0"/>
              <a:t>」に</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extLst>
      <p:ext uri="{BB962C8B-B14F-4D97-AF65-F5344CB8AC3E}">
        <p14:creationId xmlns:p14="http://schemas.microsoft.com/office/powerpoint/2010/main" val="2898108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3: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grpSp>
        <p:nvGrpSpPr>
          <p:cNvPr id="41" name="グループ化 40">
            <a:extLst>
              <a:ext uri="{FF2B5EF4-FFF2-40B4-BE49-F238E27FC236}">
                <a16:creationId xmlns:a16="http://schemas.microsoft.com/office/drawing/2014/main" id="{C09602B5-8305-4A7C-934E-183038A93D3A}"/>
              </a:ext>
            </a:extLst>
          </p:cNvPr>
          <p:cNvGrpSpPr/>
          <p:nvPr/>
        </p:nvGrpSpPr>
        <p:grpSpPr>
          <a:xfrm>
            <a:off x="3490070" y="3496735"/>
            <a:ext cx="5288029" cy="2812584"/>
            <a:chOff x="3490070" y="3496735"/>
            <a:chExt cx="5288029" cy="281258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516216"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31" idx="2"/>
              <a:endCxn id="9" idx="0"/>
            </p:cNvCxnSpPr>
            <p:nvPr/>
          </p:nvCxnSpPr>
          <p:spPr>
            <a:xfrm flipH="1">
              <a:off x="7647158" y="3496735"/>
              <a:ext cx="7356" cy="77046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516216" y="419627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2A41242C-1CA6-4F0F-855C-7527040F34ED}"/>
              </a:ext>
            </a:extLst>
          </p:cNvPr>
          <p:cNvGrpSpPr/>
          <p:nvPr/>
        </p:nvGrpSpPr>
        <p:grpSpPr>
          <a:xfrm>
            <a:off x="179513" y="4077072"/>
            <a:ext cx="6336703" cy="2232248"/>
            <a:chOff x="179513" y="4077072"/>
            <a:chExt cx="6336703"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a:endCxn id="25" idx="3"/>
            </p:cNvCxnSpPr>
            <p:nvPr/>
          </p:nvCxnSpPr>
          <p:spPr>
            <a:xfrm flipH="1">
              <a:off x="2819549" y="5288257"/>
              <a:ext cx="3696667" cy="3152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grpSp>
        <p:nvGrpSpPr>
          <p:cNvPr id="36" name="グループ化 35">
            <a:extLst>
              <a:ext uri="{FF2B5EF4-FFF2-40B4-BE49-F238E27FC236}">
                <a16:creationId xmlns:a16="http://schemas.microsoft.com/office/drawing/2014/main" id="{6009EA8A-0278-4DCC-B613-118564BD018D}"/>
              </a:ext>
            </a:extLst>
          </p:cNvPr>
          <p:cNvGrpSpPr/>
          <p:nvPr/>
        </p:nvGrpSpPr>
        <p:grpSpPr>
          <a:xfrm>
            <a:off x="2446866" y="1341219"/>
            <a:ext cx="3421278" cy="2159789"/>
            <a:chOff x="2446866" y="1341219"/>
            <a:chExt cx="3421278" cy="2159789"/>
          </a:xfrm>
        </p:grpSpPr>
        <p:cxnSp>
          <p:nvCxnSpPr>
            <p:cNvPr id="10" name="直線矢印コネクタ 9">
              <a:extLst>
                <a:ext uri="{FF2B5EF4-FFF2-40B4-BE49-F238E27FC236}">
                  <a16:creationId xmlns:a16="http://schemas.microsoft.com/office/drawing/2014/main" id="{52861A13-4B45-4A6C-894A-10722AE7198E}"/>
                </a:ext>
              </a:extLst>
            </p:cNvPr>
            <p:cNvCxnSpPr>
              <a:stCxn id="23" idx="3"/>
              <a:endCxn id="39" idx="1"/>
            </p:cNvCxnSpPr>
            <p:nvPr/>
          </p:nvCxnSpPr>
          <p:spPr>
            <a:xfrm>
              <a:off x="2446866" y="2456430"/>
              <a:ext cx="1186738"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3604"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3633604" y="134121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B1.</a:t>
              </a:r>
              <a:endParaRPr kumimoji="1" lang="ja-JP" altLang="en-US" dirty="0">
                <a:solidFill>
                  <a:schemeClr val="tx1"/>
                </a:solidFill>
              </a:endParaRPr>
            </a:p>
          </p:txBody>
        </p:sp>
        <p:cxnSp>
          <p:nvCxnSpPr>
            <p:cNvPr id="32" name="直線コネクタ 31">
              <a:extLst>
                <a:ext uri="{FF2B5EF4-FFF2-40B4-BE49-F238E27FC236}">
                  <a16:creationId xmlns:a16="http://schemas.microsoft.com/office/drawing/2014/main" id="{A2C6DCFC-3204-4F18-A017-CF61A78A8F4F}"/>
                </a:ext>
              </a:extLst>
            </p:cNvPr>
            <p:cNvCxnSpPr/>
            <p:nvPr/>
          </p:nvCxnSpPr>
          <p:spPr>
            <a:xfrm>
              <a:off x="4207768" y="2654009"/>
              <a:ext cx="72846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203847" y="2713960"/>
              <a:ext cx="266429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B050"/>
                  </a:solidFill>
                </a:rPr>
                <a:t>会社ドメインはわからない</a:t>
              </a:r>
              <a:endParaRPr lang="en-US" altLang="ja-JP" sz="1600" dirty="0">
                <a:solidFill>
                  <a:srgbClr val="00B050"/>
                </a:solidFill>
              </a:endParaRPr>
            </a:p>
            <a:p>
              <a:pPr algn="ctr"/>
              <a:r>
                <a:rPr kumimoji="1" lang="ja-JP" altLang="en-US" sz="1600" dirty="0">
                  <a:solidFill>
                    <a:schemeClr val="accent1"/>
                  </a:solidFill>
                </a:rPr>
                <a:t>をクリック</a:t>
              </a:r>
              <a:endParaRPr kumimoji="1" lang="en-US" altLang="ja-JP" sz="1600" dirty="0">
                <a:solidFill>
                  <a:schemeClr val="accent1"/>
                </a:solidFill>
              </a:endParaRPr>
            </a:p>
          </p:txBody>
        </p:sp>
      </p:grpSp>
      <p:grpSp>
        <p:nvGrpSpPr>
          <p:cNvPr id="40" name="グループ化 39">
            <a:extLst>
              <a:ext uri="{FF2B5EF4-FFF2-40B4-BE49-F238E27FC236}">
                <a16:creationId xmlns:a16="http://schemas.microsoft.com/office/drawing/2014/main" id="{55ECE4BC-1B73-43EF-805F-72579E651193}"/>
              </a:ext>
            </a:extLst>
          </p:cNvPr>
          <p:cNvGrpSpPr/>
          <p:nvPr/>
        </p:nvGrpSpPr>
        <p:grpSpPr>
          <a:xfrm>
            <a:off x="5508104" y="1345013"/>
            <a:ext cx="3744416" cy="2151722"/>
            <a:chOff x="5508104" y="1345013"/>
            <a:chExt cx="3744416" cy="2151722"/>
          </a:xfrm>
        </p:grpSpPr>
        <p:pic>
          <p:nvPicPr>
            <p:cNvPr id="31" name="図 30" descr="モニター画面に映るウェブサイトのスクリーンショット&#10;&#10;自動的に生成された説明">
              <a:extLst>
                <a:ext uri="{FF2B5EF4-FFF2-40B4-BE49-F238E27FC236}">
                  <a16:creationId xmlns:a16="http://schemas.microsoft.com/office/drawing/2014/main" id="{22F4BB45-B854-4417-85FB-7E4F46B4C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240" y="1407578"/>
              <a:ext cx="1844548" cy="2089157"/>
            </a:xfrm>
            <a:prstGeom prst="rect">
              <a:avLst/>
            </a:prstGeom>
          </p:spPr>
        </p:pic>
        <p:cxnSp>
          <p:nvCxnSpPr>
            <p:cNvPr id="33" name="直線矢印コネクタ 32">
              <a:extLst>
                <a:ext uri="{FF2B5EF4-FFF2-40B4-BE49-F238E27FC236}">
                  <a16:creationId xmlns:a16="http://schemas.microsoft.com/office/drawing/2014/main" id="{4AE737FC-9054-47CD-85EF-EE613121E11C}"/>
                </a:ext>
              </a:extLst>
            </p:cNvPr>
            <p:cNvCxnSpPr>
              <a:stCxn id="39" idx="3"/>
              <a:endCxn id="31" idx="1"/>
            </p:cNvCxnSpPr>
            <p:nvPr/>
          </p:nvCxnSpPr>
          <p:spPr>
            <a:xfrm flipV="1">
              <a:off x="5508104" y="2452157"/>
              <a:ext cx="1224136" cy="427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85AFF1A-58D6-491A-B145-413F7A13DAEC}"/>
                </a:ext>
              </a:extLst>
            </p:cNvPr>
            <p:cNvSpPr/>
            <p:nvPr/>
          </p:nvSpPr>
          <p:spPr>
            <a:xfrm>
              <a:off x="6179082" y="269612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sp>
          <p:nvSpPr>
            <p:cNvPr id="38" name="正方形/長方形 37">
              <a:extLst>
                <a:ext uri="{FF2B5EF4-FFF2-40B4-BE49-F238E27FC236}">
                  <a16:creationId xmlns:a16="http://schemas.microsoft.com/office/drawing/2014/main" id="{4938CAEC-C9FB-4E18-9337-CBD4A9790A4E}"/>
                </a:ext>
              </a:extLst>
            </p:cNvPr>
            <p:cNvSpPr/>
            <p:nvPr/>
          </p:nvSpPr>
          <p:spPr>
            <a:xfrm>
              <a:off x="6712905" y="1345013"/>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B2.</a:t>
              </a:r>
              <a:endParaRPr kumimoji="1" lang="ja-JP" altLang="en-US" dirty="0">
                <a:solidFill>
                  <a:schemeClr val="tx1"/>
                </a:solidFill>
              </a:endParaRPr>
            </a:p>
          </p:txBody>
        </p:sp>
      </p:grpSp>
    </p:spTree>
    <p:extLst>
      <p:ext uri="{BB962C8B-B14F-4D97-AF65-F5344CB8AC3E}">
        <p14:creationId xmlns:p14="http://schemas.microsoft.com/office/powerpoint/2010/main" val="3829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ja-JP" altLang="en-US" dirty="0"/>
              <a:t>今日</a:t>
            </a:r>
            <a:r>
              <a:rPr kumimoji="1" lang="ja-JP" altLang="en-US" dirty="0"/>
              <a:t>の状況</a:t>
            </a:r>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a:xfrm>
            <a:off x="457200" y="1500174"/>
            <a:ext cx="8435280" cy="4525963"/>
          </a:xfrm>
        </p:spPr>
        <p:txBody>
          <a:bodyPr/>
          <a:lstStyle/>
          <a:p>
            <a:r>
              <a:rPr lang="en-US" altLang="ja-JP" dirty="0"/>
              <a:t>Google</a:t>
            </a:r>
            <a:r>
              <a:rPr lang="ja-JP" altLang="en-US" dirty="0"/>
              <a:t>以外は</a:t>
            </a:r>
            <a:r>
              <a:rPr kumimoji="1" lang="en-US" altLang="ja-JP" dirty="0">
                <a:solidFill>
                  <a:srgbClr val="00B050"/>
                </a:solidFill>
              </a:rPr>
              <a:t>UTokyo Account</a:t>
            </a:r>
            <a:r>
              <a:rPr kumimoji="1" lang="ja-JP" altLang="en-US" dirty="0">
                <a:solidFill>
                  <a:srgbClr val="00B050"/>
                </a:solidFill>
              </a:rPr>
              <a:t>だけで使える</a:t>
            </a:r>
            <a:endParaRPr kumimoji="1" lang="en-US" altLang="ja-JP" dirty="0">
              <a:solidFill>
                <a:srgbClr val="00B050"/>
              </a:solidFill>
            </a:endParaRPr>
          </a:p>
          <a:p>
            <a:r>
              <a:rPr kumimoji="1" lang="en-US" altLang="ja-JP" dirty="0"/>
              <a:t>= </a:t>
            </a:r>
            <a:r>
              <a:rPr kumimoji="1" lang="ja-JP" altLang="en-US" dirty="0"/>
              <a:t>認証の統一・連携</a:t>
            </a:r>
            <a:r>
              <a:rPr lang="ja-JP" altLang="en-US" dirty="0"/>
              <a:t>（</a:t>
            </a:r>
            <a:r>
              <a:rPr kumimoji="1" lang="ja-JP" altLang="en-US" dirty="0"/>
              <a:t>シングルサインオン、</a:t>
            </a:r>
            <a:r>
              <a:rPr kumimoji="1" lang="en-US" altLang="ja-JP" dirty="0"/>
              <a:t>Single Sign-On, </a:t>
            </a:r>
            <a:r>
              <a:rPr kumimoji="1" lang="en-US" altLang="ja-JP" dirty="0">
                <a:solidFill>
                  <a:srgbClr val="00B050"/>
                </a:solidFill>
              </a:rPr>
              <a:t>SSO</a:t>
            </a:r>
            <a:r>
              <a:rPr kumimoji="1" lang="ja-JP" altLang="en-US" dirty="0"/>
              <a:t>）</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Tree>
    <p:extLst>
      <p:ext uri="{BB962C8B-B14F-4D97-AF65-F5344CB8AC3E}">
        <p14:creationId xmlns:p14="http://schemas.microsoft.com/office/powerpoint/2010/main" val="32391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C2A-DDDB-4795-87BC-EF5518697CEF}"/>
              </a:ext>
            </a:extLst>
          </p:cNvPr>
          <p:cNvSpPr>
            <a:spLocks noGrp="1"/>
          </p:cNvSpPr>
          <p:nvPr>
            <p:ph type="title"/>
          </p:nvPr>
        </p:nvSpPr>
        <p:spPr/>
        <p:txBody>
          <a:bodyPr>
            <a:normAutofit/>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A569741-6508-4D23-B033-4F0CAC20BB69}"/>
              </a:ext>
            </a:extLst>
          </p:cNvPr>
          <p:cNvSpPr>
            <a:spLocks noGrp="1"/>
          </p:cNvSpPr>
          <p:nvPr>
            <p:ph idx="1"/>
          </p:nvPr>
        </p:nvSpPr>
        <p:spPr>
          <a:xfrm>
            <a:off x="457200" y="1500174"/>
            <a:ext cx="8579296" cy="4525963"/>
          </a:xfrm>
        </p:spPr>
        <p:txBody>
          <a:bodyPr>
            <a:normAutofit fontScale="92500" lnSpcReduction="20000"/>
          </a:bodyPr>
          <a:lstStyle/>
          <a:p>
            <a:r>
              <a:rPr lang="ja-JP" altLang="en-US" dirty="0"/>
              <a:t>どのやり方も</a:t>
            </a:r>
            <a:r>
              <a:rPr lang="ja-JP" altLang="en-US" dirty="0">
                <a:solidFill>
                  <a:srgbClr val="00B050"/>
                </a:solidFill>
              </a:rPr>
              <a:t>「東大のアカウントを使う」</a:t>
            </a:r>
            <a:r>
              <a:rPr lang="ja-JP" altLang="en-US" dirty="0"/>
              <a:t>ことをどこかで示したうえで</a:t>
            </a:r>
            <a:r>
              <a:rPr lang="en-US" altLang="ja-JP" dirty="0"/>
              <a:t>UTokyo Account</a:t>
            </a:r>
            <a:r>
              <a:rPr lang="ja-JP" altLang="en-US" dirty="0"/>
              <a:t>を入力</a:t>
            </a:r>
            <a:endParaRPr lang="en-US" altLang="ja-JP" dirty="0"/>
          </a:p>
          <a:p>
            <a:r>
              <a:rPr lang="ja-JP" altLang="en-US" dirty="0"/>
              <a:t>結局以下のどれかは覚え・打つ羽目に</a:t>
            </a:r>
            <a:endParaRPr lang="en-US" altLang="ja-JP" dirty="0"/>
          </a:p>
          <a:p>
            <a:pPr lvl="1"/>
            <a:r>
              <a:rPr lang="ja-JP" altLang="en-US" dirty="0"/>
              <a:t>方法</a:t>
            </a:r>
            <a:r>
              <a:rPr lang="en-US" altLang="ja-JP" dirty="0"/>
              <a:t>1: </a:t>
            </a:r>
            <a:r>
              <a:rPr kumimoji="1" lang="en-US" altLang="ja-JP" dirty="0"/>
              <a:t>URL</a:t>
            </a:r>
            <a:r>
              <a:rPr lang="en-US" altLang="ja-JP" dirty="0"/>
              <a:t> =</a:t>
            </a:r>
            <a:r>
              <a:rPr kumimoji="1" lang="en-US" altLang="ja-JP" dirty="0"/>
              <a:t> </a:t>
            </a:r>
            <a:r>
              <a:rPr kumimoji="1" lang="en-US" altLang="ja-JP" dirty="0">
                <a:solidFill>
                  <a:srgbClr val="00B050"/>
                </a:solidFill>
              </a:rPr>
              <a:t>u-tokyo-ac-jp.zoom.us</a:t>
            </a:r>
          </a:p>
          <a:p>
            <a:pPr lvl="1"/>
            <a:r>
              <a:rPr kumimoji="1" lang="ja-JP" altLang="en-US" dirty="0"/>
              <a:t>方法</a:t>
            </a:r>
            <a:r>
              <a:rPr kumimoji="1" lang="en-US" altLang="ja-JP" dirty="0"/>
              <a:t>2: </a:t>
            </a:r>
            <a:r>
              <a:rPr kumimoji="1" lang="ja-JP" altLang="en-US" dirty="0"/>
              <a:t>会社のドメイン名</a:t>
            </a:r>
            <a:r>
              <a:rPr kumimoji="1" lang="en-US" altLang="ja-JP" dirty="0"/>
              <a:t> =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endParaRPr kumimoji="1" lang="en-US" altLang="ja-JP" dirty="0">
              <a:solidFill>
                <a:srgbClr val="00B050"/>
              </a:solidFill>
            </a:endParaRPr>
          </a:p>
          <a:p>
            <a:pPr lvl="1"/>
            <a:r>
              <a:rPr kumimoji="1" lang="ja-JP" altLang="en-US" dirty="0"/>
              <a:t>方法</a:t>
            </a:r>
            <a:r>
              <a:rPr kumimoji="1" lang="en-US" altLang="ja-JP" dirty="0"/>
              <a:t>3: </a:t>
            </a:r>
            <a:r>
              <a:rPr kumimoji="1" lang="ja-JP" altLang="en-US" dirty="0"/>
              <a:t>ユーザ名 </a:t>
            </a:r>
            <a:r>
              <a:rPr kumimoji="1" lang="en-US" altLang="ja-JP" dirty="0"/>
              <a:t>= </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a:p>
            <a:r>
              <a:rPr lang="ja-JP" altLang="en-US" dirty="0"/>
              <a:t>概念的には方法</a:t>
            </a:r>
            <a:r>
              <a:rPr lang="en-US" altLang="ja-JP" dirty="0"/>
              <a:t>3</a:t>
            </a:r>
            <a:r>
              <a:rPr lang="ja-JP" altLang="en-US" dirty="0"/>
              <a:t>が簡単</a:t>
            </a:r>
            <a:endParaRPr lang="en-US" altLang="ja-JP" dirty="0"/>
          </a:p>
          <a:p>
            <a:pPr lvl="1"/>
            <a:r>
              <a:rPr lang="en-US" altLang="ja-JP" dirty="0"/>
              <a:t>UTokyo Account</a:t>
            </a:r>
            <a:r>
              <a:rPr lang="ja-JP" altLang="en-US" dirty="0"/>
              <a:t>はどのみち覚えるので</a:t>
            </a:r>
            <a:endParaRPr lang="en-US" altLang="ja-JP" dirty="0"/>
          </a:p>
          <a:p>
            <a:r>
              <a:rPr lang="ja-JP" altLang="en-US" dirty="0"/>
              <a:t>実践的には方法</a:t>
            </a:r>
            <a:r>
              <a:rPr lang="en-US" altLang="ja-JP" dirty="0"/>
              <a:t>1</a:t>
            </a:r>
            <a:r>
              <a:rPr lang="ja-JP" altLang="en-US" dirty="0"/>
              <a:t>が推奨</a:t>
            </a:r>
            <a:endParaRPr lang="en-US" altLang="ja-JP" dirty="0"/>
          </a:p>
          <a:p>
            <a:pPr lvl="1"/>
            <a:r>
              <a:rPr lang="en-US" altLang="ja-JP" dirty="0"/>
              <a:t>URL</a:t>
            </a:r>
            <a:r>
              <a:rPr lang="ja-JP" altLang="en-US" dirty="0"/>
              <a:t>を</a:t>
            </a:r>
            <a:r>
              <a:rPr lang="en-US" altLang="ja-JP" dirty="0"/>
              <a:t>bookmark</a:t>
            </a:r>
            <a:r>
              <a:rPr lang="ja-JP" altLang="en-US" dirty="0"/>
              <a:t>する</a:t>
            </a:r>
            <a:endParaRPr lang="en-US" altLang="ja-JP" dirty="0"/>
          </a:p>
        </p:txBody>
      </p:sp>
      <p:sp>
        <p:nvSpPr>
          <p:cNvPr id="4" name="日付プレースホルダー 3">
            <a:extLst>
              <a:ext uri="{FF2B5EF4-FFF2-40B4-BE49-F238E27FC236}">
                <a16:creationId xmlns:a16="http://schemas.microsoft.com/office/drawing/2014/main" id="{17604E3D-12B5-4F59-BF0A-C053ED7D554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EC8B2C1-1339-4736-9EF3-C96325F7A79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92B896-2177-40FF-9032-034186BB4881}"/>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Tree>
    <p:extLst>
      <p:ext uri="{BB962C8B-B14F-4D97-AF65-F5344CB8AC3E}">
        <p14:creationId xmlns:p14="http://schemas.microsoft.com/office/powerpoint/2010/main" val="3013246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2BCE8-232C-4BA1-9F86-56E687A9854B}"/>
              </a:ext>
            </a:extLst>
          </p:cNvPr>
          <p:cNvSpPr>
            <a:spLocks noGrp="1"/>
          </p:cNvSpPr>
          <p:nvPr>
            <p:ph type="title"/>
          </p:nvPr>
        </p:nvSpPr>
        <p:spPr>
          <a:xfrm>
            <a:off x="323528" y="274638"/>
            <a:ext cx="8363272" cy="1143000"/>
          </a:xfrm>
        </p:spPr>
        <p:txBody>
          <a:bodyPr>
            <a:normAutofit/>
          </a:bodyPr>
          <a:lstStyle/>
          <a:p>
            <a:r>
              <a:rPr lang="en-US" altLang="ja-JP" dirty="0"/>
              <a:t>Zoom</a:t>
            </a:r>
            <a:r>
              <a:rPr lang="ja-JP" altLang="en-US" dirty="0"/>
              <a:t>の</a:t>
            </a:r>
            <a:r>
              <a:rPr kumimoji="1" lang="en-US" altLang="ja-JP" dirty="0"/>
              <a:t>SSO</a:t>
            </a:r>
            <a:r>
              <a:rPr kumimoji="1" lang="ja-JP" altLang="en-US" dirty="0"/>
              <a:t>への移行について</a:t>
            </a:r>
          </a:p>
        </p:txBody>
      </p:sp>
      <p:sp>
        <p:nvSpPr>
          <p:cNvPr id="3" name="コンテンツ プレースホルダー 2">
            <a:extLst>
              <a:ext uri="{FF2B5EF4-FFF2-40B4-BE49-F238E27FC236}">
                <a16:creationId xmlns:a16="http://schemas.microsoft.com/office/drawing/2014/main" id="{0C6963D1-5131-4CD7-AE89-133F35A0F8FC}"/>
              </a:ext>
            </a:extLst>
          </p:cNvPr>
          <p:cNvSpPr>
            <a:spLocks noGrp="1"/>
          </p:cNvSpPr>
          <p:nvPr>
            <p:ph idx="1"/>
          </p:nvPr>
        </p:nvSpPr>
        <p:spPr/>
        <p:txBody>
          <a:bodyPr/>
          <a:lstStyle/>
          <a:p>
            <a:r>
              <a:rPr kumimoji="1" lang="en-US" altLang="ja-JP" dirty="0"/>
              <a:t>Zoom SSO</a:t>
            </a:r>
            <a:r>
              <a:rPr kumimoji="1" lang="ja-JP" altLang="en-US" dirty="0"/>
              <a:t>の有効化は</a:t>
            </a:r>
            <a:r>
              <a:rPr kumimoji="1" lang="en-US" altLang="ja-JP" dirty="0"/>
              <a:t>3/14</a:t>
            </a:r>
            <a:r>
              <a:rPr lang="ja-JP" altLang="en-US" dirty="0"/>
              <a:t>（日）に行われました（</a:t>
            </a:r>
            <a:r>
              <a:rPr lang="en-US" altLang="ja-JP" dirty="0" err="1">
                <a:hlinkClick r:id="rId2"/>
              </a:rPr>
              <a:t>utelecon</a:t>
            </a:r>
            <a:r>
              <a:rPr lang="en-US" altLang="ja-JP" dirty="0"/>
              <a:t>, </a:t>
            </a:r>
            <a:r>
              <a:rPr lang="en-US" altLang="ja-JP" dirty="0" err="1">
                <a:hlinkClick r:id="rId3"/>
              </a:rPr>
              <a:t>ut</a:t>
            </a:r>
            <a:r>
              <a:rPr lang="en-US" altLang="ja-JP" dirty="0">
                <a:hlinkClick r:id="rId3"/>
              </a:rPr>
              <a:t>-portal</a:t>
            </a:r>
            <a:r>
              <a:rPr lang="en-US" altLang="ja-JP" dirty="0"/>
              <a:t>, </a:t>
            </a:r>
            <a:r>
              <a:rPr lang="ja-JP" altLang="en-US" dirty="0">
                <a:hlinkClick r:id="rId4"/>
              </a:rPr>
              <a:t>個別メール</a:t>
            </a:r>
            <a:r>
              <a:rPr lang="en-US" altLang="ja-JP" dirty="0">
                <a:hlinkClick r:id="rId4"/>
              </a:rPr>
              <a:t>@g.ecc</a:t>
            </a:r>
            <a:r>
              <a:rPr lang="ja-JP" altLang="en-US" dirty="0"/>
              <a:t>宛で通知）</a:t>
            </a:r>
            <a:endParaRPr lang="en-US" altLang="ja-JP" dirty="0"/>
          </a:p>
          <a:p>
            <a:r>
              <a:rPr kumimoji="1" lang="ja-JP" altLang="en-US" dirty="0"/>
              <a:t>新規ユーザには明らかな改善ですが既存ユーザにやや混乱を招いています</a:t>
            </a:r>
            <a:endParaRPr kumimoji="1" lang="en-US" altLang="ja-JP" dirty="0"/>
          </a:p>
          <a:p>
            <a:pPr lvl="1"/>
            <a:r>
              <a:rPr kumimoji="1" lang="ja-JP" altLang="en-US" dirty="0"/>
              <a:t>説明が届いていないことによるもの</a:t>
            </a:r>
          </a:p>
          <a:p>
            <a:pPr lvl="1"/>
            <a:r>
              <a:rPr lang="ja-JP" altLang="en-US" dirty="0"/>
              <a:t>説明不足によるもの</a:t>
            </a:r>
            <a:endParaRPr lang="en-US" altLang="ja-JP" dirty="0"/>
          </a:p>
          <a:p>
            <a:r>
              <a:rPr lang="ja-JP" altLang="en-US" dirty="0"/>
              <a:t>以下に説明します</a:t>
            </a:r>
            <a:endParaRPr lang="en-US" altLang="ja-JP" dirty="0"/>
          </a:p>
        </p:txBody>
      </p:sp>
      <p:sp>
        <p:nvSpPr>
          <p:cNvPr id="4" name="日付プレースホルダー 3">
            <a:extLst>
              <a:ext uri="{FF2B5EF4-FFF2-40B4-BE49-F238E27FC236}">
                <a16:creationId xmlns:a16="http://schemas.microsoft.com/office/drawing/2014/main" id="{03FC5EEB-12C4-456F-B48A-0907CD89431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F1F180E-1C19-4289-9E8C-35D352A75C3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92205570-E139-4DAF-A4A6-7BB9C8A6E020}"/>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
        <p:nvSpPr>
          <p:cNvPr id="7" name="正方形/長方形 6">
            <a:extLst>
              <a:ext uri="{FF2B5EF4-FFF2-40B4-BE49-F238E27FC236}">
                <a16:creationId xmlns:a16="http://schemas.microsoft.com/office/drawing/2014/main" id="{440FF99F-D400-418C-896D-558AC1FE0F05}"/>
              </a:ext>
            </a:extLst>
          </p:cNvPr>
          <p:cNvSpPr/>
          <p:nvPr/>
        </p:nvSpPr>
        <p:spPr>
          <a:xfrm>
            <a:off x="6974514" y="3450907"/>
            <a:ext cx="1290972"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549992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B40AD-50F2-4AB5-950A-3ECE557BEE2C}"/>
              </a:ext>
            </a:extLst>
          </p:cNvPr>
          <p:cNvSpPr>
            <a:spLocks noGrp="1"/>
          </p:cNvSpPr>
          <p:nvPr>
            <p:ph type="title"/>
          </p:nvPr>
        </p:nvSpPr>
        <p:spPr/>
        <p:txBody>
          <a:bodyPr/>
          <a:lstStyle/>
          <a:p>
            <a:r>
              <a:rPr kumimoji="1" lang="en-US" altLang="ja-JP" dirty="0"/>
              <a:t>3/14</a:t>
            </a:r>
            <a:r>
              <a:rPr kumimoji="1" lang="ja-JP" altLang="en-US" dirty="0"/>
              <a:t>におきたこと</a:t>
            </a:r>
          </a:p>
        </p:txBody>
      </p:sp>
      <p:sp>
        <p:nvSpPr>
          <p:cNvPr id="4" name="日付プレースホルダー 3">
            <a:extLst>
              <a:ext uri="{FF2B5EF4-FFF2-40B4-BE49-F238E27FC236}">
                <a16:creationId xmlns:a16="http://schemas.microsoft.com/office/drawing/2014/main" id="{0D5B21B8-0A1B-47A7-9A26-FD822300849B}"/>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FFD2A0E-FE81-4647-8B82-5D4F4215FA3A}"/>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0D62D9B6-0B26-4721-BB25-027E10B5A0C0}"/>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sp>
        <p:nvSpPr>
          <p:cNvPr id="19" name="テキスト ボックス 18">
            <a:extLst>
              <a:ext uri="{FF2B5EF4-FFF2-40B4-BE49-F238E27FC236}">
                <a16:creationId xmlns:a16="http://schemas.microsoft.com/office/drawing/2014/main" id="{255B6D19-7740-4EAE-820F-B65784B73B07}"/>
              </a:ext>
            </a:extLst>
          </p:cNvPr>
          <p:cNvSpPr txBox="1"/>
          <p:nvPr/>
        </p:nvSpPr>
        <p:spPr>
          <a:xfrm>
            <a:off x="5818246" y="1797090"/>
            <a:ext cx="1490058" cy="369332"/>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以降</a:t>
            </a:r>
            <a:endParaRPr lang="ja-JP" altLang="en-US" dirty="0"/>
          </a:p>
        </p:txBody>
      </p:sp>
      <p:grpSp>
        <p:nvGrpSpPr>
          <p:cNvPr id="44" name="グループ化 43">
            <a:extLst>
              <a:ext uri="{FF2B5EF4-FFF2-40B4-BE49-F238E27FC236}">
                <a16:creationId xmlns:a16="http://schemas.microsoft.com/office/drawing/2014/main" id="{FB3CE18C-A4C7-463C-862D-6B76005E147E}"/>
              </a:ext>
            </a:extLst>
          </p:cNvPr>
          <p:cNvGrpSpPr/>
          <p:nvPr/>
        </p:nvGrpSpPr>
        <p:grpSpPr>
          <a:xfrm>
            <a:off x="4458544" y="2636912"/>
            <a:ext cx="4471326" cy="720080"/>
            <a:chOff x="4458544" y="2636912"/>
            <a:chExt cx="4471326" cy="720080"/>
          </a:xfrm>
        </p:grpSpPr>
        <p:cxnSp>
          <p:nvCxnSpPr>
            <p:cNvPr id="15" name="直線矢印コネクタ 14">
              <a:extLst>
                <a:ext uri="{FF2B5EF4-FFF2-40B4-BE49-F238E27FC236}">
                  <a16:creationId xmlns:a16="http://schemas.microsoft.com/office/drawing/2014/main" id="{E79F7705-25B9-4492-9D43-9BB909B126B5}"/>
                </a:ext>
              </a:extLst>
            </p:cNvPr>
            <p:cNvCxnSpPr>
              <a:cxnSpLocks/>
              <a:stCxn id="23" idx="3"/>
              <a:endCxn id="24" idx="1"/>
            </p:cNvCxnSpPr>
            <p:nvPr/>
          </p:nvCxnSpPr>
          <p:spPr>
            <a:xfrm>
              <a:off x="4458544" y="2888940"/>
              <a:ext cx="13597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FD5CD329-09C0-4EC3-862E-00EBE0740A51}"/>
                </a:ext>
              </a:extLst>
            </p:cNvPr>
            <p:cNvSpPr/>
            <p:nvPr/>
          </p:nvSpPr>
          <p:spPr>
            <a:xfrm>
              <a:off x="5818246" y="2636912"/>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F42B0E2-542B-473F-A2D8-5B946044FB0E}"/>
                </a:ext>
              </a:extLst>
            </p:cNvPr>
            <p:cNvSpPr/>
            <p:nvPr/>
          </p:nvSpPr>
          <p:spPr>
            <a:xfrm>
              <a:off x="7773416" y="3066722"/>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nvGrpSpPr>
            <p:cNvPr id="37" name="グループ化 36">
              <a:extLst>
                <a:ext uri="{FF2B5EF4-FFF2-40B4-BE49-F238E27FC236}">
                  <a16:creationId xmlns:a16="http://schemas.microsoft.com/office/drawing/2014/main" id="{C43FBF66-170C-47AD-A3A9-2B36B7298F7A}"/>
                </a:ext>
              </a:extLst>
            </p:cNvPr>
            <p:cNvGrpSpPr/>
            <p:nvPr/>
          </p:nvGrpSpPr>
          <p:grpSpPr>
            <a:xfrm>
              <a:off x="6379572" y="3062569"/>
              <a:ext cx="1321836" cy="294423"/>
              <a:chOff x="5770444" y="3062569"/>
              <a:chExt cx="1321836" cy="294423"/>
            </a:xfrm>
          </p:grpSpPr>
          <p:sp>
            <p:nvSpPr>
              <p:cNvPr id="36" name="正方形/長方形 35">
                <a:extLst>
                  <a:ext uri="{FF2B5EF4-FFF2-40B4-BE49-F238E27FC236}">
                    <a16:creationId xmlns:a16="http://schemas.microsoft.com/office/drawing/2014/main" id="{3A8C7DED-BD54-4C02-AD80-5DE2304C48A5}"/>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35" name="図 34" descr="文字が書かれている&#10;&#10;低い精度で自動的に生成された説明">
                <a:extLst>
                  <a:ext uri="{FF2B5EF4-FFF2-40B4-BE49-F238E27FC236}">
                    <a16:creationId xmlns:a16="http://schemas.microsoft.com/office/drawing/2014/main" id="{0119B60A-E162-4404-A565-0676E64D77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grpSp>
      <p:grpSp>
        <p:nvGrpSpPr>
          <p:cNvPr id="43" name="グループ化 42">
            <a:extLst>
              <a:ext uri="{FF2B5EF4-FFF2-40B4-BE49-F238E27FC236}">
                <a16:creationId xmlns:a16="http://schemas.microsoft.com/office/drawing/2014/main" id="{5401C33D-16DB-4A32-87C1-7D3A738EC9DB}"/>
              </a:ext>
            </a:extLst>
          </p:cNvPr>
          <p:cNvGrpSpPr/>
          <p:nvPr/>
        </p:nvGrpSpPr>
        <p:grpSpPr>
          <a:xfrm>
            <a:off x="1346920" y="1799380"/>
            <a:ext cx="3153072" cy="2808588"/>
            <a:chOff x="971600" y="1799380"/>
            <a:chExt cx="3153072" cy="2808588"/>
          </a:xfrm>
        </p:grpSpPr>
        <p:sp>
          <p:nvSpPr>
            <p:cNvPr id="11" name="テキスト ボックス 10">
              <a:extLst>
                <a:ext uri="{FF2B5EF4-FFF2-40B4-BE49-F238E27FC236}">
                  <a16:creationId xmlns:a16="http://schemas.microsoft.com/office/drawing/2014/main" id="{813097AB-3C1E-4386-A750-C55F9886AB69}"/>
                </a:ext>
              </a:extLst>
            </p:cNvPr>
            <p:cNvSpPr txBox="1"/>
            <p:nvPr/>
          </p:nvSpPr>
          <p:spPr>
            <a:xfrm>
              <a:off x="971600" y="1799380"/>
              <a:ext cx="3153072" cy="646331"/>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以前のあなたの</a:t>
              </a:r>
              <a:r>
                <a:rPr lang="en-US" altLang="ja-JP" dirty="0">
                  <a:solidFill>
                    <a:schemeClr val="tx1"/>
                  </a:solidFill>
                </a:rPr>
                <a:t>Zoom</a:t>
              </a:r>
              <a:r>
                <a:rPr lang="ja-JP" altLang="en-US" dirty="0">
                  <a:solidFill>
                    <a:schemeClr val="tx1"/>
                  </a:solidFill>
                </a:rPr>
                <a:t>のユーザ名（</a:t>
              </a:r>
              <a:r>
                <a:rPr lang="en-US" altLang="ja-JP" dirty="0">
                  <a:solidFill>
                    <a:schemeClr val="tx1"/>
                  </a:solidFill>
                </a:rPr>
                <a:t>Sign In Email</a:t>
              </a:r>
              <a:r>
                <a:rPr lang="ja-JP" altLang="en-US" dirty="0">
                  <a:solidFill>
                    <a:schemeClr val="tx1"/>
                  </a:solidFill>
                </a:rPr>
                <a:t>）</a:t>
              </a:r>
              <a:endParaRPr lang="ja-JP" altLang="en-US" dirty="0"/>
            </a:p>
          </p:txBody>
        </p:sp>
        <p:sp>
          <p:nvSpPr>
            <p:cNvPr id="23" name="四角形: 角を丸くする 22">
              <a:extLst>
                <a:ext uri="{FF2B5EF4-FFF2-40B4-BE49-F238E27FC236}">
                  <a16:creationId xmlns:a16="http://schemas.microsoft.com/office/drawing/2014/main" id="{89F57806-3C96-4EC4-8335-3FD801425F19}"/>
                </a:ext>
              </a:extLst>
            </p:cNvPr>
            <p:cNvSpPr/>
            <p:nvPr/>
          </p:nvSpPr>
          <p:spPr>
            <a:xfrm>
              <a:off x="971600" y="2636912"/>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F0"/>
                  </a:solidFill>
                </a:rPr>
                <a:t>g.ecc</a:t>
              </a:r>
              <a:r>
                <a:rPr lang="en-US" altLang="ja-JP" dirty="0">
                  <a:solidFill>
                    <a:schemeClr val="tx1"/>
                  </a:solidFill>
                </a:rPr>
                <a:t>.u-tokyo.ac.jp</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22BAE8AF-1B0D-44A1-8F89-C1BF84A3BF6C}"/>
                </a:ext>
              </a:extLst>
            </p:cNvPr>
            <p:cNvSpPr/>
            <p:nvPr/>
          </p:nvSpPr>
          <p:spPr>
            <a:xfrm>
              <a:off x="971600" y="3965435"/>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それ以外</a:t>
              </a:r>
            </a:p>
          </p:txBody>
        </p:sp>
        <p:sp>
          <p:nvSpPr>
            <p:cNvPr id="34" name="正方形/長方形 33">
              <a:extLst>
                <a:ext uri="{FF2B5EF4-FFF2-40B4-BE49-F238E27FC236}">
                  <a16:creationId xmlns:a16="http://schemas.microsoft.com/office/drawing/2014/main" id="{1C83A442-C53A-409E-A566-A40C6157DA8E}"/>
                </a:ext>
              </a:extLst>
            </p:cNvPr>
            <p:cNvSpPr/>
            <p:nvPr/>
          </p:nvSpPr>
          <p:spPr>
            <a:xfrm>
              <a:off x="2954222" y="3062569"/>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sp>
          <p:nvSpPr>
            <p:cNvPr id="41" name="正方形/長方形 40">
              <a:extLst>
                <a:ext uri="{FF2B5EF4-FFF2-40B4-BE49-F238E27FC236}">
                  <a16:creationId xmlns:a16="http://schemas.microsoft.com/office/drawing/2014/main" id="{AA898CF5-9991-453A-AEAF-A82D1ABF3EFB}"/>
                </a:ext>
              </a:extLst>
            </p:cNvPr>
            <p:cNvSpPr/>
            <p:nvPr/>
          </p:nvSpPr>
          <p:spPr>
            <a:xfrm>
              <a:off x="2954222" y="4321554"/>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grpSp>
        <p:nvGrpSpPr>
          <p:cNvPr id="46" name="グループ化 45">
            <a:extLst>
              <a:ext uri="{FF2B5EF4-FFF2-40B4-BE49-F238E27FC236}">
                <a16:creationId xmlns:a16="http://schemas.microsoft.com/office/drawing/2014/main" id="{0DD1EF15-35A1-47FE-8751-8C13C7A248F0}"/>
              </a:ext>
            </a:extLst>
          </p:cNvPr>
          <p:cNvGrpSpPr/>
          <p:nvPr/>
        </p:nvGrpSpPr>
        <p:grpSpPr>
          <a:xfrm>
            <a:off x="5818246" y="3965435"/>
            <a:ext cx="3111624" cy="629037"/>
            <a:chOff x="5818246" y="3965435"/>
            <a:chExt cx="3111624" cy="629037"/>
          </a:xfrm>
        </p:grpSpPr>
        <p:sp>
          <p:nvSpPr>
            <p:cNvPr id="30" name="四角形: 角を丸くする 29">
              <a:extLst>
                <a:ext uri="{FF2B5EF4-FFF2-40B4-BE49-F238E27FC236}">
                  <a16:creationId xmlns:a16="http://schemas.microsoft.com/office/drawing/2014/main" id="{1D24CC5D-D17C-49DB-84ED-1558CCE5F899}"/>
                </a:ext>
              </a:extLst>
            </p:cNvPr>
            <p:cNvSpPr/>
            <p:nvPr/>
          </p:nvSpPr>
          <p:spPr>
            <a:xfrm>
              <a:off x="5818246" y="3965435"/>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そのまま</a:t>
              </a:r>
            </a:p>
          </p:txBody>
        </p:sp>
        <p:sp>
          <p:nvSpPr>
            <p:cNvPr id="42" name="正方形/長方形 41">
              <a:extLst>
                <a:ext uri="{FF2B5EF4-FFF2-40B4-BE49-F238E27FC236}">
                  <a16:creationId xmlns:a16="http://schemas.microsoft.com/office/drawing/2014/main" id="{EDF5954F-59F7-40BA-B01E-688EF15EF15D}"/>
                </a:ext>
              </a:extLst>
            </p:cNvPr>
            <p:cNvSpPr/>
            <p:nvPr/>
          </p:nvSpPr>
          <p:spPr>
            <a:xfrm>
              <a:off x="7773416" y="4308058"/>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grpSp>
        <p:nvGrpSpPr>
          <p:cNvPr id="51" name="グループ化 50">
            <a:extLst>
              <a:ext uri="{FF2B5EF4-FFF2-40B4-BE49-F238E27FC236}">
                <a16:creationId xmlns:a16="http://schemas.microsoft.com/office/drawing/2014/main" id="{60625323-6554-4FEA-9A3A-FB2251D96ED7}"/>
              </a:ext>
            </a:extLst>
          </p:cNvPr>
          <p:cNvGrpSpPr/>
          <p:nvPr/>
        </p:nvGrpSpPr>
        <p:grpSpPr>
          <a:xfrm>
            <a:off x="1619672" y="4793957"/>
            <a:ext cx="7310198" cy="1571976"/>
            <a:chOff x="1619672" y="4793957"/>
            <a:chExt cx="7310198" cy="1571976"/>
          </a:xfrm>
        </p:grpSpPr>
        <p:sp>
          <p:nvSpPr>
            <p:cNvPr id="31" name="四角形: 角を丸くする 30">
              <a:extLst>
                <a:ext uri="{FF2B5EF4-FFF2-40B4-BE49-F238E27FC236}">
                  <a16:creationId xmlns:a16="http://schemas.microsoft.com/office/drawing/2014/main" id="{817BAAE5-A412-4006-B87E-0992212AC925}"/>
                </a:ext>
              </a:extLst>
            </p:cNvPr>
            <p:cNvSpPr/>
            <p:nvPr/>
          </p:nvSpPr>
          <p:spPr>
            <a:xfrm>
              <a:off x="5818246" y="4793957"/>
              <a:ext cx="3111624"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grpSp>
          <p:nvGrpSpPr>
            <p:cNvPr id="38" name="グループ化 37">
              <a:extLst>
                <a:ext uri="{FF2B5EF4-FFF2-40B4-BE49-F238E27FC236}">
                  <a16:creationId xmlns:a16="http://schemas.microsoft.com/office/drawing/2014/main" id="{434D84FC-5AA8-48E4-A50B-49FBE8D53725}"/>
                </a:ext>
              </a:extLst>
            </p:cNvPr>
            <p:cNvGrpSpPr/>
            <p:nvPr/>
          </p:nvGrpSpPr>
          <p:grpSpPr>
            <a:xfrm>
              <a:off x="6379572" y="5150801"/>
              <a:ext cx="1321836" cy="294423"/>
              <a:chOff x="5770444" y="3062569"/>
              <a:chExt cx="1321836" cy="294423"/>
            </a:xfrm>
          </p:grpSpPr>
          <p:sp>
            <p:nvSpPr>
              <p:cNvPr id="39" name="正方形/長方形 38">
                <a:extLst>
                  <a:ext uri="{FF2B5EF4-FFF2-40B4-BE49-F238E27FC236}">
                    <a16:creationId xmlns:a16="http://schemas.microsoft.com/office/drawing/2014/main" id="{483BF743-0AE4-4063-97DA-0461E2C46AE7}"/>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40" name="図 39" descr="文字が書かれている&#10;&#10;低い精度で自動的に生成された説明">
                <a:extLst>
                  <a:ext uri="{FF2B5EF4-FFF2-40B4-BE49-F238E27FC236}">
                    <a16:creationId xmlns:a16="http://schemas.microsoft.com/office/drawing/2014/main" id="{DDE00527-7D9E-4D60-824C-BA4D8C3292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sp>
          <p:nvSpPr>
            <p:cNvPr id="48" name="テキスト ボックス 47">
              <a:extLst>
                <a:ext uri="{FF2B5EF4-FFF2-40B4-BE49-F238E27FC236}">
                  <a16:creationId xmlns:a16="http://schemas.microsoft.com/office/drawing/2014/main" id="{B815691F-8067-473E-8B21-3CFC74CFA323}"/>
                </a:ext>
              </a:extLst>
            </p:cNvPr>
            <p:cNvSpPr txBox="1"/>
            <p:nvPr/>
          </p:nvSpPr>
          <p:spPr>
            <a:xfrm>
              <a:off x="1619672" y="5842713"/>
              <a:ext cx="6713276" cy="523220"/>
            </a:xfrm>
            <a:prstGeom prst="rect">
              <a:avLst/>
            </a:prstGeom>
            <a:noFill/>
          </p:spPr>
          <p:txBody>
            <a:bodyPr wrap="square">
              <a:spAutoFit/>
            </a:bodyPr>
            <a:lstStyle/>
            <a:p>
              <a:r>
                <a:rPr lang="en-US" altLang="ja-JP" sz="1400" dirty="0">
                  <a:solidFill>
                    <a:schemeClr val="tx1"/>
                  </a:solidFill>
                </a:rPr>
                <a:t>SSO</a:t>
              </a:r>
              <a:r>
                <a:rPr lang="ja-JP" altLang="en-US" sz="1400" dirty="0">
                  <a:solidFill>
                    <a:schemeClr val="tx1"/>
                  </a:solidFill>
                </a:rPr>
                <a:t>であるがゆえに（特段のサインアップ処理をしなくても）ひとりでにできる。</a:t>
              </a:r>
              <a:endParaRPr lang="en-US" altLang="ja-JP" sz="1400" dirty="0">
                <a:solidFill>
                  <a:schemeClr val="tx1"/>
                </a:solidFill>
              </a:endParaRPr>
            </a:p>
            <a:p>
              <a:r>
                <a:rPr lang="ja-JP" altLang="en-US" sz="1400" dirty="0"/>
                <a:t>ミーティング（過去・未来）や録画など、内容は引き継がれていない</a:t>
              </a:r>
            </a:p>
          </p:txBody>
        </p:sp>
        <p:cxnSp>
          <p:nvCxnSpPr>
            <p:cNvPr id="50" name="直線コネクタ 49">
              <a:extLst>
                <a:ext uri="{FF2B5EF4-FFF2-40B4-BE49-F238E27FC236}">
                  <a16:creationId xmlns:a16="http://schemas.microsoft.com/office/drawing/2014/main" id="{636ABE8F-F384-4BE0-923C-7AF247DCB024}"/>
                </a:ext>
              </a:extLst>
            </p:cNvPr>
            <p:cNvCxnSpPr>
              <a:cxnSpLocks/>
              <a:stCxn id="48" idx="0"/>
              <a:endCxn id="31" idx="1"/>
            </p:cNvCxnSpPr>
            <p:nvPr/>
          </p:nvCxnSpPr>
          <p:spPr>
            <a:xfrm flipV="1">
              <a:off x="4976310" y="5045985"/>
              <a:ext cx="841936" cy="796728"/>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テキスト ボックス 57">
            <a:extLst>
              <a:ext uri="{FF2B5EF4-FFF2-40B4-BE49-F238E27FC236}">
                <a16:creationId xmlns:a16="http://schemas.microsoft.com/office/drawing/2014/main" id="{4717A55B-3352-4F73-865B-724B1A26FDFD}"/>
              </a:ext>
            </a:extLst>
          </p:cNvPr>
          <p:cNvSpPr txBox="1"/>
          <p:nvPr/>
        </p:nvSpPr>
        <p:spPr>
          <a:xfrm>
            <a:off x="251520" y="2704274"/>
            <a:ext cx="1053494" cy="369332"/>
          </a:xfrm>
          <a:prstGeom prst="rect">
            <a:avLst/>
          </a:prstGeom>
          <a:noFill/>
        </p:spPr>
        <p:txBody>
          <a:bodyPr wrap="none" rtlCol="0">
            <a:spAutoFit/>
          </a:bodyPr>
          <a:lstStyle/>
          <a:p>
            <a:r>
              <a:rPr lang="en-US" altLang="ja-JP" dirty="0"/>
              <a:t>(</a:t>
            </a:r>
            <a:r>
              <a:rPr lang="ja-JP" altLang="en-US" dirty="0"/>
              <a:t>壱の型</a:t>
            </a:r>
            <a:r>
              <a:rPr lang="en-US" altLang="ja-JP" dirty="0"/>
              <a:t>)</a:t>
            </a:r>
            <a:endParaRPr kumimoji="1" lang="ja-JP" altLang="en-US" dirty="0"/>
          </a:p>
        </p:txBody>
      </p:sp>
      <p:sp>
        <p:nvSpPr>
          <p:cNvPr id="60" name="テキスト ボックス 59">
            <a:extLst>
              <a:ext uri="{FF2B5EF4-FFF2-40B4-BE49-F238E27FC236}">
                <a16:creationId xmlns:a16="http://schemas.microsoft.com/office/drawing/2014/main" id="{6DCA7758-570F-4275-9AD8-17D812658F6B}"/>
              </a:ext>
            </a:extLst>
          </p:cNvPr>
          <p:cNvSpPr txBox="1"/>
          <p:nvPr/>
        </p:nvSpPr>
        <p:spPr>
          <a:xfrm>
            <a:off x="251520" y="4027674"/>
            <a:ext cx="1053494" cy="369332"/>
          </a:xfrm>
          <a:prstGeom prst="rect">
            <a:avLst/>
          </a:prstGeom>
          <a:noFill/>
        </p:spPr>
        <p:txBody>
          <a:bodyPr wrap="none" rtlCol="0">
            <a:spAutoFit/>
          </a:bodyPr>
          <a:lstStyle/>
          <a:p>
            <a:r>
              <a:rPr lang="en-US" altLang="ja-JP" dirty="0"/>
              <a:t>(</a:t>
            </a:r>
            <a:r>
              <a:rPr lang="ja-JP" altLang="en-US" dirty="0"/>
              <a:t>弐の型</a:t>
            </a:r>
            <a:r>
              <a:rPr lang="en-US" altLang="ja-JP" dirty="0"/>
              <a:t>)</a:t>
            </a:r>
            <a:endParaRPr kumimoji="1" lang="ja-JP" altLang="en-US" dirty="0"/>
          </a:p>
        </p:txBody>
      </p:sp>
    </p:spTree>
    <p:extLst>
      <p:ext uri="{BB962C8B-B14F-4D97-AF65-F5344CB8AC3E}">
        <p14:creationId xmlns:p14="http://schemas.microsoft.com/office/powerpoint/2010/main" val="318940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B40AD-50F2-4AB5-950A-3ECE557BEE2C}"/>
              </a:ext>
            </a:extLst>
          </p:cNvPr>
          <p:cNvSpPr>
            <a:spLocks noGrp="1"/>
          </p:cNvSpPr>
          <p:nvPr>
            <p:ph type="title"/>
          </p:nvPr>
        </p:nvSpPr>
        <p:spPr/>
        <p:txBody>
          <a:bodyPr/>
          <a:lstStyle/>
          <a:p>
            <a:r>
              <a:rPr kumimoji="1" lang="ja-JP" altLang="en-US" dirty="0"/>
              <a:t>生じうるトラブル（</a:t>
            </a:r>
            <a:r>
              <a:rPr lang="ja-JP" altLang="en-US" dirty="0"/>
              <a:t>壱</a:t>
            </a:r>
            <a:r>
              <a:rPr kumimoji="1" lang="ja-JP" altLang="en-US" dirty="0"/>
              <a:t>の型）</a:t>
            </a:r>
          </a:p>
        </p:txBody>
      </p:sp>
      <p:sp>
        <p:nvSpPr>
          <p:cNvPr id="4" name="日付プレースホルダー 3">
            <a:extLst>
              <a:ext uri="{FF2B5EF4-FFF2-40B4-BE49-F238E27FC236}">
                <a16:creationId xmlns:a16="http://schemas.microsoft.com/office/drawing/2014/main" id="{0D5B21B8-0A1B-47A7-9A26-FD822300849B}"/>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FFD2A0E-FE81-4647-8B82-5D4F4215FA3A}"/>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0D62D9B6-0B26-4721-BB25-027E10B5A0C0}"/>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
        <p:nvSpPr>
          <p:cNvPr id="19" name="テキスト ボックス 18">
            <a:extLst>
              <a:ext uri="{FF2B5EF4-FFF2-40B4-BE49-F238E27FC236}">
                <a16:creationId xmlns:a16="http://schemas.microsoft.com/office/drawing/2014/main" id="{255B6D19-7740-4EAE-820F-B65784B73B07}"/>
              </a:ext>
            </a:extLst>
          </p:cNvPr>
          <p:cNvSpPr txBox="1"/>
          <p:nvPr/>
        </p:nvSpPr>
        <p:spPr>
          <a:xfrm>
            <a:off x="5818246" y="1221026"/>
            <a:ext cx="1490058" cy="369332"/>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以降</a:t>
            </a:r>
            <a:endParaRPr lang="ja-JP" altLang="en-US" dirty="0"/>
          </a:p>
        </p:txBody>
      </p:sp>
      <p:grpSp>
        <p:nvGrpSpPr>
          <p:cNvPr id="44" name="グループ化 43">
            <a:extLst>
              <a:ext uri="{FF2B5EF4-FFF2-40B4-BE49-F238E27FC236}">
                <a16:creationId xmlns:a16="http://schemas.microsoft.com/office/drawing/2014/main" id="{FB3CE18C-A4C7-463C-862D-6B76005E147E}"/>
              </a:ext>
            </a:extLst>
          </p:cNvPr>
          <p:cNvGrpSpPr/>
          <p:nvPr/>
        </p:nvGrpSpPr>
        <p:grpSpPr>
          <a:xfrm>
            <a:off x="4458544" y="2060848"/>
            <a:ext cx="4471326" cy="720080"/>
            <a:chOff x="4458544" y="2636912"/>
            <a:chExt cx="4471326" cy="720080"/>
          </a:xfrm>
        </p:grpSpPr>
        <p:cxnSp>
          <p:nvCxnSpPr>
            <p:cNvPr id="15" name="直線矢印コネクタ 14">
              <a:extLst>
                <a:ext uri="{FF2B5EF4-FFF2-40B4-BE49-F238E27FC236}">
                  <a16:creationId xmlns:a16="http://schemas.microsoft.com/office/drawing/2014/main" id="{E79F7705-25B9-4492-9D43-9BB909B126B5}"/>
                </a:ext>
              </a:extLst>
            </p:cNvPr>
            <p:cNvCxnSpPr>
              <a:cxnSpLocks/>
              <a:stCxn id="23" idx="3"/>
              <a:endCxn id="24" idx="1"/>
            </p:cNvCxnSpPr>
            <p:nvPr/>
          </p:nvCxnSpPr>
          <p:spPr>
            <a:xfrm>
              <a:off x="4458544" y="2888940"/>
              <a:ext cx="13597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FD5CD329-09C0-4EC3-862E-00EBE0740A51}"/>
                </a:ext>
              </a:extLst>
            </p:cNvPr>
            <p:cNvSpPr/>
            <p:nvPr/>
          </p:nvSpPr>
          <p:spPr>
            <a:xfrm>
              <a:off x="5818246" y="2636912"/>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F42B0E2-542B-473F-A2D8-5B946044FB0E}"/>
                </a:ext>
              </a:extLst>
            </p:cNvPr>
            <p:cNvSpPr/>
            <p:nvPr/>
          </p:nvSpPr>
          <p:spPr>
            <a:xfrm>
              <a:off x="7773416" y="3066722"/>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nvGrpSpPr>
            <p:cNvPr id="37" name="グループ化 36">
              <a:extLst>
                <a:ext uri="{FF2B5EF4-FFF2-40B4-BE49-F238E27FC236}">
                  <a16:creationId xmlns:a16="http://schemas.microsoft.com/office/drawing/2014/main" id="{C43FBF66-170C-47AD-A3A9-2B36B7298F7A}"/>
                </a:ext>
              </a:extLst>
            </p:cNvPr>
            <p:cNvGrpSpPr/>
            <p:nvPr/>
          </p:nvGrpSpPr>
          <p:grpSpPr>
            <a:xfrm>
              <a:off x="6379572" y="3062569"/>
              <a:ext cx="1321836" cy="294423"/>
              <a:chOff x="5770444" y="3062569"/>
              <a:chExt cx="1321836" cy="294423"/>
            </a:xfrm>
          </p:grpSpPr>
          <p:sp>
            <p:nvSpPr>
              <p:cNvPr id="36" name="正方形/長方形 35">
                <a:extLst>
                  <a:ext uri="{FF2B5EF4-FFF2-40B4-BE49-F238E27FC236}">
                    <a16:creationId xmlns:a16="http://schemas.microsoft.com/office/drawing/2014/main" id="{3A8C7DED-BD54-4C02-AD80-5DE2304C48A5}"/>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35" name="図 34" descr="文字が書かれている&#10;&#10;低い精度で自動的に生成された説明">
                <a:extLst>
                  <a:ext uri="{FF2B5EF4-FFF2-40B4-BE49-F238E27FC236}">
                    <a16:creationId xmlns:a16="http://schemas.microsoft.com/office/drawing/2014/main" id="{0119B60A-E162-4404-A565-0676E64D77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grpSp>
      <p:sp>
        <p:nvSpPr>
          <p:cNvPr id="11" name="テキスト ボックス 10">
            <a:extLst>
              <a:ext uri="{FF2B5EF4-FFF2-40B4-BE49-F238E27FC236}">
                <a16:creationId xmlns:a16="http://schemas.microsoft.com/office/drawing/2014/main" id="{813097AB-3C1E-4386-A750-C55F9886AB69}"/>
              </a:ext>
            </a:extLst>
          </p:cNvPr>
          <p:cNvSpPr txBox="1"/>
          <p:nvPr/>
        </p:nvSpPr>
        <p:spPr>
          <a:xfrm>
            <a:off x="1346920" y="1223316"/>
            <a:ext cx="3153072" cy="646331"/>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以前のあなたの</a:t>
            </a:r>
            <a:r>
              <a:rPr lang="en-US" altLang="ja-JP" dirty="0">
                <a:solidFill>
                  <a:schemeClr val="tx1"/>
                </a:solidFill>
              </a:rPr>
              <a:t>Zoom</a:t>
            </a:r>
            <a:r>
              <a:rPr lang="ja-JP" altLang="en-US" dirty="0">
                <a:solidFill>
                  <a:schemeClr val="tx1"/>
                </a:solidFill>
              </a:rPr>
              <a:t>のユーザ名（</a:t>
            </a:r>
            <a:r>
              <a:rPr lang="en-US" altLang="ja-JP" dirty="0">
                <a:solidFill>
                  <a:schemeClr val="tx1"/>
                </a:solidFill>
              </a:rPr>
              <a:t>Sign In Email</a:t>
            </a:r>
            <a:r>
              <a:rPr lang="ja-JP" altLang="en-US" dirty="0">
                <a:solidFill>
                  <a:schemeClr val="tx1"/>
                </a:solidFill>
              </a:rPr>
              <a:t>）</a:t>
            </a:r>
            <a:endParaRPr lang="ja-JP" altLang="en-US" dirty="0"/>
          </a:p>
        </p:txBody>
      </p:sp>
      <p:sp>
        <p:nvSpPr>
          <p:cNvPr id="23" name="四角形: 角を丸くする 22">
            <a:extLst>
              <a:ext uri="{FF2B5EF4-FFF2-40B4-BE49-F238E27FC236}">
                <a16:creationId xmlns:a16="http://schemas.microsoft.com/office/drawing/2014/main" id="{89F57806-3C96-4EC4-8335-3FD801425F19}"/>
              </a:ext>
            </a:extLst>
          </p:cNvPr>
          <p:cNvSpPr/>
          <p:nvPr/>
        </p:nvSpPr>
        <p:spPr>
          <a:xfrm>
            <a:off x="1346920" y="2060848"/>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F0"/>
                </a:solidFill>
              </a:rPr>
              <a:t>g.ecc</a:t>
            </a:r>
            <a:r>
              <a:rPr lang="en-US" altLang="ja-JP" dirty="0">
                <a:solidFill>
                  <a:schemeClr val="tx1"/>
                </a:solidFill>
              </a:rPr>
              <a:t>.u-tokyo.ac.jp</a:t>
            </a: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1C83A442-C53A-409E-A566-A40C6157DA8E}"/>
              </a:ext>
            </a:extLst>
          </p:cNvPr>
          <p:cNvSpPr/>
          <p:nvPr/>
        </p:nvSpPr>
        <p:spPr>
          <a:xfrm>
            <a:off x="3329542" y="2486505"/>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sp>
        <p:nvSpPr>
          <p:cNvPr id="3" name="コンテンツ プレースホルダー 2">
            <a:extLst>
              <a:ext uri="{FF2B5EF4-FFF2-40B4-BE49-F238E27FC236}">
                <a16:creationId xmlns:a16="http://schemas.microsoft.com/office/drawing/2014/main" id="{FFE5FA9E-54B2-48E8-A9BA-624502950E30}"/>
              </a:ext>
            </a:extLst>
          </p:cNvPr>
          <p:cNvSpPr>
            <a:spLocks noGrp="1"/>
          </p:cNvSpPr>
          <p:nvPr>
            <p:ph idx="1"/>
          </p:nvPr>
        </p:nvSpPr>
        <p:spPr>
          <a:xfrm>
            <a:off x="457200" y="2990561"/>
            <a:ext cx="8229600" cy="3035576"/>
          </a:xfrm>
        </p:spPr>
        <p:txBody>
          <a:bodyPr/>
          <a:lstStyle/>
          <a:p>
            <a:r>
              <a:rPr lang="ja-JP" altLang="en-US" dirty="0"/>
              <a:t>移行したことを知らずに</a:t>
            </a:r>
            <a:r>
              <a:rPr lang="en-US" altLang="ja-JP" dirty="0"/>
              <a:t>10</a:t>
            </a:r>
            <a:r>
              <a:rPr lang="ja-JP" altLang="en-US" dirty="0"/>
              <a:t>桁</a:t>
            </a:r>
            <a:r>
              <a:rPr lang="en-US" altLang="ja-JP" dirty="0"/>
              <a:t>@</a:t>
            </a:r>
            <a:r>
              <a:rPr lang="en-US" altLang="ja-JP" dirty="0">
                <a:solidFill>
                  <a:schemeClr val="accent5"/>
                </a:solidFill>
              </a:rPr>
              <a:t>g.ecc </a:t>
            </a:r>
            <a:r>
              <a:rPr lang="ja-JP" altLang="en-US" dirty="0"/>
              <a:t>で</a:t>
            </a:r>
            <a:r>
              <a:rPr lang="en-US" altLang="ja-JP" dirty="0"/>
              <a:t>sign in </a:t>
            </a:r>
            <a:r>
              <a:rPr lang="ja-JP" altLang="en-US" dirty="0"/>
              <a:t>できない</a:t>
            </a:r>
            <a:endParaRPr lang="en-US" altLang="ja-JP" dirty="0"/>
          </a:p>
          <a:p>
            <a:r>
              <a:rPr kumimoji="1" lang="ja-JP" altLang="en-US" dirty="0"/>
              <a:t>解決策</a:t>
            </a:r>
            <a:r>
              <a:rPr kumimoji="1" lang="en-US" altLang="ja-JP" dirty="0"/>
              <a:t>: 10</a:t>
            </a:r>
            <a:r>
              <a:rPr kumimoji="1" lang="ja-JP" altLang="en-US" dirty="0"/>
              <a:t>桁</a:t>
            </a:r>
            <a:r>
              <a:rPr kumimoji="1" lang="en-US" altLang="ja-JP" dirty="0"/>
              <a:t>@</a:t>
            </a:r>
            <a:r>
              <a:rPr kumimoji="1" lang="en-US" altLang="ja-JP" dirty="0">
                <a:solidFill>
                  <a:srgbClr val="00B050"/>
                </a:solidFill>
              </a:rPr>
              <a:t>utac</a:t>
            </a:r>
            <a:r>
              <a:rPr kumimoji="1" lang="ja-JP" altLang="en-US" dirty="0"/>
              <a:t>でサインイン（</a:t>
            </a:r>
            <a:r>
              <a:rPr kumimoji="1" lang="en-US" altLang="ja-JP" dirty="0"/>
              <a:t>SSO</a:t>
            </a:r>
            <a:r>
              <a:rPr kumimoji="1" lang="ja-JP" altLang="en-US" dirty="0"/>
              <a:t>）</a:t>
            </a:r>
          </a:p>
        </p:txBody>
      </p:sp>
    </p:spTree>
    <p:extLst>
      <p:ext uri="{BB962C8B-B14F-4D97-AF65-F5344CB8AC3E}">
        <p14:creationId xmlns:p14="http://schemas.microsoft.com/office/powerpoint/2010/main" val="39912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B40AD-50F2-4AB5-950A-3ECE557BEE2C}"/>
              </a:ext>
            </a:extLst>
          </p:cNvPr>
          <p:cNvSpPr>
            <a:spLocks noGrp="1"/>
          </p:cNvSpPr>
          <p:nvPr>
            <p:ph type="title"/>
          </p:nvPr>
        </p:nvSpPr>
        <p:spPr/>
        <p:txBody>
          <a:bodyPr/>
          <a:lstStyle/>
          <a:p>
            <a:r>
              <a:rPr lang="ja-JP" altLang="en-US" dirty="0"/>
              <a:t>生じうるトラブル（弐の型）</a:t>
            </a:r>
            <a:endParaRPr kumimoji="1" lang="ja-JP" altLang="en-US" dirty="0"/>
          </a:p>
        </p:txBody>
      </p:sp>
      <p:sp>
        <p:nvSpPr>
          <p:cNvPr id="4" name="日付プレースホルダー 3">
            <a:extLst>
              <a:ext uri="{FF2B5EF4-FFF2-40B4-BE49-F238E27FC236}">
                <a16:creationId xmlns:a16="http://schemas.microsoft.com/office/drawing/2014/main" id="{0D5B21B8-0A1B-47A7-9A26-FD822300849B}"/>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FFD2A0E-FE81-4647-8B82-5D4F4215FA3A}"/>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0D62D9B6-0B26-4721-BB25-027E10B5A0C0}"/>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sp>
        <p:nvSpPr>
          <p:cNvPr id="29" name="四角形: 角を丸くする 28">
            <a:extLst>
              <a:ext uri="{FF2B5EF4-FFF2-40B4-BE49-F238E27FC236}">
                <a16:creationId xmlns:a16="http://schemas.microsoft.com/office/drawing/2014/main" id="{22BAE8AF-1B0D-44A1-8F89-C1BF84A3BF6C}"/>
              </a:ext>
            </a:extLst>
          </p:cNvPr>
          <p:cNvSpPr/>
          <p:nvPr/>
        </p:nvSpPr>
        <p:spPr>
          <a:xfrm>
            <a:off x="1346920" y="1268760"/>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それ以外</a:t>
            </a:r>
          </a:p>
        </p:txBody>
      </p:sp>
      <p:sp>
        <p:nvSpPr>
          <p:cNvPr id="41" name="正方形/長方形 40">
            <a:extLst>
              <a:ext uri="{FF2B5EF4-FFF2-40B4-BE49-F238E27FC236}">
                <a16:creationId xmlns:a16="http://schemas.microsoft.com/office/drawing/2014/main" id="{AA898CF5-9991-453A-AEAF-A82D1ABF3EFB}"/>
              </a:ext>
            </a:extLst>
          </p:cNvPr>
          <p:cNvSpPr/>
          <p:nvPr/>
        </p:nvSpPr>
        <p:spPr>
          <a:xfrm>
            <a:off x="3329542" y="1600645"/>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nvGrpSpPr>
          <p:cNvPr id="46" name="グループ化 45">
            <a:extLst>
              <a:ext uri="{FF2B5EF4-FFF2-40B4-BE49-F238E27FC236}">
                <a16:creationId xmlns:a16="http://schemas.microsoft.com/office/drawing/2014/main" id="{0DD1EF15-35A1-47FE-8751-8C13C7A248F0}"/>
              </a:ext>
            </a:extLst>
          </p:cNvPr>
          <p:cNvGrpSpPr/>
          <p:nvPr/>
        </p:nvGrpSpPr>
        <p:grpSpPr>
          <a:xfrm>
            <a:off x="5818246" y="1268760"/>
            <a:ext cx="3111624" cy="604803"/>
            <a:chOff x="5818246" y="3989669"/>
            <a:chExt cx="3111624" cy="604803"/>
          </a:xfrm>
        </p:grpSpPr>
        <p:sp>
          <p:nvSpPr>
            <p:cNvPr id="30" name="四角形: 角を丸くする 29">
              <a:extLst>
                <a:ext uri="{FF2B5EF4-FFF2-40B4-BE49-F238E27FC236}">
                  <a16:creationId xmlns:a16="http://schemas.microsoft.com/office/drawing/2014/main" id="{1D24CC5D-D17C-49DB-84ED-1558CCE5F899}"/>
                </a:ext>
              </a:extLst>
            </p:cNvPr>
            <p:cNvSpPr/>
            <p:nvPr/>
          </p:nvSpPr>
          <p:spPr>
            <a:xfrm>
              <a:off x="5818246" y="3989669"/>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そのまま</a:t>
              </a:r>
            </a:p>
          </p:txBody>
        </p:sp>
        <p:sp>
          <p:nvSpPr>
            <p:cNvPr id="42" name="正方形/長方形 41">
              <a:extLst>
                <a:ext uri="{FF2B5EF4-FFF2-40B4-BE49-F238E27FC236}">
                  <a16:creationId xmlns:a16="http://schemas.microsoft.com/office/drawing/2014/main" id="{EDF5954F-59F7-40BA-B01E-688EF15EF15D}"/>
                </a:ext>
              </a:extLst>
            </p:cNvPr>
            <p:cNvSpPr/>
            <p:nvPr/>
          </p:nvSpPr>
          <p:spPr>
            <a:xfrm>
              <a:off x="7773416" y="4308058"/>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grpSp>
        <p:nvGrpSpPr>
          <p:cNvPr id="7" name="グループ化 6">
            <a:extLst>
              <a:ext uri="{FF2B5EF4-FFF2-40B4-BE49-F238E27FC236}">
                <a16:creationId xmlns:a16="http://schemas.microsoft.com/office/drawing/2014/main" id="{8876C8FF-73F2-4B25-974D-2A9CEB4874F6}"/>
              </a:ext>
            </a:extLst>
          </p:cNvPr>
          <p:cNvGrpSpPr/>
          <p:nvPr/>
        </p:nvGrpSpPr>
        <p:grpSpPr>
          <a:xfrm>
            <a:off x="5818246" y="2073048"/>
            <a:ext cx="3111624" cy="651267"/>
            <a:chOff x="5818246" y="2073048"/>
            <a:chExt cx="3111624" cy="651267"/>
          </a:xfrm>
        </p:grpSpPr>
        <p:sp>
          <p:nvSpPr>
            <p:cNvPr id="31" name="四角形: 角を丸くする 30">
              <a:extLst>
                <a:ext uri="{FF2B5EF4-FFF2-40B4-BE49-F238E27FC236}">
                  <a16:creationId xmlns:a16="http://schemas.microsoft.com/office/drawing/2014/main" id="{817BAAE5-A412-4006-B87E-0992212AC925}"/>
                </a:ext>
              </a:extLst>
            </p:cNvPr>
            <p:cNvSpPr/>
            <p:nvPr/>
          </p:nvSpPr>
          <p:spPr>
            <a:xfrm>
              <a:off x="5818246" y="2073048"/>
              <a:ext cx="3111624"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grpSp>
          <p:nvGrpSpPr>
            <p:cNvPr id="38" name="グループ化 37">
              <a:extLst>
                <a:ext uri="{FF2B5EF4-FFF2-40B4-BE49-F238E27FC236}">
                  <a16:creationId xmlns:a16="http://schemas.microsoft.com/office/drawing/2014/main" id="{434D84FC-5AA8-48E4-A50B-49FBE8D53725}"/>
                </a:ext>
              </a:extLst>
            </p:cNvPr>
            <p:cNvGrpSpPr/>
            <p:nvPr/>
          </p:nvGrpSpPr>
          <p:grpSpPr>
            <a:xfrm>
              <a:off x="6379572" y="2429892"/>
              <a:ext cx="1321836" cy="294423"/>
              <a:chOff x="5770444" y="3062569"/>
              <a:chExt cx="1321836" cy="294423"/>
            </a:xfrm>
          </p:grpSpPr>
          <p:sp>
            <p:nvSpPr>
              <p:cNvPr id="39" name="正方形/長方形 38">
                <a:extLst>
                  <a:ext uri="{FF2B5EF4-FFF2-40B4-BE49-F238E27FC236}">
                    <a16:creationId xmlns:a16="http://schemas.microsoft.com/office/drawing/2014/main" id="{483BF743-0AE4-4063-97DA-0461E2C46AE7}"/>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40" name="図 39" descr="文字が書かれている&#10;&#10;低い精度で自動的に生成された説明">
                <a:extLst>
                  <a:ext uri="{FF2B5EF4-FFF2-40B4-BE49-F238E27FC236}">
                    <a16:creationId xmlns:a16="http://schemas.microsoft.com/office/drawing/2014/main" id="{DDE00527-7D9E-4D60-824C-BA4D8C3292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grpSp>
      <p:sp>
        <p:nvSpPr>
          <p:cNvPr id="60" name="テキスト ボックス 59">
            <a:extLst>
              <a:ext uri="{FF2B5EF4-FFF2-40B4-BE49-F238E27FC236}">
                <a16:creationId xmlns:a16="http://schemas.microsoft.com/office/drawing/2014/main" id="{6DCA7758-570F-4275-9AD8-17D812658F6B}"/>
              </a:ext>
            </a:extLst>
          </p:cNvPr>
          <p:cNvSpPr txBox="1"/>
          <p:nvPr/>
        </p:nvSpPr>
        <p:spPr>
          <a:xfrm>
            <a:off x="251520" y="1306765"/>
            <a:ext cx="1053494" cy="369332"/>
          </a:xfrm>
          <a:prstGeom prst="rect">
            <a:avLst/>
          </a:prstGeom>
          <a:noFill/>
        </p:spPr>
        <p:txBody>
          <a:bodyPr wrap="none" rtlCol="0">
            <a:spAutoFit/>
          </a:bodyPr>
          <a:lstStyle/>
          <a:p>
            <a:r>
              <a:rPr lang="en-US" altLang="ja-JP" dirty="0"/>
              <a:t>(</a:t>
            </a:r>
            <a:r>
              <a:rPr lang="ja-JP" altLang="en-US" dirty="0"/>
              <a:t>弐の型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D3F48BB-FEC1-4D0B-AAF5-ACA848929BA7}"/>
              </a:ext>
            </a:extLst>
          </p:cNvPr>
          <p:cNvSpPr>
            <a:spLocks noGrp="1"/>
          </p:cNvSpPr>
          <p:nvPr>
            <p:ph idx="1"/>
          </p:nvPr>
        </p:nvSpPr>
        <p:spPr>
          <a:xfrm>
            <a:off x="457200" y="2933948"/>
            <a:ext cx="8229600" cy="3092189"/>
          </a:xfrm>
        </p:spPr>
        <p:txBody>
          <a:bodyPr>
            <a:normAutofit fontScale="92500"/>
          </a:bodyPr>
          <a:lstStyle/>
          <a:p>
            <a:r>
              <a:rPr kumimoji="1" lang="ja-JP" altLang="en-US" dirty="0"/>
              <a:t>アナウンスに従い </a:t>
            </a:r>
            <a:r>
              <a:rPr lang="en-US" altLang="ja-JP" dirty="0"/>
              <a:t>SSO </a:t>
            </a:r>
            <a:r>
              <a:rPr lang="ja-JP" altLang="en-US" dirty="0"/>
              <a:t>でサインイン。成功するもこれまでの内容が引き継がれていない</a:t>
            </a:r>
            <a:endParaRPr lang="en-US" altLang="ja-JP" dirty="0"/>
          </a:p>
          <a:p>
            <a:pPr lvl="1"/>
            <a:r>
              <a:rPr lang="ja-JP" altLang="en-US" dirty="0"/>
              <a:t>それでも問題なければそのままで良し</a:t>
            </a:r>
            <a:endParaRPr lang="en-US" altLang="ja-JP" dirty="0"/>
          </a:p>
          <a:p>
            <a:r>
              <a:rPr lang="ja-JP" altLang="en-US" dirty="0"/>
              <a:t>解決法（</a:t>
            </a:r>
            <a:r>
              <a:rPr kumimoji="1" lang="ja-JP" altLang="en-US" dirty="0"/>
              <a:t>引き継ぎ策）</a:t>
            </a:r>
            <a:endParaRPr kumimoji="1" lang="en-US" altLang="ja-JP" dirty="0"/>
          </a:p>
          <a:p>
            <a:pPr lvl="1"/>
            <a:r>
              <a:rPr lang="ja-JP" altLang="en-US" dirty="0"/>
              <a:t>切りの良いタイミングで現在の</a:t>
            </a:r>
            <a:r>
              <a:rPr lang="en-US" altLang="ja-JP" dirty="0"/>
              <a:t>Zoom</a:t>
            </a:r>
            <a:r>
              <a:rPr lang="ja-JP" altLang="en-US" dirty="0"/>
              <a:t>ユーザ名を</a:t>
            </a:r>
            <a:r>
              <a:rPr lang="en-US" altLang="ja-JP" dirty="0"/>
              <a:t>10</a:t>
            </a:r>
            <a:r>
              <a:rPr lang="ja-JP" altLang="en-US" dirty="0"/>
              <a:t>桁</a:t>
            </a:r>
            <a:r>
              <a:rPr lang="en-US" altLang="ja-JP" dirty="0"/>
              <a:t>@utac</a:t>
            </a:r>
            <a:r>
              <a:rPr lang="ja-JP" altLang="en-US" dirty="0"/>
              <a:t>に切り替え</a:t>
            </a:r>
            <a:endParaRPr kumimoji="1" lang="ja-JP" altLang="en-US" dirty="0"/>
          </a:p>
        </p:txBody>
      </p:sp>
      <p:sp>
        <p:nvSpPr>
          <p:cNvPr id="13" name="フリーフォーム: 図形 12">
            <a:extLst>
              <a:ext uri="{FF2B5EF4-FFF2-40B4-BE49-F238E27FC236}">
                <a16:creationId xmlns:a16="http://schemas.microsoft.com/office/drawing/2014/main" id="{413C82B6-E8EE-4B43-AD6C-182D465D6CB1}"/>
              </a:ext>
            </a:extLst>
          </p:cNvPr>
          <p:cNvSpPr/>
          <p:nvPr/>
        </p:nvSpPr>
        <p:spPr>
          <a:xfrm>
            <a:off x="5075519" y="1510748"/>
            <a:ext cx="755437" cy="821635"/>
          </a:xfrm>
          <a:custGeom>
            <a:avLst/>
            <a:gdLst>
              <a:gd name="connsiteX0" fmla="*/ 728869 w 755374"/>
              <a:gd name="connsiteY0" fmla="*/ 0 h 821635"/>
              <a:gd name="connsiteX1" fmla="*/ 0 w 755374"/>
              <a:gd name="connsiteY1" fmla="*/ 357809 h 821635"/>
              <a:gd name="connsiteX2" fmla="*/ 755374 w 755374"/>
              <a:gd name="connsiteY2" fmla="*/ 821635 h 821635"/>
              <a:gd name="connsiteX0" fmla="*/ 728898 w 755403"/>
              <a:gd name="connsiteY0" fmla="*/ 0 h 821635"/>
              <a:gd name="connsiteX1" fmla="*/ 29 w 755403"/>
              <a:gd name="connsiteY1" fmla="*/ 357809 h 821635"/>
              <a:gd name="connsiteX2" fmla="*/ 755403 w 755403"/>
              <a:gd name="connsiteY2" fmla="*/ 821635 h 821635"/>
              <a:gd name="connsiteX0" fmla="*/ 728898 w 755403"/>
              <a:gd name="connsiteY0" fmla="*/ 0 h 821635"/>
              <a:gd name="connsiteX1" fmla="*/ 29 w 755403"/>
              <a:gd name="connsiteY1" fmla="*/ 357809 h 821635"/>
              <a:gd name="connsiteX2" fmla="*/ 755403 w 755403"/>
              <a:gd name="connsiteY2" fmla="*/ 821635 h 821635"/>
              <a:gd name="connsiteX0" fmla="*/ 728932 w 755437"/>
              <a:gd name="connsiteY0" fmla="*/ 0 h 821635"/>
              <a:gd name="connsiteX1" fmla="*/ 63 w 755437"/>
              <a:gd name="connsiteY1" fmla="*/ 357809 h 821635"/>
              <a:gd name="connsiteX2" fmla="*/ 755437 w 755437"/>
              <a:gd name="connsiteY2" fmla="*/ 821635 h 821635"/>
            </a:gdLst>
            <a:ahLst/>
            <a:cxnLst>
              <a:cxn ang="0">
                <a:pos x="connsiteX0" y="connsiteY0"/>
              </a:cxn>
              <a:cxn ang="0">
                <a:pos x="connsiteX1" y="connsiteY1"/>
              </a:cxn>
              <a:cxn ang="0">
                <a:pos x="connsiteX2" y="connsiteY2"/>
              </a:cxn>
            </a:cxnLst>
            <a:rect l="l" t="t" r="r" b="b"/>
            <a:pathLst>
              <a:path w="755437" h="821635">
                <a:moveTo>
                  <a:pt x="728932" y="0"/>
                </a:moveTo>
                <a:cubicBezTo>
                  <a:pt x="220932" y="1"/>
                  <a:pt x="-4354" y="220870"/>
                  <a:pt x="63" y="357809"/>
                </a:cubicBezTo>
                <a:cubicBezTo>
                  <a:pt x="4480" y="494748"/>
                  <a:pt x="318116" y="812800"/>
                  <a:pt x="755437" y="821635"/>
                </a:cubicBez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部屋 が含まれている画像&#10;&#10;自動的に生成された説明">
            <a:extLst>
              <a:ext uri="{FF2B5EF4-FFF2-40B4-BE49-F238E27FC236}">
                <a16:creationId xmlns:a16="http://schemas.microsoft.com/office/drawing/2014/main" id="{C7717E3B-102F-46A3-8577-E6D0BCDBF1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7878" y="3223126"/>
            <a:ext cx="1166122" cy="1080120"/>
          </a:xfrm>
          <a:prstGeom prst="rect">
            <a:avLst/>
          </a:prstGeom>
        </p:spPr>
      </p:pic>
    </p:spTree>
    <p:extLst>
      <p:ext uri="{BB962C8B-B14F-4D97-AF65-F5344CB8AC3E}">
        <p14:creationId xmlns:p14="http://schemas.microsoft.com/office/powerpoint/2010/main" val="426015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056818-DE4A-4EB7-AA4C-64D527390AD1}"/>
              </a:ext>
            </a:extLst>
          </p:cNvPr>
          <p:cNvSpPr>
            <a:spLocks noGrp="1"/>
          </p:cNvSpPr>
          <p:nvPr>
            <p:ph type="title"/>
          </p:nvPr>
        </p:nvSpPr>
        <p:spPr/>
        <p:txBody>
          <a:bodyPr/>
          <a:lstStyle/>
          <a:p>
            <a:r>
              <a:rPr kumimoji="1" lang="ja-JP" altLang="en-US" dirty="0"/>
              <a:t>弐の型のトラブル修正</a:t>
            </a:r>
          </a:p>
        </p:txBody>
      </p:sp>
      <p:sp>
        <p:nvSpPr>
          <p:cNvPr id="3" name="コンテンツ プレースホルダー 2">
            <a:extLst>
              <a:ext uri="{FF2B5EF4-FFF2-40B4-BE49-F238E27FC236}">
                <a16:creationId xmlns:a16="http://schemas.microsoft.com/office/drawing/2014/main" id="{2FAB98E1-42A2-463F-BEEE-8362457BE4AC}"/>
              </a:ext>
            </a:extLst>
          </p:cNvPr>
          <p:cNvSpPr>
            <a:spLocks noGrp="1"/>
          </p:cNvSpPr>
          <p:nvPr>
            <p:ph idx="1"/>
          </p:nvPr>
        </p:nvSpPr>
        <p:spPr>
          <a:xfrm>
            <a:off x="457200" y="1500174"/>
            <a:ext cx="8686800" cy="4525963"/>
          </a:xfrm>
        </p:spPr>
        <p:txBody>
          <a:bodyPr>
            <a:normAutofit fontScale="92500"/>
          </a:bodyPr>
          <a:lstStyle/>
          <a:p>
            <a:r>
              <a:rPr lang="ja-JP" altLang="en-US" dirty="0"/>
              <a:t>試しにこれまでの</a:t>
            </a:r>
            <a:r>
              <a:rPr lang="en-US" altLang="ja-JP" dirty="0"/>
              <a:t>Zoom</a:t>
            </a:r>
            <a:r>
              <a:rPr lang="ja-JP" altLang="en-US" dirty="0"/>
              <a:t>ユーザ名でサインインし、「</a:t>
            </a:r>
            <a:r>
              <a:rPr lang="en-US" altLang="ja-JP" dirty="0"/>
              <a:t>Sign-In Email</a:t>
            </a:r>
            <a:r>
              <a:rPr lang="ja-JP" altLang="en-US" dirty="0"/>
              <a:t>アドレス」を</a:t>
            </a:r>
            <a:r>
              <a:rPr lang="en-US" altLang="ja-JP" dirty="0"/>
              <a:t>10</a:t>
            </a:r>
            <a:r>
              <a:rPr lang="ja-JP" altLang="en-US" dirty="0"/>
              <a:t>桁</a:t>
            </a:r>
            <a:r>
              <a:rPr lang="en-US" altLang="ja-JP" dirty="0"/>
              <a:t>@</a:t>
            </a:r>
            <a:r>
              <a:rPr lang="en-US" altLang="ja-JP" dirty="0">
                <a:solidFill>
                  <a:srgbClr val="00B050"/>
                </a:solidFill>
              </a:rPr>
              <a:t>utac</a:t>
            </a:r>
            <a:r>
              <a:rPr lang="en-US" altLang="ja-JP" dirty="0"/>
              <a:t> </a:t>
            </a:r>
            <a:r>
              <a:rPr lang="ja-JP" altLang="en-US" dirty="0"/>
              <a:t>に変更</a:t>
            </a:r>
            <a:endParaRPr lang="en-US" altLang="ja-JP" dirty="0"/>
          </a:p>
          <a:p>
            <a:pPr lvl="1"/>
            <a:r>
              <a:rPr kumimoji="1" lang="ja-JP" altLang="en-US" dirty="0"/>
              <a:t>成功したら引継ぎ終了</a:t>
            </a:r>
            <a:endParaRPr kumimoji="1" lang="en-US" altLang="ja-JP" dirty="0"/>
          </a:p>
          <a:p>
            <a:pPr lvl="1"/>
            <a:r>
              <a:rPr lang="ja-JP" altLang="en-US" dirty="0"/>
              <a:t>「すでに</a:t>
            </a:r>
            <a:r>
              <a:rPr lang="en-US" altLang="ja-JP" dirty="0"/>
              <a:t>10</a:t>
            </a:r>
            <a:r>
              <a:rPr lang="ja-JP" altLang="en-US" dirty="0"/>
              <a:t>桁</a:t>
            </a:r>
            <a:r>
              <a:rPr lang="en-US" altLang="ja-JP" dirty="0"/>
              <a:t>@utac.u-tokyo.ac.jp</a:t>
            </a:r>
            <a:r>
              <a:rPr lang="ja-JP" altLang="en-US" dirty="0"/>
              <a:t>が存在している」というエラーが出た場合</a:t>
            </a:r>
            <a:endParaRPr lang="en-US" altLang="ja-JP" dirty="0"/>
          </a:p>
          <a:p>
            <a:pPr lvl="1"/>
            <a:r>
              <a:rPr lang="ja-JP" altLang="en-US" dirty="0"/>
              <a:t>それを削除の上、これまでの</a:t>
            </a:r>
            <a:r>
              <a:rPr lang="en-US" altLang="ja-JP" dirty="0"/>
              <a:t>Zoom</a:t>
            </a:r>
            <a:r>
              <a:rPr lang="ja-JP" altLang="en-US" dirty="0"/>
              <a:t>ユーザ名の</a:t>
            </a:r>
            <a:r>
              <a:rPr lang="en-US" altLang="ja-JP" dirty="0"/>
              <a:t>Sign In Email</a:t>
            </a:r>
            <a:r>
              <a:rPr lang="ja-JP" altLang="en-US" dirty="0"/>
              <a:t>アドレス</a:t>
            </a:r>
            <a:r>
              <a:rPr lang="en-US" altLang="ja-JP" dirty="0"/>
              <a:t>10</a:t>
            </a:r>
            <a:r>
              <a:rPr lang="ja-JP" altLang="en-US" dirty="0"/>
              <a:t>桁</a:t>
            </a:r>
            <a:r>
              <a:rPr lang="en-US" altLang="ja-JP" dirty="0"/>
              <a:t>@</a:t>
            </a:r>
            <a:r>
              <a:rPr lang="en-US" altLang="ja-JP" dirty="0">
                <a:solidFill>
                  <a:srgbClr val="00B050"/>
                </a:solidFill>
              </a:rPr>
              <a:t>utac</a:t>
            </a:r>
            <a:r>
              <a:rPr lang="ja-JP" altLang="en-US" dirty="0"/>
              <a:t>に変更</a:t>
            </a:r>
            <a:endParaRPr lang="en-US" altLang="ja-JP" dirty="0"/>
          </a:p>
          <a:p>
            <a:r>
              <a:rPr kumimoji="1" lang="ja-JP" altLang="en-US" dirty="0"/>
              <a:t>以上を行うためのフォームを早急に準備します</a:t>
            </a:r>
          </a:p>
        </p:txBody>
      </p:sp>
      <p:sp>
        <p:nvSpPr>
          <p:cNvPr id="4" name="日付プレースホルダー 3">
            <a:extLst>
              <a:ext uri="{FF2B5EF4-FFF2-40B4-BE49-F238E27FC236}">
                <a16:creationId xmlns:a16="http://schemas.microsoft.com/office/drawing/2014/main" id="{5E047FC9-08A1-4A8C-AE7C-5B1057610AA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1E9792A-B6A8-4D86-8449-3D8C0E00A68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CF44968-F463-48E1-82D3-297F85B73B6A}"/>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spTree>
    <p:extLst>
      <p:ext uri="{BB962C8B-B14F-4D97-AF65-F5344CB8AC3E}">
        <p14:creationId xmlns:p14="http://schemas.microsoft.com/office/powerpoint/2010/main" val="2741070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a:t>
            </a:r>
            <a:r>
              <a:rPr kumimoji="1" lang="en-US" altLang="ja-JP" dirty="0"/>
              <a:t>300</a:t>
            </a:r>
            <a:r>
              <a:rPr kumimoji="1" lang="ja-JP" altLang="en-US" dirty="0"/>
              <a:t>人超え）：授業に必要な先生のアカウントには常時割り当てる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err="1">
                <a:solidFill>
                  <a:srgbClr val="00B050"/>
                </a:solidFill>
              </a:rPr>
              <a:t>Webex</a:t>
            </a:r>
            <a:r>
              <a:rPr lang="ja-JP" altLang="en-US" dirty="0">
                <a:solidFill>
                  <a:srgbClr val="00B050"/>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47</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48</a:t>
            </a:fld>
            <a:endParaRPr kumimoji="1" lang="ja-JP" altLang="en-US"/>
          </a:p>
        </p:txBody>
      </p:sp>
      <p:grpSp>
        <p:nvGrpSpPr>
          <p:cNvPr id="27" name="グループ化 26">
            <a:extLst>
              <a:ext uri="{FF2B5EF4-FFF2-40B4-BE49-F238E27FC236}">
                <a16:creationId xmlns:a16="http://schemas.microsoft.com/office/drawing/2014/main" id="{03D724AE-28EE-4062-90BA-E7C863CDE699}"/>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13467701-7673-4811-B883-74D24A56F23B}"/>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ED6D0961-6086-40B7-969A-32CC80BB3D3A}"/>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34EB467A-F561-4317-B473-9FC1CF7CD6E8}"/>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7B3754E9-2932-4D68-B294-FA49ABC98CE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7B54D443-B67F-44DE-981E-0BE1E34AC9A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DB33768C-4CE7-4091-9EC7-0546078ADFCB}"/>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5474423B-3FD0-4772-B204-3BC6625EC9F0}"/>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8FB99009-4D2C-4672-AEEA-1E424BFBA711}"/>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394975EC-0226-432B-8B5B-D1397948405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C473AEBA-DBCC-4768-911E-D6EA74F2C65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21D48552-BF14-4504-B3C7-D104BB61C5F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7832AF69-EBCD-458A-9417-05280B7A37A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65D64D38-71DE-4425-AEA3-5CDC7159FD4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E29D36A0-53D3-450E-88B6-410103428B6D}"/>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AF44D2BC-E1DF-4E97-840F-0E550815E2E1}"/>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9BF43D5A-9120-468B-A6AC-1CF056A319A5}"/>
              </a:ext>
            </a:extLst>
          </p:cNvPr>
          <p:cNvSpPr/>
          <p:nvPr/>
        </p:nvSpPr>
        <p:spPr>
          <a:xfrm>
            <a:off x="7409432"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3690507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サインイン</a:t>
            </a:r>
            <a:endParaRPr lang="en-US" altLang="ja-JP" dirty="0"/>
          </a:p>
          <a:p>
            <a:pPr lvl="1"/>
            <a:r>
              <a:rPr lang="en-US" altLang="ja-JP" dirty="0">
                <a:hlinkClick r:id="rId2"/>
              </a:rPr>
              <a:t>https://u</a:t>
            </a:r>
            <a:r>
              <a:rPr kumimoji="1" lang="en-US" altLang="ja-JP" dirty="0">
                <a:hlinkClick r:id="rId2"/>
              </a:rPr>
              <a:t>telecon.webex.com/</a:t>
            </a:r>
            <a:endParaRPr lang="en-US" altLang="ja-JP" dirty="0"/>
          </a:p>
          <a:p>
            <a:pPr lvl="1"/>
            <a:r>
              <a:rPr lang="en-US" altLang="ja-JP" dirty="0"/>
              <a:t>UTokyo Account</a:t>
            </a:r>
            <a:r>
              <a:rPr lang="ja-JP" altLang="en-US" dirty="0"/>
              <a:t>で</a:t>
            </a:r>
            <a:r>
              <a:rPr lang="en-US" altLang="ja-JP" dirty="0"/>
              <a:t>SSO</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49</a:t>
            </a:fld>
            <a:endParaRPr kumimoji="1" lang="ja-JP" altLang="en-US"/>
          </a:p>
        </p:txBody>
      </p:sp>
      <p:pic>
        <p:nvPicPr>
          <p:cNvPr id="13" name="図 12">
            <a:extLst>
              <a:ext uri="{FF2B5EF4-FFF2-40B4-BE49-F238E27FC236}">
                <a16:creationId xmlns:a16="http://schemas.microsoft.com/office/drawing/2014/main" id="{A16F8D9A-2032-43C7-ABFF-AD64C60AFB8C}"/>
              </a:ext>
            </a:extLst>
          </p:cNvPr>
          <p:cNvPicPr>
            <a:picLocks noChangeAspect="1"/>
          </p:cNvPicPr>
          <p:nvPr/>
        </p:nvPicPr>
        <p:blipFill>
          <a:blip r:embed="rId3"/>
          <a:stretch>
            <a:fillRect/>
          </a:stretch>
        </p:blipFill>
        <p:spPr>
          <a:xfrm>
            <a:off x="6834712" y="27527"/>
            <a:ext cx="2268942" cy="667224"/>
          </a:xfrm>
          <a:prstGeom prst="rect">
            <a:avLst/>
          </a:prstGeom>
        </p:spPr>
      </p:pic>
      <p:sp>
        <p:nvSpPr>
          <p:cNvPr id="14" name="正方形/長方形 13">
            <a:extLst>
              <a:ext uri="{FF2B5EF4-FFF2-40B4-BE49-F238E27FC236}">
                <a16:creationId xmlns:a16="http://schemas.microsoft.com/office/drawing/2014/main" id="{6965A77F-4C99-48CB-B538-F2C3D8778D7E}"/>
              </a:ext>
            </a:extLst>
          </p:cNvPr>
          <p:cNvSpPr/>
          <p:nvPr/>
        </p:nvSpPr>
        <p:spPr>
          <a:xfrm>
            <a:off x="874846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68615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normAutofit fontScale="90000"/>
          </a:bodyPr>
          <a:lstStyle/>
          <a:p>
            <a:r>
              <a:rPr lang="ja-JP" altLang="en-US" dirty="0"/>
              <a:t>疑問</a:t>
            </a:r>
            <a:r>
              <a:rPr lang="en-US" altLang="ja-JP" dirty="0"/>
              <a:t>?</a:t>
            </a:r>
            <a:br>
              <a:rPr lang="en-US" altLang="ja-JP" dirty="0"/>
            </a:br>
            <a:r>
              <a:rPr lang="en-US" altLang="ja-JP" dirty="0"/>
              <a:t> </a:t>
            </a:r>
            <a:r>
              <a:rPr lang="en-US" altLang="ja-JP" dirty="0">
                <a:sym typeface="Symbol" panose="05050102010706020507" pitchFamily="18" charset="2"/>
              </a:rPr>
              <a:t></a:t>
            </a:r>
            <a:r>
              <a:rPr lang="ja-JP" altLang="en-US" dirty="0">
                <a:sym typeface="Symbol" panose="05050102010706020507" pitchFamily="18" charset="2"/>
              </a:rPr>
              <a:t>まずは</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sz="2400" dirty="0">
                <a:hlinkClick r:id="rId2"/>
              </a:rPr>
              <a:t>https://utelecon.adm.u-tokyo.ac.jp/</a:t>
            </a:r>
            <a:r>
              <a:rPr kumimoji="1" lang="ja-JP" altLang="en-US" dirty="0"/>
              <a:t> へ集約しています</a:t>
            </a:r>
            <a:endParaRPr kumimoji="1" lang="en-US" altLang="ja-JP" dirty="0"/>
          </a:p>
          <a:p>
            <a:pPr lvl="1"/>
            <a:r>
              <a:rPr lang="ja-JP" altLang="en-US" dirty="0"/>
              <a:t>注</a:t>
            </a:r>
            <a:r>
              <a:rPr lang="en-US" altLang="ja-JP" dirty="0"/>
              <a:t>: utelecon.github.io</a:t>
            </a:r>
            <a:r>
              <a:rPr lang="ja-JP" altLang="en-US" dirty="0"/>
              <a:t>（なお有効）</a:t>
            </a:r>
            <a:r>
              <a:rPr lang="en-US" altLang="ja-JP" dirty="0"/>
              <a:t> </a:t>
            </a:r>
            <a:r>
              <a:rPr lang="ja-JP" altLang="en-US" dirty="0"/>
              <a:t>から改名</a:t>
            </a:r>
            <a:endParaRPr kumimoji="1" lang="en-US" altLang="ja-JP" dirty="0"/>
          </a:p>
          <a:p>
            <a:r>
              <a:rPr lang="ja-JP" altLang="en-US" dirty="0"/>
              <a:t>特定の疑問は</a:t>
            </a:r>
            <a:r>
              <a:rPr lang="ja-JP" altLang="en-US" u="sng" dirty="0"/>
              <a:t>検索ボックス</a:t>
            </a:r>
            <a:r>
              <a:rPr lang="ja-JP" altLang="en-US" dirty="0"/>
              <a:t>で</a:t>
            </a:r>
            <a:endParaRPr lang="en-US" altLang="ja-JP" dirty="0"/>
          </a:p>
          <a:p>
            <a:r>
              <a:rPr lang="ja-JP" altLang="en-US" dirty="0"/>
              <a:t>初めての先生必見</a:t>
            </a:r>
            <a:endParaRPr lang="en-US" altLang="ja-JP" dirty="0"/>
          </a:p>
          <a:p>
            <a:r>
              <a:rPr lang="en-US" altLang="ja-JP" dirty="0"/>
              <a:t>2021</a:t>
            </a:r>
            <a:r>
              <a:rPr lang="ja-JP" altLang="en-US" dirty="0"/>
              <a:t>春の変更点</a:t>
            </a:r>
            <a:endParaRPr kumimoji="1" lang="en-US" altLang="ja-JP"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pic>
        <p:nvPicPr>
          <p:cNvPr id="10" name="図 9" descr="グラフィカル ユーザー インターフェイス, テキスト&#10;&#10;自動的に生成された説明">
            <a:extLst>
              <a:ext uri="{FF2B5EF4-FFF2-40B4-BE49-F238E27FC236}">
                <a16:creationId xmlns:a16="http://schemas.microsoft.com/office/drawing/2014/main" id="{A8AED166-130D-4581-B5DC-5C9B09E29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3601181"/>
            <a:ext cx="3318240" cy="2780147"/>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840551" y="3966069"/>
            <a:ext cx="875409" cy="25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4841592" y="3518645"/>
            <a:ext cx="2998959" cy="5749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D6BAD10-8C3A-4906-A782-FED575A43C78}"/>
              </a:ext>
            </a:extLst>
          </p:cNvPr>
          <p:cNvSpPr/>
          <p:nvPr/>
        </p:nvSpPr>
        <p:spPr>
          <a:xfrm>
            <a:off x="6936951" y="454213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97B6343-234A-4351-85AB-5FDFC6AE2E5D}"/>
              </a:ext>
            </a:extLst>
          </p:cNvPr>
          <p:cNvSpPr/>
          <p:nvPr/>
        </p:nvSpPr>
        <p:spPr>
          <a:xfrm>
            <a:off x="6936950" y="482611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788117-29E7-49B9-BAFC-D96BA0684E52}"/>
              </a:ext>
            </a:extLst>
          </p:cNvPr>
          <p:cNvCxnSpPr>
            <a:cxnSpLocks/>
          </p:cNvCxnSpPr>
          <p:nvPr/>
        </p:nvCxnSpPr>
        <p:spPr>
          <a:xfrm>
            <a:off x="4148876" y="3888399"/>
            <a:ext cx="2786295" cy="7813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498826E-2DDE-4599-8FC0-02C624B362E8}"/>
              </a:ext>
            </a:extLst>
          </p:cNvPr>
          <p:cNvCxnSpPr>
            <a:cxnSpLocks/>
          </p:cNvCxnSpPr>
          <p:nvPr/>
        </p:nvCxnSpPr>
        <p:spPr>
          <a:xfrm>
            <a:off x="3822468" y="4495900"/>
            <a:ext cx="3085322" cy="4577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a:t>
            </a:r>
            <a:r>
              <a:rPr lang="en-US" altLang="ja-JP" dirty="0"/>
              <a:t>: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50</a:t>
            </a:fld>
            <a:endParaRPr kumimoji="1" lang="ja-JP" altLang="en-US"/>
          </a:p>
        </p:txBody>
      </p:sp>
      <p:grpSp>
        <p:nvGrpSpPr>
          <p:cNvPr id="39" name="グループ化 38">
            <a:extLst>
              <a:ext uri="{FF2B5EF4-FFF2-40B4-BE49-F238E27FC236}">
                <a16:creationId xmlns:a16="http://schemas.microsoft.com/office/drawing/2014/main" id="{57B8C75D-65D8-4737-A82F-5F98890D7D65}"/>
              </a:ext>
            </a:extLst>
          </p:cNvPr>
          <p:cNvGrpSpPr/>
          <p:nvPr/>
        </p:nvGrpSpPr>
        <p:grpSpPr>
          <a:xfrm>
            <a:off x="3490070" y="3168465"/>
            <a:ext cx="4898354" cy="3140854"/>
            <a:chOff x="3490070" y="3168465"/>
            <a:chExt cx="4898354" cy="314085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8B620733-E05E-4A0F-9DFE-ABDF2D27EB6D}"/>
              </a:ext>
            </a:extLst>
          </p:cNvPr>
          <p:cNvGrpSpPr/>
          <p:nvPr/>
        </p:nvGrpSpPr>
        <p:grpSpPr>
          <a:xfrm>
            <a:off x="201939" y="1330723"/>
            <a:ext cx="4828478" cy="1922379"/>
            <a:chOff x="179513" y="1866643"/>
            <a:chExt cx="4828478" cy="1922379"/>
          </a:xfrm>
        </p:grpSpPr>
        <p:pic>
          <p:nvPicPr>
            <p:cNvPr id="18" name="図 17" descr="グラフィカル ユーザー インターフェイス, テキスト, アプリケーション&#10;&#10;自動的に生成された説明">
              <a:extLst>
                <a:ext uri="{FF2B5EF4-FFF2-40B4-BE49-F238E27FC236}">
                  <a16:creationId xmlns:a16="http://schemas.microsoft.com/office/drawing/2014/main" id="{32712117-DE04-4F46-B9C5-48911F348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187" y="1882704"/>
              <a:ext cx="2239240" cy="1906318"/>
            </a:xfrm>
            <a:prstGeom prst="rect">
              <a:avLst/>
            </a:prstGeom>
          </p:spPr>
        </p:pic>
        <p:sp>
          <p:nvSpPr>
            <p:cNvPr id="30" name="テキスト ボックス 29">
              <a:extLst>
                <a:ext uri="{FF2B5EF4-FFF2-40B4-BE49-F238E27FC236}">
                  <a16:creationId xmlns:a16="http://schemas.microsoft.com/office/drawing/2014/main" id="{8ADF2270-DC5F-4E2A-B401-263938910AA9}"/>
                </a:ext>
              </a:extLst>
            </p:cNvPr>
            <p:cNvSpPr txBox="1"/>
            <p:nvPr/>
          </p:nvSpPr>
          <p:spPr>
            <a:xfrm>
              <a:off x="179513" y="2527762"/>
              <a:ext cx="4828478" cy="369332"/>
            </a:xfrm>
            <a:prstGeom prst="rect">
              <a:avLst/>
            </a:prstGeom>
            <a:noFill/>
          </p:spPr>
          <p:txBody>
            <a:bodyPr wrap="square">
              <a:spAutoFit/>
            </a:bodyPr>
            <a:lstStyle/>
            <a:p>
              <a:r>
                <a:rPr lang="en-US" altLang="ja-JP" dirty="0">
                  <a:hlinkClick r:id="rId4"/>
                </a:rPr>
                <a:t>https://u</a:t>
              </a:r>
              <a:r>
                <a:rPr kumimoji="1" lang="en-US" altLang="ja-JP" dirty="0">
                  <a:hlinkClick r:id="rId4"/>
                </a:rPr>
                <a:t>telecon.webex.com/</a:t>
              </a:r>
              <a:endParaRPr lang="ja-JP" altLang="en-US" dirty="0"/>
            </a:p>
          </p:txBody>
        </p:sp>
        <p:sp>
          <p:nvSpPr>
            <p:cNvPr id="12" name="正方形/長方形 11">
              <a:extLst>
                <a:ext uri="{FF2B5EF4-FFF2-40B4-BE49-F238E27FC236}">
                  <a16:creationId xmlns:a16="http://schemas.microsoft.com/office/drawing/2014/main" id="{8617501F-1DE2-4206-AEF3-605AFAFB51B3}"/>
                </a:ext>
              </a:extLst>
            </p:cNvPr>
            <p:cNvSpPr/>
            <p:nvPr/>
          </p:nvSpPr>
          <p:spPr>
            <a:xfrm>
              <a:off x="228826" y="186664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3" name="楕円 22">
              <a:extLst>
                <a:ext uri="{FF2B5EF4-FFF2-40B4-BE49-F238E27FC236}">
                  <a16:creationId xmlns:a16="http://schemas.microsoft.com/office/drawing/2014/main" id="{D0CDA87D-F040-4C9C-8BCA-08CB3798EF1F}"/>
                </a:ext>
              </a:extLst>
            </p:cNvPr>
            <p:cNvSpPr/>
            <p:nvPr/>
          </p:nvSpPr>
          <p:spPr>
            <a:xfrm>
              <a:off x="2013620" y="2179824"/>
              <a:ext cx="539080" cy="42595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C299C154-DC3E-45C7-9672-CA57F680146B}"/>
              </a:ext>
            </a:extLst>
          </p:cNvPr>
          <p:cNvGrpSpPr/>
          <p:nvPr/>
        </p:nvGrpSpPr>
        <p:grpSpPr>
          <a:xfrm>
            <a:off x="2758860" y="1268760"/>
            <a:ext cx="5815657" cy="2010114"/>
            <a:chOff x="2758860" y="1268760"/>
            <a:chExt cx="5815657" cy="2010114"/>
          </a:xfrm>
        </p:grpSpPr>
        <p:pic>
          <p:nvPicPr>
            <p:cNvPr id="31" name="図 30"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ECB23499-AFA2-49C4-B135-E237978584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3" name="グループ化 2">
              <a:extLst>
                <a:ext uri="{FF2B5EF4-FFF2-40B4-BE49-F238E27FC236}">
                  <a16:creationId xmlns:a16="http://schemas.microsoft.com/office/drawing/2014/main" id="{7424C875-16A4-44B3-8782-2EBB2F38B118}"/>
                </a:ext>
              </a:extLst>
            </p:cNvPr>
            <p:cNvGrpSpPr/>
            <p:nvPr/>
          </p:nvGrpSpPr>
          <p:grpSpPr>
            <a:xfrm>
              <a:off x="2758860" y="1268760"/>
              <a:ext cx="4498622" cy="1426964"/>
              <a:chOff x="2758860" y="1268760"/>
              <a:chExt cx="4498622" cy="1426964"/>
            </a:xfrm>
          </p:grpSpPr>
          <p:cxnSp>
            <p:nvCxnSpPr>
              <p:cNvPr id="10" name="直線矢印コネクタ 9">
                <a:extLst>
                  <a:ext uri="{FF2B5EF4-FFF2-40B4-BE49-F238E27FC236}">
                    <a16:creationId xmlns:a16="http://schemas.microsoft.com/office/drawing/2014/main" id="{52861A13-4B45-4A6C-894A-10722AE7198E}"/>
                  </a:ext>
                </a:extLst>
              </p:cNvPr>
              <p:cNvCxnSpPr>
                <a:cxnSpLocks/>
              </p:cNvCxnSpPr>
              <p:nvPr/>
            </p:nvCxnSpPr>
            <p:spPr>
              <a:xfrm>
                <a:off x="2758860" y="2440649"/>
                <a:ext cx="336768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cxnSpLocks/>
                <a:stCxn id="19"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grpSp>
      <p:grpSp>
        <p:nvGrpSpPr>
          <p:cNvPr id="40" name="グループ化 39">
            <a:extLst>
              <a:ext uri="{FF2B5EF4-FFF2-40B4-BE49-F238E27FC236}">
                <a16:creationId xmlns:a16="http://schemas.microsoft.com/office/drawing/2014/main" id="{1721FD6A-132D-4DE1-856F-82F7535EDEED}"/>
              </a:ext>
            </a:extLst>
          </p:cNvPr>
          <p:cNvGrpSpPr/>
          <p:nvPr/>
        </p:nvGrpSpPr>
        <p:grpSpPr>
          <a:xfrm>
            <a:off x="179513" y="4077072"/>
            <a:ext cx="5947028" cy="1907308"/>
            <a:chOff x="179513" y="4077072"/>
            <a:chExt cx="5947028" cy="1907308"/>
          </a:xfrm>
        </p:grpSpPr>
        <p:pic>
          <p:nvPicPr>
            <p:cNvPr id="38" name="図 37"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8BD2225D-CCA8-48BA-BC87-CECB1A2ADA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977" y="4380846"/>
              <a:ext cx="2239240" cy="1603534"/>
            </a:xfrm>
            <a:prstGeom prst="rect">
              <a:avLst/>
            </a:prstGeom>
          </p:spPr>
        </p:pic>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239716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26F02-61AE-418C-9A0D-182858CDF4E2}"/>
              </a:ext>
            </a:extLst>
          </p:cNvPr>
          <p:cNvSpPr>
            <a:spLocks noGrp="1"/>
          </p:cNvSpPr>
          <p:nvPr>
            <p:ph type="title"/>
          </p:nvPr>
        </p:nvSpPr>
        <p:spPr/>
        <p:txBody>
          <a:bodyPr/>
          <a:lstStyle/>
          <a:p>
            <a:r>
              <a:rPr kumimoji="1" lang="en-US" altLang="ja-JP" dirty="0" err="1"/>
              <a:t>Webex</a:t>
            </a:r>
            <a:r>
              <a:rPr kumimoji="1" lang="ja-JP" altLang="en-US" dirty="0"/>
              <a:t>も</a:t>
            </a:r>
            <a:r>
              <a:rPr lang="en-US" altLang="ja-JP" dirty="0"/>
              <a:t>3/14</a:t>
            </a:r>
            <a:r>
              <a:rPr lang="ja-JP" altLang="en-US" dirty="0"/>
              <a:t>に移行しています</a:t>
            </a:r>
            <a:endParaRPr kumimoji="1" lang="ja-JP" altLang="en-US" dirty="0"/>
          </a:p>
        </p:txBody>
      </p:sp>
      <p:sp>
        <p:nvSpPr>
          <p:cNvPr id="3" name="コンテンツ プレースホルダー 2">
            <a:extLst>
              <a:ext uri="{FF2B5EF4-FFF2-40B4-BE49-F238E27FC236}">
                <a16:creationId xmlns:a16="http://schemas.microsoft.com/office/drawing/2014/main" id="{B5A16A0E-4FDF-489A-8FB1-80C864616672}"/>
              </a:ext>
            </a:extLst>
          </p:cNvPr>
          <p:cNvSpPr>
            <a:spLocks noGrp="1"/>
          </p:cNvSpPr>
          <p:nvPr>
            <p:ph idx="1"/>
          </p:nvPr>
        </p:nvSpPr>
        <p:spPr/>
        <p:txBody>
          <a:bodyPr/>
          <a:lstStyle/>
          <a:p>
            <a:r>
              <a:rPr kumimoji="1" lang="ja-JP" altLang="en-US" dirty="0"/>
              <a:t>つまりこれまで</a:t>
            </a:r>
            <a:r>
              <a:rPr lang="en-US" altLang="ja-JP" dirty="0" err="1"/>
              <a:t>Webex</a:t>
            </a:r>
            <a:r>
              <a:rPr lang="ja-JP" altLang="en-US" dirty="0"/>
              <a:t>を</a:t>
            </a:r>
            <a:r>
              <a:rPr lang="en-US" altLang="ja-JP" dirty="0"/>
              <a:t>10</a:t>
            </a:r>
            <a:r>
              <a:rPr lang="ja-JP" altLang="en-US" dirty="0"/>
              <a:t>桁</a:t>
            </a:r>
            <a:r>
              <a:rPr lang="en-US" altLang="ja-JP" dirty="0"/>
              <a:t>@</a:t>
            </a:r>
            <a:r>
              <a:rPr lang="en-US" altLang="ja-JP" dirty="0">
                <a:solidFill>
                  <a:srgbClr val="00B0F0"/>
                </a:solidFill>
              </a:rPr>
              <a:t>g.ecc</a:t>
            </a:r>
            <a:r>
              <a:rPr lang="en-US" altLang="ja-JP" dirty="0"/>
              <a:t>.u-tokyo.ac.jp </a:t>
            </a:r>
            <a:r>
              <a:rPr lang="ja-JP" altLang="en-US" dirty="0"/>
              <a:t>で利用されていた方は今後、</a:t>
            </a:r>
            <a:r>
              <a:rPr lang="en-US" altLang="ja-JP" dirty="0"/>
              <a:t>10</a:t>
            </a:r>
            <a:r>
              <a:rPr lang="ja-JP" altLang="en-US" dirty="0"/>
              <a:t>桁</a:t>
            </a:r>
            <a:r>
              <a:rPr lang="en-US" altLang="ja-JP" dirty="0"/>
              <a:t>@</a:t>
            </a:r>
            <a:r>
              <a:rPr lang="en-US" altLang="ja-JP" dirty="0">
                <a:solidFill>
                  <a:srgbClr val="00B050"/>
                </a:solidFill>
              </a:rPr>
              <a:t>utac</a:t>
            </a:r>
            <a:r>
              <a:rPr lang="en-US" altLang="ja-JP" dirty="0"/>
              <a:t>.u-tokyo.ac.jp</a:t>
            </a:r>
            <a:r>
              <a:rPr lang="ja-JP" altLang="en-US" dirty="0"/>
              <a:t>になります</a:t>
            </a:r>
            <a:endParaRPr lang="en-US" altLang="ja-JP" dirty="0"/>
          </a:p>
        </p:txBody>
      </p:sp>
      <p:sp>
        <p:nvSpPr>
          <p:cNvPr id="4" name="日付プレースホルダー 3">
            <a:extLst>
              <a:ext uri="{FF2B5EF4-FFF2-40B4-BE49-F238E27FC236}">
                <a16:creationId xmlns:a16="http://schemas.microsoft.com/office/drawing/2014/main" id="{6B20BB69-C827-4646-BCBF-42A5CEC65DB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92459D1B-ECD5-4F8A-B10F-48A25833529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C450261-2F70-488F-B590-AB876E096CDF}"/>
              </a:ext>
            </a:extLst>
          </p:cNvPr>
          <p:cNvSpPr>
            <a:spLocks noGrp="1"/>
          </p:cNvSpPr>
          <p:nvPr>
            <p:ph type="sldNum" sz="quarter" idx="12"/>
          </p:nvPr>
        </p:nvSpPr>
        <p:spPr/>
        <p:txBody>
          <a:bodyPr/>
          <a:lstStyle/>
          <a:p>
            <a:fld id="{EDF77D8D-9987-453A-9A05-EB91CA595C68}" type="slidenum">
              <a:rPr kumimoji="1" lang="ja-JP" altLang="en-US" smtClean="0"/>
              <a:pPr/>
              <a:t>51</a:t>
            </a:fld>
            <a:endParaRPr kumimoji="1" lang="ja-JP" altLang="en-US"/>
          </a:p>
        </p:txBody>
      </p:sp>
    </p:spTree>
    <p:extLst>
      <p:ext uri="{BB962C8B-B14F-4D97-AF65-F5344CB8AC3E}">
        <p14:creationId xmlns:p14="http://schemas.microsoft.com/office/powerpoint/2010/main" val="2119535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52</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rgbClr val="00B050"/>
                </a:solidFill>
              </a:rPr>
              <a:t>人数の大きい会議には</a:t>
            </a:r>
            <a:r>
              <a:rPr lang="en-US" altLang="ja-JP" dirty="0">
                <a:solidFill>
                  <a:srgbClr val="00B050"/>
                </a:solidFill>
              </a:rPr>
              <a:t>WebEx</a:t>
            </a:r>
            <a:r>
              <a:rPr lang="ja-JP" altLang="en-US" dirty="0">
                <a:solidFill>
                  <a:srgbClr val="00B050"/>
                </a:solidFill>
              </a:rPr>
              <a:t>も</a:t>
            </a:r>
            <a:r>
              <a:rPr lang="ja-JP" altLang="en-US" dirty="0"/>
              <a:t>お考え下さい</a:t>
            </a:r>
            <a:endParaRPr lang="en-US" altLang="ja-JP" dirty="0"/>
          </a:p>
          <a:p>
            <a:r>
              <a:rPr lang="ja-JP" altLang="en-US" dirty="0">
                <a:solidFill>
                  <a:srgbClr val="00B050"/>
                </a:solidFill>
              </a:rPr>
              <a:t>機密性が重要な会議</a:t>
            </a:r>
            <a:r>
              <a:rPr lang="ja-JP" altLang="en-US" dirty="0"/>
              <a:t>にも</a:t>
            </a:r>
            <a:r>
              <a:rPr lang="en-US" altLang="ja-JP" dirty="0"/>
              <a:t>WebEx</a:t>
            </a:r>
            <a:r>
              <a:rPr lang="ja-JP" altLang="en-US" dirty="0"/>
              <a:t>（</a:t>
            </a:r>
            <a:r>
              <a:rPr lang="en-US" altLang="ja-JP" dirty="0"/>
              <a:t>Encrypted Meeting</a:t>
            </a:r>
            <a:r>
              <a:rPr lang="ja-JP" altLang="en-US" dirty="0"/>
              <a:t>）をお考え下さい</a:t>
            </a:r>
            <a:endParaRPr lang="en-US" altLang="ja-JP" dirty="0"/>
          </a:p>
          <a:p>
            <a:r>
              <a:rPr lang="en-US" altLang="ja-JP" dirty="0"/>
              <a:t>Google Meet</a:t>
            </a:r>
            <a:r>
              <a:rPr lang="ja-JP" altLang="en-US" dirty="0"/>
              <a:t>は多数同時参加できるなどの特徴がありますが</a:t>
            </a:r>
            <a:r>
              <a:rPr lang="en-US" altLang="ja-JP" dirty="0"/>
              <a:t>, </a:t>
            </a:r>
            <a:r>
              <a:rPr lang="ja-JP" altLang="en-US" dirty="0"/>
              <a:t>近々録画のダウンロードなどができなくなる予定です </a:t>
            </a:r>
            <a:r>
              <a:rPr lang="en-US" altLang="ja-JP" sz="1600" dirty="0">
                <a:hlinkClick r:id="rId2"/>
              </a:rPr>
              <a:t>https://support.google.com/a/answer/10037875</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3795732353"/>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同時に複数参加</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FCFD2-0D8D-41AB-83B4-243351A4720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C8137C69-E387-4805-803B-93F982C9B926}"/>
              </a:ext>
            </a:extLst>
          </p:cNvPr>
          <p:cNvSpPr>
            <a:spLocks noGrp="1"/>
          </p:cNvSpPr>
          <p:nvPr>
            <p:ph idx="1"/>
          </p:nvPr>
        </p:nvSpPr>
        <p:spPr/>
        <p:txBody>
          <a:bodyPr>
            <a:normAutofit fontScale="92500" lnSpcReduction="10000"/>
          </a:bodyPr>
          <a:lstStyle/>
          <a:p>
            <a:r>
              <a:rPr kumimoji="1" lang="ja-JP" altLang="en-US" dirty="0"/>
              <a:t>多くのシステムが</a:t>
            </a:r>
            <a:r>
              <a:rPr kumimoji="1" lang="en-US" altLang="ja-JP" dirty="0"/>
              <a:t>UTokyo Account</a:t>
            </a:r>
            <a:r>
              <a:rPr kumimoji="1" lang="ja-JP" altLang="en-US" dirty="0"/>
              <a:t>だけでつかるようになった</a:t>
            </a:r>
            <a:endParaRPr kumimoji="1" lang="en-US" altLang="ja-JP" dirty="0"/>
          </a:p>
          <a:p>
            <a:r>
              <a:rPr lang="ja-JP" altLang="en-US" dirty="0"/>
              <a:t>新入生には明らかな朗報</a:t>
            </a:r>
            <a:endParaRPr lang="en-US" altLang="ja-JP" dirty="0"/>
          </a:p>
          <a:p>
            <a:r>
              <a:rPr kumimoji="1" lang="ja-JP" altLang="en-US" dirty="0"/>
              <a:t>これまで</a:t>
            </a:r>
            <a:r>
              <a:rPr lang="ja-JP" altLang="en-US" dirty="0"/>
              <a:t>すでにアカウントをお持ちの先生には移行期のわかりにくさで迷惑をかけます</a:t>
            </a:r>
            <a:endParaRPr lang="en-US" altLang="ja-JP" dirty="0"/>
          </a:p>
          <a:p>
            <a:r>
              <a:rPr kumimoji="1" lang="ja-JP" altLang="en-US" dirty="0"/>
              <a:t>重要なことは個別の</a:t>
            </a:r>
            <a:r>
              <a:rPr kumimoji="1" lang="en-US" altLang="ja-JP" dirty="0"/>
              <a:t>PW</a:t>
            </a:r>
            <a:r>
              <a:rPr kumimoji="1" lang="ja-JP" altLang="en-US" dirty="0"/>
              <a:t>やシステムごとに異なる</a:t>
            </a:r>
            <a:r>
              <a:rPr lang="ja-JP" altLang="en-US" dirty="0"/>
              <a:t>名前が必要なくなることです</a:t>
            </a:r>
            <a:endParaRPr lang="en-US" altLang="ja-JP" dirty="0"/>
          </a:p>
          <a:p>
            <a:pPr lvl="1"/>
            <a:r>
              <a:rPr lang="ja-JP" altLang="en-US" dirty="0"/>
              <a:t>そのために</a:t>
            </a:r>
            <a:r>
              <a:rPr lang="en-US" altLang="ja-JP" dirty="0"/>
              <a:t> @utac.u-tokyo.ac.jp </a:t>
            </a:r>
            <a:r>
              <a:rPr lang="ja-JP" altLang="en-US" dirty="0"/>
              <a:t>を覚えろと言われるのでうれしさ半減なのはその通り</a:t>
            </a:r>
            <a:endParaRPr lang="en-US" altLang="ja-JP" dirty="0"/>
          </a:p>
          <a:p>
            <a:pPr lvl="1"/>
            <a:r>
              <a:rPr kumimoji="1" lang="ja-JP" altLang="en-US" dirty="0"/>
              <a:t>使うシステムが多くなればメリット大</a:t>
            </a:r>
          </a:p>
        </p:txBody>
      </p:sp>
      <p:sp>
        <p:nvSpPr>
          <p:cNvPr id="4" name="日付プレースホルダー 3">
            <a:extLst>
              <a:ext uri="{FF2B5EF4-FFF2-40B4-BE49-F238E27FC236}">
                <a16:creationId xmlns:a16="http://schemas.microsoft.com/office/drawing/2014/main" id="{18B53097-9048-462E-B48F-244DF299B15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D44A2D6-5981-4C04-8E46-96DD4F2F3B8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21FB97D-8CEE-458A-9228-835604CFAA6F}"/>
              </a:ext>
            </a:extLst>
          </p:cNvPr>
          <p:cNvSpPr>
            <a:spLocks noGrp="1"/>
          </p:cNvSpPr>
          <p:nvPr>
            <p:ph type="sldNum" sz="quarter" idx="12"/>
          </p:nvPr>
        </p:nvSpPr>
        <p:spPr/>
        <p:txBody>
          <a:bodyPr/>
          <a:lstStyle/>
          <a:p>
            <a:fld id="{EDF77D8D-9987-453A-9A05-EB91CA595C68}" type="slidenum">
              <a:rPr kumimoji="1" lang="ja-JP" altLang="en-US" smtClean="0"/>
              <a:pPr/>
              <a:t>53</a:t>
            </a:fld>
            <a:endParaRPr kumimoji="1" lang="ja-JP" altLang="en-US"/>
          </a:p>
        </p:txBody>
      </p:sp>
      <p:sp>
        <p:nvSpPr>
          <p:cNvPr id="7" name="正方形/長方形 6">
            <a:extLst>
              <a:ext uri="{FF2B5EF4-FFF2-40B4-BE49-F238E27FC236}">
                <a16:creationId xmlns:a16="http://schemas.microsoft.com/office/drawing/2014/main" id="{97541633-4C49-4734-82A5-F793FF42F483}"/>
              </a:ext>
            </a:extLst>
          </p:cNvPr>
          <p:cNvSpPr/>
          <p:nvPr/>
        </p:nvSpPr>
        <p:spPr>
          <a:xfrm>
            <a:off x="8041314" y="3039880"/>
            <a:ext cx="1290972"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864205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EE10C-9E35-4F3A-8AF6-EE419A1A138D}"/>
              </a:ext>
            </a:extLst>
          </p:cNvPr>
          <p:cNvSpPr>
            <a:spLocks noGrp="1"/>
          </p:cNvSpPr>
          <p:nvPr>
            <p:ph type="title"/>
          </p:nvPr>
        </p:nvSpPr>
        <p:spPr/>
        <p:txBody>
          <a:bodyPr>
            <a:normAutofit fontScale="90000"/>
          </a:bodyPr>
          <a:lstStyle/>
          <a:p>
            <a:r>
              <a:rPr kumimoji="1" lang="ja-JP" altLang="en-US" dirty="0"/>
              <a:t>ただしセキュリティが死活的に重要になります</a:t>
            </a:r>
          </a:p>
        </p:txBody>
      </p:sp>
      <p:sp>
        <p:nvSpPr>
          <p:cNvPr id="3" name="コンテンツ プレースホルダー 2">
            <a:extLst>
              <a:ext uri="{FF2B5EF4-FFF2-40B4-BE49-F238E27FC236}">
                <a16:creationId xmlns:a16="http://schemas.microsoft.com/office/drawing/2014/main" id="{7578FE37-7C59-4FAB-B99E-B13174A03223}"/>
              </a:ext>
            </a:extLst>
          </p:cNvPr>
          <p:cNvSpPr>
            <a:spLocks noGrp="1"/>
          </p:cNvSpPr>
          <p:nvPr>
            <p:ph idx="1"/>
          </p:nvPr>
        </p:nvSpPr>
        <p:spPr/>
        <p:txBody>
          <a:bodyPr/>
          <a:lstStyle/>
          <a:p>
            <a:r>
              <a:rPr kumimoji="1" lang="en-US" altLang="ja-JP" dirty="0"/>
              <a:t>UTokyo Account</a:t>
            </a:r>
            <a:r>
              <a:rPr kumimoji="1" lang="ja-JP" altLang="en-US" dirty="0"/>
              <a:t>を破られたら一貫の終わりに近いことになります</a:t>
            </a:r>
            <a:endParaRPr kumimoji="1" lang="en-US" altLang="ja-JP" dirty="0"/>
          </a:p>
          <a:p>
            <a:r>
              <a:rPr lang="ja-JP" altLang="en-US" dirty="0"/>
              <a:t>決して安易な</a:t>
            </a:r>
            <a:r>
              <a:rPr lang="en-US" altLang="ja-JP" dirty="0"/>
              <a:t>PW</a:t>
            </a:r>
            <a:r>
              <a:rPr lang="ja-JP" altLang="en-US" dirty="0"/>
              <a:t>を使わない</a:t>
            </a:r>
            <a:endParaRPr lang="en-US" altLang="ja-JP" dirty="0"/>
          </a:p>
          <a:p>
            <a:r>
              <a:rPr kumimoji="1" lang="ja-JP" altLang="en-US" dirty="0"/>
              <a:t>今後導入予定の</a:t>
            </a:r>
            <a:r>
              <a:rPr kumimoji="1" lang="en-US" altLang="ja-JP" dirty="0">
                <a:solidFill>
                  <a:srgbClr val="00B050"/>
                </a:solidFill>
              </a:rPr>
              <a:t>2</a:t>
            </a:r>
            <a:r>
              <a:rPr kumimoji="1" lang="ja-JP" altLang="en-US" dirty="0">
                <a:solidFill>
                  <a:srgbClr val="00B050"/>
                </a:solidFill>
              </a:rPr>
              <a:t>要素認証</a:t>
            </a:r>
            <a:r>
              <a:rPr kumimoji="1" lang="ja-JP" altLang="en-US" dirty="0"/>
              <a:t>を極力使ってください</a:t>
            </a:r>
          </a:p>
        </p:txBody>
      </p:sp>
      <p:sp>
        <p:nvSpPr>
          <p:cNvPr id="4" name="日付プレースホルダー 3">
            <a:extLst>
              <a:ext uri="{FF2B5EF4-FFF2-40B4-BE49-F238E27FC236}">
                <a16:creationId xmlns:a16="http://schemas.microsoft.com/office/drawing/2014/main" id="{5011D4B0-3132-4316-A91A-75B0FD414CD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012A2FB-B7CB-448F-9CC2-E38C30F4683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D72AF2E-676C-44C5-848B-0F2942359613}"/>
              </a:ext>
            </a:extLst>
          </p:cNvPr>
          <p:cNvSpPr>
            <a:spLocks noGrp="1"/>
          </p:cNvSpPr>
          <p:nvPr>
            <p:ph type="sldNum" sz="quarter" idx="12"/>
          </p:nvPr>
        </p:nvSpPr>
        <p:spPr/>
        <p:txBody>
          <a:bodyPr/>
          <a:lstStyle/>
          <a:p>
            <a:fld id="{EDF77D8D-9987-453A-9A05-EB91CA595C68}" type="slidenum">
              <a:rPr kumimoji="1" lang="ja-JP" altLang="en-US" smtClean="0"/>
              <a:pPr/>
              <a:t>54</a:t>
            </a:fld>
            <a:endParaRPr kumimoji="1" lang="ja-JP" altLang="en-US"/>
          </a:p>
        </p:txBody>
      </p:sp>
    </p:spTree>
    <p:extLst>
      <p:ext uri="{BB962C8B-B14F-4D97-AF65-F5344CB8AC3E}">
        <p14:creationId xmlns:p14="http://schemas.microsoft.com/office/powerpoint/2010/main" val="262595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76FA5-AC4B-457B-B151-FAB007AA4B74}"/>
              </a:ext>
            </a:extLst>
          </p:cNvPr>
          <p:cNvSpPr>
            <a:spLocks noGrp="1"/>
          </p:cNvSpPr>
          <p:nvPr>
            <p:ph type="title"/>
          </p:nvPr>
        </p:nvSpPr>
        <p:spPr/>
        <p:txBody>
          <a:bodyPr/>
          <a:lstStyle/>
          <a:p>
            <a:r>
              <a:rPr kumimoji="1" lang="ja-JP" altLang="en-US" dirty="0"/>
              <a:t>見た目も刷新されています</a:t>
            </a:r>
          </a:p>
        </p:txBody>
      </p:sp>
      <p:sp>
        <p:nvSpPr>
          <p:cNvPr id="4" name="日付プレースホルダー 3">
            <a:extLst>
              <a:ext uri="{FF2B5EF4-FFF2-40B4-BE49-F238E27FC236}">
                <a16:creationId xmlns:a16="http://schemas.microsoft.com/office/drawing/2014/main" id="{BA0373E6-6C9D-4C70-A8A9-DD5C8C58F34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9DC7A2-DFB2-48A3-AA73-7DDABC8A157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79185AE-0EF1-4E36-B114-720660CE7091}"/>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グラフィカル ユーザー インターフェイス, Web サイト&#10;&#10;自動的に生成された説明">
            <a:extLst>
              <a:ext uri="{FF2B5EF4-FFF2-40B4-BE49-F238E27FC236}">
                <a16:creationId xmlns:a16="http://schemas.microsoft.com/office/drawing/2014/main" id="{97AB50D2-917A-4E44-AA1D-420C7BFE41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193" y="2148528"/>
            <a:ext cx="3783751" cy="3096344"/>
          </a:xfrm>
          <a:prstGeom prst="rect">
            <a:avLst/>
          </a:prstGeom>
        </p:spPr>
      </p:pic>
      <p:pic>
        <p:nvPicPr>
          <p:cNvPr id="9" name="図 8" descr="グラフィカル ユーザー インターフェイス, テキスト&#10;&#10;自動的に生成された説明">
            <a:extLst>
              <a:ext uri="{FF2B5EF4-FFF2-40B4-BE49-F238E27FC236}">
                <a16:creationId xmlns:a16="http://schemas.microsoft.com/office/drawing/2014/main" id="{7D10701A-338D-4D87-9E53-E604998CA0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0860" y="2148528"/>
            <a:ext cx="3695636" cy="3096344"/>
          </a:xfrm>
          <a:prstGeom prst="rect">
            <a:avLst/>
          </a:prstGeom>
        </p:spPr>
      </p:pic>
      <p:sp>
        <p:nvSpPr>
          <p:cNvPr id="10" name="矢印: 右 9">
            <a:extLst>
              <a:ext uri="{FF2B5EF4-FFF2-40B4-BE49-F238E27FC236}">
                <a16:creationId xmlns:a16="http://schemas.microsoft.com/office/drawing/2014/main" id="{777C3B45-DF36-4C06-ACD0-CFFC448254F1}"/>
              </a:ext>
            </a:extLst>
          </p:cNvPr>
          <p:cNvSpPr/>
          <p:nvPr/>
        </p:nvSpPr>
        <p:spPr>
          <a:xfrm>
            <a:off x="4139952" y="3372664"/>
            <a:ext cx="1112795" cy="86409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3D5B2EE-AD79-430F-B595-E270F60F7FEE}"/>
              </a:ext>
            </a:extLst>
          </p:cNvPr>
          <p:cNvSpPr txBox="1"/>
          <p:nvPr/>
        </p:nvSpPr>
        <p:spPr>
          <a:xfrm>
            <a:off x="284193" y="1484784"/>
            <a:ext cx="3495719" cy="646331"/>
          </a:xfrm>
          <a:prstGeom prst="rect">
            <a:avLst/>
          </a:prstGeom>
          <a:noFill/>
        </p:spPr>
        <p:txBody>
          <a:bodyPr wrap="square" rtlCol="0">
            <a:spAutoFit/>
          </a:bodyPr>
          <a:lstStyle/>
          <a:p>
            <a:r>
              <a:rPr kumimoji="1" lang="en-US" altLang="ja-JP" dirty="0"/>
              <a:t>T</a:t>
            </a:r>
            <a:r>
              <a:rPr kumimoji="1" lang="ja-JP" altLang="en-US" dirty="0"/>
              <a:t>氏</a:t>
            </a:r>
            <a:r>
              <a:rPr kumimoji="1" lang="en-US" altLang="ja-JP" dirty="0"/>
              <a:t>(50</a:t>
            </a:r>
            <a:r>
              <a:rPr kumimoji="1" lang="ja-JP" altLang="en-US" dirty="0"/>
              <a:t>代男性</a:t>
            </a:r>
            <a:r>
              <a:rPr kumimoji="1" lang="en-US" altLang="ja-JP" dirty="0"/>
              <a:t>)</a:t>
            </a:r>
            <a:r>
              <a:rPr kumimoji="1" lang="ja-JP" altLang="en-US" dirty="0"/>
              <a:t>による</a:t>
            </a:r>
            <a:r>
              <a:rPr lang="ja-JP" altLang="en-US" dirty="0"/>
              <a:t>テンプレートを選んだだけの</a:t>
            </a:r>
            <a:r>
              <a:rPr kumimoji="1" lang="ja-JP" altLang="en-US" dirty="0"/>
              <a:t>デザイン</a:t>
            </a:r>
            <a:endParaRPr kumimoji="1" lang="en-US" altLang="ja-JP" dirty="0"/>
          </a:p>
        </p:txBody>
      </p:sp>
      <p:sp>
        <p:nvSpPr>
          <p:cNvPr id="12" name="テキスト ボックス 11">
            <a:extLst>
              <a:ext uri="{FF2B5EF4-FFF2-40B4-BE49-F238E27FC236}">
                <a16:creationId xmlns:a16="http://schemas.microsoft.com/office/drawing/2014/main" id="{A54F2FE2-4C3D-4C61-9A71-C82A8AD5E671}"/>
              </a:ext>
            </a:extLst>
          </p:cNvPr>
          <p:cNvSpPr txBox="1"/>
          <p:nvPr/>
        </p:nvSpPr>
        <p:spPr>
          <a:xfrm>
            <a:off x="5542233" y="1484784"/>
            <a:ext cx="2749471" cy="369332"/>
          </a:xfrm>
          <a:prstGeom prst="rect">
            <a:avLst/>
          </a:prstGeom>
          <a:noFill/>
        </p:spPr>
        <p:txBody>
          <a:bodyPr wrap="none" rtlCol="0">
            <a:spAutoFit/>
          </a:bodyPr>
          <a:lstStyle/>
          <a:p>
            <a:r>
              <a:rPr kumimoji="1" lang="en-US" altLang="ja-JP" dirty="0"/>
              <a:t>20</a:t>
            </a:r>
            <a:r>
              <a:rPr kumimoji="1" lang="ja-JP" altLang="en-US" dirty="0"/>
              <a:t>代学生によるデザイン</a:t>
            </a:r>
          </a:p>
        </p:txBody>
      </p:sp>
    </p:spTree>
    <p:extLst>
      <p:ext uri="{BB962C8B-B14F-4D97-AF65-F5344CB8AC3E}">
        <p14:creationId xmlns:p14="http://schemas.microsoft.com/office/powerpoint/2010/main" val="117018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C695-0C61-4F3B-AE57-FD77EE77BCFF}"/>
              </a:ext>
            </a:extLst>
          </p:cNvPr>
          <p:cNvSpPr>
            <a:spLocks noGrp="1"/>
          </p:cNvSpPr>
          <p:nvPr>
            <p:ph type="title"/>
          </p:nvPr>
        </p:nvSpPr>
        <p:spPr/>
        <p:txBody>
          <a:bodyPr>
            <a:normAutofit fontScale="90000"/>
          </a:bodyPr>
          <a:lstStyle/>
          <a:p>
            <a:r>
              <a:rPr kumimoji="1" lang="ja-JP" altLang="en-US" dirty="0"/>
              <a:t>質問</a:t>
            </a:r>
            <a:r>
              <a:rPr kumimoji="1" lang="en-US" altLang="ja-JP" dirty="0"/>
              <a:t>?</a:t>
            </a:r>
            <a:br>
              <a:rPr kumimoji="1" lang="en-US" altLang="ja-JP" dirty="0"/>
            </a:br>
            <a:r>
              <a:rPr kumimoji="1" lang="ja-JP" altLang="en-US" dirty="0"/>
              <a:t>サポート窓口</a:t>
            </a:r>
          </a:p>
        </p:txBody>
      </p:sp>
      <p:sp>
        <p:nvSpPr>
          <p:cNvPr id="3" name="コンテンツ プレースホルダー 2">
            <a:extLst>
              <a:ext uri="{FF2B5EF4-FFF2-40B4-BE49-F238E27FC236}">
                <a16:creationId xmlns:a16="http://schemas.microsoft.com/office/drawing/2014/main" id="{6CACEFE6-8EAA-4628-BA93-2FBC593793C8}"/>
              </a:ext>
            </a:extLst>
          </p:cNvPr>
          <p:cNvSpPr>
            <a:spLocks noGrp="1"/>
          </p:cNvSpPr>
          <p:nvPr>
            <p:ph idx="1"/>
          </p:nvPr>
        </p:nvSpPr>
        <p:spPr>
          <a:xfrm>
            <a:off x="457200" y="1500174"/>
            <a:ext cx="8435280" cy="4525963"/>
          </a:xfrm>
        </p:spPr>
        <p:txBody>
          <a:bodyPr>
            <a:normAutofit fontScale="85000" lnSpcReduction="10000"/>
          </a:bodyPr>
          <a:lstStyle/>
          <a:p>
            <a:r>
              <a:rPr kumimoji="1" lang="ja-JP" altLang="en-US" dirty="0">
                <a:solidFill>
                  <a:srgbClr val="00B050"/>
                </a:solidFill>
              </a:rPr>
              <a:t>チャット</a:t>
            </a:r>
            <a:r>
              <a:rPr kumimoji="1" lang="en-US" altLang="ja-JP" dirty="0">
                <a:solidFill>
                  <a:srgbClr val="00B050"/>
                </a:solidFill>
              </a:rPr>
              <a:t>, </a:t>
            </a:r>
            <a:r>
              <a:rPr kumimoji="1" lang="ja-JP" altLang="en-US" dirty="0">
                <a:solidFill>
                  <a:srgbClr val="00B050"/>
                </a:solidFill>
              </a:rPr>
              <a:t>フォーム</a:t>
            </a:r>
            <a:r>
              <a:rPr kumimoji="1" lang="en-US" altLang="ja-JP" dirty="0">
                <a:solidFill>
                  <a:srgbClr val="00B050"/>
                </a:solidFill>
              </a:rPr>
              <a:t>, </a:t>
            </a:r>
            <a:r>
              <a:rPr kumimoji="1" lang="ja-JP" altLang="en-US" dirty="0">
                <a:solidFill>
                  <a:srgbClr val="00B050"/>
                </a:solidFill>
              </a:rPr>
              <a:t>フォーラム</a:t>
            </a:r>
            <a:r>
              <a:rPr lang="ja-JP" altLang="en-US" dirty="0"/>
              <a:t>で質問できます</a:t>
            </a:r>
            <a:endParaRPr kumimoji="1" lang="en-US" altLang="ja-JP" dirty="0"/>
          </a:p>
          <a:p>
            <a:r>
              <a:rPr kumimoji="1" lang="ja-JP" altLang="en-US" dirty="0"/>
              <a:t>学生サポータの協力を得ています</a:t>
            </a:r>
          </a:p>
          <a:p>
            <a:pPr lvl="1"/>
            <a:r>
              <a:rPr lang="ja-JP" altLang="en-US" dirty="0"/>
              <a:t>内容上</a:t>
            </a:r>
            <a:r>
              <a:rPr lang="en-US" altLang="ja-JP" dirty="0"/>
              <a:t>, </a:t>
            </a:r>
            <a:r>
              <a:rPr lang="ja-JP" altLang="en-US" dirty="0"/>
              <a:t>学生への相談が適切でない場合</a:t>
            </a:r>
            <a:r>
              <a:rPr lang="en-US" altLang="ja-JP" dirty="0"/>
              <a:t>, </a:t>
            </a:r>
            <a:r>
              <a:rPr lang="ja-JP" altLang="en-US" dirty="0"/>
              <a:t>フォームで「教職員による対応希望」にチェック（</a:t>
            </a:r>
            <a:r>
              <a:rPr lang="en-US" altLang="ja-JP" dirty="0"/>
              <a:t>※</a:t>
            </a:r>
            <a:r>
              <a:rPr lang="ja-JP" altLang="en-US" dirty="0"/>
              <a:t>）</a:t>
            </a:r>
            <a:endParaRPr lang="en-US" altLang="ja-JP" dirty="0"/>
          </a:p>
          <a:p>
            <a:r>
              <a:rPr kumimoji="1" lang="ja-JP" altLang="en-US" dirty="0">
                <a:solidFill>
                  <a:srgbClr val="00B050"/>
                </a:solidFill>
              </a:rPr>
              <a:t>従来のメール</a:t>
            </a:r>
            <a:r>
              <a:rPr kumimoji="1" lang="ja-JP" altLang="en-US" dirty="0"/>
              <a:t>窓口（</a:t>
            </a:r>
            <a:r>
              <a:rPr kumimoji="1" lang="en-US" altLang="ja-JP" dirty="0" err="1"/>
              <a:t>utelecon</a:t>
            </a:r>
            <a:r>
              <a:rPr kumimoji="1" lang="en-US" altLang="ja-JP" dirty="0"/>
              <a:t>-inquiries</a:t>
            </a:r>
            <a:r>
              <a:rPr kumimoji="1" lang="ja-JP" altLang="en-US" dirty="0"/>
              <a:t>）</a:t>
            </a:r>
            <a:r>
              <a:rPr lang="ja-JP" altLang="en-US" dirty="0"/>
              <a:t>は徐々に不要になることを狙っていますが対応は続けます</a:t>
            </a:r>
            <a:endParaRPr lang="en-US" altLang="ja-JP" dirty="0"/>
          </a:p>
          <a:p>
            <a:pPr lvl="1"/>
            <a:r>
              <a:rPr kumimoji="1" lang="ja-JP" altLang="en-US" dirty="0"/>
              <a:t>これまで教職員のみの対応でした</a:t>
            </a:r>
            <a:endParaRPr kumimoji="1" lang="en-US" altLang="ja-JP" dirty="0"/>
          </a:p>
          <a:p>
            <a:pPr lvl="1"/>
            <a:r>
              <a:rPr lang="ja-JP" altLang="en-US" dirty="0"/>
              <a:t>以降は</a:t>
            </a:r>
            <a:r>
              <a:rPr lang="ja-JP" altLang="en-US" u="sng" dirty="0"/>
              <a:t>内容から見て適切と判断した場合</a:t>
            </a:r>
            <a:r>
              <a:rPr lang="ja-JP" altLang="en-US" dirty="0"/>
              <a:t>学生サポータへ転送します</a:t>
            </a:r>
            <a:endParaRPr lang="en-US" altLang="ja-JP" dirty="0"/>
          </a:p>
          <a:p>
            <a:pPr lvl="1"/>
            <a:r>
              <a:rPr kumimoji="1" lang="ja-JP" altLang="en-US" dirty="0"/>
              <a:t>教職員のみ対応を希望の場合は</a:t>
            </a:r>
            <a:r>
              <a:rPr lang="ja-JP" altLang="en-US" dirty="0"/>
              <a:t>フォーム（</a:t>
            </a:r>
            <a:r>
              <a:rPr lang="en-US" altLang="ja-JP" dirty="0"/>
              <a:t>※</a:t>
            </a:r>
            <a:r>
              <a:rPr lang="ja-JP" altLang="en-US" dirty="0"/>
              <a:t>）をご利用ください</a:t>
            </a:r>
            <a:endParaRPr kumimoji="1" lang="ja-JP" altLang="en-US" dirty="0"/>
          </a:p>
        </p:txBody>
      </p:sp>
      <p:sp>
        <p:nvSpPr>
          <p:cNvPr id="4" name="日付プレースホルダー 3">
            <a:extLst>
              <a:ext uri="{FF2B5EF4-FFF2-40B4-BE49-F238E27FC236}">
                <a16:creationId xmlns:a16="http://schemas.microsoft.com/office/drawing/2014/main" id="{E6E3FE70-6D43-4E19-917C-3693EC492BC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555EE95-85B2-4218-93E9-9D3E571DD99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32DE164-6EB3-456C-8F99-84751A88E185}"/>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10" name="グループ化 9">
            <a:extLst>
              <a:ext uri="{FF2B5EF4-FFF2-40B4-BE49-F238E27FC236}">
                <a16:creationId xmlns:a16="http://schemas.microsoft.com/office/drawing/2014/main" id="{A5D6863E-6A9A-45DA-BD87-2B7449E8258F}"/>
              </a:ext>
            </a:extLst>
          </p:cNvPr>
          <p:cNvGrpSpPr/>
          <p:nvPr/>
        </p:nvGrpSpPr>
        <p:grpSpPr>
          <a:xfrm>
            <a:off x="6732240" y="12670"/>
            <a:ext cx="2267744" cy="1544122"/>
            <a:chOff x="6228555" y="44624"/>
            <a:chExt cx="2879949" cy="1960977"/>
          </a:xfrm>
        </p:grpSpPr>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5119D5B-CD9E-45A7-945A-E84812849D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555" y="44624"/>
              <a:ext cx="2879949" cy="1960977"/>
            </a:xfrm>
            <a:prstGeom prst="rect">
              <a:avLst/>
            </a:prstGeom>
          </p:spPr>
        </p:pic>
        <p:sp>
          <p:nvSpPr>
            <p:cNvPr id="9" name="楕円 8">
              <a:extLst>
                <a:ext uri="{FF2B5EF4-FFF2-40B4-BE49-F238E27FC236}">
                  <a16:creationId xmlns:a16="http://schemas.microsoft.com/office/drawing/2014/main" id="{3FB5170B-C5B4-43EC-9BB7-8B9A015C3583}"/>
                </a:ext>
              </a:extLst>
            </p:cNvPr>
            <p:cNvSpPr/>
            <p:nvPr/>
          </p:nvSpPr>
          <p:spPr>
            <a:xfrm>
              <a:off x="8508962" y="475840"/>
              <a:ext cx="504056" cy="2111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B9960B7B-056B-4405-ADEC-E9C1CEA63847}"/>
              </a:ext>
            </a:extLst>
          </p:cNvPr>
          <p:cNvCxnSpPr>
            <a:stCxn id="3" idx="0"/>
            <a:endCxn id="9" idx="2"/>
          </p:cNvCxnSpPr>
          <p:nvPr/>
        </p:nvCxnSpPr>
        <p:spPr>
          <a:xfrm flipV="1">
            <a:off x="4674840" y="435362"/>
            <a:ext cx="3853050" cy="106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2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solidFill>
                  <a:schemeClr val="bg2">
                    <a:lumMod val="75000"/>
                  </a:schemeClr>
                </a:solidFill>
              </a:rPr>
              <a:t>UTAS</a:t>
            </a:r>
            <a:r>
              <a:rPr kumimoji="1" lang="ja-JP" altLang="en-US" dirty="0">
                <a:solidFill>
                  <a:schemeClr val="bg2">
                    <a:lumMod val="75000"/>
                  </a:schemeClr>
                </a:solidFill>
              </a:rPr>
              <a:t>と</a:t>
            </a:r>
            <a:r>
              <a:rPr kumimoji="1" lang="en-US" altLang="ja-JP" dirty="0">
                <a:solidFill>
                  <a:schemeClr val="bg2">
                    <a:lumMod val="75000"/>
                  </a:schemeClr>
                </a:solidFill>
              </a:rPr>
              <a:t>ITC-LMS</a:t>
            </a:r>
            <a:r>
              <a:rPr kumimoji="1" lang="ja-JP" altLang="en-US" dirty="0">
                <a:solidFill>
                  <a:schemeClr val="bg2">
                    <a:lumMod val="75000"/>
                  </a:schemeClr>
                </a:solidFill>
              </a:rPr>
              <a:t>（柴山）</a:t>
            </a:r>
            <a:endParaRPr lang="en-US" altLang="ja-JP" dirty="0">
              <a:solidFill>
                <a:schemeClr val="bg2">
                  <a:lumMod val="75000"/>
                </a:schemeClr>
              </a:solidFill>
            </a:endParaRPr>
          </a:p>
          <a:p>
            <a:r>
              <a:rPr lang="en-US" altLang="ja-JP" dirty="0"/>
              <a:t>Microsoft 365</a:t>
            </a:r>
            <a:r>
              <a:rPr lang="ja-JP" altLang="en-US" dirty="0"/>
              <a:t>と</a:t>
            </a:r>
            <a:r>
              <a:rPr kumimoji="1" lang="en-US" altLang="ja-JP" dirty="0"/>
              <a:t>Google Workspace</a:t>
            </a:r>
          </a:p>
          <a:p>
            <a:r>
              <a:rPr kumimoji="1" lang="en-US" altLang="ja-JP" dirty="0"/>
              <a:t>Zoom</a:t>
            </a:r>
            <a:r>
              <a:rPr kumimoji="1" lang="ja-JP" altLang="en-US" dirty="0"/>
              <a:t>と</a:t>
            </a:r>
            <a:r>
              <a:rPr lang="en-US" altLang="ja-JP" dirty="0">
                <a:solidFill>
                  <a:schemeClr val="bg2">
                    <a:lumMod val="75000"/>
                  </a:schemeClr>
                </a:solidFill>
              </a:rPr>
              <a:t>WebEx</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422824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9</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どこかにサインインしようとしてこの画面になったらそれは</a:t>
            </a:r>
            <a:r>
              <a:rPr lang="en-US" altLang="ja-JP" sz="2400" kern="0" dirty="0"/>
              <a:t>UTokyo Account</a:t>
            </a:r>
            <a:r>
              <a:rPr lang="ja-JP" altLang="en-US" sz="2400" kern="0" dirty="0"/>
              <a:t>でサインイン（</a:t>
            </a:r>
            <a:r>
              <a:rPr lang="en-US" altLang="ja-JP" sz="2400" kern="0" dirty="0"/>
              <a:t>SSO</a:t>
            </a:r>
            <a:r>
              <a:rPr lang="ja-JP" altLang="en-US" sz="2400" kern="0" dirty="0"/>
              <a:t>）しようとしている印</a:t>
            </a:r>
            <a:endParaRPr lang="en-US" altLang="ja-JP" sz="2400" kern="0" dirty="0"/>
          </a:p>
          <a:p>
            <a:pPr>
              <a:lnSpc>
                <a:spcPct val="90000"/>
              </a:lnSpc>
            </a:pPr>
            <a:r>
              <a:rPr lang="ja-JP" altLang="en-US" sz="2400" kern="0" dirty="0">
                <a:solidFill>
                  <a:srgbClr val="00B050"/>
                </a:solidFill>
              </a:rPr>
              <a:t>通称「安田講堂」</a:t>
            </a:r>
            <a:endParaRPr lang="en-US" altLang="ja-JP" sz="2400" kern="0" dirty="0">
              <a:solidFill>
                <a:srgbClr val="00B050"/>
              </a:solidFill>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画面</a:t>
            </a:r>
            <a:endParaRPr lang="en-US" altLang="ja-JP" sz="2000" kern="0" dirty="0">
              <a:solidFill>
                <a:srgbClr val="00B050"/>
              </a:solidFill>
              <a:sym typeface="Symbol" panose="05050102010706020507" pitchFamily="18" charset="2"/>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に飛ばされる</a:t>
            </a:r>
            <a:endParaRPr lang="en-US" altLang="ja-JP" sz="2000" kern="0" dirty="0">
              <a:solidFill>
                <a:srgbClr val="00B050"/>
              </a:solidFill>
            </a:endParaRPr>
          </a:p>
          <a:p>
            <a:pPr lvl="1">
              <a:lnSpc>
                <a:spcPct val="90000"/>
              </a:lnSpc>
            </a:pPr>
            <a:r>
              <a:rPr lang="ja-JP" altLang="en-US" sz="1600" kern="0" dirty="0"/>
              <a:t>スマホだと安田講堂の絵は出ませんが</a:t>
            </a:r>
            <a:endParaRPr lang="en-US" altLang="ja-JP" kern="0" dirty="0"/>
          </a:p>
        </p:txBody>
      </p:sp>
      <p:pic>
        <p:nvPicPr>
          <p:cNvPr id="13" name="図 12">
            <a:extLst>
              <a:ext uri="{FF2B5EF4-FFF2-40B4-BE49-F238E27FC236}">
                <a16:creationId xmlns:a16="http://schemas.microsoft.com/office/drawing/2014/main" id="{A6D25624-D202-4D56-B564-184B80AF8128}"/>
              </a:ext>
            </a:extLst>
          </p:cNvPr>
          <p:cNvPicPr>
            <a:picLocks noChangeAspect="1"/>
          </p:cNvPicPr>
          <p:nvPr/>
        </p:nvPicPr>
        <p:blipFill>
          <a:blip r:embed="rId3"/>
          <a:stretch>
            <a:fillRect/>
          </a:stretch>
        </p:blipFill>
        <p:spPr>
          <a:xfrm>
            <a:off x="6834712" y="27527"/>
            <a:ext cx="2268942" cy="667224"/>
          </a:xfrm>
          <a:prstGeom prst="rect">
            <a:avLst/>
          </a:prstGeom>
        </p:spPr>
      </p:pic>
      <p:sp>
        <p:nvSpPr>
          <p:cNvPr id="34" name="正方形/長方形 33">
            <a:extLst>
              <a:ext uri="{FF2B5EF4-FFF2-40B4-BE49-F238E27FC236}">
                <a16:creationId xmlns:a16="http://schemas.microsoft.com/office/drawing/2014/main" id="{6A8830F5-25F6-438C-8669-B681C460429C}"/>
              </a:ext>
            </a:extLst>
          </p:cNvPr>
          <p:cNvSpPr/>
          <p:nvPr/>
        </p:nvSpPr>
        <p:spPr>
          <a:xfrm>
            <a:off x="6804248" y="541001"/>
            <a:ext cx="2279038" cy="153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5124</TotalTime>
  <Words>3877</Words>
  <Application>Microsoft Office PowerPoint</Application>
  <PresentationFormat>画面に合わせる (4:3)</PresentationFormat>
  <Paragraphs>687</Paragraphs>
  <Slides>54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54</vt:i4>
      </vt:variant>
    </vt:vector>
  </HeadingPairs>
  <TitlesOfParts>
    <vt:vector size="59" baseType="lpstr">
      <vt:lpstr>Meiryo UI</vt:lpstr>
      <vt:lpstr>Calibri</vt:lpstr>
      <vt:lpstr>Cambria</vt:lpstr>
      <vt:lpstr>Wingdings</vt:lpstr>
      <vt:lpstr>雪藤</vt:lpstr>
      <vt:lpstr>授業に必要なICTシステムの概要</vt:lpstr>
      <vt:lpstr>概要</vt:lpstr>
      <vt:lpstr>Q. ややこしすぎませんか?</vt:lpstr>
      <vt:lpstr>今日の状況</vt:lpstr>
      <vt:lpstr>疑問?  まずはuteleconをご覧ください</vt:lpstr>
      <vt:lpstr>見た目も刷新されています</vt:lpstr>
      <vt:lpstr>質問? サポート窓口</vt:lpstr>
      <vt:lpstr>以降の内容</vt:lpstr>
      <vt:lpstr>UTokyo Account</vt:lpstr>
      <vt:lpstr>UTokyo Accountの正体(1)</vt:lpstr>
      <vt:lpstr>UTokyo Accountの正体(2)</vt:lpstr>
      <vt:lpstr>非常勤の場合</vt:lpstr>
      <vt:lpstr>新入生への発行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Microsoftサインイン全パターン</vt:lpstr>
      <vt:lpstr>これはSSOする際の共通パターン</vt:lpstr>
      <vt:lpstr>Google Workspace</vt:lpstr>
      <vt:lpstr>Google Workspace</vt:lpstr>
      <vt:lpstr>Google Workspaceサインイン時の罠</vt:lpstr>
      <vt:lpstr>Google Workspace機能</vt:lpstr>
      <vt:lpstr>M と G 整理</vt:lpstr>
      <vt:lpstr>MとG大学組織契約の存在価値</vt:lpstr>
      <vt:lpstr>安全な情報共有のために(1)</vt:lpstr>
      <vt:lpstr>安全な情報共有のために(2)</vt:lpstr>
      <vt:lpstr>Zoom</vt:lpstr>
      <vt:lpstr>Zoom</vt:lpstr>
      <vt:lpstr>Zoomサインイン方法1</vt:lpstr>
      <vt:lpstr>サインイン方法1: 流れ</vt:lpstr>
      <vt:lpstr>サインイン方法2</vt:lpstr>
      <vt:lpstr>サインイン方法2: 流れ</vt:lpstr>
      <vt:lpstr>サインイン方法3</vt:lpstr>
      <vt:lpstr>サインイン方法3: 流れ</vt:lpstr>
      <vt:lpstr>まとめ</vt:lpstr>
      <vt:lpstr>ZoomのSSOへの移行について</vt:lpstr>
      <vt:lpstr>3/14におきたこと</vt:lpstr>
      <vt:lpstr>生じうるトラブル（壱の型）</vt:lpstr>
      <vt:lpstr>生じうるトラブル（弐の型）</vt:lpstr>
      <vt:lpstr>弐の型のトラブル修正</vt:lpstr>
      <vt:lpstr>大規模会議、ウェビナーの運用（割り当てポリシー）</vt:lpstr>
      <vt:lpstr>FAQ</vt:lpstr>
      <vt:lpstr>Webex</vt:lpstr>
      <vt:lpstr>Webex</vt:lpstr>
      <vt:lpstr>サインイン: 流れ</vt:lpstr>
      <vt:lpstr>Webexも3/14に移行しています</vt:lpstr>
      <vt:lpstr>Web会議比較</vt:lpstr>
      <vt:lpstr>まとめ</vt:lpstr>
      <vt:lpstr>ただしセキュリティが死活的に重要になります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325</cp:revision>
  <dcterms:created xsi:type="dcterms:W3CDTF">2020-09-08T15:01:11Z</dcterms:created>
  <dcterms:modified xsi:type="dcterms:W3CDTF">2021-03-17T06:04:54Z</dcterms:modified>
</cp:coreProperties>
</file>