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6" r:id="rId6"/>
    <p:sldId id="270" r:id="rId7"/>
    <p:sldId id="267" r:id="rId8"/>
    <p:sldId id="269" r:id="rId9"/>
    <p:sldId id="271" r:id="rId10"/>
    <p:sldId id="274" r:id="rId11"/>
    <p:sldId id="276" r:id="rId12"/>
    <p:sldId id="275" r:id="rId13"/>
    <p:sldId id="277" r:id="rId14"/>
    <p:sldId id="282" r:id="rId15"/>
    <p:sldId id="280" r:id="rId16"/>
    <p:sldId id="285" r:id="rId17"/>
    <p:sldId id="284"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5A45F-58A0-0A3A-2909-251A2ED1085F}" v="1" dt="2021-09-15T05:21:09.894"/>
    <p1510:client id="{1586D1C7-1B98-49AC-BB6C-5F7659F7EC3C}" v="2093" dt="2021-09-15T05:29:28.022"/>
    <p1510:client id="{1E4670C5-CEEE-6E5D-3CC4-C00D4154DF4C}" v="19" dt="2021-09-14T15:33:36.133"/>
    <p1510:client id="{388D491C-7AF0-5547-DB03-33B460A66B09}" v="1" dt="2021-09-14T12:51:33.421"/>
    <p1510:client id="{415F2358-BA31-DA93-5E5E-DE5F76DCFACE}" v="2" dt="2021-09-15T00:48:50.984"/>
    <p1510:client id="{6EDFBA37-B5A0-CE67-B732-A3E8AFF7ABC0}" v="73" dt="2021-09-15T01:22:31.705"/>
    <p1510:client id="{973D09CD-ACD9-4EE4-BC81-BBDB1B49C651}" v="19" dt="2021-09-15T00:24:14.867"/>
    <p1510:client id="{ADF41070-4371-01D3-626D-A4CF3BC58936}" v="1" dt="2021-09-15T05:32:13.468"/>
    <p1510:client id="{BDC33EA2-963C-FEF2-80E6-55495BD41D83}" v="4" dt="2021-09-15T05:39:14.647"/>
    <p1510:client id="{D789221C-E0F0-4406-ADE9-2B36592AC7D5}" v="16" dt="2021-09-15T01:01:03.424"/>
    <p1510:client id="{E4DF769C-E369-4078-B6A9-495E031EBC6D}" v="60" dt="2021-09-14T15:43:58.905"/>
  </p1510:revLst>
</p1510:revInfo>
</file>

<file path=ppt/tableStyles.xml><?xml version="1.0" encoding="utf-8"?>
<a:tblStyleLst xmlns:a="http://schemas.openxmlformats.org/drawingml/2006/main" def="{5C22544A-7EE6-4342-B048-85BDC9FD1C3A}">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73387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6506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6622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72434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81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98719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60505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420738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9269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14840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33093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25315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214209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1678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77027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44E1369-E8A4-459B-B5C8-65660C3848B4}" type="datetimeFigureOut">
              <a:rPr kumimoji="1" lang="ja-JP" altLang="en-US" smtClean="0"/>
              <a:t>2021/9/14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104654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E1369-E8A4-459B-B5C8-65660C3848B4}" type="datetimeFigureOut">
              <a:rPr kumimoji="1" lang="ja-JP" altLang="en-US" smtClean="0"/>
              <a:t>2021/9/14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D08F12-0330-471F-8902-1F11613A137E}" type="slidenum">
              <a:rPr kumimoji="1" lang="ja-JP" altLang="en-US" smtClean="0"/>
              <a:t>‹#›</a:t>
            </a:fld>
            <a:endParaRPr kumimoji="1" lang="ja-JP" altLang="en-US"/>
          </a:p>
        </p:txBody>
      </p:sp>
    </p:spTree>
    <p:extLst>
      <p:ext uri="{BB962C8B-B14F-4D97-AF65-F5344CB8AC3E}">
        <p14:creationId xmlns:p14="http://schemas.microsoft.com/office/powerpoint/2010/main" val="39330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telecon.adm.u-tokyo.ac.jp/zoom/licen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pn1.adm.u-tokyo.ac.jp/" TargetMode="External"/><Relationship Id="rId2" Type="http://schemas.openxmlformats.org/officeDocument/2006/relationships/hyperlink" Target="https://login.adm.u-tokyo.ac.jp/utokyoporta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univtokyo.sharepoint.com/sites/utokyoportal/wiki/d/UTokyo_VPN.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tokyo.ac.jp/adm/dics/ja/wifi.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6A189-2B28-4FD8-9454-959CF69550C9}"/>
              </a:ext>
            </a:extLst>
          </p:cNvPr>
          <p:cNvSpPr>
            <a:spLocks noGrp="1"/>
          </p:cNvSpPr>
          <p:nvPr>
            <p:ph type="ctrTitle"/>
          </p:nvPr>
        </p:nvSpPr>
        <p:spPr/>
        <p:txBody>
          <a:bodyPr>
            <a:normAutofit fontScale="90000"/>
          </a:bodyPr>
          <a:lstStyle/>
          <a:p>
            <a:r>
              <a:rPr kumimoji="1" lang="en-US" altLang="ja-JP"/>
              <a:t>UTokyo </a:t>
            </a:r>
            <a:r>
              <a:rPr kumimoji="1" lang="en-US" altLang="ja-JP" err="1"/>
              <a:t>VPN</a:t>
            </a:r>
            <a:r>
              <a:rPr lang="en-US" altLang="ja-JP" err="1"/>
              <a:t>,UTokyo</a:t>
            </a:r>
            <a:r>
              <a:rPr lang="en-US" altLang="ja-JP"/>
              <a:t> WiFi</a:t>
            </a:r>
            <a:br>
              <a:rPr lang="en-US" altLang="ja-JP"/>
            </a:br>
            <a:r>
              <a:rPr lang="en-US" altLang="ja-JP" err="1"/>
              <a:t>Zoomライセンス</a:t>
            </a:r>
            <a:endParaRPr kumimoji="1" lang="ja-JP" altLang="en-US"/>
          </a:p>
        </p:txBody>
      </p:sp>
      <p:sp>
        <p:nvSpPr>
          <p:cNvPr id="3" name="字幕 2">
            <a:extLst>
              <a:ext uri="{FF2B5EF4-FFF2-40B4-BE49-F238E27FC236}">
                <a16:creationId xmlns:a16="http://schemas.microsoft.com/office/drawing/2014/main" id="{17AA00BD-73FD-4F93-8073-973965D2C66B}"/>
              </a:ext>
            </a:extLst>
          </p:cNvPr>
          <p:cNvSpPr>
            <a:spLocks noGrp="1"/>
          </p:cNvSpPr>
          <p:nvPr>
            <p:ph type="subTitle" idx="1"/>
          </p:nvPr>
        </p:nvSpPr>
        <p:spPr/>
        <p:txBody>
          <a:bodyPr>
            <a:normAutofit lnSpcReduction="10000"/>
          </a:bodyPr>
          <a:lstStyle/>
          <a:p>
            <a:r>
              <a:rPr kumimoji="1" lang="ja-JP" altLang="en-US"/>
              <a:t>情報システム本部</a:t>
            </a:r>
            <a:endParaRPr kumimoji="1" lang="en-US" altLang="ja-JP"/>
          </a:p>
          <a:p>
            <a:r>
              <a:rPr lang="ja-JP" altLang="en-US"/>
              <a:t>玉造　潤史</a:t>
            </a:r>
          </a:p>
          <a:p>
            <a:r>
              <a:rPr lang="ja-JP" altLang="en-US">
                <a:ea typeface="メイリオ"/>
              </a:rPr>
              <a:t>石山　寛子</a:t>
            </a:r>
          </a:p>
        </p:txBody>
      </p:sp>
    </p:spTree>
    <p:extLst>
      <p:ext uri="{BB962C8B-B14F-4D97-AF65-F5344CB8AC3E}">
        <p14:creationId xmlns:p14="http://schemas.microsoft.com/office/powerpoint/2010/main" val="346218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lang="ja-JP" altLang="en-US"/>
              <a:t>オンライン授業に向けて</a:t>
            </a:r>
            <a:endParaRPr kumimoji="1" lang="ja-JP" altLang="en-US"/>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10245436" cy="4351338"/>
          </a:xfrm>
        </p:spPr>
        <p:txBody>
          <a:bodyPr>
            <a:normAutofit/>
          </a:bodyPr>
          <a:lstStyle/>
          <a:p>
            <a:r>
              <a:rPr kumimoji="1" lang="en-US" altLang="ja-JP"/>
              <a:t>UTokyo WiFi</a:t>
            </a:r>
            <a:r>
              <a:rPr kumimoji="1" lang="ja-JP" altLang="en-US"/>
              <a:t>が整備された教室においてモバイルルータの利用は控えてください。</a:t>
            </a:r>
            <a:endParaRPr kumimoji="1" lang="en-US" altLang="ja-JP"/>
          </a:p>
          <a:p>
            <a:r>
              <a:rPr kumimoji="1" lang="ja-JP" altLang="en-US"/>
              <a:t>利用される端末のアップデートには注意してください。</a:t>
            </a:r>
            <a:endParaRPr kumimoji="1" lang="en-US" altLang="ja-JP"/>
          </a:p>
          <a:p>
            <a:pPr marL="0" indent="0">
              <a:buNone/>
            </a:pPr>
            <a:r>
              <a:rPr lang="ja-JP" altLang="en-US"/>
              <a:t>　（たとえば、毎月第</a:t>
            </a:r>
            <a:r>
              <a:rPr lang="en-US" altLang="ja-JP"/>
              <a:t>2</a:t>
            </a:r>
            <a:r>
              <a:rPr lang="ja-JP" altLang="en-US"/>
              <a:t>水曜日の</a:t>
            </a:r>
            <a:r>
              <a:rPr lang="en-US" altLang="ja-JP" err="1"/>
              <a:t>WindowsUpdate</a:t>
            </a:r>
            <a:r>
              <a:rPr lang="ja-JP" altLang="en-US"/>
              <a:t>などの大きなトラフィックはオンライン授業に影響します。）</a:t>
            </a:r>
            <a:endParaRPr lang="en-US" altLang="ja-JP"/>
          </a:p>
          <a:p>
            <a:endParaRPr lang="en-US" altLang="ja-JP"/>
          </a:p>
          <a:p>
            <a:r>
              <a:rPr lang="en-US" altLang="ja-JP"/>
              <a:t>UTokyo WiFi </a:t>
            </a:r>
            <a:r>
              <a:rPr lang="ja-JP" altLang="en-US"/>
              <a:t>はオンライン授業で通常利用している </a:t>
            </a:r>
            <a:r>
              <a:rPr lang="en-US" altLang="ja-JP"/>
              <a:t>Zoom, </a:t>
            </a:r>
            <a:r>
              <a:rPr lang="en-US" altLang="ja-JP" err="1"/>
              <a:t>Webex</a:t>
            </a:r>
            <a:r>
              <a:rPr lang="en-US" altLang="ja-JP"/>
              <a:t>, Google Meet </a:t>
            </a:r>
            <a:r>
              <a:rPr lang="ja-JP" altLang="en-US"/>
              <a:t>などの通信は検証済みです。</a:t>
            </a:r>
            <a:endParaRPr lang="en-US" altLang="ja-JP"/>
          </a:p>
          <a:p>
            <a:r>
              <a:rPr kumimoji="1" lang="ja-JP" altLang="en-US"/>
              <a:t>授業での利用前にはあらかじめ教室での通信状況を確認して頂けるとよいです。</a:t>
            </a:r>
            <a:endParaRPr kumimoji="1" lang="en-US" altLang="ja-JP"/>
          </a:p>
          <a:p>
            <a:r>
              <a:rPr kumimoji="1" lang="ja-JP" altLang="en-US"/>
              <a:t>ハイブリッド授業では教室で</a:t>
            </a:r>
            <a:r>
              <a:rPr kumimoji="1" lang="en-US" altLang="ja-JP"/>
              <a:t>Zoom</a:t>
            </a:r>
            <a:r>
              <a:rPr kumimoji="1" lang="ja-JP" altLang="en-US"/>
              <a:t>などを立ち上げる授業参加者が増えると教室全体の</a:t>
            </a:r>
            <a:r>
              <a:rPr kumimoji="1" lang="en-US" altLang="ja-JP"/>
              <a:t>WiFi</a:t>
            </a:r>
            <a:r>
              <a:rPr kumimoji="1" lang="ja-JP" altLang="en-US"/>
              <a:t>通信量が増えます。ご注意ください。</a:t>
            </a:r>
            <a:endParaRPr kumimoji="1" lang="en-US" altLang="ja-JP"/>
          </a:p>
          <a:p>
            <a:endParaRPr kumimoji="1" lang="en-US" altLang="ja-JP"/>
          </a:p>
          <a:p>
            <a:endParaRPr kumimoji="1" lang="en-US" altLang="ja-JP"/>
          </a:p>
        </p:txBody>
      </p:sp>
    </p:spTree>
    <p:extLst>
      <p:ext uri="{BB962C8B-B14F-4D97-AF65-F5344CB8AC3E}">
        <p14:creationId xmlns:p14="http://schemas.microsoft.com/office/powerpoint/2010/main" val="19976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FACE9-8F36-423F-A4D7-0A797F199F73}"/>
              </a:ext>
            </a:extLst>
          </p:cNvPr>
          <p:cNvSpPr>
            <a:spLocks noGrp="1"/>
          </p:cNvSpPr>
          <p:nvPr>
            <p:ph type="title"/>
          </p:nvPr>
        </p:nvSpPr>
        <p:spPr/>
        <p:txBody>
          <a:bodyPr>
            <a:normAutofit fontScale="90000"/>
          </a:bodyPr>
          <a:lstStyle/>
          <a:p>
            <a:r>
              <a:rPr kumimoji="1" lang="en-US" altLang="ja-JP"/>
              <a:t>Zoom</a:t>
            </a:r>
            <a:r>
              <a:rPr kumimoji="1" lang="ja-JP" altLang="en-US"/>
              <a:t>の大規模ミーティングラインセンス、</a:t>
            </a:r>
            <a:br>
              <a:rPr kumimoji="1" lang="en-US" altLang="ja-JP"/>
            </a:br>
            <a:r>
              <a:rPr kumimoji="1" lang="ja-JP" altLang="en-US"/>
              <a:t>　　ウェビナーライセンスの申請について</a:t>
            </a:r>
          </a:p>
        </p:txBody>
      </p:sp>
      <p:graphicFrame>
        <p:nvGraphicFramePr>
          <p:cNvPr id="10" name="表 10">
            <a:extLst>
              <a:ext uri="{FF2B5EF4-FFF2-40B4-BE49-F238E27FC236}">
                <a16:creationId xmlns:a16="http://schemas.microsoft.com/office/drawing/2014/main" id="{7A25A0C0-46C5-4B8E-A3C4-6AFF487A98B1}"/>
              </a:ext>
            </a:extLst>
          </p:cNvPr>
          <p:cNvGraphicFramePr>
            <a:graphicFrameLocks noGrp="1"/>
          </p:cNvGraphicFramePr>
          <p:nvPr>
            <p:ph idx="1"/>
            <p:extLst>
              <p:ext uri="{D42A27DB-BD31-4B8C-83A1-F6EECF244321}">
                <p14:modId xmlns:p14="http://schemas.microsoft.com/office/powerpoint/2010/main" val="3715499102"/>
              </p:ext>
            </p:extLst>
          </p:nvPr>
        </p:nvGraphicFramePr>
        <p:xfrm>
          <a:off x="677863" y="2160587"/>
          <a:ext cx="10676903" cy="4396625"/>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2454339">
                  <a:extLst>
                    <a:ext uri="{9D8B030D-6E8A-4147-A177-3AD203B41FA5}">
                      <a16:colId xmlns:a16="http://schemas.microsoft.com/office/drawing/2014/main" val="1558368799"/>
                    </a:ext>
                  </a:extLst>
                </a:gridCol>
                <a:gridCol w="2076406">
                  <a:extLst>
                    <a:ext uri="{9D8B030D-6E8A-4147-A177-3AD203B41FA5}">
                      <a16:colId xmlns:a16="http://schemas.microsoft.com/office/drawing/2014/main" val="2722739523"/>
                    </a:ext>
                  </a:extLst>
                </a:gridCol>
                <a:gridCol w="2696901">
                  <a:extLst>
                    <a:ext uri="{9D8B030D-6E8A-4147-A177-3AD203B41FA5}">
                      <a16:colId xmlns:a16="http://schemas.microsoft.com/office/drawing/2014/main" val="2940913661"/>
                    </a:ext>
                  </a:extLst>
                </a:gridCol>
                <a:gridCol w="1736202">
                  <a:extLst>
                    <a:ext uri="{9D8B030D-6E8A-4147-A177-3AD203B41FA5}">
                      <a16:colId xmlns:a16="http://schemas.microsoft.com/office/drawing/2014/main" val="3859022245"/>
                    </a:ext>
                  </a:extLst>
                </a:gridCol>
                <a:gridCol w="1713055">
                  <a:extLst>
                    <a:ext uri="{9D8B030D-6E8A-4147-A177-3AD203B41FA5}">
                      <a16:colId xmlns:a16="http://schemas.microsoft.com/office/drawing/2014/main" val="2211664877"/>
                    </a:ext>
                  </a:extLst>
                </a:gridCol>
              </a:tblGrid>
              <a:tr h="879325">
                <a:tc>
                  <a:txBody>
                    <a:bodyPr/>
                    <a:lstStyle/>
                    <a:p>
                      <a:pPr algn="ctr"/>
                      <a:endParaRPr kumimoji="1" lang="ja-JP" altLang="en-US"/>
                    </a:p>
                  </a:txBody>
                  <a:tcPr anchor="ctr">
                    <a:lnTlToBr w="12700" cap="flat" cmpd="sng" algn="ctr">
                      <a:solidFill>
                        <a:schemeClr val="bg1"/>
                      </a:solidFill>
                      <a:prstDash val="solid"/>
                      <a:round/>
                      <a:headEnd type="none" w="med" len="med"/>
                      <a:tailEnd type="none" w="med" len="med"/>
                    </a:lnTlToBr>
                    <a:solidFill>
                      <a:schemeClr val="accent1">
                        <a:lumMod val="75000"/>
                      </a:schemeClr>
                    </a:solidFill>
                  </a:tcPr>
                </a:tc>
                <a:tc>
                  <a:txBody>
                    <a:bodyPr/>
                    <a:lstStyle/>
                    <a:p>
                      <a:pPr algn="ctr"/>
                      <a:r>
                        <a:rPr kumimoji="1" lang="ja-JP" altLang="en-US"/>
                        <a:t>用途</a:t>
                      </a:r>
                    </a:p>
                  </a:txBody>
                  <a:tcPr anchor="ctr">
                    <a:solidFill>
                      <a:schemeClr val="accent1">
                        <a:lumMod val="75000"/>
                      </a:schemeClr>
                    </a:solidFill>
                  </a:tcPr>
                </a:tc>
                <a:tc>
                  <a:txBody>
                    <a:bodyPr/>
                    <a:lstStyle/>
                    <a:p>
                      <a:pPr algn="ctr"/>
                      <a:r>
                        <a:rPr kumimoji="1" lang="ja-JP" altLang="en-US"/>
                        <a:t>利用可能期間</a:t>
                      </a:r>
                    </a:p>
                  </a:txBody>
                  <a:tcPr anchor="ctr">
                    <a:solidFill>
                      <a:schemeClr val="accent1">
                        <a:lumMod val="75000"/>
                      </a:schemeClr>
                    </a:solidFill>
                  </a:tcPr>
                </a:tc>
                <a:tc>
                  <a:txBody>
                    <a:bodyPr/>
                    <a:lstStyle/>
                    <a:p>
                      <a:pPr algn="ctr"/>
                      <a:r>
                        <a:rPr kumimoji="1" lang="ja-JP" altLang="en-US"/>
                        <a:t>同時接続数</a:t>
                      </a:r>
                    </a:p>
                  </a:txBody>
                  <a:tcPr anchor="ctr">
                    <a:solidFill>
                      <a:schemeClr val="accent1">
                        <a:lumMod val="75000"/>
                      </a:schemeClr>
                    </a:solidFill>
                  </a:tcPr>
                </a:tc>
                <a:tc>
                  <a:txBody>
                    <a:bodyPr/>
                    <a:lstStyle/>
                    <a:p>
                      <a:pPr algn="ctr"/>
                      <a:r>
                        <a:rPr kumimoji="1" lang="ja-JP" altLang="en-US"/>
                        <a:t>全学に対する</a:t>
                      </a:r>
                      <a:endParaRPr kumimoji="1" lang="en-US" altLang="ja-JP"/>
                    </a:p>
                    <a:p>
                      <a:pPr algn="ctr"/>
                      <a:r>
                        <a:rPr kumimoji="1" lang="ja-JP" altLang="en-US"/>
                        <a:t>提供可能数</a:t>
                      </a:r>
                    </a:p>
                  </a:txBody>
                  <a:tcPr anchor="ctr">
                    <a:solidFill>
                      <a:schemeClr val="accent1">
                        <a:lumMod val="75000"/>
                      </a:schemeClr>
                    </a:solidFill>
                  </a:tcPr>
                </a:tc>
                <a:extLst>
                  <a:ext uri="{0D108BD9-81ED-4DB2-BD59-A6C34878D82A}">
                    <a16:rowId xmlns:a16="http://schemas.microsoft.com/office/drawing/2014/main" val="2518602210"/>
                  </a:ext>
                </a:extLst>
              </a:tr>
              <a:tr h="879325">
                <a:tc rowSpan="2">
                  <a:txBody>
                    <a:bodyPr/>
                    <a:lstStyle/>
                    <a:p>
                      <a:pPr algn="ctr"/>
                      <a:r>
                        <a:rPr kumimoji="1" lang="ja-JP" altLang="en-US"/>
                        <a:t>大規模ミーティング</a:t>
                      </a:r>
                    </a:p>
                  </a:txBody>
                  <a:tcPr anchor="ctr">
                    <a:solidFill>
                      <a:schemeClr val="accent1">
                        <a:lumMod val="75000"/>
                      </a:schemeClr>
                    </a:solidFill>
                  </a:tcPr>
                </a:tc>
                <a:tc rowSpan="2">
                  <a:txBody>
                    <a:bodyPr/>
                    <a:lstStyle/>
                    <a:p>
                      <a:pPr algn="l"/>
                      <a:r>
                        <a:rPr kumimoji="1" lang="ja-JP" altLang="en-US" sz="1600"/>
                        <a:t>主に授業向け</a:t>
                      </a:r>
                    </a:p>
                  </a:txBody>
                  <a:tcPr anchor="ct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600"/>
                        <a:t>学期単位</a:t>
                      </a:r>
                      <a:endParaRPr kumimoji="1" lang="en-US" altLang="ja-JP" sz="1600"/>
                    </a:p>
                  </a:txBody>
                  <a:tcPr anchor="ctr"/>
                </a:tc>
                <a:tc>
                  <a:txBody>
                    <a:bodyPr/>
                    <a:lstStyle/>
                    <a:p>
                      <a:pPr algn="l"/>
                      <a:r>
                        <a:rPr kumimoji="1" lang="en-US" altLang="ja-JP" sz="1600"/>
                        <a:t>500</a:t>
                      </a:r>
                      <a:r>
                        <a:rPr kumimoji="1" lang="ja-JP" altLang="en-US" sz="1600"/>
                        <a:t>人まで</a:t>
                      </a:r>
                    </a:p>
                  </a:txBody>
                  <a:tcPr anchor="ctr"/>
                </a:tc>
                <a:tc>
                  <a:txBody>
                    <a:bodyPr/>
                    <a:lstStyle/>
                    <a:p>
                      <a:pPr algn="l"/>
                      <a:r>
                        <a:rPr kumimoji="1" lang="en-US" altLang="ja-JP" sz="1600"/>
                        <a:t>150</a:t>
                      </a:r>
                      <a:r>
                        <a:rPr kumimoji="1" lang="ja-JP" altLang="en-US" sz="1600"/>
                        <a:t>本</a:t>
                      </a:r>
                    </a:p>
                  </a:txBody>
                  <a:tcPr anchor="ctr"/>
                </a:tc>
                <a:extLst>
                  <a:ext uri="{0D108BD9-81ED-4DB2-BD59-A6C34878D82A}">
                    <a16:rowId xmlns:a16="http://schemas.microsoft.com/office/drawing/2014/main" val="3284168397"/>
                  </a:ext>
                </a:extLst>
              </a:tr>
              <a:tr h="87932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600"/>
                        <a:t>1000</a:t>
                      </a:r>
                      <a:r>
                        <a:rPr kumimoji="1" lang="ja-JP" altLang="en-US" sz="1600"/>
                        <a:t>人まで</a:t>
                      </a:r>
                    </a:p>
                  </a:txBody>
                  <a:tcPr anchor="ctr"/>
                </a:tc>
                <a:tc>
                  <a:txBody>
                    <a:bodyPr/>
                    <a:lstStyle/>
                    <a:p>
                      <a:pPr algn="l"/>
                      <a:r>
                        <a:rPr kumimoji="1" lang="en-US" altLang="ja-JP" sz="1600"/>
                        <a:t>30</a:t>
                      </a:r>
                      <a:r>
                        <a:rPr kumimoji="1" lang="ja-JP" altLang="en-US" sz="1600"/>
                        <a:t>本</a:t>
                      </a:r>
                    </a:p>
                  </a:txBody>
                  <a:tcPr anchor="ctr"/>
                </a:tc>
                <a:extLst>
                  <a:ext uri="{0D108BD9-81ED-4DB2-BD59-A6C34878D82A}">
                    <a16:rowId xmlns:a16="http://schemas.microsoft.com/office/drawing/2014/main" val="1108005253"/>
                  </a:ext>
                </a:extLst>
              </a:tr>
              <a:tr h="879325">
                <a:tc rowSpan="2">
                  <a:txBody>
                    <a:bodyPr/>
                    <a:lstStyle/>
                    <a:p>
                      <a:pPr algn="ctr"/>
                      <a:r>
                        <a:rPr kumimoji="1" lang="ja-JP" altLang="en-US"/>
                        <a:t>ウェビナー</a:t>
                      </a:r>
                    </a:p>
                  </a:txBody>
                  <a:tcPr anchor="ctr">
                    <a:solidFill>
                      <a:schemeClr val="accent1">
                        <a:lumMod val="75000"/>
                      </a:schemeClr>
                    </a:solidFill>
                  </a:tcPr>
                </a:tc>
                <a:tc rowSpan="2">
                  <a:txBody>
                    <a:bodyPr/>
                    <a:lstStyle/>
                    <a:p>
                      <a:pPr algn="l"/>
                      <a:r>
                        <a:rPr lang="ja-JP" altLang="en-US" sz="1600"/>
                        <a:t>授業・イベント向け</a:t>
                      </a:r>
                      <a:endParaRPr kumimoji="1" lang="ja-JP" altLang="en-US" sz="1600"/>
                    </a:p>
                  </a:txBody>
                  <a:tcPr anchor="ctr"/>
                </a:tc>
                <a:tc rowSpan="2">
                  <a:txBody>
                    <a:bodyPr/>
                    <a:lstStyle/>
                    <a:p>
                      <a:pPr algn="l"/>
                      <a:r>
                        <a:rPr kumimoji="1" lang="en-US" altLang="ja-JP" sz="1600" b="0" i="0" kern="1200">
                          <a:solidFill>
                            <a:schemeClr val="dk1"/>
                          </a:solidFill>
                          <a:effectLst/>
                          <a:latin typeface="+mn-lt"/>
                          <a:ea typeface="+mn-ea"/>
                          <a:cs typeface="+mn-cs"/>
                        </a:rPr>
                        <a:t>1</a:t>
                      </a:r>
                      <a:r>
                        <a:rPr kumimoji="1" lang="ja-JP" altLang="en-US" sz="1600" b="0" i="0" kern="1200">
                          <a:solidFill>
                            <a:schemeClr val="dk1"/>
                          </a:solidFill>
                          <a:effectLst/>
                          <a:latin typeface="+mn-lt"/>
                          <a:ea typeface="+mn-ea"/>
                          <a:cs typeface="+mn-cs"/>
                        </a:rPr>
                        <a:t>イベントにつき、</a:t>
                      </a:r>
                      <a:endParaRPr kumimoji="1" lang="en-US" altLang="ja-JP" sz="1600" b="0" i="0" kern="1200">
                        <a:solidFill>
                          <a:schemeClr val="dk1"/>
                        </a:solidFill>
                        <a:effectLst/>
                        <a:latin typeface="+mn-lt"/>
                        <a:ea typeface="+mn-ea"/>
                        <a:cs typeface="+mn-cs"/>
                      </a:endParaRPr>
                    </a:p>
                    <a:p>
                      <a:pPr algn="l"/>
                      <a:r>
                        <a:rPr kumimoji="1" lang="ja-JP" altLang="en-US" sz="1600" b="0" i="0" kern="1200">
                          <a:solidFill>
                            <a:schemeClr val="dk1"/>
                          </a:solidFill>
                          <a:effectLst/>
                          <a:latin typeface="+mn-lt"/>
                          <a:ea typeface="+mn-ea"/>
                          <a:cs typeface="+mn-cs"/>
                        </a:rPr>
                        <a:t>最大</a:t>
                      </a:r>
                      <a:r>
                        <a:rPr kumimoji="1" lang="en-US" altLang="ja-JP" sz="1600" b="0" i="0" kern="1200">
                          <a:solidFill>
                            <a:schemeClr val="dk1"/>
                          </a:solidFill>
                          <a:effectLst/>
                          <a:latin typeface="+mn-lt"/>
                          <a:ea typeface="+mn-ea"/>
                          <a:cs typeface="+mn-cs"/>
                        </a:rPr>
                        <a:t>1</a:t>
                      </a:r>
                      <a:r>
                        <a:rPr kumimoji="1" lang="ja-JP" altLang="en-US" sz="1600" b="0" i="0" kern="1200">
                          <a:solidFill>
                            <a:schemeClr val="dk1"/>
                          </a:solidFill>
                          <a:effectLst/>
                          <a:latin typeface="+mn-lt"/>
                          <a:ea typeface="+mn-ea"/>
                          <a:cs typeface="+mn-cs"/>
                        </a:rPr>
                        <a:t>ヵ月間</a:t>
                      </a:r>
                      <a:endParaRPr kumimoji="1" lang="en-US" altLang="ja-JP" sz="1600" b="0" i="0" kern="1200">
                        <a:solidFill>
                          <a:schemeClr val="dk1"/>
                        </a:solidFill>
                        <a:effectLst/>
                        <a:latin typeface="+mn-lt"/>
                        <a:ea typeface="+mn-ea"/>
                        <a:cs typeface="+mn-cs"/>
                      </a:endParaRPr>
                    </a:p>
                    <a:p>
                      <a:pPr algn="l"/>
                      <a:endParaRPr kumimoji="1" lang="en-US" altLang="ja-JP" sz="1600" b="0" i="0" kern="1200">
                        <a:solidFill>
                          <a:schemeClr val="dk1"/>
                        </a:solidFill>
                        <a:effectLst/>
                        <a:latin typeface="+mn-lt"/>
                        <a:ea typeface="+mn-ea"/>
                        <a:cs typeface="+mn-cs"/>
                      </a:endParaRPr>
                    </a:p>
                    <a:p>
                      <a:pPr algn="l"/>
                      <a:r>
                        <a:rPr kumimoji="1" lang="en-US" altLang="ja-JP" sz="1400" b="0" i="0" kern="1200">
                          <a:solidFill>
                            <a:schemeClr val="dk1"/>
                          </a:solidFill>
                          <a:effectLst/>
                          <a:latin typeface="+mn-lt"/>
                          <a:ea typeface="+mn-ea"/>
                          <a:cs typeface="+mn-cs"/>
                        </a:rPr>
                        <a:t>※</a:t>
                      </a:r>
                      <a:r>
                        <a:rPr kumimoji="1" lang="ja-JP" altLang="en-US" sz="1400" b="0" i="0" kern="1200">
                          <a:solidFill>
                            <a:schemeClr val="dk1"/>
                          </a:solidFill>
                          <a:effectLst/>
                          <a:latin typeface="+mn-lt"/>
                          <a:ea typeface="+mn-ea"/>
                          <a:cs typeface="+mn-cs"/>
                        </a:rPr>
                        <a:t>原則、準備～イベント当日～後処理、全て含んで</a:t>
                      </a:r>
                      <a:r>
                        <a:rPr kumimoji="1" lang="en-US" altLang="ja-JP" sz="1400" b="0" i="0" kern="1200">
                          <a:solidFill>
                            <a:schemeClr val="dk1"/>
                          </a:solidFill>
                          <a:effectLst/>
                          <a:latin typeface="+mn-lt"/>
                          <a:ea typeface="+mn-ea"/>
                          <a:cs typeface="+mn-cs"/>
                        </a:rPr>
                        <a:t>1</a:t>
                      </a:r>
                      <a:r>
                        <a:rPr kumimoji="1" lang="ja-JP" altLang="en-US" sz="1400" b="0" i="0" kern="1200">
                          <a:solidFill>
                            <a:schemeClr val="dk1"/>
                          </a:solidFill>
                          <a:effectLst/>
                          <a:latin typeface="+mn-lt"/>
                          <a:ea typeface="+mn-ea"/>
                          <a:cs typeface="+mn-cs"/>
                        </a:rPr>
                        <a:t>ヵ月</a:t>
                      </a:r>
                      <a:endParaRPr kumimoji="1" lang="ja-JP" altLang="en-US" sz="1400"/>
                    </a:p>
                  </a:txBody>
                  <a:tcPr anchor="ctr"/>
                </a:tc>
                <a:tc>
                  <a:txBody>
                    <a:bodyPr/>
                    <a:lstStyle/>
                    <a:p>
                      <a:pPr algn="l"/>
                      <a:r>
                        <a:rPr kumimoji="1" lang="en-US" altLang="ja-JP" sz="1600"/>
                        <a:t>500</a:t>
                      </a:r>
                      <a:r>
                        <a:rPr kumimoji="1" lang="ja-JP" altLang="en-US" sz="1600"/>
                        <a:t>人まで</a:t>
                      </a:r>
                    </a:p>
                  </a:txBody>
                  <a:tcPr anchor="ctr"/>
                </a:tc>
                <a:tc>
                  <a:txBody>
                    <a:bodyPr/>
                    <a:lstStyle/>
                    <a:p>
                      <a:pPr algn="l"/>
                      <a:r>
                        <a:rPr kumimoji="1" lang="en-US" altLang="ja-JP" sz="1600"/>
                        <a:t>70</a:t>
                      </a:r>
                      <a:r>
                        <a:rPr kumimoji="1" lang="ja-JP" altLang="en-US" sz="1600"/>
                        <a:t>本</a:t>
                      </a:r>
                    </a:p>
                  </a:txBody>
                  <a:tcPr anchor="ctr"/>
                </a:tc>
                <a:extLst>
                  <a:ext uri="{0D108BD9-81ED-4DB2-BD59-A6C34878D82A}">
                    <a16:rowId xmlns:a16="http://schemas.microsoft.com/office/drawing/2014/main" val="554508197"/>
                  </a:ext>
                </a:extLst>
              </a:tr>
              <a:tr h="879325">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600"/>
                        <a:t>3000</a:t>
                      </a:r>
                      <a:r>
                        <a:rPr kumimoji="1" lang="ja-JP" altLang="en-US" sz="1600"/>
                        <a:t>人まで</a:t>
                      </a:r>
                    </a:p>
                  </a:txBody>
                  <a:tcPr anchor="ctr"/>
                </a:tc>
                <a:tc>
                  <a:txBody>
                    <a:bodyPr/>
                    <a:lstStyle/>
                    <a:p>
                      <a:pPr algn="l"/>
                      <a:r>
                        <a:rPr kumimoji="1" lang="en-US" altLang="ja-JP" sz="1600"/>
                        <a:t>10</a:t>
                      </a:r>
                      <a:r>
                        <a:rPr kumimoji="1" lang="ja-JP" altLang="en-US" sz="1600"/>
                        <a:t>本</a:t>
                      </a:r>
                    </a:p>
                  </a:txBody>
                  <a:tcPr anchor="ctr"/>
                </a:tc>
                <a:extLst>
                  <a:ext uri="{0D108BD9-81ED-4DB2-BD59-A6C34878D82A}">
                    <a16:rowId xmlns:a16="http://schemas.microsoft.com/office/drawing/2014/main" val="2487337867"/>
                  </a:ext>
                </a:extLst>
              </a:tr>
            </a:tbl>
          </a:graphicData>
        </a:graphic>
      </p:graphicFrame>
    </p:spTree>
    <p:extLst>
      <p:ext uri="{BB962C8B-B14F-4D97-AF65-F5344CB8AC3E}">
        <p14:creationId xmlns:p14="http://schemas.microsoft.com/office/powerpoint/2010/main" val="39134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DA79-B429-491D-B8D2-A6E49375B517}"/>
              </a:ext>
            </a:extLst>
          </p:cNvPr>
          <p:cNvSpPr>
            <a:spLocks noGrp="1"/>
          </p:cNvSpPr>
          <p:nvPr>
            <p:ph type="title"/>
          </p:nvPr>
        </p:nvSpPr>
        <p:spPr/>
        <p:txBody>
          <a:bodyPr/>
          <a:lstStyle/>
          <a:p>
            <a:r>
              <a:rPr lang="ja-JP" altLang="en-US">
                <a:ea typeface="メイリオ"/>
              </a:rPr>
              <a:t>申請のしかた</a:t>
            </a:r>
            <a:endParaRPr lang="en-US"/>
          </a:p>
        </p:txBody>
      </p:sp>
      <p:sp>
        <p:nvSpPr>
          <p:cNvPr id="3" name="Content Placeholder 2">
            <a:extLst>
              <a:ext uri="{FF2B5EF4-FFF2-40B4-BE49-F238E27FC236}">
                <a16:creationId xmlns:a16="http://schemas.microsoft.com/office/drawing/2014/main" id="{CAFAED61-A706-4EE5-8F3F-061BB3680111}"/>
              </a:ext>
            </a:extLst>
          </p:cNvPr>
          <p:cNvSpPr>
            <a:spLocks noGrp="1"/>
          </p:cNvSpPr>
          <p:nvPr>
            <p:ph idx="1"/>
          </p:nvPr>
        </p:nvSpPr>
        <p:spPr>
          <a:xfrm>
            <a:off x="729635" y="2558011"/>
            <a:ext cx="9791752" cy="1542934"/>
          </a:xfrm>
        </p:spPr>
        <p:txBody>
          <a:bodyPr vert="horz" lIns="91440" tIns="45720" rIns="91440" bIns="45720" rtlCol="0" anchor="t">
            <a:normAutofit/>
          </a:bodyPr>
          <a:lstStyle/>
          <a:p>
            <a:pPr lvl="1"/>
            <a:r>
              <a:rPr lang="ja-JP" altLang="en-US" sz="1800">
                <a:ea typeface="メイリオ"/>
              </a:rPr>
              <a:t>申請にあたっての注意事項がフォーム上部に書いてあります。</a:t>
            </a:r>
            <a:br>
              <a:rPr lang="en-US" altLang="ja-JP" sz="1800">
                <a:ea typeface="メイリオ"/>
              </a:rPr>
            </a:br>
            <a:r>
              <a:rPr lang="ja-JP" altLang="en-US" sz="1800">
                <a:ea typeface="メイリオ"/>
              </a:rPr>
              <a:t>ご一読のうえ、ご申請ください。</a:t>
            </a:r>
            <a:endParaRPr lang="en-US" altLang="ja-JP" sz="1800">
              <a:ea typeface="メイリオ"/>
            </a:endParaRPr>
          </a:p>
          <a:p>
            <a:pPr lvl="1"/>
            <a:r>
              <a:rPr lang="ja-JP" altLang="en-US" sz="1800">
                <a:ea typeface="メイリオ"/>
              </a:rPr>
              <a:t>学生ご本人からの直接の申請は受け付けていません。</a:t>
            </a:r>
            <a:br>
              <a:rPr lang="en-US" altLang="ja-JP" sz="1800">
                <a:ea typeface="メイリオ"/>
              </a:rPr>
            </a:br>
            <a:r>
              <a:rPr lang="ja-JP" altLang="en-US" sz="1800">
                <a:ea typeface="メイリオ"/>
              </a:rPr>
              <a:t>学生から要望があった場合は、必ず教職員から申請してください。</a:t>
            </a:r>
            <a:endParaRPr lang="en-US" altLang="ja-JP" sz="1800">
              <a:ea typeface="メイリオ"/>
            </a:endParaRPr>
          </a:p>
          <a:p>
            <a:pPr lvl="1"/>
            <a:endParaRPr lang="ja-JP" altLang="en-US">
              <a:ea typeface="メイリオ"/>
            </a:endParaRPr>
          </a:p>
          <a:p>
            <a:endParaRPr lang="ja-JP" altLang="en-US">
              <a:ea typeface="メイリオ"/>
            </a:endParaRPr>
          </a:p>
        </p:txBody>
      </p:sp>
      <p:sp>
        <p:nvSpPr>
          <p:cNvPr id="4" name="Content Placeholder 2">
            <a:extLst>
              <a:ext uri="{FF2B5EF4-FFF2-40B4-BE49-F238E27FC236}">
                <a16:creationId xmlns:a16="http://schemas.microsoft.com/office/drawing/2014/main" id="{6BAC0037-726F-4024-A14D-CC7237CF94E9}"/>
              </a:ext>
            </a:extLst>
          </p:cNvPr>
          <p:cNvSpPr txBox="1">
            <a:spLocks/>
          </p:cNvSpPr>
          <p:nvPr/>
        </p:nvSpPr>
        <p:spPr>
          <a:xfrm>
            <a:off x="677334" y="1455201"/>
            <a:ext cx="8767607" cy="1102810"/>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000"/>
              <a:t>申請フォームに情報を入力して申請します。</a:t>
            </a:r>
            <a:endParaRPr lang="en-US" altLang="ja-JP" sz="2000"/>
          </a:p>
          <a:p>
            <a:pPr marL="400050" lvl="1" indent="0">
              <a:buNone/>
            </a:pPr>
            <a:r>
              <a:rPr lang="en-US" altLang="ja-JP" sz="2400">
                <a:hlinkClick r:id="rId2"/>
              </a:rPr>
              <a:t>https://utelecon.adm.u-tokyo.ac.jp/zoom/license</a:t>
            </a:r>
            <a:endParaRPr lang="en-US" altLang="ja-JP" sz="2400">
              <a:ea typeface="メイリオ"/>
            </a:endParaRPr>
          </a:p>
          <a:p>
            <a:endParaRPr lang="en-US" altLang="ja-JP" sz="2000">
              <a:ea typeface="メイリオ" panose="020B0604030504040204" pitchFamily="34" charset="-128"/>
            </a:endParaRPr>
          </a:p>
        </p:txBody>
      </p:sp>
    </p:spTree>
    <p:extLst>
      <p:ext uri="{BB962C8B-B14F-4D97-AF65-F5344CB8AC3E}">
        <p14:creationId xmlns:p14="http://schemas.microsoft.com/office/powerpoint/2010/main" val="387390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DA79-B429-491D-B8D2-A6E49375B517}"/>
              </a:ext>
            </a:extLst>
          </p:cNvPr>
          <p:cNvSpPr>
            <a:spLocks noGrp="1"/>
          </p:cNvSpPr>
          <p:nvPr>
            <p:ph type="title"/>
          </p:nvPr>
        </p:nvSpPr>
        <p:spPr/>
        <p:txBody>
          <a:bodyPr/>
          <a:lstStyle/>
          <a:p>
            <a:r>
              <a:rPr lang="ja-JP" altLang="en-US">
                <a:ea typeface="メイリオ"/>
              </a:rPr>
              <a:t>申請のしかた</a:t>
            </a:r>
            <a:endParaRPr lang="en-US"/>
          </a:p>
        </p:txBody>
      </p:sp>
      <p:pic>
        <p:nvPicPr>
          <p:cNvPr id="6" name="図 5" descr="テキスト&#10;&#10;自動的に生成された説明">
            <a:extLst>
              <a:ext uri="{FF2B5EF4-FFF2-40B4-BE49-F238E27FC236}">
                <a16:creationId xmlns:a16="http://schemas.microsoft.com/office/drawing/2014/main" id="{5A310BBA-8E01-4A1A-91BE-2F7F4A0AC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44" y="1400537"/>
            <a:ext cx="4526989" cy="5105327"/>
          </a:xfrm>
          <a:prstGeom prst="rect">
            <a:avLst/>
          </a:prstGeom>
          <a:ln w="3175">
            <a:solidFill>
              <a:schemeClr val="tx1"/>
            </a:solidFill>
          </a:ln>
        </p:spPr>
      </p:pic>
      <p:sp>
        <p:nvSpPr>
          <p:cNvPr id="16" name="吹き出し: 折線 15">
            <a:extLst>
              <a:ext uri="{FF2B5EF4-FFF2-40B4-BE49-F238E27FC236}">
                <a16:creationId xmlns:a16="http://schemas.microsoft.com/office/drawing/2014/main" id="{B9D2E2B5-CF94-4187-95CD-FAC09E02119F}"/>
              </a:ext>
            </a:extLst>
          </p:cNvPr>
          <p:cNvSpPr/>
          <p:nvPr/>
        </p:nvSpPr>
        <p:spPr>
          <a:xfrm>
            <a:off x="268736" y="4250480"/>
            <a:ext cx="1446835" cy="1215342"/>
          </a:xfrm>
          <a:prstGeom prst="borderCallout2">
            <a:avLst>
              <a:gd name="adj1" fmla="val 12083"/>
              <a:gd name="adj2" fmla="val -333"/>
              <a:gd name="adj3" fmla="val -298"/>
              <a:gd name="adj4" fmla="val -11067"/>
              <a:gd name="adj5" fmla="val -95119"/>
              <a:gd name="adj6" fmla="val 9813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ライセンスの残数情報等</a:t>
            </a:r>
          </a:p>
        </p:txBody>
      </p:sp>
      <p:sp>
        <p:nvSpPr>
          <p:cNvPr id="17" name="楕円 16">
            <a:extLst>
              <a:ext uri="{FF2B5EF4-FFF2-40B4-BE49-F238E27FC236}">
                <a16:creationId xmlns:a16="http://schemas.microsoft.com/office/drawing/2014/main" id="{CE3D9283-1C89-476E-B155-30C660DD4E54}"/>
              </a:ext>
            </a:extLst>
          </p:cNvPr>
          <p:cNvSpPr/>
          <p:nvPr/>
        </p:nvSpPr>
        <p:spPr>
          <a:xfrm>
            <a:off x="1599825" y="3020994"/>
            <a:ext cx="138896" cy="1388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 name="図 4" descr="グラフィカル ユーザー インターフェイス, テキスト&#10;&#10;自動的に生成された説明">
            <a:extLst>
              <a:ext uri="{FF2B5EF4-FFF2-40B4-BE49-F238E27FC236}">
                <a16:creationId xmlns:a16="http://schemas.microsoft.com/office/drawing/2014/main" id="{A943F7A4-DFAD-4AB3-B3F1-CA5E7E42D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19" y="1400536"/>
            <a:ext cx="4533637" cy="5105327"/>
          </a:xfrm>
          <a:prstGeom prst="rect">
            <a:avLst/>
          </a:prstGeom>
          <a:ln w="3175">
            <a:solidFill>
              <a:schemeClr val="tx1"/>
            </a:solidFill>
          </a:ln>
        </p:spPr>
      </p:pic>
      <p:sp>
        <p:nvSpPr>
          <p:cNvPr id="18" name="吹き出し: 折線 17">
            <a:extLst>
              <a:ext uri="{FF2B5EF4-FFF2-40B4-BE49-F238E27FC236}">
                <a16:creationId xmlns:a16="http://schemas.microsoft.com/office/drawing/2014/main" id="{38CE983C-2F2F-409E-B248-5E61E1CB05B3}"/>
              </a:ext>
            </a:extLst>
          </p:cNvPr>
          <p:cNvSpPr/>
          <p:nvPr/>
        </p:nvSpPr>
        <p:spPr>
          <a:xfrm>
            <a:off x="10592175" y="2702489"/>
            <a:ext cx="1446835" cy="1215342"/>
          </a:xfrm>
          <a:prstGeom prst="borderCallout2">
            <a:avLst>
              <a:gd name="adj1" fmla="val 12083"/>
              <a:gd name="adj2" fmla="val -333"/>
              <a:gd name="adj3" fmla="val -298"/>
              <a:gd name="adj4" fmla="val -11067"/>
              <a:gd name="adj5" fmla="val -34167"/>
              <a:gd name="adj6" fmla="val -2410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よくある</a:t>
            </a:r>
            <a:endParaRPr kumimoji="1" lang="en-US" altLang="ja-JP"/>
          </a:p>
          <a:p>
            <a:pPr algn="ctr"/>
            <a:r>
              <a:rPr kumimoji="1" lang="ja-JP" altLang="en-US"/>
              <a:t>質問</a:t>
            </a:r>
          </a:p>
        </p:txBody>
      </p:sp>
      <p:sp>
        <p:nvSpPr>
          <p:cNvPr id="19" name="楕円 18">
            <a:extLst>
              <a:ext uri="{FF2B5EF4-FFF2-40B4-BE49-F238E27FC236}">
                <a16:creationId xmlns:a16="http://schemas.microsoft.com/office/drawing/2014/main" id="{46979F21-850F-4127-9831-DEAE4F98CE3C}"/>
              </a:ext>
            </a:extLst>
          </p:cNvPr>
          <p:cNvSpPr/>
          <p:nvPr/>
        </p:nvSpPr>
        <p:spPr>
          <a:xfrm>
            <a:off x="7022131" y="2187618"/>
            <a:ext cx="138896" cy="1388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427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B7A9-92F1-454C-9772-F2FF87705759}"/>
              </a:ext>
            </a:extLst>
          </p:cNvPr>
          <p:cNvSpPr>
            <a:spLocks noGrp="1"/>
          </p:cNvSpPr>
          <p:nvPr>
            <p:ph type="title"/>
          </p:nvPr>
        </p:nvSpPr>
        <p:spPr/>
        <p:txBody>
          <a:bodyPr/>
          <a:lstStyle/>
          <a:p>
            <a:r>
              <a:rPr lang="ja-JP" altLang="en-US">
                <a:ea typeface="メイリオ"/>
              </a:rPr>
              <a:t>申請の際、間違いやすい点</a:t>
            </a:r>
            <a:endParaRPr lang="en-US"/>
          </a:p>
        </p:txBody>
      </p:sp>
      <p:sp>
        <p:nvSpPr>
          <p:cNvPr id="3" name="Content Placeholder 2">
            <a:extLst>
              <a:ext uri="{FF2B5EF4-FFF2-40B4-BE49-F238E27FC236}">
                <a16:creationId xmlns:a16="http://schemas.microsoft.com/office/drawing/2014/main" id="{F4097006-97AA-4A8A-A894-9A73486001A7}"/>
              </a:ext>
            </a:extLst>
          </p:cNvPr>
          <p:cNvSpPr>
            <a:spLocks noGrp="1"/>
          </p:cNvSpPr>
          <p:nvPr>
            <p:ph idx="1"/>
          </p:nvPr>
        </p:nvSpPr>
        <p:spPr>
          <a:xfrm>
            <a:off x="769934" y="2152895"/>
            <a:ext cx="8596668" cy="3391381"/>
          </a:xfrm>
        </p:spPr>
        <p:txBody>
          <a:bodyPr vert="horz" lIns="91440" tIns="45720" rIns="91440" bIns="45720" rtlCol="0" anchor="t">
            <a:noAutofit/>
          </a:bodyPr>
          <a:lstStyle/>
          <a:p>
            <a:r>
              <a:rPr lang="ja-JP" altLang="en-US" sz="2000"/>
              <a:t>希望ライセンスの種類</a:t>
            </a:r>
            <a:endParaRPr lang="en-US" altLang="ja-JP" sz="2000"/>
          </a:p>
          <a:p>
            <a:pPr lvl="1"/>
            <a:r>
              <a:rPr lang="ja-JP" altLang="en-US" sz="2000"/>
              <a:t>ウェビナー？ミーティング？</a:t>
            </a:r>
            <a:endParaRPr lang="en-US" altLang="ja-JP" sz="2000"/>
          </a:p>
          <a:p>
            <a:pPr lvl="1"/>
            <a:endParaRPr lang="en-US" altLang="ja-JP" sz="2000"/>
          </a:p>
          <a:p>
            <a:r>
              <a:rPr lang="ja-JP" altLang="en-US" sz="2000"/>
              <a:t>日付</a:t>
            </a:r>
            <a:endParaRPr lang="en-US" altLang="ja-JP" sz="2000"/>
          </a:p>
          <a:p>
            <a:pPr lvl="1"/>
            <a:r>
              <a:rPr lang="ja-JP" altLang="en-US" sz="2000">
                <a:ea typeface="メイリオ"/>
              </a:rPr>
              <a:t>付与開始希望日、付与終了希望日</a:t>
            </a:r>
            <a:endParaRPr lang="en-US" altLang="ja-JP" sz="2000">
              <a:ea typeface="メイリオ"/>
            </a:endParaRPr>
          </a:p>
          <a:p>
            <a:pPr lvl="1"/>
            <a:endParaRPr lang="en-US" altLang="ja-JP" sz="2000"/>
          </a:p>
          <a:p>
            <a:r>
              <a:rPr lang="ja-JP" altLang="en-US" sz="2000">
                <a:ea typeface="メイリオ"/>
              </a:rPr>
              <a:t>ライセンスを付与する</a:t>
            </a:r>
            <a:r>
              <a:rPr lang="en-US" altLang="ja-JP" sz="2000">
                <a:ea typeface="メイリオ"/>
              </a:rPr>
              <a:t>Zoom</a:t>
            </a:r>
            <a:r>
              <a:rPr lang="ja-JP" altLang="en-US" sz="2000">
                <a:ea typeface="メイリオ"/>
              </a:rPr>
              <a:t>アカウント</a:t>
            </a:r>
            <a:endParaRPr lang="en-US" altLang="ja-JP" sz="2000">
              <a:ea typeface="メイリオ"/>
            </a:endParaRPr>
          </a:p>
          <a:p>
            <a:pPr lvl="1"/>
            <a:r>
              <a:rPr lang="ja-JP" altLang="en-US" sz="2000">
                <a:ea typeface="メイリオ"/>
              </a:rPr>
              <a:t>共通</a:t>
            </a:r>
            <a:r>
              <a:rPr lang="en-US" altLang="ja-JP" sz="2000">
                <a:ea typeface="メイリオ"/>
              </a:rPr>
              <a:t>ID</a:t>
            </a:r>
            <a:r>
              <a:rPr lang="ja-JP" altLang="en-US" sz="2000">
                <a:ea typeface="メイリオ"/>
              </a:rPr>
              <a:t>の数字</a:t>
            </a:r>
            <a:endParaRPr lang="en-US" altLang="ja-JP" sz="2000">
              <a:ea typeface="メイリオ"/>
            </a:endParaRPr>
          </a:p>
          <a:p>
            <a:pPr marL="457200" lvl="1" indent="0">
              <a:buNone/>
            </a:pPr>
            <a:endParaRPr lang="en-US" altLang="ja-JP" sz="2000"/>
          </a:p>
          <a:p>
            <a:pPr marL="457200" lvl="1" indent="0">
              <a:buNone/>
            </a:pPr>
            <a:endParaRPr lang="en-US" altLang="ja-JP" sz="2000"/>
          </a:p>
          <a:p>
            <a:pPr marL="457200" lvl="1" indent="0">
              <a:buNone/>
            </a:pPr>
            <a:endParaRPr lang="en-US" altLang="ja-JP" sz="2000"/>
          </a:p>
          <a:p>
            <a:endParaRPr lang="en-US" altLang="ja-JP" sz="2000"/>
          </a:p>
        </p:txBody>
      </p:sp>
    </p:spTree>
    <p:extLst>
      <p:ext uri="{BB962C8B-B14F-4D97-AF65-F5344CB8AC3E}">
        <p14:creationId xmlns:p14="http://schemas.microsoft.com/office/powerpoint/2010/main" val="39851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B7A9-92F1-454C-9772-F2FF87705759}"/>
              </a:ext>
            </a:extLst>
          </p:cNvPr>
          <p:cNvSpPr>
            <a:spLocks noGrp="1"/>
          </p:cNvSpPr>
          <p:nvPr>
            <p:ph type="title"/>
          </p:nvPr>
        </p:nvSpPr>
        <p:spPr/>
        <p:txBody>
          <a:bodyPr/>
          <a:lstStyle/>
          <a:p>
            <a:r>
              <a:rPr lang="ja-JP" altLang="en-US"/>
              <a:t>申請にあたってのお願い</a:t>
            </a:r>
            <a:endParaRPr lang="en-US"/>
          </a:p>
        </p:txBody>
      </p:sp>
      <p:sp>
        <p:nvSpPr>
          <p:cNvPr id="3" name="Content Placeholder 2">
            <a:extLst>
              <a:ext uri="{FF2B5EF4-FFF2-40B4-BE49-F238E27FC236}">
                <a16:creationId xmlns:a16="http://schemas.microsoft.com/office/drawing/2014/main" id="{F4097006-97AA-4A8A-A894-9A73486001A7}"/>
              </a:ext>
            </a:extLst>
          </p:cNvPr>
          <p:cNvSpPr>
            <a:spLocks noGrp="1"/>
          </p:cNvSpPr>
          <p:nvPr>
            <p:ph idx="1"/>
          </p:nvPr>
        </p:nvSpPr>
        <p:spPr>
          <a:xfrm>
            <a:off x="769934" y="2152895"/>
            <a:ext cx="8596668" cy="3391381"/>
          </a:xfrm>
        </p:spPr>
        <p:txBody>
          <a:bodyPr vert="horz" lIns="91440" tIns="45720" rIns="91440" bIns="45720" rtlCol="0" anchor="t">
            <a:noAutofit/>
          </a:bodyPr>
          <a:lstStyle/>
          <a:p>
            <a:r>
              <a:rPr lang="ja-JP" altLang="en-US" sz="2000"/>
              <a:t>申請期日</a:t>
            </a:r>
            <a:endParaRPr lang="en-US" altLang="ja-JP" sz="2000"/>
          </a:p>
          <a:p>
            <a:pPr marL="0" indent="0">
              <a:buNone/>
            </a:pPr>
            <a:endParaRPr lang="en-US" altLang="ja-JP" sz="2000">
              <a:ea typeface="メイリオ"/>
            </a:endParaRPr>
          </a:p>
          <a:p>
            <a:pPr marL="0" indent="0">
              <a:buNone/>
            </a:pPr>
            <a:endParaRPr lang="en-US" altLang="ja-JP" sz="2000">
              <a:ea typeface="メイリオ"/>
            </a:endParaRPr>
          </a:p>
          <a:p>
            <a:pPr marL="0" indent="0">
              <a:buNone/>
            </a:pPr>
            <a:endParaRPr lang="en-US" altLang="ja-JP" sz="2000">
              <a:ea typeface="メイリオ"/>
            </a:endParaRPr>
          </a:p>
          <a:p>
            <a:pPr marL="0" indent="0">
              <a:buNone/>
            </a:pPr>
            <a:r>
              <a:rPr lang="ja-JP" altLang="en-US" sz="2000">
                <a:ea typeface="メイリオ"/>
              </a:rPr>
              <a:t>　付与作業は手作業で行っております。余裕を持った申請をお願いします。</a:t>
            </a:r>
            <a:endParaRPr lang="en-US" altLang="ja-JP" sz="2000">
              <a:ea typeface="メイリオ"/>
            </a:endParaRPr>
          </a:p>
          <a:p>
            <a:endParaRPr lang="ja-JP" altLang="en-US" sz="2000">
              <a:ea typeface="メイリオ"/>
            </a:endParaRPr>
          </a:p>
          <a:p>
            <a:pPr marL="457200" lvl="1" indent="0">
              <a:buNone/>
            </a:pPr>
            <a:endParaRPr lang="en-US" altLang="ja-JP" sz="2000"/>
          </a:p>
          <a:p>
            <a:pPr marL="457200" lvl="1" indent="0">
              <a:buNone/>
            </a:pPr>
            <a:endParaRPr lang="en-US" altLang="ja-JP" sz="2000"/>
          </a:p>
          <a:p>
            <a:pPr marL="457200" lvl="1" indent="0">
              <a:buNone/>
            </a:pPr>
            <a:endParaRPr lang="en-US" altLang="ja-JP" sz="2000"/>
          </a:p>
          <a:p>
            <a:endParaRPr lang="en-US" altLang="ja-JP" sz="2000"/>
          </a:p>
        </p:txBody>
      </p:sp>
      <p:graphicFrame>
        <p:nvGraphicFramePr>
          <p:cNvPr id="4" name="表 4">
            <a:extLst>
              <a:ext uri="{FF2B5EF4-FFF2-40B4-BE49-F238E27FC236}">
                <a16:creationId xmlns:a16="http://schemas.microsoft.com/office/drawing/2014/main" id="{8C0B343C-E271-4FE2-9FC0-4FB22FBB5694}"/>
              </a:ext>
            </a:extLst>
          </p:cNvPr>
          <p:cNvGraphicFramePr>
            <a:graphicFrameLocks noGrp="1"/>
          </p:cNvGraphicFramePr>
          <p:nvPr>
            <p:extLst>
              <p:ext uri="{D42A27DB-BD31-4B8C-83A1-F6EECF244321}">
                <p14:modId xmlns:p14="http://schemas.microsoft.com/office/powerpoint/2010/main" val="3003066526"/>
              </p:ext>
            </p:extLst>
          </p:nvPr>
        </p:nvGraphicFramePr>
        <p:xfrm>
          <a:off x="1146002" y="2687320"/>
          <a:ext cx="8128000" cy="102507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08473054"/>
                    </a:ext>
                  </a:extLst>
                </a:gridCol>
                <a:gridCol w="4064000">
                  <a:extLst>
                    <a:ext uri="{9D8B030D-6E8A-4147-A177-3AD203B41FA5}">
                      <a16:colId xmlns:a16="http://schemas.microsoft.com/office/drawing/2014/main" val="112405757"/>
                    </a:ext>
                  </a:extLst>
                </a:gridCol>
              </a:tblGrid>
              <a:tr h="512535">
                <a:tc>
                  <a:txBody>
                    <a:bodyPr/>
                    <a:lstStyle/>
                    <a:p>
                      <a:r>
                        <a:rPr kumimoji="1" lang="ja-JP" altLang="en-US"/>
                        <a:t>ミーティング</a:t>
                      </a:r>
                    </a:p>
                  </a:txBody>
                  <a:tcPr/>
                </a:tc>
                <a:tc>
                  <a:txBody>
                    <a:bodyPr/>
                    <a:lstStyle/>
                    <a:p>
                      <a:r>
                        <a:rPr kumimoji="1" lang="ja-JP" altLang="en-US"/>
                        <a:t>付与開始希望日の</a:t>
                      </a:r>
                      <a:r>
                        <a:rPr kumimoji="1" lang="en-US" altLang="ja-JP"/>
                        <a:t>1</a:t>
                      </a:r>
                      <a:r>
                        <a:rPr kumimoji="1" lang="ja-JP" altLang="en-US"/>
                        <a:t>週間前まで</a:t>
                      </a:r>
                    </a:p>
                  </a:txBody>
                  <a:tcPr/>
                </a:tc>
                <a:extLst>
                  <a:ext uri="{0D108BD9-81ED-4DB2-BD59-A6C34878D82A}">
                    <a16:rowId xmlns:a16="http://schemas.microsoft.com/office/drawing/2014/main" val="922509391"/>
                  </a:ext>
                </a:extLst>
              </a:tr>
              <a:tr h="512535">
                <a:tc>
                  <a:txBody>
                    <a:bodyPr/>
                    <a:lstStyle/>
                    <a:p>
                      <a:r>
                        <a:rPr kumimoji="1" lang="ja-JP" altLang="en-US"/>
                        <a:t>ウェビナー</a:t>
                      </a:r>
                    </a:p>
                  </a:txBody>
                  <a:tcPr/>
                </a:tc>
                <a:tc>
                  <a:txBody>
                    <a:bodyPr/>
                    <a:lstStyle/>
                    <a:p>
                      <a:r>
                        <a:rPr kumimoji="1" lang="ja-JP" altLang="en-US"/>
                        <a:t>付与開始希望日の</a:t>
                      </a:r>
                      <a:r>
                        <a:rPr kumimoji="1" lang="en-US" altLang="ja-JP"/>
                        <a:t>2</a:t>
                      </a:r>
                      <a:r>
                        <a:rPr kumimoji="1" lang="ja-JP" altLang="en-US"/>
                        <a:t>週間前まで</a:t>
                      </a:r>
                    </a:p>
                  </a:txBody>
                  <a:tcPr/>
                </a:tc>
                <a:extLst>
                  <a:ext uri="{0D108BD9-81ED-4DB2-BD59-A6C34878D82A}">
                    <a16:rowId xmlns:a16="http://schemas.microsoft.com/office/drawing/2014/main" val="1015465768"/>
                  </a:ext>
                </a:extLst>
              </a:tr>
            </a:tbl>
          </a:graphicData>
        </a:graphic>
      </p:graphicFrame>
    </p:spTree>
    <p:extLst>
      <p:ext uri="{BB962C8B-B14F-4D97-AF65-F5344CB8AC3E}">
        <p14:creationId xmlns:p14="http://schemas.microsoft.com/office/powerpoint/2010/main" val="334903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75E1C-A290-42EE-A865-7A886F416410}"/>
              </a:ext>
            </a:extLst>
          </p:cNvPr>
          <p:cNvSpPr>
            <a:spLocks noGrp="1"/>
          </p:cNvSpPr>
          <p:nvPr>
            <p:ph type="title"/>
          </p:nvPr>
        </p:nvSpPr>
        <p:spPr/>
        <p:txBody>
          <a:bodyPr/>
          <a:lstStyle/>
          <a:p>
            <a:r>
              <a:rPr kumimoji="1" lang="ja-JP" altLang="en-US" b="1"/>
              <a:t>全学教職員向け</a:t>
            </a:r>
            <a:r>
              <a:rPr kumimoji="1" lang="en-US" altLang="ja-JP" b="1"/>
              <a:t>VPN</a:t>
            </a:r>
            <a:r>
              <a:rPr kumimoji="1" lang="ja-JP" altLang="en-US" b="1"/>
              <a:t>サービス</a:t>
            </a:r>
            <a:br>
              <a:rPr kumimoji="1" lang="en-US" altLang="ja-JP" b="1"/>
            </a:br>
            <a:r>
              <a:rPr kumimoji="1" lang="en-US" altLang="ja-JP" b="1"/>
              <a:t>  (UTokyo VPN)</a:t>
            </a:r>
            <a:endParaRPr kumimoji="1" lang="ja-JP" altLang="en-US" b="1"/>
          </a:p>
        </p:txBody>
      </p:sp>
      <p:sp>
        <p:nvSpPr>
          <p:cNvPr id="3" name="コンテンツ プレースホルダー 2">
            <a:extLst>
              <a:ext uri="{FF2B5EF4-FFF2-40B4-BE49-F238E27FC236}">
                <a16:creationId xmlns:a16="http://schemas.microsoft.com/office/drawing/2014/main" id="{6A81EE8A-36F2-4F99-A26A-2AB80CD7034C}"/>
              </a:ext>
            </a:extLst>
          </p:cNvPr>
          <p:cNvSpPr>
            <a:spLocks noGrp="1"/>
          </p:cNvSpPr>
          <p:nvPr>
            <p:ph idx="1"/>
          </p:nvPr>
        </p:nvSpPr>
        <p:spPr>
          <a:xfrm>
            <a:off x="677334" y="2160589"/>
            <a:ext cx="6518487" cy="3880773"/>
          </a:xfrm>
        </p:spPr>
        <p:txBody>
          <a:bodyPr vert="horz" lIns="91440" tIns="45720" rIns="91440" bIns="45720" rtlCol="0" anchor="t">
            <a:normAutofit/>
          </a:bodyPr>
          <a:lstStyle/>
          <a:p>
            <a:r>
              <a:rPr kumimoji="1" lang="en-US" altLang="ja-JP" b="1">
                <a:ea typeface="メイリオ"/>
              </a:rPr>
              <a:t>2021</a:t>
            </a:r>
            <a:r>
              <a:rPr kumimoji="1" lang="ja-JP" altLang="en-US" b="1">
                <a:ea typeface="メイリオ"/>
              </a:rPr>
              <a:t>年</a:t>
            </a:r>
            <a:r>
              <a:rPr kumimoji="1" lang="en-US" altLang="ja-JP" b="1">
                <a:ea typeface="メイリオ"/>
              </a:rPr>
              <a:t>9</a:t>
            </a:r>
            <a:r>
              <a:rPr kumimoji="1" lang="ja-JP" altLang="en-US" b="1">
                <a:ea typeface="メイリオ"/>
              </a:rPr>
              <a:t>月</a:t>
            </a:r>
            <a:r>
              <a:rPr kumimoji="1" lang="en-US" altLang="ja-JP" b="1">
                <a:ea typeface="メイリオ"/>
              </a:rPr>
              <a:t>27</a:t>
            </a:r>
            <a:r>
              <a:rPr kumimoji="1" lang="ja-JP" altLang="en-US" b="1">
                <a:ea typeface="メイリオ"/>
              </a:rPr>
              <a:t>日</a:t>
            </a:r>
            <a:r>
              <a:rPr lang="ja-JP" altLang="en-US" b="1">
                <a:ea typeface="メイリオ"/>
              </a:rPr>
              <a:t>午前9時</a:t>
            </a:r>
            <a:r>
              <a:rPr kumimoji="1" lang="ja-JP" altLang="en-US">
                <a:ea typeface="メイリオ"/>
              </a:rPr>
              <a:t>から、全学の教職員向けに</a:t>
            </a:r>
            <a:r>
              <a:rPr kumimoji="1" lang="en-US" altLang="ja-JP">
                <a:ea typeface="メイリオ"/>
              </a:rPr>
              <a:t>VPN</a:t>
            </a:r>
            <a:r>
              <a:rPr kumimoji="1" lang="ja-JP" altLang="en-US">
                <a:ea typeface="メイリオ"/>
              </a:rPr>
              <a:t>サービスを提供します。</a:t>
            </a:r>
            <a:endParaRPr kumimoji="1" lang="en-US" altLang="ja-JP">
              <a:ea typeface="メイリオ"/>
            </a:endParaRPr>
          </a:p>
          <a:p>
            <a:r>
              <a:rPr lang="ja-JP" altLang="en-US">
                <a:ea typeface="メイリオ"/>
              </a:rPr>
              <a:t>学外にいても </a:t>
            </a:r>
            <a:r>
              <a:rPr lang="en-US" altLang="ja-JP">
                <a:ea typeface="メイリオ"/>
              </a:rPr>
              <a:t>UTokyo WiFi </a:t>
            </a:r>
            <a:r>
              <a:rPr lang="ja-JP" altLang="en-US">
                <a:ea typeface="メイリオ"/>
              </a:rPr>
              <a:t>と同じネットワーク（学内でネットワークを利用している時と同じ）に接続できます。</a:t>
            </a:r>
            <a:endParaRPr lang="en-US" altLang="ja-JP">
              <a:ea typeface="メイリオ"/>
            </a:endParaRPr>
          </a:p>
          <a:p>
            <a:pPr lvl="1"/>
            <a:r>
              <a:rPr lang="ja-JP" altLang="en-US">
                <a:ea typeface="メイリオ"/>
              </a:rPr>
              <a:t>キャンパス内のみで</a:t>
            </a:r>
            <a:r>
              <a:rPr kumimoji="1" lang="ja-JP" altLang="en-US">
                <a:ea typeface="メイリオ"/>
              </a:rPr>
              <a:t>提供</a:t>
            </a:r>
            <a:r>
              <a:rPr lang="ja-JP" altLang="en-US">
                <a:ea typeface="メイリオ"/>
              </a:rPr>
              <a:t>されている</a:t>
            </a:r>
            <a:r>
              <a:rPr kumimoji="1" lang="ja-JP" altLang="en-US">
                <a:ea typeface="メイリオ"/>
              </a:rPr>
              <a:t>情報サービスを利用することができます。</a:t>
            </a:r>
            <a:endParaRPr kumimoji="1" lang="en-US" altLang="ja-JP">
              <a:ea typeface="メイリオ"/>
            </a:endParaRPr>
          </a:p>
          <a:p>
            <a:pPr lvl="1"/>
            <a:r>
              <a:rPr kumimoji="1" lang="ja-JP" altLang="en-US">
                <a:ea typeface="メイリオ"/>
              </a:rPr>
              <a:t>これまで認証</a:t>
            </a:r>
            <a:r>
              <a:rPr kumimoji="1" lang="en-US" altLang="ja-JP">
                <a:ea typeface="メイリオ"/>
              </a:rPr>
              <a:t>GW</a:t>
            </a:r>
            <a:r>
              <a:rPr kumimoji="1" lang="ja-JP" altLang="en-US">
                <a:ea typeface="メイリオ"/>
              </a:rPr>
              <a:t>サービスで提供してきた電子ジャーナルは</a:t>
            </a:r>
            <a:r>
              <a:rPr kumimoji="1" lang="en-US" altLang="ja-JP">
                <a:ea typeface="メイリオ"/>
              </a:rPr>
              <a:t>8</a:t>
            </a:r>
            <a:r>
              <a:rPr kumimoji="1" lang="ja-JP" altLang="en-US">
                <a:ea typeface="メイリオ"/>
              </a:rPr>
              <a:t>月</a:t>
            </a:r>
            <a:r>
              <a:rPr kumimoji="1" lang="en-US" altLang="ja-JP">
                <a:ea typeface="メイリオ"/>
              </a:rPr>
              <a:t>11</a:t>
            </a:r>
            <a:r>
              <a:rPr kumimoji="1" lang="ja-JP" altLang="en-US">
                <a:ea typeface="メイリオ"/>
              </a:rPr>
              <a:t>日から</a:t>
            </a:r>
            <a:r>
              <a:rPr lang="en-US" altLang="ja-JP" err="1">
                <a:ea typeface="メイリオ"/>
              </a:rPr>
              <a:t>Ezproxy</a:t>
            </a:r>
            <a:r>
              <a:rPr lang="ja-JP" altLang="en-US">
                <a:ea typeface="メイリオ"/>
              </a:rPr>
              <a:t>サービスでの提供を開始しています。利用者の身分に応じて利用できる外部サービスに接続されます。</a:t>
            </a:r>
            <a:endParaRPr lang="en-US" altLang="ja-JP">
              <a:ea typeface="メイリオ"/>
            </a:endParaRPr>
          </a:p>
          <a:p>
            <a:pPr lvl="1"/>
            <a:r>
              <a:rPr lang="ja-JP" altLang="en-US">
                <a:ea typeface="メイリオ"/>
              </a:rPr>
              <a:t>電子ジャーナルサービス利用のために全学教職員向け</a:t>
            </a:r>
            <a:r>
              <a:rPr lang="en-US" altLang="ja-JP">
                <a:ea typeface="メイリオ"/>
              </a:rPr>
              <a:t>VPN</a:t>
            </a:r>
            <a:r>
              <a:rPr lang="ja-JP" altLang="en-US">
                <a:ea typeface="メイリオ"/>
              </a:rPr>
              <a:t>サービスは必要ありません。</a:t>
            </a:r>
            <a:endParaRPr lang="en-US" altLang="ja-JP">
              <a:ea typeface="メイリオ"/>
            </a:endParaRPr>
          </a:p>
        </p:txBody>
      </p:sp>
      <p:pic>
        <p:nvPicPr>
          <p:cNvPr id="4" name="Picture 4">
            <a:extLst>
              <a:ext uri="{FF2B5EF4-FFF2-40B4-BE49-F238E27FC236}">
                <a16:creationId xmlns:a16="http://schemas.microsoft.com/office/drawing/2014/main" id="{22FF43E5-AEFA-436D-9F61-3A27606DADC5}"/>
              </a:ext>
            </a:extLst>
          </p:cNvPr>
          <p:cNvPicPr>
            <a:picLocks noChangeAspect="1"/>
          </p:cNvPicPr>
          <p:nvPr/>
        </p:nvPicPr>
        <p:blipFill>
          <a:blip r:embed="rId2"/>
          <a:stretch>
            <a:fillRect/>
          </a:stretch>
        </p:blipFill>
        <p:spPr>
          <a:xfrm>
            <a:off x="7391400" y="2499866"/>
            <a:ext cx="4743450" cy="2791719"/>
          </a:xfrm>
          <a:prstGeom prst="rect">
            <a:avLst/>
          </a:prstGeom>
        </p:spPr>
      </p:pic>
    </p:spTree>
    <p:extLst>
      <p:ext uri="{BB962C8B-B14F-4D97-AF65-F5344CB8AC3E}">
        <p14:creationId xmlns:p14="http://schemas.microsoft.com/office/powerpoint/2010/main" val="43799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C567C-39A7-4C78-B52A-B04EC6EEF2FA}"/>
              </a:ext>
            </a:extLst>
          </p:cNvPr>
          <p:cNvSpPr>
            <a:spLocks noGrp="1"/>
          </p:cNvSpPr>
          <p:nvPr>
            <p:ph type="title"/>
          </p:nvPr>
        </p:nvSpPr>
        <p:spPr/>
        <p:txBody>
          <a:bodyPr/>
          <a:lstStyle/>
          <a:p>
            <a:r>
              <a:rPr kumimoji="1" lang="ja-JP" altLang="en-US"/>
              <a:t>セキュリティ対策のお願い</a:t>
            </a:r>
          </a:p>
        </p:txBody>
      </p:sp>
      <p:sp>
        <p:nvSpPr>
          <p:cNvPr id="3" name="コンテンツ プレースホルダー 2">
            <a:extLst>
              <a:ext uri="{FF2B5EF4-FFF2-40B4-BE49-F238E27FC236}">
                <a16:creationId xmlns:a16="http://schemas.microsoft.com/office/drawing/2014/main" id="{1C64862B-D650-4904-872E-78FC4799F47A}"/>
              </a:ext>
            </a:extLst>
          </p:cNvPr>
          <p:cNvSpPr>
            <a:spLocks noGrp="1"/>
          </p:cNvSpPr>
          <p:nvPr>
            <p:ph idx="1"/>
          </p:nvPr>
        </p:nvSpPr>
        <p:spPr/>
        <p:txBody>
          <a:bodyPr>
            <a:normAutofit/>
          </a:bodyPr>
          <a:lstStyle/>
          <a:p>
            <a:r>
              <a:rPr kumimoji="1" lang="ja-JP" altLang="en-US"/>
              <a:t>大学ネットワークであるため全学</a:t>
            </a:r>
            <a:r>
              <a:rPr kumimoji="1" lang="en-US" altLang="ja-JP"/>
              <a:t>FW</a:t>
            </a:r>
            <a:r>
              <a:rPr kumimoji="1" lang="ja-JP" altLang="en-US"/>
              <a:t>を通過します。</a:t>
            </a:r>
            <a:endParaRPr kumimoji="1" lang="en-US" altLang="ja-JP"/>
          </a:p>
          <a:p>
            <a:r>
              <a:rPr lang="ja-JP" altLang="en-US"/>
              <a:t>セキュリティインシデントを検出した場合、まずは本人に連絡します。</a:t>
            </a:r>
            <a:endParaRPr lang="en-US" altLang="ja-JP"/>
          </a:p>
          <a:p>
            <a:pPr marL="0" indent="0">
              <a:buNone/>
            </a:pPr>
            <a:r>
              <a:rPr lang="ja-JP" altLang="en-US"/>
              <a:t>　　（本人の</a:t>
            </a:r>
            <a:r>
              <a:rPr lang="en-US" altLang="ja-JP" b="1"/>
              <a:t>ECCS</a:t>
            </a:r>
            <a:r>
              <a:rPr lang="ja-JP" altLang="en-US" b="1"/>
              <a:t>クラウドメール</a:t>
            </a:r>
            <a:r>
              <a:rPr lang="ja-JP" altLang="en-US"/>
              <a:t>に連絡します。）</a:t>
            </a:r>
            <a:endParaRPr lang="en-US" altLang="ja-JP"/>
          </a:p>
          <a:p>
            <a:r>
              <a:rPr kumimoji="1" lang="ja-JP" altLang="en-US"/>
              <a:t>連絡がつかなかった場合はサービスを停止します。</a:t>
            </a:r>
            <a:endParaRPr kumimoji="1" lang="en-US" altLang="ja-JP"/>
          </a:p>
          <a:p>
            <a:endParaRPr kumimoji="1" lang="en-US" altLang="ja-JP"/>
          </a:p>
          <a:p>
            <a:r>
              <a:rPr kumimoji="1" lang="ja-JP" altLang="en-US"/>
              <a:t>端末の</a:t>
            </a:r>
            <a:r>
              <a:rPr kumimoji="1" lang="en-US" altLang="ja-JP"/>
              <a:t>OS</a:t>
            </a:r>
            <a:r>
              <a:rPr kumimoji="1" lang="ja-JP" altLang="en-US"/>
              <a:t>、使用するアプリケーションは最新版にアップデートはしてください。</a:t>
            </a:r>
            <a:endParaRPr kumimoji="1" lang="en-US" altLang="ja-JP"/>
          </a:p>
          <a:p>
            <a:r>
              <a:rPr kumimoji="1" lang="ja-JP" altLang="en-US" b="1"/>
              <a:t>大学のセキュリティポリシーが適用されます。</a:t>
            </a:r>
            <a:r>
              <a:rPr kumimoji="1" lang="ja-JP" altLang="en-US"/>
              <a:t>セキュリティ対策ソフトウェアを必ずインストールしてください。</a:t>
            </a:r>
          </a:p>
        </p:txBody>
      </p:sp>
    </p:spTree>
    <p:extLst>
      <p:ext uri="{BB962C8B-B14F-4D97-AF65-F5344CB8AC3E}">
        <p14:creationId xmlns:p14="http://schemas.microsoft.com/office/powerpoint/2010/main" val="22023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EBC60-C5B6-4D2D-9F9D-FB29293CEFC3}"/>
              </a:ext>
            </a:extLst>
          </p:cNvPr>
          <p:cNvSpPr>
            <a:spLocks noGrp="1"/>
          </p:cNvSpPr>
          <p:nvPr>
            <p:ph type="title"/>
          </p:nvPr>
        </p:nvSpPr>
        <p:spPr/>
        <p:txBody>
          <a:bodyPr/>
          <a:lstStyle/>
          <a:p>
            <a:r>
              <a:rPr kumimoji="1" lang="ja-JP" altLang="en-US"/>
              <a:t>設定方法</a:t>
            </a:r>
          </a:p>
        </p:txBody>
      </p:sp>
      <p:sp>
        <p:nvSpPr>
          <p:cNvPr id="3" name="コンテンツ プレースホルダー 2">
            <a:extLst>
              <a:ext uri="{FF2B5EF4-FFF2-40B4-BE49-F238E27FC236}">
                <a16:creationId xmlns:a16="http://schemas.microsoft.com/office/drawing/2014/main" id="{92A3C171-8B15-49FA-9C38-FA06F88DC657}"/>
              </a:ext>
            </a:extLst>
          </p:cNvPr>
          <p:cNvSpPr>
            <a:spLocks noGrp="1"/>
          </p:cNvSpPr>
          <p:nvPr>
            <p:ph idx="1"/>
          </p:nvPr>
        </p:nvSpPr>
        <p:spPr>
          <a:xfrm>
            <a:off x="838200" y="1476103"/>
            <a:ext cx="5011271" cy="4700860"/>
          </a:xfrm>
        </p:spPr>
        <p:txBody>
          <a:bodyPr>
            <a:normAutofit fontScale="92500" lnSpcReduction="20000"/>
          </a:bodyPr>
          <a:lstStyle/>
          <a:p>
            <a:r>
              <a:rPr kumimoji="1" lang="en-US" altLang="ja-JP">
                <a:hlinkClick r:id="rId2"/>
              </a:rPr>
              <a:t>UTokyo Portal </a:t>
            </a:r>
            <a:r>
              <a:rPr kumimoji="1" lang="ja-JP" altLang="en-US">
                <a:hlinkClick r:id="rId2"/>
              </a:rPr>
              <a:t>にサインイン</a:t>
            </a:r>
            <a:r>
              <a:rPr kumimoji="1" lang="ja-JP" altLang="en-US"/>
              <a:t>します。</a:t>
            </a:r>
            <a:endParaRPr kumimoji="1" lang="en-US" altLang="ja-JP"/>
          </a:p>
          <a:p>
            <a:r>
              <a:rPr lang="ja-JP" altLang="en-US"/>
              <a:t>便利帳の情報システム本部にある「</a:t>
            </a:r>
            <a:r>
              <a:rPr lang="en-US" altLang="ja-JP"/>
              <a:t>UTokyo VPN</a:t>
            </a:r>
            <a:r>
              <a:rPr lang="ja-JP" altLang="en-US"/>
              <a:t>」（現在作成中）</a:t>
            </a:r>
            <a:endParaRPr lang="en-US" altLang="ja-JP"/>
          </a:p>
          <a:p>
            <a:r>
              <a:rPr kumimoji="1" lang="ja-JP" altLang="en-US"/>
              <a:t>「サインイン」をクリック</a:t>
            </a:r>
            <a:endParaRPr kumimoji="1" lang="en-US" altLang="ja-JP"/>
          </a:p>
          <a:p>
            <a:r>
              <a:rPr lang="en-US" altLang="ja-JP"/>
              <a:t>UTokyo Account </a:t>
            </a:r>
            <a:r>
              <a:rPr lang="ja-JP" altLang="en-US"/>
              <a:t>でサインイン</a:t>
            </a:r>
            <a:r>
              <a:rPr lang="en-US" altLang="ja-JP"/>
              <a:t>(</a:t>
            </a:r>
            <a:r>
              <a:rPr lang="ja-JP" altLang="en-US"/>
              <a:t>多要素認証を設定していないと設定を求められます。）</a:t>
            </a:r>
          </a:p>
          <a:p>
            <a:r>
              <a:rPr kumimoji="1" lang="ja-JP" altLang="en-US"/>
              <a:t>サインインが成功すると端末を判別して自動でアプリケーションのダウンロードが求められます。</a:t>
            </a:r>
            <a:endParaRPr kumimoji="1" lang="en-US" altLang="ja-JP"/>
          </a:p>
          <a:p>
            <a:r>
              <a:rPr kumimoji="1" lang="ja-JP" altLang="en-US"/>
              <a:t>ダウンロードに続きインストールが開始されます。</a:t>
            </a:r>
            <a:endParaRPr kumimoji="1" lang="en-US" altLang="ja-JP"/>
          </a:p>
          <a:p>
            <a:r>
              <a:rPr kumimoji="1" lang="en-US" altLang="ja-JP"/>
              <a:t>Cisco AnyConnect </a:t>
            </a:r>
            <a:r>
              <a:rPr kumimoji="1" lang="ja-JP" altLang="en-US"/>
              <a:t>を起動し</a:t>
            </a:r>
            <a:r>
              <a:rPr lang="ja-JP" altLang="en-US"/>
              <a:t>「</a:t>
            </a:r>
            <a:r>
              <a:rPr lang="en-US" altLang="ja-JP"/>
              <a:t>Connect</a:t>
            </a:r>
            <a:r>
              <a:rPr lang="ja-JP" altLang="en-US"/>
              <a:t>」を押します。</a:t>
            </a:r>
            <a:endParaRPr lang="en-US" altLang="ja-JP"/>
          </a:p>
          <a:p>
            <a:r>
              <a:rPr kumimoji="1" lang="ja-JP" altLang="en-US"/>
              <a:t>注意：起動したときにサーバ名が空白になる場合があります。その場合は、</a:t>
            </a:r>
            <a:r>
              <a:rPr kumimoji="1" lang="en-US" altLang="ja-JP">
                <a:hlinkClick r:id="rId3"/>
              </a:rPr>
              <a:t>https://vpn1.adm.u-tokyo.ac.jp</a:t>
            </a:r>
            <a:r>
              <a:rPr kumimoji="1" lang="ja-JP" altLang="en-US"/>
              <a:t>を入れて「</a:t>
            </a:r>
            <a:r>
              <a:rPr kumimoji="1" lang="en-US" altLang="ja-JP"/>
              <a:t>Connect</a:t>
            </a:r>
            <a:r>
              <a:rPr kumimoji="1" lang="ja-JP" altLang="en-US"/>
              <a:t>」を押してください。</a:t>
            </a:r>
            <a:r>
              <a:rPr kumimoji="1" lang="en-US" altLang="ja-JP"/>
              <a:t> </a:t>
            </a:r>
          </a:p>
          <a:p>
            <a:endParaRPr lang="en-US" altLang="ja-JP"/>
          </a:p>
        </p:txBody>
      </p:sp>
      <p:sp>
        <p:nvSpPr>
          <p:cNvPr id="5" name="テキスト ボックス 4">
            <a:extLst>
              <a:ext uri="{FF2B5EF4-FFF2-40B4-BE49-F238E27FC236}">
                <a16:creationId xmlns:a16="http://schemas.microsoft.com/office/drawing/2014/main" id="{D0850D11-94F0-49F2-96A9-C913170567DE}"/>
              </a:ext>
            </a:extLst>
          </p:cNvPr>
          <p:cNvSpPr txBox="1"/>
          <p:nvPr/>
        </p:nvSpPr>
        <p:spPr>
          <a:xfrm>
            <a:off x="6651812" y="900668"/>
            <a:ext cx="4667175" cy="369332"/>
          </a:xfrm>
          <a:prstGeom prst="rect">
            <a:avLst/>
          </a:prstGeom>
          <a:noFill/>
        </p:spPr>
        <p:txBody>
          <a:bodyPr wrap="none" rtlCol="0">
            <a:spAutoFit/>
          </a:bodyPr>
          <a:lstStyle/>
          <a:p>
            <a:r>
              <a:rPr kumimoji="1" lang="en-US" altLang="ja-JP">
                <a:hlinkClick r:id="rId4"/>
              </a:rPr>
              <a:t>UTokyo</a:t>
            </a:r>
            <a:r>
              <a:rPr kumimoji="1" lang="ja-JP" altLang="en-US">
                <a:hlinkClick r:id="rId4"/>
              </a:rPr>
              <a:t> </a:t>
            </a:r>
            <a:r>
              <a:rPr kumimoji="1" lang="en-US" altLang="ja-JP">
                <a:hlinkClick r:id="rId4"/>
              </a:rPr>
              <a:t>Portal</a:t>
            </a:r>
            <a:r>
              <a:rPr kumimoji="1" lang="ja-JP" altLang="en-US">
                <a:hlinkClick r:id="rId4"/>
              </a:rPr>
              <a:t> 便利帳</a:t>
            </a:r>
            <a:r>
              <a:rPr kumimoji="1" lang="ja-JP" altLang="en-US"/>
              <a:t>から提供しています。</a:t>
            </a:r>
          </a:p>
        </p:txBody>
      </p:sp>
      <p:pic>
        <p:nvPicPr>
          <p:cNvPr id="6" name="Picture 4">
            <a:extLst>
              <a:ext uri="{FF2B5EF4-FFF2-40B4-BE49-F238E27FC236}">
                <a16:creationId xmlns:a16="http://schemas.microsoft.com/office/drawing/2014/main" id="{4022CBAE-157A-4760-9250-80188F1B45B6}"/>
              </a:ext>
            </a:extLst>
          </p:cNvPr>
          <p:cNvPicPr>
            <a:picLocks noChangeAspect="1"/>
          </p:cNvPicPr>
          <p:nvPr/>
        </p:nvPicPr>
        <p:blipFill>
          <a:blip r:embed="rId5"/>
          <a:stretch>
            <a:fillRect/>
          </a:stretch>
        </p:blipFill>
        <p:spPr>
          <a:xfrm>
            <a:off x="6613674" y="1476103"/>
            <a:ext cx="4743450" cy="2791719"/>
          </a:xfrm>
          <a:prstGeom prst="rect">
            <a:avLst/>
          </a:prstGeom>
        </p:spPr>
      </p:pic>
      <p:pic>
        <p:nvPicPr>
          <p:cNvPr id="7" name="Picture 4">
            <a:extLst>
              <a:ext uri="{FF2B5EF4-FFF2-40B4-BE49-F238E27FC236}">
                <a16:creationId xmlns:a16="http://schemas.microsoft.com/office/drawing/2014/main" id="{0CD1A77B-DA4C-4AE1-8693-19C524A57CFD}"/>
              </a:ext>
            </a:extLst>
          </p:cNvPr>
          <p:cNvPicPr>
            <a:picLocks noChangeAspect="1"/>
          </p:cNvPicPr>
          <p:nvPr/>
        </p:nvPicPr>
        <p:blipFill>
          <a:blip r:embed="rId6"/>
          <a:stretch>
            <a:fillRect/>
          </a:stretch>
        </p:blipFill>
        <p:spPr>
          <a:xfrm>
            <a:off x="6999452" y="4789975"/>
            <a:ext cx="3424708" cy="1660127"/>
          </a:xfrm>
          <a:prstGeom prst="rect">
            <a:avLst/>
          </a:prstGeom>
        </p:spPr>
      </p:pic>
      <p:sp>
        <p:nvSpPr>
          <p:cNvPr id="8" name="テキスト ボックス 7">
            <a:extLst>
              <a:ext uri="{FF2B5EF4-FFF2-40B4-BE49-F238E27FC236}">
                <a16:creationId xmlns:a16="http://schemas.microsoft.com/office/drawing/2014/main" id="{D8687509-7298-4F03-ABC6-C0B7BE6B35A9}"/>
              </a:ext>
            </a:extLst>
          </p:cNvPr>
          <p:cNvSpPr txBox="1"/>
          <p:nvPr/>
        </p:nvSpPr>
        <p:spPr>
          <a:xfrm>
            <a:off x="7605822" y="6488668"/>
            <a:ext cx="2759153" cy="369332"/>
          </a:xfrm>
          <a:prstGeom prst="rect">
            <a:avLst/>
          </a:prstGeom>
          <a:noFill/>
        </p:spPr>
        <p:txBody>
          <a:bodyPr wrap="none" rtlCol="0">
            <a:spAutoFit/>
          </a:bodyPr>
          <a:lstStyle/>
          <a:p>
            <a:r>
              <a:rPr kumimoji="1" lang="en-US" altLang="ja-JP"/>
              <a:t>Cisco</a:t>
            </a:r>
            <a:r>
              <a:rPr kumimoji="1" lang="ja-JP" altLang="en-US"/>
              <a:t> </a:t>
            </a:r>
            <a:r>
              <a:rPr kumimoji="1" lang="en-US" altLang="ja-JP"/>
              <a:t>AnyConnect</a:t>
            </a:r>
            <a:r>
              <a:rPr kumimoji="1" lang="ja-JP" altLang="en-US"/>
              <a:t> の画面</a:t>
            </a:r>
          </a:p>
        </p:txBody>
      </p:sp>
    </p:spTree>
    <p:extLst>
      <p:ext uri="{BB962C8B-B14F-4D97-AF65-F5344CB8AC3E}">
        <p14:creationId xmlns:p14="http://schemas.microsoft.com/office/powerpoint/2010/main" val="84894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kumimoji="1" lang="ja-JP" altLang="en-US"/>
              <a:t>利用上の注意</a:t>
            </a:r>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7992291" cy="4351338"/>
          </a:xfrm>
        </p:spPr>
        <p:txBody>
          <a:bodyPr/>
          <a:lstStyle/>
          <a:p>
            <a:r>
              <a:rPr kumimoji="1" lang="en-US" altLang="ja-JP"/>
              <a:t>UTokyo VPN</a:t>
            </a:r>
            <a:r>
              <a:rPr kumimoji="1" lang="ja-JP" altLang="en-US"/>
              <a:t>利用中は基本的にすべての通信が大学を経由します。</a:t>
            </a:r>
            <a:endParaRPr kumimoji="1" lang="en-US" altLang="ja-JP"/>
          </a:p>
          <a:p>
            <a:r>
              <a:rPr kumimoji="1" lang="en-US" altLang="ja-JP"/>
              <a:t>Zoom</a:t>
            </a:r>
            <a:r>
              <a:rPr kumimoji="1" lang="ja-JP" altLang="en-US"/>
              <a:t>や</a:t>
            </a:r>
            <a:r>
              <a:rPr kumimoji="1" lang="en-US" altLang="ja-JP" err="1"/>
              <a:t>Webex</a:t>
            </a:r>
            <a:r>
              <a:rPr kumimoji="1" lang="ja-JP" altLang="en-US"/>
              <a:t>などの通信量が多いアプリケーションは</a:t>
            </a:r>
            <a:r>
              <a:rPr lang="en-US" altLang="ja-JP"/>
              <a:t>VPN</a:t>
            </a:r>
            <a:r>
              <a:rPr lang="ja-JP" altLang="en-US"/>
              <a:t>を通りません。</a:t>
            </a:r>
            <a:endParaRPr kumimoji="1" lang="en-US" altLang="ja-JP"/>
          </a:p>
          <a:p>
            <a:r>
              <a:rPr lang="ja-JP" altLang="en-US"/>
              <a:t>定期的に</a:t>
            </a:r>
            <a:r>
              <a:rPr lang="en-US" altLang="ja-JP"/>
              <a:t>Cisco</a:t>
            </a:r>
            <a:r>
              <a:rPr lang="ja-JP" altLang="en-US"/>
              <a:t> </a:t>
            </a:r>
            <a:r>
              <a:rPr lang="en-US" altLang="ja-JP"/>
              <a:t>AnyConnect</a:t>
            </a:r>
            <a:r>
              <a:rPr lang="ja-JP" altLang="en-US"/>
              <a:t>アプリケーションのバージョンアップが求められます。</a:t>
            </a:r>
            <a:endParaRPr lang="en-US" altLang="ja-JP"/>
          </a:p>
          <a:p>
            <a:r>
              <a:rPr lang="ja-JP" altLang="en-US"/>
              <a:t>学生は現在は利用できません。利用状況をみて今後検討します。</a:t>
            </a:r>
            <a:endParaRPr lang="en-US" altLang="ja-JP"/>
          </a:p>
        </p:txBody>
      </p:sp>
    </p:spTree>
    <p:extLst>
      <p:ext uri="{BB962C8B-B14F-4D97-AF65-F5344CB8AC3E}">
        <p14:creationId xmlns:p14="http://schemas.microsoft.com/office/powerpoint/2010/main" val="273760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08250-8989-43E9-A8AC-9AB9C64C5577}"/>
              </a:ext>
            </a:extLst>
          </p:cNvPr>
          <p:cNvSpPr>
            <a:spLocks noGrp="1"/>
          </p:cNvSpPr>
          <p:nvPr>
            <p:ph type="title"/>
          </p:nvPr>
        </p:nvSpPr>
        <p:spPr/>
        <p:txBody>
          <a:bodyPr/>
          <a:lstStyle/>
          <a:p>
            <a:r>
              <a:rPr kumimoji="1" lang="ja-JP" altLang="en-US" b="1"/>
              <a:t>全学無線</a:t>
            </a:r>
            <a:r>
              <a:rPr kumimoji="1" lang="en-US" altLang="ja-JP" b="1"/>
              <a:t>LAN</a:t>
            </a:r>
            <a:r>
              <a:rPr kumimoji="1" lang="ja-JP" altLang="en-US" b="1"/>
              <a:t>サービス</a:t>
            </a:r>
            <a:br>
              <a:rPr kumimoji="1" lang="en-US" altLang="ja-JP" b="1"/>
            </a:br>
            <a:r>
              <a:rPr lang="ja-JP" altLang="en-US" b="1"/>
              <a:t>（</a:t>
            </a:r>
            <a:r>
              <a:rPr kumimoji="1" lang="en-US" altLang="ja-JP" b="1"/>
              <a:t>UTokyo WiFi</a:t>
            </a:r>
            <a:r>
              <a:rPr kumimoji="1" lang="ja-JP" altLang="en-US" b="1"/>
              <a:t>）</a:t>
            </a:r>
            <a:r>
              <a:rPr kumimoji="1" lang="en-US" altLang="ja-JP" b="1"/>
              <a:t> </a:t>
            </a:r>
            <a:endParaRPr kumimoji="1" lang="ja-JP" altLang="en-US" b="1"/>
          </a:p>
        </p:txBody>
      </p:sp>
      <p:sp>
        <p:nvSpPr>
          <p:cNvPr id="3" name="コンテンツ プレースホルダー 2">
            <a:extLst>
              <a:ext uri="{FF2B5EF4-FFF2-40B4-BE49-F238E27FC236}">
                <a16:creationId xmlns:a16="http://schemas.microsoft.com/office/drawing/2014/main" id="{5BEC8F45-C5C6-4251-A05C-7603A3C0DB31}"/>
              </a:ext>
            </a:extLst>
          </p:cNvPr>
          <p:cNvSpPr>
            <a:spLocks noGrp="1"/>
          </p:cNvSpPr>
          <p:nvPr>
            <p:ph idx="1"/>
          </p:nvPr>
        </p:nvSpPr>
        <p:spPr>
          <a:xfrm>
            <a:off x="838200" y="1825625"/>
            <a:ext cx="7613469" cy="4351338"/>
          </a:xfrm>
        </p:spPr>
        <p:txBody>
          <a:bodyPr/>
          <a:lstStyle/>
          <a:p>
            <a:r>
              <a:rPr kumimoji="1" lang="ja-JP" altLang="en-US"/>
              <a:t>キャンパス内のほとんどの教室で</a:t>
            </a:r>
            <a:r>
              <a:rPr kumimoji="1" lang="en-US" altLang="ja-JP"/>
              <a:t>UTokyo WiFi </a:t>
            </a:r>
            <a:r>
              <a:rPr kumimoji="1" lang="ja-JP" altLang="en-US"/>
              <a:t>が利用可能です。</a:t>
            </a:r>
            <a:endParaRPr kumimoji="1" lang="en-US" altLang="ja-JP"/>
          </a:p>
          <a:p>
            <a:r>
              <a:rPr kumimoji="1" lang="en-US" altLang="ja-JP"/>
              <a:t>UTokyo</a:t>
            </a:r>
            <a:r>
              <a:rPr kumimoji="1" lang="ja-JP" altLang="en-US"/>
              <a:t> </a:t>
            </a:r>
            <a:r>
              <a:rPr kumimoji="1" lang="en-US" altLang="ja-JP"/>
              <a:t>WiFi</a:t>
            </a:r>
            <a:r>
              <a:rPr kumimoji="1" lang="ja-JP" altLang="en-US"/>
              <a:t> は、全学共通のアカウントとネットワークを提供し、部局が整備した基地局など</a:t>
            </a:r>
            <a:r>
              <a:rPr lang="ja-JP" altLang="en-US"/>
              <a:t>キャンパス内の</a:t>
            </a:r>
            <a:r>
              <a:rPr lang="en-US" altLang="ja-JP"/>
              <a:t>WiFi</a:t>
            </a:r>
            <a:r>
              <a:rPr lang="ja-JP" altLang="en-US"/>
              <a:t>を共通化して</a:t>
            </a:r>
            <a:r>
              <a:rPr kumimoji="1" lang="ja-JP" altLang="en-US"/>
              <a:t>利用できるようにしたものです。</a:t>
            </a:r>
            <a:endParaRPr kumimoji="1" lang="en-US" altLang="ja-JP"/>
          </a:p>
          <a:p>
            <a:r>
              <a:rPr lang="ja-JP" altLang="en-US"/>
              <a:t>現在は、利用できる場所は大学が整備した場所、部局が整備した場所とがありはっきりとは示せません。</a:t>
            </a:r>
            <a:r>
              <a:rPr lang="ja-JP" altLang="en-US" b="1">
                <a:solidFill>
                  <a:srgbClr val="FF0000"/>
                </a:solidFill>
              </a:rPr>
              <a:t>どこで授業に利用できるかは部局のネットワーク担当に確認</a:t>
            </a:r>
            <a:r>
              <a:rPr lang="ja-JP" altLang="en-US"/>
              <a:t>をお願いします。</a:t>
            </a:r>
            <a:endParaRPr lang="en-US" altLang="ja-JP"/>
          </a:p>
          <a:p>
            <a:r>
              <a:rPr lang="en-US" altLang="ja-JP"/>
              <a:t>2023</a:t>
            </a:r>
            <a:r>
              <a:rPr lang="ja-JP" altLang="en-US"/>
              <a:t>年度に向けてキャンパス全域整備を進めています。</a:t>
            </a:r>
            <a:endParaRPr kumimoji="1" lang="en-US" altLang="ja-JP"/>
          </a:p>
        </p:txBody>
      </p:sp>
    </p:spTree>
    <p:extLst>
      <p:ext uri="{BB962C8B-B14F-4D97-AF65-F5344CB8AC3E}">
        <p14:creationId xmlns:p14="http://schemas.microsoft.com/office/powerpoint/2010/main" val="20023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7B2DA-30AC-4E4B-B9AD-F357FC5DDF4E}"/>
              </a:ext>
            </a:extLst>
          </p:cNvPr>
          <p:cNvSpPr>
            <a:spLocks noGrp="1"/>
          </p:cNvSpPr>
          <p:nvPr>
            <p:ph type="title"/>
          </p:nvPr>
        </p:nvSpPr>
        <p:spPr/>
        <p:txBody>
          <a:bodyPr/>
          <a:lstStyle/>
          <a:p>
            <a:r>
              <a:rPr kumimoji="1" lang="ja-JP" altLang="en-US"/>
              <a:t>利用上の注意</a:t>
            </a:r>
          </a:p>
        </p:txBody>
      </p:sp>
      <p:sp>
        <p:nvSpPr>
          <p:cNvPr id="3" name="コンテンツ プレースホルダー 2">
            <a:extLst>
              <a:ext uri="{FF2B5EF4-FFF2-40B4-BE49-F238E27FC236}">
                <a16:creationId xmlns:a16="http://schemas.microsoft.com/office/drawing/2014/main" id="{6564DA11-2A62-4BE6-8925-3E5B6DFA575B}"/>
              </a:ext>
            </a:extLst>
          </p:cNvPr>
          <p:cNvSpPr>
            <a:spLocks noGrp="1"/>
          </p:cNvSpPr>
          <p:nvPr>
            <p:ph idx="1"/>
          </p:nvPr>
        </p:nvSpPr>
        <p:spPr>
          <a:xfrm>
            <a:off x="838200" y="1825625"/>
            <a:ext cx="7260771" cy="4351338"/>
          </a:xfrm>
        </p:spPr>
        <p:txBody>
          <a:bodyPr>
            <a:normAutofit/>
          </a:bodyPr>
          <a:lstStyle/>
          <a:p>
            <a:r>
              <a:rPr kumimoji="1" lang="en-US" altLang="ja-JP"/>
              <a:t>7</a:t>
            </a:r>
            <a:r>
              <a:rPr kumimoji="1" lang="ja-JP" altLang="en-US"/>
              <a:t>月</a:t>
            </a:r>
            <a:r>
              <a:rPr kumimoji="1" lang="en-US" altLang="ja-JP"/>
              <a:t>1</a:t>
            </a:r>
            <a:r>
              <a:rPr kumimoji="1" lang="ja-JP" altLang="en-US"/>
              <a:t>日に在籍していた方は今年の</a:t>
            </a:r>
            <a:r>
              <a:rPr kumimoji="1" lang="ja-JP" altLang="en-US" b="1">
                <a:solidFill>
                  <a:srgbClr val="FF0000"/>
                </a:solidFill>
              </a:rPr>
              <a:t>情報セキュリティ教育を受講しテストに合格していることが必須</a:t>
            </a:r>
            <a:r>
              <a:rPr kumimoji="1" lang="ja-JP" altLang="en-US"/>
              <a:t>です。（</a:t>
            </a:r>
            <a:r>
              <a:rPr kumimoji="1" lang="en-US" altLang="ja-JP"/>
              <a:t>ITC-LMS</a:t>
            </a:r>
            <a:r>
              <a:rPr lang="ja-JP" altLang="en-US"/>
              <a:t>にサインインして確認できます。）</a:t>
            </a:r>
            <a:endParaRPr lang="en-US" altLang="ja-JP"/>
          </a:p>
          <a:p>
            <a:r>
              <a:rPr kumimoji="1" lang="ja-JP" altLang="en-US"/>
              <a:t>本年の受講は延長されて</a:t>
            </a:r>
            <a:r>
              <a:rPr kumimoji="1" lang="en-US" altLang="ja-JP" b="1">
                <a:solidFill>
                  <a:srgbClr val="FF0000"/>
                </a:solidFill>
              </a:rPr>
              <a:t>9</a:t>
            </a:r>
            <a:r>
              <a:rPr kumimoji="1" lang="ja-JP" altLang="en-US" b="1">
                <a:solidFill>
                  <a:srgbClr val="FF0000"/>
                </a:solidFill>
              </a:rPr>
              <a:t>月</a:t>
            </a:r>
            <a:r>
              <a:rPr kumimoji="1" lang="en-US" altLang="ja-JP" b="1">
                <a:solidFill>
                  <a:srgbClr val="FF0000"/>
                </a:solidFill>
              </a:rPr>
              <a:t>17</a:t>
            </a:r>
            <a:r>
              <a:rPr kumimoji="1" lang="ja-JP" altLang="en-US" b="1">
                <a:solidFill>
                  <a:srgbClr val="FF0000"/>
                </a:solidFill>
              </a:rPr>
              <a:t>日</a:t>
            </a:r>
            <a:r>
              <a:rPr kumimoji="1" lang="ja-JP" altLang="en-US"/>
              <a:t>までとなっています。</a:t>
            </a:r>
            <a:endParaRPr kumimoji="1" lang="en-US" altLang="ja-JP"/>
          </a:p>
          <a:p>
            <a:r>
              <a:rPr kumimoji="1" lang="ja-JP" altLang="en-US" b="1">
                <a:solidFill>
                  <a:srgbClr val="FF0000"/>
                </a:solidFill>
              </a:rPr>
              <a:t>毎年受講して合格する</a:t>
            </a:r>
            <a:r>
              <a:rPr kumimoji="1" lang="ja-JP" altLang="en-US"/>
              <a:t>ことが必須</a:t>
            </a:r>
            <a:r>
              <a:rPr lang="ja-JP" altLang="en-US"/>
              <a:t>となっています。</a:t>
            </a:r>
            <a:endParaRPr lang="en-US" altLang="ja-JP"/>
          </a:p>
          <a:p>
            <a:pPr lvl="1"/>
            <a:r>
              <a:rPr kumimoji="1" lang="ja-JP" altLang="en-US"/>
              <a:t>基本的に救済措置はないのでご注意ください。</a:t>
            </a:r>
            <a:r>
              <a:rPr kumimoji="1" lang="en-US" altLang="ja-JP"/>
              <a:t>UTokyo VPN</a:t>
            </a:r>
            <a:r>
              <a:rPr kumimoji="1" lang="ja-JP" altLang="en-US"/>
              <a:t>も同様です。</a:t>
            </a:r>
            <a:endParaRPr kumimoji="1" lang="en-US" altLang="ja-JP"/>
          </a:p>
          <a:p>
            <a:r>
              <a:rPr lang="en-US" altLang="ja-JP"/>
              <a:t>10</a:t>
            </a:r>
            <a:r>
              <a:rPr lang="ja-JP" altLang="en-US"/>
              <a:t>月</a:t>
            </a:r>
            <a:r>
              <a:rPr lang="en-US" altLang="ja-JP"/>
              <a:t>1</a:t>
            </a:r>
            <a:r>
              <a:rPr lang="ja-JP" altLang="en-US"/>
              <a:t>日から</a:t>
            </a:r>
            <a:r>
              <a:rPr lang="en-US" altLang="ja-JP"/>
              <a:t>UTokyo WiFi </a:t>
            </a:r>
            <a:r>
              <a:rPr lang="ja-JP" altLang="en-US"/>
              <a:t>アカウントは</a:t>
            </a:r>
            <a:r>
              <a:rPr lang="en-US" altLang="ja-JP"/>
              <a:t>A</a:t>
            </a:r>
            <a:r>
              <a:rPr lang="ja-JP" altLang="en-US"/>
              <a:t>ターム用のアカウントに切り替わります。情報セキュリティ教育未受講者は</a:t>
            </a:r>
            <a:r>
              <a:rPr lang="en-US" altLang="ja-JP"/>
              <a:t>A</a:t>
            </a:r>
            <a:r>
              <a:rPr lang="ja-JP" altLang="en-US"/>
              <a:t>ターム中利用できません。</a:t>
            </a:r>
            <a:endParaRPr kumimoji="1" lang="en-US" altLang="ja-JP"/>
          </a:p>
          <a:p>
            <a:pPr marL="0" indent="0">
              <a:buNone/>
            </a:pPr>
            <a:endParaRPr kumimoji="1" lang="en-US" altLang="ja-JP"/>
          </a:p>
        </p:txBody>
      </p:sp>
    </p:spTree>
    <p:extLst>
      <p:ext uri="{BB962C8B-B14F-4D97-AF65-F5344CB8AC3E}">
        <p14:creationId xmlns:p14="http://schemas.microsoft.com/office/powerpoint/2010/main" val="217975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4114E-C660-4585-B687-EBA166CBF5B7}"/>
              </a:ext>
            </a:extLst>
          </p:cNvPr>
          <p:cNvSpPr>
            <a:spLocks noGrp="1"/>
          </p:cNvSpPr>
          <p:nvPr>
            <p:ph type="title"/>
          </p:nvPr>
        </p:nvSpPr>
        <p:spPr/>
        <p:txBody>
          <a:bodyPr/>
          <a:lstStyle/>
          <a:p>
            <a:r>
              <a:rPr kumimoji="1" lang="ja-JP" altLang="en-US"/>
              <a:t>利用申請について</a:t>
            </a:r>
          </a:p>
        </p:txBody>
      </p:sp>
      <p:sp>
        <p:nvSpPr>
          <p:cNvPr id="3" name="コンテンツ プレースホルダー 2">
            <a:extLst>
              <a:ext uri="{FF2B5EF4-FFF2-40B4-BE49-F238E27FC236}">
                <a16:creationId xmlns:a16="http://schemas.microsoft.com/office/drawing/2014/main" id="{FB04FEED-44CC-4226-AE92-CBBFF32DB0CB}"/>
              </a:ext>
            </a:extLst>
          </p:cNvPr>
          <p:cNvSpPr>
            <a:spLocks noGrp="1"/>
          </p:cNvSpPr>
          <p:nvPr>
            <p:ph idx="1"/>
          </p:nvPr>
        </p:nvSpPr>
        <p:spPr/>
        <p:txBody>
          <a:bodyPr>
            <a:normAutofit/>
          </a:bodyPr>
          <a:lstStyle/>
          <a:p>
            <a:r>
              <a:rPr kumimoji="1" lang="en-US" altLang="ja-JP">
                <a:hlinkClick r:id="rId2"/>
              </a:rPr>
              <a:t>UTokyo WiFi </a:t>
            </a:r>
            <a:r>
              <a:rPr kumimoji="1" lang="ja-JP" altLang="en-US">
                <a:hlinkClick r:id="rId2"/>
              </a:rPr>
              <a:t>ウェブサイト</a:t>
            </a:r>
            <a:r>
              <a:rPr kumimoji="1" lang="ja-JP" altLang="en-US"/>
              <a:t>から申請を行ってください。</a:t>
            </a:r>
            <a:endParaRPr kumimoji="1" lang="en-US" altLang="ja-JP"/>
          </a:p>
          <a:p>
            <a:r>
              <a:rPr lang="ja-JP" altLang="en-US" b="1">
                <a:solidFill>
                  <a:srgbClr val="FF0000"/>
                </a:solidFill>
              </a:rPr>
              <a:t>あらかじめメールアドレスの登録が必要です。</a:t>
            </a:r>
            <a:endParaRPr lang="en-US" altLang="ja-JP" b="1">
              <a:solidFill>
                <a:srgbClr val="FF0000"/>
              </a:solidFill>
            </a:endParaRPr>
          </a:p>
          <a:p>
            <a:r>
              <a:rPr kumimoji="1" lang="ja-JP" altLang="en-US"/>
              <a:t>メールアドレスは学生は</a:t>
            </a:r>
            <a:r>
              <a:rPr kumimoji="1" lang="en-US" altLang="ja-JP"/>
              <a:t>UTAS</a:t>
            </a:r>
            <a:r>
              <a:rPr kumimoji="1" lang="ja-JP" altLang="en-US"/>
              <a:t>で登録できますが、教職員は</a:t>
            </a:r>
            <a:r>
              <a:rPr kumimoji="1" lang="ja-JP" altLang="en-US">
                <a:solidFill>
                  <a:srgbClr val="FF0000"/>
                </a:solidFill>
              </a:rPr>
              <a:t>人事情報システム</a:t>
            </a:r>
            <a:r>
              <a:rPr kumimoji="1" lang="ja-JP" altLang="en-US"/>
              <a:t>での登録が必要です。</a:t>
            </a:r>
            <a:endParaRPr kumimoji="1" lang="en-US" altLang="ja-JP"/>
          </a:p>
          <a:p>
            <a:pPr lvl="1"/>
            <a:r>
              <a:rPr kumimoji="1" lang="ja-JP" altLang="en-US" b="1">
                <a:solidFill>
                  <a:srgbClr val="FF0000"/>
                </a:solidFill>
              </a:rPr>
              <a:t>非常勤講師の先生方は部局の学務担当にご連絡ください</a:t>
            </a:r>
            <a:endParaRPr kumimoji="1" lang="en-US" altLang="ja-JP" b="1">
              <a:solidFill>
                <a:srgbClr val="FF0000"/>
              </a:solidFill>
            </a:endParaRPr>
          </a:p>
          <a:p>
            <a:r>
              <a:rPr kumimoji="1" lang="ja-JP" altLang="en-US"/>
              <a:t>メールアドレスは普段からよく読むメールアドレスを登録してください。</a:t>
            </a:r>
            <a:r>
              <a:rPr kumimoji="1" lang="ja-JP" altLang="en-US">
                <a:solidFill>
                  <a:srgbClr val="FF0000"/>
                </a:solidFill>
              </a:rPr>
              <a:t>登録した翌日から申請可能</a:t>
            </a:r>
            <a:r>
              <a:rPr kumimoji="1" lang="ja-JP" altLang="en-US"/>
              <a:t>です。</a:t>
            </a:r>
            <a:endParaRPr kumimoji="1" lang="en-US" altLang="ja-JP"/>
          </a:p>
          <a:p>
            <a:r>
              <a:rPr lang="ja-JP" altLang="en-US"/>
              <a:t>メールアドレスによっては迷惑メールに分類される、配信に時間がかかることがあります。（一般的な</a:t>
            </a:r>
            <a:r>
              <a:rPr lang="en-US" altLang="ja-JP" err="1"/>
              <a:t>gmail</a:t>
            </a:r>
            <a:r>
              <a:rPr lang="ja-JP" altLang="en-US"/>
              <a:t>アドレスは時間がかかります。</a:t>
            </a:r>
            <a:r>
              <a:rPr lang="en-US" altLang="ja-JP"/>
              <a:t>icloud.com</a:t>
            </a:r>
            <a:r>
              <a:rPr lang="ja-JP" altLang="en-US"/>
              <a:t>は届かないことがあります。）</a:t>
            </a:r>
            <a:endParaRPr lang="en-US" altLang="ja-JP"/>
          </a:p>
        </p:txBody>
      </p:sp>
    </p:spTree>
    <p:extLst>
      <p:ext uri="{BB962C8B-B14F-4D97-AF65-F5344CB8AC3E}">
        <p14:creationId xmlns:p14="http://schemas.microsoft.com/office/powerpoint/2010/main" val="132423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C567C-39A7-4C78-B52A-B04EC6EEF2FA}"/>
              </a:ext>
            </a:extLst>
          </p:cNvPr>
          <p:cNvSpPr>
            <a:spLocks noGrp="1"/>
          </p:cNvSpPr>
          <p:nvPr>
            <p:ph type="title"/>
          </p:nvPr>
        </p:nvSpPr>
        <p:spPr/>
        <p:txBody>
          <a:bodyPr/>
          <a:lstStyle/>
          <a:p>
            <a:r>
              <a:rPr kumimoji="1" lang="ja-JP" altLang="en-US"/>
              <a:t>セキュリティ対策のお願い</a:t>
            </a:r>
          </a:p>
        </p:txBody>
      </p:sp>
      <p:sp>
        <p:nvSpPr>
          <p:cNvPr id="3" name="コンテンツ プレースホルダー 2">
            <a:extLst>
              <a:ext uri="{FF2B5EF4-FFF2-40B4-BE49-F238E27FC236}">
                <a16:creationId xmlns:a16="http://schemas.microsoft.com/office/drawing/2014/main" id="{1C64862B-D650-4904-872E-78FC4799F47A}"/>
              </a:ext>
            </a:extLst>
          </p:cNvPr>
          <p:cNvSpPr>
            <a:spLocks noGrp="1"/>
          </p:cNvSpPr>
          <p:nvPr>
            <p:ph idx="1"/>
          </p:nvPr>
        </p:nvSpPr>
        <p:spPr/>
        <p:txBody>
          <a:bodyPr vert="horz" lIns="91440" tIns="45720" rIns="91440" bIns="45720" rtlCol="0" anchor="t">
            <a:normAutofit/>
          </a:bodyPr>
          <a:lstStyle/>
          <a:p>
            <a:r>
              <a:rPr kumimoji="1" lang="ja-JP" altLang="en-US">
                <a:ea typeface="メイリオ"/>
              </a:rPr>
              <a:t>大学ネットワークであるため全学</a:t>
            </a:r>
            <a:r>
              <a:rPr kumimoji="1" lang="en-US" altLang="ja-JP" dirty="0">
                <a:ea typeface="メイリオ"/>
              </a:rPr>
              <a:t>FW</a:t>
            </a:r>
            <a:r>
              <a:rPr kumimoji="1" lang="ja-JP" altLang="en-US">
                <a:ea typeface="メイリオ"/>
              </a:rPr>
              <a:t>を通過します。</a:t>
            </a:r>
            <a:endParaRPr kumimoji="1" lang="en-US" altLang="ja-JP">
              <a:ea typeface="メイリオ"/>
            </a:endParaRPr>
          </a:p>
          <a:p>
            <a:r>
              <a:rPr lang="ja-JP" altLang="en-US"/>
              <a:t>セキュリティインシデントを起こしてしまった場合、まずは本人に連絡します。（</a:t>
            </a:r>
            <a:r>
              <a:rPr lang="ja-JP" altLang="en-US" b="1">
                <a:solidFill>
                  <a:srgbClr val="FF0000"/>
                </a:solidFill>
              </a:rPr>
              <a:t>アカウントを送付したメールアドレス</a:t>
            </a:r>
            <a:r>
              <a:rPr lang="ja-JP" altLang="en-US"/>
              <a:t>に連絡します。）</a:t>
            </a:r>
            <a:endParaRPr lang="en-US" altLang="ja-JP"/>
          </a:p>
          <a:p>
            <a:r>
              <a:rPr kumimoji="1" lang="ja-JP" altLang="en-US">
                <a:ea typeface="メイリオ"/>
              </a:rPr>
              <a:t>連絡がつかなかった場合（</a:t>
            </a:r>
            <a:r>
              <a:rPr kumimoji="1" lang="en-US" altLang="ja-JP" dirty="0">
                <a:ea typeface="メイリオ"/>
              </a:rPr>
              <a:t>24</a:t>
            </a:r>
            <a:r>
              <a:rPr kumimoji="1" lang="ja-JP" altLang="en-US">
                <a:ea typeface="メイリオ"/>
              </a:rPr>
              <a:t>時間以内に返答がなかった場合）はサービスを停止します。</a:t>
            </a:r>
            <a:endParaRPr kumimoji="1" lang="en-US" altLang="ja-JP">
              <a:ea typeface="メイリオ"/>
            </a:endParaRPr>
          </a:p>
          <a:p>
            <a:endParaRPr kumimoji="1" lang="en-US" altLang="ja-JP"/>
          </a:p>
          <a:p>
            <a:r>
              <a:rPr kumimoji="1" lang="ja-JP" altLang="en-US">
                <a:ea typeface="メイリオ"/>
              </a:rPr>
              <a:t>端末の</a:t>
            </a:r>
            <a:r>
              <a:rPr kumimoji="1" lang="en-US" altLang="ja-JP" dirty="0">
                <a:ea typeface="メイリオ"/>
              </a:rPr>
              <a:t>OS</a:t>
            </a:r>
            <a:r>
              <a:rPr kumimoji="1" lang="ja-JP" altLang="en-US">
                <a:ea typeface="メイリオ"/>
              </a:rPr>
              <a:t>、アプリケーションは最新版にアップデートしてください。</a:t>
            </a:r>
            <a:endParaRPr kumimoji="1" lang="en-US" altLang="ja-JP">
              <a:ea typeface="メイリオ"/>
            </a:endParaRPr>
          </a:p>
          <a:p>
            <a:r>
              <a:rPr kumimoji="1" lang="ja-JP" altLang="en-US"/>
              <a:t>大学のセキュリティポリシーが適用されます。セキュリティ対策ソフトウェアを必ずインストールしてください。</a:t>
            </a:r>
          </a:p>
        </p:txBody>
      </p:sp>
    </p:spTree>
    <p:extLst>
      <p:ext uri="{BB962C8B-B14F-4D97-AF65-F5344CB8AC3E}">
        <p14:creationId xmlns:p14="http://schemas.microsoft.com/office/powerpoint/2010/main" val="152963170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Version xmlns="a16a56a7-942f-43cd-8715-9b42c2d91c00" xsi:nil="true"/>
    <Invited_Students xmlns="a16a56a7-942f-43cd-8715-9b42c2d91c00" xsi:nil="true"/>
    <DefaultSectionNames xmlns="a16a56a7-942f-43cd-8715-9b42c2d91c00" xsi:nil="true"/>
    <Has_Teacher_Only_SectionGroup xmlns="a16a56a7-942f-43cd-8715-9b42c2d91c00" xsi:nil="true"/>
    <FolderType xmlns="a16a56a7-942f-43cd-8715-9b42c2d91c00" xsi:nil="true"/>
    <Is_Collaboration_Space_Locked xmlns="a16a56a7-942f-43cd-8715-9b42c2d91c00" xsi:nil="true"/>
    <Self_Registration_Enabled xmlns="a16a56a7-942f-43cd-8715-9b42c2d91c00" xsi:nil="true"/>
    <Teachers xmlns="a16a56a7-942f-43cd-8715-9b42c2d91c00">
      <UserInfo>
        <DisplayName/>
        <AccountId xsi:nil="true"/>
        <AccountType/>
      </UserInfo>
    </Teachers>
    <Templates xmlns="a16a56a7-942f-43cd-8715-9b42c2d91c00" xsi:nil="true"/>
    <CultureName xmlns="a16a56a7-942f-43cd-8715-9b42c2d91c00" xsi:nil="true"/>
    <NotebookType xmlns="a16a56a7-942f-43cd-8715-9b42c2d91c00" xsi:nil="true"/>
    <Students xmlns="a16a56a7-942f-43cd-8715-9b42c2d91c00">
      <UserInfo>
        <DisplayName/>
        <AccountId xsi:nil="true"/>
        <AccountType/>
      </UserInfo>
    </Students>
    <Student_Groups xmlns="a16a56a7-942f-43cd-8715-9b42c2d91c00">
      <UserInfo>
        <DisplayName/>
        <AccountId xsi:nil="true"/>
        <AccountType/>
      </UserInfo>
    </Student_Groups>
    <Invited_Teachers xmlns="a16a56a7-942f-43cd-8715-9b42c2d91c00" xsi:nil="true"/>
    <Owner xmlns="a16a56a7-942f-43cd-8715-9b42c2d91c00">
      <UserInfo>
        <DisplayName/>
        <AccountId xsi:nil="true"/>
        <AccountType/>
      </UserInfo>
    </Owner>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5F492A2C054684EAC2079D36211550F" ma:contentTypeVersion="29" ma:contentTypeDescription="新しいドキュメントを作成します。" ma:contentTypeScope="" ma:versionID="5c8749802c326872ecd769b6d3aa86a0">
  <xsd:schema xmlns:xsd="http://www.w3.org/2001/XMLSchema" xmlns:xs="http://www.w3.org/2001/XMLSchema" xmlns:p="http://schemas.microsoft.com/office/2006/metadata/properties" xmlns:ns3="a16a56a7-942f-43cd-8715-9b42c2d91c00" xmlns:ns4="744e0557-1a67-4945-ab68-ec3ff7eaa082" targetNamespace="http://schemas.microsoft.com/office/2006/metadata/properties" ma:root="true" ma:fieldsID="4fc4cd80993b073717c9371046186679" ns3:_="" ns4:_="">
    <xsd:import namespace="a16a56a7-942f-43cd-8715-9b42c2d91c00"/>
    <xsd:import namespace="744e0557-1a67-4945-ab68-ec3ff7eaa082"/>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56a7-942f-43cd-8715-9b42c2d91c00"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DateTaken" ma:index="28" nillable="true" ma:displayName="MediaServiceDateTaken" ma:hidden="true" ma:internalName="MediaServiceDateTaken" ma:readOnly="true">
      <xsd:simpleType>
        <xsd:restriction base="dms:Text"/>
      </xsd:simpleType>
    </xsd:element>
    <xsd:element name="MediaServiceAutoTags" ma:index="29" nillable="true" ma:displayName="MediaServiceAutoTags" ma:internalName="MediaServiceAutoTags" ma:readOnly="true">
      <xsd:simpleType>
        <xsd:restriction base="dms:Text"/>
      </xsd:simpleType>
    </xsd:element>
    <xsd:element name="MediaServiceOCR" ma:index="30" nillable="true" ma:displayName="MediaServiceOCR" ma:internalName="MediaServiceOCR" ma:readOnly="true">
      <xsd:simpleType>
        <xsd:restriction base="dms:Note">
          <xsd:maxLength value="255"/>
        </xsd:restriction>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element name="MediaLengthInSeconds" ma:index="3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4e0557-1a67-4945-ab68-ec3ff7eaa082" elementFormDefault="qualified">
    <xsd:import namespace="http://schemas.microsoft.com/office/2006/documentManagement/types"/>
    <xsd:import namespace="http://schemas.microsoft.com/office/infopath/2007/PartnerControls"/>
    <xsd:element name="SharedWithUsers" ma:index="23"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共有相手の詳細情報" ma:description="" ma:internalName="SharedWithDetails" ma:readOnly="true">
      <xsd:simpleType>
        <xsd:restriction base="dms:Note">
          <xsd:maxLength value="255"/>
        </xsd:restriction>
      </xsd:simpleType>
    </xsd:element>
    <xsd:element name="SharingHintHash" ma:index="25" nillable="true" ma:displayName="共有のヒントのハッシュ"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451D12-144C-45BC-B99F-E4B566EE3285}">
  <ds:schemaRefs>
    <ds:schemaRef ds:uri="744e0557-1a67-4945-ab68-ec3ff7eaa082"/>
    <ds:schemaRef ds:uri="a16a56a7-942f-43cd-8715-9b42c2d91c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5433FCE-F8B3-4242-B472-D1DC2E05DF71}">
  <ds:schemaRefs>
    <ds:schemaRef ds:uri="744e0557-1a67-4945-ab68-ec3ff7eaa082"/>
    <ds:schemaRef ds:uri="a16a56a7-942f-43cd-8715-9b42c2d91c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BD8B84-82FE-4193-BF9B-C93E5CCDDF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TM02900688[[fn=ファセット]]</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ファセット</vt:lpstr>
      <vt:lpstr>UTokyo VPN,UTokyo WiFi Zoomライセンス</vt:lpstr>
      <vt:lpstr>全学教職員向けVPNサービス   (UTokyo VPN)</vt:lpstr>
      <vt:lpstr>セキュリティ対策のお願い</vt:lpstr>
      <vt:lpstr>設定方法</vt:lpstr>
      <vt:lpstr>利用上の注意</vt:lpstr>
      <vt:lpstr>全学無線LANサービス （UTokyo WiFi） </vt:lpstr>
      <vt:lpstr>利用上の注意</vt:lpstr>
      <vt:lpstr>利用申請について</vt:lpstr>
      <vt:lpstr>セキュリティ対策のお願い</vt:lpstr>
      <vt:lpstr>オンライン授業に向けて</vt:lpstr>
      <vt:lpstr>Zoomの大規模ミーティングラインセンス、 　　ウェビナーライセンスの申請について</vt:lpstr>
      <vt:lpstr>申請のしかた</vt:lpstr>
      <vt:lpstr>申請のしかた</vt:lpstr>
      <vt:lpstr>申請の際、間違いやすい点</vt:lpstr>
      <vt:lpstr>申請にあたってのお願い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UTokyo Account の多要素認証とVPNそしてUTokyo WiFi</dc:title>
  <dc:creator>TAMATSUKURI Junji</dc:creator>
  <cp:revision>6</cp:revision>
  <dcterms:created xsi:type="dcterms:W3CDTF">2021-08-31T11:13:37Z</dcterms:created>
  <dcterms:modified xsi:type="dcterms:W3CDTF">2021-09-15T05:39:17Z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0x01010075F492A2C054684EAC2079D36211550F</vt:lpwstr>
  </property>
</Properties>
</file>