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30" r:id="rId2"/>
    <p:sldId id="431" r:id="rId3"/>
    <p:sldId id="432" r:id="rId4"/>
    <p:sldId id="433" r:id="rId5"/>
    <p:sldId id="451" r:id="rId6"/>
    <p:sldId id="434" r:id="rId7"/>
    <p:sldId id="435" r:id="rId8"/>
    <p:sldId id="436" r:id="rId9"/>
    <p:sldId id="437" r:id="rId10"/>
    <p:sldId id="438" r:id="rId11"/>
    <p:sldId id="460" r:id="rId12"/>
    <p:sldId id="439" r:id="rId13"/>
    <p:sldId id="440" r:id="rId14"/>
    <p:sldId id="441" r:id="rId15"/>
    <p:sldId id="442" r:id="rId16"/>
    <p:sldId id="457" r:id="rId17"/>
    <p:sldId id="444" r:id="rId18"/>
    <p:sldId id="445" r:id="rId19"/>
    <p:sldId id="446" r:id="rId20"/>
    <p:sldId id="447" r:id="rId21"/>
    <p:sldId id="458" r:id="rId22"/>
    <p:sldId id="459" r:id="rId23"/>
    <p:sldId id="448" r:id="rId24"/>
    <p:sldId id="454" r:id="rId25"/>
    <p:sldId id="455" r:id="rId26"/>
    <p:sldId id="456" r:id="rId27"/>
    <p:sldId id="461" r:id="rId28"/>
    <p:sldId id="418" r:id="rId29"/>
    <p:sldId id="462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柴山　悦哉" initials="柴山　悦哉" lastIdx="1" clrIdx="0">
    <p:extLst>
      <p:ext uri="{19B8F6BF-5375-455C-9EA6-DF929625EA0E}">
        <p15:presenceInfo xmlns:p15="http://schemas.microsoft.com/office/powerpoint/2012/main" userId="S::8986925994@utac.u-tokyo.ac.jp::f982c00d-0fc2-48ca-bd84-6ed4a7ed6f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9" autoAdjust="0"/>
    <p:restoredTop sz="94677" autoAdjust="0"/>
  </p:normalViewPr>
  <p:slideViewPr>
    <p:cSldViewPr>
      <p:cViewPr varScale="1">
        <p:scale>
          <a:sx n="103" d="100"/>
          <a:sy n="103" d="100"/>
        </p:scale>
        <p:origin x="168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2021年</c:v>
                </c:pt>
              </c:strCache>
            </c:strRef>
          </c:tx>
          <c:spPr>
            <a:solidFill>
              <a:schemeClr val="accent1">
                <a:shade val="65000"/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テスト</c:v>
                </c:pt>
                <c:pt idx="1">
                  <c:v>課題</c:v>
                </c:pt>
                <c:pt idx="2">
                  <c:v>教材</c:v>
                </c:pt>
                <c:pt idx="3">
                  <c:v>アンケート</c:v>
                </c:pt>
                <c:pt idx="4">
                  <c:v>掲示板</c:v>
                </c:pt>
                <c:pt idx="5">
                  <c:v>メッセージ</c:v>
                </c:pt>
                <c:pt idx="6">
                  <c:v>お知らせ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7.4999999999999997E-2</c:v>
                </c:pt>
                <c:pt idx="1">
                  <c:v>0.59099999999999997</c:v>
                </c:pt>
                <c:pt idx="2">
                  <c:v>0.80300000000000005</c:v>
                </c:pt>
                <c:pt idx="3">
                  <c:v>0.378</c:v>
                </c:pt>
                <c:pt idx="4">
                  <c:v>0.13100000000000001</c:v>
                </c:pt>
                <c:pt idx="5">
                  <c:v>0.16900000000000001</c:v>
                </c:pt>
                <c:pt idx="6">
                  <c:v>0.77100000000000002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92-1F42-82F4-7DC3C07360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2020年</c:v>
                </c:pt>
              </c:strCache>
            </c:strRef>
          </c:tx>
          <c:spPr>
            <a:solidFill>
              <a:schemeClr val="accent1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テスト</c:v>
                </c:pt>
                <c:pt idx="1">
                  <c:v>課題</c:v>
                </c:pt>
                <c:pt idx="2">
                  <c:v>教材</c:v>
                </c:pt>
                <c:pt idx="3">
                  <c:v>アンケート</c:v>
                </c:pt>
                <c:pt idx="4">
                  <c:v>掲示板</c:v>
                </c:pt>
                <c:pt idx="5">
                  <c:v>メッセージ</c:v>
                </c:pt>
                <c:pt idx="6">
                  <c:v>お知らせ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8.6999999999999994E-2</c:v>
                </c:pt>
                <c:pt idx="1">
                  <c:v>0.6</c:v>
                </c:pt>
                <c:pt idx="2">
                  <c:v>0.82399999999999995</c:v>
                </c:pt>
                <c:pt idx="3">
                  <c:v>0.10199999999999999</c:v>
                </c:pt>
                <c:pt idx="4">
                  <c:v>0.20399999999999999</c:v>
                </c:pt>
                <c:pt idx="5">
                  <c:v>0.219</c:v>
                </c:pt>
                <c:pt idx="6">
                  <c:v>0.84899999999999998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92-1F42-82F4-7DC3C07360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2019年</c:v>
                </c:pt>
              </c:strCache>
            </c:strRef>
          </c:tx>
          <c:spPr>
            <a:solidFill>
              <a:schemeClr val="accent1">
                <a:tint val="65000"/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テスト</c:v>
                </c:pt>
                <c:pt idx="1">
                  <c:v>課題</c:v>
                </c:pt>
                <c:pt idx="2">
                  <c:v>教材</c:v>
                </c:pt>
                <c:pt idx="3">
                  <c:v>アンケート</c:v>
                </c:pt>
                <c:pt idx="4">
                  <c:v>掲示板</c:v>
                </c:pt>
                <c:pt idx="5">
                  <c:v>メッセージ</c:v>
                </c:pt>
                <c:pt idx="6">
                  <c:v>お知らせ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>
                  <c:v>0.104</c:v>
                </c:pt>
                <c:pt idx="1">
                  <c:v>0.51</c:v>
                </c:pt>
                <c:pt idx="2">
                  <c:v>0.82199999999999995</c:v>
                </c:pt>
                <c:pt idx="3">
                  <c:v>0.13500000000000001</c:v>
                </c:pt>
                <c:pt idx="4">
                  <c:v>0.17499999999999999</c:v>
                </c:pt>
                <c:pt idx="5">
                  <c:v>9.2999999999999999E-2</c:v>
                </c:pt>
                <c:pt idx="6">
                  <c:v>0.45800000000000002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92-1F42-82F4-7DC3C0736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03747104"/>
        <c:axId val="1521639904"/>
      </c:barChart>
      <c:catAx>
        <c:axId val="803747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21639904"/>
        <c:crosses val="autoZero"/>
        <c:auto val="1"/>
        <c:lblAlgn val="ctr"/>
        <c:lblOffset val="100"/>
        <c:noMultiLvlLbl val="0"/>
      </c:catAx>
      <c:valAx>
        <c:axId val="15216399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74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  <c:pt idx="5">
                  <c:v>G</c:v>
                </c:pt>
                <c:pt idx="6">
                  <c:v>H</c:v>
                </c:pt>
                <c:pt idx="7">
                  <c:v>I</c:v>
                </c:pt>
                <c:pt idx="8">
                  <c:v>J</c:v>
                </c:pt>
                <c:pt idx="9">
                  <c:v>K</c:v>
                </c:pt>
                <c:pt idx="10">
                  <c:v>L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0</c:v>
                </c:pt>
                <c:pt idx="1">
                  <c:v>2.47E-2</c:v>
                </c:pt>
                <c:pt idx="2">
                  <c:v>4.2200000000000001E-2</c:v>
                </c:pt>
                <c:pt idx="3">
                  <c:v>6.54E-2</c:v>
                </c:pt>
                <c:pt idx="4">
                  <c:v>8.7300000000000003E-2</c:v>
                </c:pt>
                <c:pt idx="5">
                  <c:v>0.1007</c:v>
                </c:pt>
                <c:pt idx="6">
                  <c:v>0.1094</c:v>
                </c:pt>
                <c:pt idx="7">
                  <c:v>0.14929999999999999</c:v>
                </c:pt>
                <c:pt idx="8">
                  <c:v>0.1769</c:v>
                </c:pt>
                <c:pt idx="9">
                  <c:v>0.18179999999999999</c:v>
                </c:pt>
                <c:pt idx="10">
                  <c:v>0.32579999999999998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86-7342-B982-F803D6BA87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6661375"/>
        <c:axId val="1206451311"/>
      </c:barChart>
      <c:catAx>
        <c:axId val="120666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06451311"/>
        <c:crosses val="autoZero"/>
        <c:auto val="1"/>
        <c:lblAlgn val="ctr"/>
        <c:lblOffset val="100"/>
        <c:noMultiLvlLbl val="0"/>
      </c:catAx>
      <c:valAx>
        <c:axId val="120645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0666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利用したコースの割合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0.16900000000000001</c:v>
                </c:pt>
                <c:pt idx="1">
                  <c:v>0.13100000000000001</c:v>
                </c:pt>
                <c:pt idx="2">
                  <c:v>0.77100000000000002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87-A949-9B35-056D45564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0.93315</cdr:x>
      <cdr:y>0.56913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44" y="1041247"/>
          <a:ext cx="2952288" cy="1089818"/>
        </a:xfrm>
        <a:prstGeom xmlns:a="http://schemas.openxmlformats.org/drawingml/2006/main" prst="wedgeEllipseCallout">
          <a:avLst>
            <a:gd name="adj1" fmla="val -34484"/>
            <a:gd name="adj2" fmla="val -69706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「教員→学生」の連絡</a:t>
          </a:r>
          <a:endParaRPr lang="en-US" altLang="ja-JP" sz="2400" dirty="0"/>
        </a:p>
      </cdr:txBody>
    </cdr:sp>
  </cdr:relSizeAnchor>
  <cdr:relSizeAnchor xmlns:cdr="http://schemas.openxmlformats.org/drawingml/2006/chartDrawing">
    <cdr:from>
      <cdr:x>0.38164</cdr:x>
      <cdr:y>0.59046</cdr:y>
    </cdr:from>
    <cdr:to>
      <cdr:x>0.72425</cdr:x>
      <cdr:y>0.88152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288704" y="2210934"/>
          <a:ext cx="2952372" cy="1089850"/>
        </a:xfrm>
        <a:prstGeom xmlns:a="http://schemas.openxmlformats.org/drawingml/2006/main" prst="wedgeEllipseCallout">
          <a:avLst>
            <a:gd name="adj1" fmla="val -71641"/>
            <a:gd name="adj2" fmla="val -4943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「学生→教員」の連絡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</a:t>
            </a:r>
            <a:r>
              <a:rPr kumimoji="1" lang="en-US" altLang="ja-JP" dirty="0"/>
              <a:t>A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2021/9/15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</a:t>
            </a:r>
            <a:r>
              <a:rPr kumimoji="1" lang="en-US" altLang="ja-JP" dirty="0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1928802"/>
            <a:ext cx="7772400" cy="2692412"/>
          </a:xfrm>
        </p:spPr>
        <p:txBody>
          <a:bodyPr anchor="b">
            <a:normAutofit/>
          </a:bodyPr>
          <a:lstStyle>
            <a:lvl1pPr marL="0" indent="0">
              <a:buNone/>
              <a:defRPr sz="48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2021/9/15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</a:t>
            </a:r>
            <a:r>
              <a:rPr kumimoji="1" lang="en-US" altLang="ja-JP" dirty="0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5AF1B-2E69-B34A-8414-FFB753EDA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ffectLst/>
              </a:rPr>
              <a:t>ITC-LMS</a:t>
            </a:r>
            <a:r>
              <a:rPr lang="ja-JP" altLang="en-US">
                <a:effectLst/>
              </a:rPr>
              <a:t>の活用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A07790-A2F1-D144-AE52-E70C7663A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情報基盤センター 柴山悦哉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C4004-089A-7840-BA80-DBFD967A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9068CA-9791-9248-9561-058DD230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252858-B6B3-D740-A351-5090BABA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10" name="図 9" descr="QR コード&#10;&#10;自動的に生成された説明">
            <a:extLst>
              <a:ext uri="{FF2B5EF4-FFF2-40B4-BE49-F238E27FC236}">
                <a16:creationId xmlns:a16="http://schemas.microsoft.com/office/drawing/2014/main" id="{993B031C-5A9E-044A-BE9F-D085E69C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3194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2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6D16-84D9-584D-80DC-B2C643FC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単位は不要だが聴講したい</a:t>
            </a:r>
            <a:r>
              <a:rPr lang="en-US" altLang="ja-JP" dirty="0"/>
              <a:t> 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E56DD1-ADD4-FA4D-A47A-9EB838B0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履修期間中は，仮登録・自己登録を許可するのがお勧め</a:t>
            </a:r>
            <a:endParaRPr lang="en-US" altLang="ja-JP" dirty="0"/>
          </a:p>
          <a:p>
            <a:pPr lvl="1"/>
            <a:r>
              <a:rPr lang="ja-JP" altLang="en-US"/>
              <a:t>履修期間後も登録を認めて欲しいという要望が多い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B6A621-8666-E24F-BEAD-DBB8E7F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1D908-CD5B-D044-88B2-B0952A2B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80784-6CDC-DF40-B23F-7C2A16D4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F88E804-90CF-5E4B-B337-6004E1F3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" y="3543578"/>
            <a:ext cx="8763000" cy="27559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FB1DA444-1D55-7A4F-853F-75B19A722A7C}"/>
              </a:ext>
            </a:extLst>
          </p:cNvPr>
          <p:cNvSpPr/>
          <p:nvPr/>
        </p:nvSpPr>
        <p:spPr>
          <a:xfrm>
            <a:off x="125760" y="3054746"/>
            <a:ext cx="3240360" cy="519351"/>
          </a:xfrm>
          <a:prstGeom prst="wedgeEllipseCallout">
            <a:avLst>
              <a:gd name="adj1" fmla="val 40147"/>
              <a:gd name="adj2" fmla="val 134100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66A87EE9-0AD4-A84B-BE97-E3D72640194D}"/>
              </a:ext>
            </a:extLst>
          </p:cNvPr>
          <p:cNvSpPr/>
          <p:nvPr/>
        </p:nvSpPr>
        <p:spPr>
          <a:xfrm>
            <a:off x="0" y="5877272"/>
            <a:ext cx="3491880" cy="519351"/>
          </a:xfrm>
          <a:prstGeom prst="wedgeEllipseCallout">
            <a:avLst>
              <a:gd name="adj1" fmla="val 36800"/>
              <a:gd name="adj2" fmla="val -28237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9A3656E2-DE91-834E-B64A-AA016DB5154B}"/>
              </a:ext>
            </a:extLst>
          </p:cNvPr>
          <p:cNvSpPr/>
          <p:nvPr/>
        </p:nvSpPr>
        <p:spPr>
          <a:xfrm>
            <a:off x="5273307" y="3212976"/>
            <a:ext cx="3833192" cy="1558052"/>
          </a:xfrm>
          <a:prstGeom prst="wedgeEllipseCallout">
            <a:avLst>
              <a:gd name="adj1" fmla="val -101608"/>
              <a:gd name="adj2" fmla="val 63733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チェックを外すと履修登録期間後も仮登録を認める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47445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85653-8223-7E44-B49E-09822ABB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単位は不要だが聴講したい</a:t>
            </a:r>
            <a:r>
              <a:rPr lang="en-US" altLang="ja-JP" dirty="0"/>
              <a:t> (4/4)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C5D55-499C-4F4B-BA4B-5D794A0C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以下のグラフは，履修登録後の自己登録を認める科目の比率</a:t>
            </a:r>
            <a:endParaRPr lang="en-US" altLang="ja-JP" dirty="0"/>
          </a:p>
          <a:p>
            <a:pPr lvl="1"/>
            <a:r>
              <a:rPr lang="en-US" altLang="ja-JP" dirty="0"/>
              <a:t>A-L</a:t>
            </a:r>
            <a:r>
              <a:rPr lang="ja-JP" altLang="en-US"/>
              <a:t>は，教養学部前期課程と後期課程</a:t>
            </a:r>
            <a:r>
              <a:rPr lang="en-US" altLang="ja-JP" dirty="0"/>
              <a:t>10</a:t>
            </a:r>
            <a:r>
              <a:rPr lang="ja-JP" altLang="en-US"/>
              <a:t>学部を匿名化したもの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FB1F4F-713B-CA4B-BA59-98511F6A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A9B09-C29B-1141-B891-E7B5BFEC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D0FA6D-04D1-D640-8F6E-0FCE80DD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94D95E8F-5E59-1C49-8539-9F7A709078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249134"/>
              </p:ext>
            </p:extLst>
          </p:nvPr>
        </p:nvGraphicFramePr>
        <p:xfrm>
          <a:off x="1151620" y="3140968"/>
          <a:ext cx="6840760" cy="3358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827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D1E78-F9F3-8A49-843F-90A6AA75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担当教員と連絡を取りたい</a:t>
            </a:r>
            <a:r>
              <a:rPr lang="en-US" altLang="ja-JP" dirty="0"/>
              <a:t> (1/3)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2C2DD-4E29-0F41-B8DE-AD149B22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「お知らせ」機能は多用するが，「メッセージ」機能はオフにしている教員が多い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17E54-2E00-0946-AB12-5BE530D0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F266E-3AED-D04C-B4FF-D0A9B2AD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B367F-1076-6F4F-B11B-29AEE631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BBA9204D-C44C-1A4E-9322-C95F6629B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7581593"/>
              </p:ext>
            </p:extLst>
          </p:nvPr>
        </p:nvGraphicFramePr>
        <p:xfrm>
          <a:off x="203176" y="2420888"/>
          <a:ext cx="861729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149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D5F11-3B63-3945-9709-E4F51823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担当教員と連絡を取りたい</a:t>
            </a:r>
            <a:r>
              <a:rPr lang="en-US" altLang="ja-JP" dirty="0"/>
              <a:t> (2/3)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97C46-8073-DC44-A6F7-0F27EB33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のお勧め設定</a:t>
            </a:r>
            <a:endParaRPr lang="en-US" altLang="ja-JP" dirty="0"/>
          </a:p>
          <a:p>
            <a:pPr lvl="1"/>
            <a:r>
              <a:rPr lang="ja-JP" altLang="en-US"/>
              <a:t>メッセージを有効化</a:t>
            </a:r>
            <a:endParaRPr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（注）教員が学生からのメッセージを見ない可能性を減らすため，初期設定では無効化してある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lang="ja-JP" altLang="en-US"/>
              <a:t>担当教員が（原則として）見るか見ないかを宣言しておいた方が良い</a:t>
            </a:r>
            <a:endParaRPr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シャイな学生から率直な意見を聞きたい時に有効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21912-D967-ED45-A59C-B465E663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F20DF-B8A7-D047-B5AD-5EF302C3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A3CC0-C57D-6C4C-B1E2-F00AEBD7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71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051A0-4718-AF43-AAE0-8E460C80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担当教員と連絡を取りたい</a:t>
            </a:r>
            <a:r>
              <a:rPr lang="en-US" altLang="ja-JP" dirty="0"/>
              <a:t> (3/3)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2A496-C042-1D48-99F2-DA564320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ABB0C-D5EC-AE40-BC0B-50E12D3A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0D71B-752D-7C4C-8EE0-C0D51BA7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662E6692-4A32-6248-A372-A4712616C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889CC13F-E7E4-584C-B0CE-C0319D31C623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401936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528CD-6F2E-D449-B2DE-E9E8541C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利用方法を統一して欲しい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9AB5B-079A-584C-BFAA-A16A61D0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多くの授業を</a:t>
            </a:r>
            <a:r>
              <a:rPr kumimoji="1" lang="ja-JP" altLang="en-US"/>
              <a:t>履修している学生は，以下のような不満を抱きやすい</a:t>
            </a:r>
            <a:endParaRPr kumimoji="1" lang="en-US" altLang="ja-JP" dirty="0"/>
          </a:p>
          <a:p>
            <a:pPr lvl="1"/>
            <a:r>
              <a:rPr kumimoji="1" lang="ja-JP" altLang="en-US"/>
              <a:t>オンライン授業</a:t>
            </a:r>
            <a:r>
              <a:rPr kumimoji="1" lang="en-US" altLang="ja-JP" dirty="0"/>
              <a:t> URL </a:t>
            </a:r>
            <a:r>
              <a:rPr kumimoji="1" lang="ja-JP" altLang="en-US"/>
              <a:t>の掲載場所が，</a:t>
            </a:r>
            <a:r>
              <a:rPr kumimoji="1" lang="en-US" altLang="ja-JP" dirty="0"/>
              <a:t>UTAS</a:t>
            </a:r>
            <a:r>
              <a:rPr kumimoji="1" lang="ja-JP" altLang="en-US"/>
              <a:t>のシラバス，</a:t>
            </a:r>
            <a:r>
              <a:rPr kumimoji="1" lang="en-US" altLang="ja-JP" dirty="0"/>
              <a:t>ITC-LMS</a:t>
            </a:r>
            <a:r>
              <a:rPr kumimoji="1" lang="ja-JP" altLang="en-US"/>
              <a:t>のオンライン授業欄やお知らせなど，授業によって異なる</a:t>
            </a:r>
            <a:endParaRPr kumimoji="1" lang="en-US" altLang="ja-JP" dirty="0"/>
          </a:p>
          <a:p>
            <a:pPr lvl="1"/>
            <a:r>
              <a:rPr lang="ja-JP" altLang="en-US"/>
              <a:t>教材の配布方法やレポートの提出先が，</a:t>
            </a:r>
            <a:r>
              <a:rPr lang="en-US" altLang="ja-JP" dirty="0"/>
              <a:t>ITC-LMS</a:t>
            </a:r>
            <a:r>
              <a:rPr lang="ja-JP" altLang="en-US"/>
              <a:t>，</a:t>
            </a:r>
            <a:r>
              <a:rPr lang="en-US" altLang="ja-JP" dirty="0"/>
              <a:t>Google Classroom</a:t>
            </a:r>
            <a:r>
              <a:rPr lang="ja-JP" altLang="en-US"/>
              <a:t>，</a:t>
            </a:r>
            <a:r>
              <a:rPr lang="en-US" altLang="ja-JP" dirty="0"/>
              <a:t>Google</a:t>
            </a:r>
            <a:r>
              <a:rPr lang="ja-JP" altLang="en-US"/>
              <a:t>や</a:t>
            </a:r>
            <a:r>
              <a:rPr lang="en-US" altLang="ja-JP" dirty="0"/>
              <a:t>MS</a:t>
            </a:r>
            <a:r>
              <a:rPr lang="ja-JP" altLang="en-US"/>
              <a:t>のドライブやフォームなど，授業によって異なる</a:t>
            </a:r>
            <a:endParaRPr lang="en-US" altLang="ja-JP" dirty="0"/>
          </a:p>
          <a:p>
            <a:r>
              <a:rPr lang="ja-JP" altLang="en-US"/>
              <a:t>教員でも</a:t>
            </a:r>
            <a:r>
              <a:rPr kumimoji="1" lang="ja-JP" altLang="en-US"/>
              <a:t>，もし学生のレポートが，</a:t>
            </a:r>
            <a:r>
              <a:rPr kumimoji="1" lang="en-US" altLang="ja-JP" dirty="0"/>
              <a:t>ITC-LMS</a:t>
            </a:r>
            <a:r>
              <a:rPr kumimoji="1" lang="ja-JP" altLang="en-US"/>
              <a:t>の課題・掲示板・メッセージ</a:t>
            </a:r>
            <a:r>
              <a:rPr lang="ja-JP" altLang="en-US"/>
              <a:t>，</a:t>
            </a:r>
            <a:r>
              <a:rPr kumimoji="1" lang="ja-JP" altLang="en-US"/>
              <a:t>メール，各種クラウドドライブ，レポートボックスなどからバラバラに来たら，</a:t>
            </a:r>
            <a:r>
              <a:rPr lang="ja-JP" altLang="en-US"/>
              <a:t>嫌な</a:t>
            </a:r>
            <a:r>
              <a:rPr kumimoji="1" lang="ja-JP" altLang="en-US"/>
              <a:t>思いをするのではなかろうか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207B9-7C8C-6D41-A851-4C5BDD4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044110-1F5E-6642-847A-398F767E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6BEEFE-2CE6-5942-BFC8-ABDCF069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77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D87-F088-474C-A128-DAE5E825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オンライン授業</a:t>
            </a:r>
            <a:r>
              <a:rPr lang="en-US" altLang="ja-JP" dirty="0"/>
              <a:t>URL</a:t>
            </a:r>
            <a:r>
              <a:rPr lang="ja-JP" altLang="en-US"/>
              <a:t>掲載場所</a:t>
            </a:r>
            <a:r>
              <a:rPr lang="en-US" altLang="ja-JP" dirty="0"/>
              <a:t> (1/5)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B8FE7B-BD2E-1E43-8C4B-A0A772480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学生画面にはオンライン授業情報が一覧表示される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B1D49-E5DB-4A4F-93A1-CCFE25C1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12463-5476-EB4F-AAB5-AEBDDCC8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FD219-2B07-3F4A-9B8C-35B5C5E9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A752590-3695-C84F-805A-1265EA16E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48" y="2013147"/>
            <a:ext cx="7437755" cy="43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C82D3-95A1-D944-965C-07CF34B9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オンライン授業</a:t>
            </a:r>
            <a:r>
              <a:rPr lang="en-US" altLang="ja-JP" dirty="0"/>
              <a:t>URL</a:t>
            </a:r>
            <a:r>
              <a:rPr lang="ja-JP" altLang="en-US"/>
              <a:t>掲載場所</a:t>
            </a:r>
            <a:r>
              <a:rPr lang="en-US" altLang="ja-JP" dirty="0"/>
              <a:t> (2/5)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D2EBB9-F708-1446-99D2-D1627302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オンライン授業の</a:t>
            </a:r>
            <a:r>
              <a:rPr lang="en-US" altLang="ja-JP" dirty="0"/>
              <a:t> URL </a:t>
            </a:r>
            <a:r>
              <a:rPr lang="ja-JP" altLang="en-US"/>
              <a:t>は，</a:t>
            </a:r>
            <a:r>
              <a:rPr lang="en-US" altLang="ja-JP" dirty="0"/>
              <a:t>ITC-LMS</a:t>
            </a:r>
            <a:r>
              <a:rPr lang="ja-JP" altLang="en-US"/>
              <a:t>の「オンライン授業情報」欄に載せるのが原則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8B84B-2060-8B49-A742-48906735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938B5-E30B-E14F-A6EC-7FB3F14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59201-BDBB-BA49-A60C-932868D0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052077EA-8A35-9641-A745-FADC8C2D9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609"/>
            <a:ext cx="9144000" cy="20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8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6AE0801-4371-CA43-B592-6902AC1FD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9"/>
          <a:stretch/>
        </p:blipFill>
        <p:spPr>
          <a:xfrm>
            <a:off x="300739" y="2996952"/>
            <a:ext cx="8188960" cy="331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B1AACB-56D6-004B-9A7C-0A98F8C1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オンライン授業</a:t>
            </a:r>
            <a:r>
              <a:rPr lang="en-US" altLang="ja-JP" dirty="0"/>
              <a:t>URL</a:t>
            </a:r>
            <a:r>
              <a:rPr lang="ja-JP" altLang="en-US"/>
              <a:t>掲載場所</a:t>
            </a:r>
            <a:r>
              <a:rPr lang="en-US" altLang="ja-JP" dirty="0"/>
              <a:t> (3/5)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4AEFE-3FE1-5F42-9F90-E46CF207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「</a:t>
            </a:r>
            <a:r>
              <a:rPr lang="en-US" altLang="ja-JP" dirty="0"/>
              <a:t>URL</a:t>
            </a:r>
            <a:r>
              <a:rPr lang="ja-JP" altLang="en-US"/>
              <a:t>のリンク化」，「ミーティング</a:t>
            </a:r>
            <a:r>
              <a:rPr lang="en-US" altLang="ja-JP" dirty="0"/>
              <a:t>ID</a:t>
            </a:r>
            <a:r>
              <a:rPr lang="ja-JP" altLang="en-US"/>
              <a:t>とパスワードの掲載」という要望もある</a:t>
            </a:r>
            <a:endParaRPr lang="en-US" altLang="ja-JP" dirty="0"/>
          </a:p>
          <a:p>
            <a:r>
              <a:rPr lang="ja-JP" altLang="en-US"/>
              <a:t>参考</a:t>
            </a:r>
            <a:r>
              <a:rPr lang="en-US" altLang="ja-JP" dirty="0"/>
              <a:t>: </a:t>
            </a:r>
            <a:r>
              <a:rPr lang="en" altLang="ja-JP" sz="2200" dirty="0"/>
              <a:t>https://</a:t>
            </a:r>
            <a:r>
              <a:rPr lang="en" altLang="ja-JP" sz="2200" dirty="0" err="1"/>
              <a:t>utelecon.adm.u-tokyo.ac.jp</a:t>
            </a:r>
            <a:r>
              <a:rPr lang="en" altLang="ja-JP" sz="2200" dirty="0"/>
              <a:t>/</a:t>
            </a:r>
            <a:r>
              <a:rPr lang="en" altLang="ja-JP" sz="2200" dirty="0" err="1"/>
              <a:t>faculty_members</a:t>
            </a:r>
            <a:r>
              <a:rPr lang="en" altLang="ja-JP" sz="2200" dirty="0"/>
              <a:t>/</a:t>
            </a:r>
            <a:r>
              <a:rPr lang="en" altLang="ja-JP" sz="2200" dirty="0" err="1"/>
              <a:t>url</a:t>
            </a:r>
            <a:endParaRPr lang="en-US" altLang="ja-JP" sz="2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9FED3-0D0F-3145-90AD-A2E548A8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7B0FFD-8DE8-BF4F-9AE1-C845FBE9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F6F4A-6B69-7E4E-929D-BC28680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34D791-6E73-C34E-A485-B0B6102D46DE}"/>
              </a:ext>
            </a:extLst>
          </p:cNvPr>
          <p:cNvSpPr/>
          <p:nvPr/>
        </p:nvSpPr>
        <p:spPr>
          <a:xfrm>
            <a:off x="289483" y="4847947"/>
            <a:ext cx="8188961" cy="1461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80D52EC4-43EA-5D4C-976B-879BA51C67F0}"/>
              </a:ext>
            </a:extLst>
          </p:cNvPr>
          <p:cNvSpPr/>
          <p:nvPr/>
        </p:nvSpPr>
        <p:spPr>
          <a:xfrm>
            <a:off x="4383963" y="3377541"/>
            <a:ext cx="2736304" cy="1089818"/>
          </a:xfrm>
          <a:prstGeom prst="wedgeEllipseCallout">
            <a:avLst>
              <a:gd name="adj1" fmla="val 83690"/>
              <a:gd name="adj2" fmla="val 9847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教員画面は</a:t>
            </a:r>
            <a:endParaRPr lang="en-US" altLang="ja-JP" sz="2400" dirty="0"/>
          </a:p>
          <a:p>
            <a:pPr algn="ctr"/>
            <a:r>
              <a:rPr lang="ja-JP" altLang="en-US" sz="2400"/>
              <a:t>編集機能つき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344889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74EF9-0B0B-5144-AC69-56DE9897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オンライン授業</a:t>
            </a:r>
            <a:r>
              <a:rPr lang="en-US" altLang="ja-JP" dirty="0"/>
              <a:t>URL</a:t>
            </a:r>
            <a:r>
              <a:rPr lang="ja-JP" altLang="en-US"/>
              <a:t>掲載場所</a:t>
            </a:r>
            <a:r>
              <a:rPr lang="en-US" altLang="ja-JP" dirty="0"/>
              <a:t> (4/5)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74EB0-AFF0-D34A-A9E8-CE5344D6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東京大学オンライン講義検索（</a:t>
            </a:r>
            <a:r>
              <a:rPr lang="en-US" altLang="ja-JP" dirty="0"/>
              <a:t>UTAS-ITC-LMS(UTIL) Lite</a:t>
            </a:r>
            <a:r>
              <a:rPr lang="ja-JP" altLang="en-US"/>
              <a:t>）でも閲覧できる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1BE530-2FCB-9F41-98D4-14871C60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4D304F-3C53-094C-913B-5CBF6478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B0E60-B206-E746-8BF3-98DCBC8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10" name="図 9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18A4054-5242-9648-BD8E-D4993F0E6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" b="1184"/>
          <a:stretch/>
        </p:blipFill>
        <p:spPr>
          <a:xfrm>
            <a:off x="0" y="2556000"/>
            <a:ext cx="9144000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4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7387D-ADB1-024F-870B-9E2F0DC0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AE06C-5A30-824E-9827-3D9B7074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遠隔でのコミュニケーションと情報共有には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lang="ja-JP" altLang="en-US"/>
              <a:t>たとえば，</a:t>
            </a:r>
            <a:endParaRPr lang="en-US" altLang="ja-JP" dirty="0"/>
          </a:p>
          <a:p>
            <a:pPr lvl="1"/>
            <a:r>
              <a:rPr lang="ja-JP" altLang="en-US"/>
              <a:t>教員と学生の間の連絡</a:t>
            </a:r>
            <a:endParaRPr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lang="ja-JP" altLang="en-US"/>
              <a:t>レポートやアンケートの回収</a:t>
            </a:r>
            <a:endParaRPr lang="en-US" altLang="ja-JP" dirty="0"/>
          </a:p>
          <a:p>
            <a:pPr lvl="1"/>
            <a:r>
              <a:rPr lang="ja-JP" altLang="en-US"/>
              <a:t>ディスカッション</a:t>
            </a:r>
            <a:endParaRPr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73C08-F15A-7642-BCA0-02282C26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C7F81-F5B1-8A47-A0F8-F6FC9246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25E38E-3DD6-1E4F-AE03-CBF0EAE9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3CAFEFF3-C576-C24A-902A-FBC638A9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3194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9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457D-9EE9-9A43-BE1C-4E994A03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オンライン授業</a:t>
            </a:r>
            <a:r>
              <a:rPr lang="en-US" altLang="ja-JP" dirty="0"/>
              <a:t>URL</a:t>
            </a:r>
            <a:r>
              <a:rPr lang="ja-JP" altLang="en-US"/>
              <a:t>掲載場所</a:t>
            </a:r>
            <a:r>
              <a:rPr lang="en-US" altLang="ja-JP" dirty="0"/>
              <a:t> (5/5)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8481B-3BCE-014A-A06A-9797D526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</a:t>
            </a:r>
            <a:r>
              <a:rPr lang="ja-JP" altLang="en-US"/>
              <a:t>の「オンライン授業情報」欄に入力箇所を統一した場合，</a:t>
            </a:r>
            <a:r>
              <a:rPr lang="en-US" altLang="ja-JP" dirty="0"/>
              <a:t>UTAS </a:t>
            </a:r>
            <a:r>
              <a:rPr lang="ja-JP" altLang="en-US"/>
              <a:t>の記入欄をどうすべきか？</a:t>
            </a:r>
            <a:endParaRPr lang="en-US" altLang="ja-JP" dirty="0"/>
          </a:p>
          <a:p>
            <a:pPr lvl="1"/>
            <a:r>
              <a:rPr lang="ja-JP" altLang="en-US"/>
              <a:t>空白にしておく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へのリンクを載せる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403DD-506E-9346-801F-DF6844F4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608E2-4F53-1540-955B-D6348FBB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BC0D5-E0D0-5647-A9F5-67CA0AC3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C9F79676-097A-764A-A150-B4EA22D0BAE0}"/>
              </a:ext>
            </a:extLst>
          </p:cNvPr>
          <p:cNvSpPr/>
          <p:nvPr/>
        </p:nvSpPr>
        <p:spPr>
          <a:xfrm>
            <a:off x="5508104" y="2515873"/>
            <a:ext cx="3060848" cy="2128520"/>
          </a:xfrm>
          <a:prstGeom prst="wedgeEllipseCallout">
            <a:avLst>
              <a:gd name="adj1" fmla="val -24159"/>
              <a:gd name="adj2" fmla="val 87875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リンクの情報は</a:t>
            </a:r>
            <a:r>
              <a:rPr lang="en-US" altLang="ja-JP" sz="2400" dirty="0"/>
              <a:t>ITC-LMS</a:t>
            </a:r>
            <a:r>
              <a:rPr lang="ja-JP" altLang="en-US" sz="2400"/>
              <a:t>の</a:t>
            </a:r>
            <a:endParaRPr lang="en-US" altLang="ja-JP" sz="2400" dirty="0"/>
          </a:p>
          <a:p>
            <a:pPr algn="ctr"/>
            <a:r>
              <a:rPr lang="ja-JP" altLang="en-US" sz="2400"/>
              <a:t>コースのページの下の方にある</a:t>
            </a:r>
            <a:endParaRPr lang="ja-JP" sz="240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1359B2A-C4A7-EC4C-9CF9-3CA7DC37E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9"/>
          <a:stretch/>
        </p:blipFill>
        <p:spPr>
          <a:xfrm>
            <a:off x="-14718" y="5526025"/>
            <a:ext cx="914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B5041-6E80-114C-A538-CFE1D6BA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課題やテストの出題方法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3CE34E-3A05-D241-BA6D-41F7B7C3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学生画面には，提出すべき課題と受験すべきテストが一覧表示される</a:t>
            </a:r>
            <a:endParaRPr lang="en-US" altLang="ja-JP" dirty="0"/>
          </a:p>
          <a:p>
            <a:endParaRPr lang="ja-JP" altLang="en-US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3EEBD8-4977-A743-B94A-84118596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1B983A-243C-B84F-91F4-8699332F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127DA-6F76-8644-B216-6A0B35B9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BBC5A658-3038-0C48-ACDC-A6D55004C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" b="1423"/>
          <a:stretch/>
        </p:blipFill>
        <p:spPr>
          <a:xfrm>
            <a:off x="0" y="3861048"/>
            <a:ext cx="9144000" cy="1908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36A6DB-43A9-4E4D-8D02-AC0999AA5CFE}"/>
              </a:ext>
            </a:extLst>
          </p:cNvPr>
          <p:cNvSpPr/>
          <p:nvPr/>
        </p:nvSpPr>
        <p:spPr>
          <a:xfrm>
            <a:off x="6532034" y="4209627"/>
            <a:ext cx="2611966" cy="1514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EB2844D9-20A8-1740-9FA3-7C89F4AED90C}"/>
              </a:ext>
            </a:extLst>
          </p:cNvPr>
          <p:cNvSpPr/>
          <p:nvPr/>
        </p:nvSpPr>
        <p:spPr>
          <a:xfrm>
            <a:off x="2843808" y="2395895"/>
            <a:ext cx="2970252" cy="1609169"/>
          </a:xfrm>
          <a:prstGeom prst="wedgeEllipseCallout">
            <a:avLst>
              <a:gd name="adj1" fmla="val 73427"/>
              <a:gd name="adj2" fmla="val 9727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学生はここで締切確認する可能性が高い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396785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CC42A-F905-F246-AA96-FD5EB0A8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課題やテストの出題方法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72153E-7560-7440-BAC1-A11D2612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前ページの</a:t>
            </a:r>
            <a:r>
              <a:rPr kumimoji="1" lang="ja-JP" altLang="en-US"/>
              <a:t>一覧に載ると，学生は予定を立てやすい</a:t>
            </a:r>
            <a:endParaRPr kumimoji="1" lang="en-US" altLang="ja-JP" dirty="0"/>
          </a:p>
          <a:p>
            <a:pPr lvl="1"/>
            <a:r>
              <a:rPr lang="ja-JP" altLang="en-US"/>
              <a:t>したがって，</a:t>
            </a:r>
            <a:r>
              <a:rPr kumimoji="1" lang="en-US" altLang="ja-JP" dirty="0"/>
              <a:t>ITC-LMS </a:t>
            </a:r>
            <a:r>
              <a:rPr kumimoji="1" lang="ja-JP" altLang="en-US"/>
              <a:t>で出題するのがお勧め</a:t>
            </a:r>
            <a:endParaRPr kumimoji="1" lang="en-US" altLang="ja-JP" dirty="0"/>
          </a:p>
          <a:p>
            <a:r>
              <a:rPr lang="ja-JP" altLang="en-US"/>
              <a:t>課題・テストの期限は，学生に連絡した締切と一致させるのが原則</a:t>
            </a:r>
          </a:p>
          <a:p>
            <a:r>
              <a:rPr lang="ja-JP" altLang="en-US"/>
              <a:t>レポートの提出遅れを許したい場合</a:t>
            </a:r>
            <a:endParaRPr lang="en-US" altLang="ja-JP" dirty="0"/>
          </a:p>
          <a:p>
            <a:pPr lvl="1"/>
            <a:r>
              <a:rPr lang="ja-JP" altLang="en-US"/>
              <a:t>「期間後の提出」を「可」に設定する</a:t>
            </a:r>
            <a:r>
              <a:rPr lang="en-US" altLang="ja-JP" dirty="0"/>
              <a:t> or</a:t>
            </a:r>
          </a:p>
          <a:p>
            <a:pPr lvl="1"/>
            <a:r>
              <a:rPr kumimoji="1" lang="ja-JP" altLang="en-US"/>
              <a:t>「再提出期限」を設定する</a:t>
            </a:r>
            <a:endParaRPr kumimoji="1" lang="en-US" altLang="ja-JP" dirty="0"/>
          </a:p>
          <a:p>
            <a:r>
              <a:rPr kumimoji="1" lang="ja-JP" altLang="en-US"/>
              <a:t>テストの受験の遅れを許したい場合</a:t>
            </a:r>
            <a:endParaRPr kumimoji="1" lang="en-US" altLang="ja-JP" dirty="0"/>
          </a:p>
          <a:p>
            <a:pPr lvl="1"/>
            <a:r>
              <a:rPr kumimoji="1" lang="ja-JP" altLang="en-US"/>
              <a:t>テストのコピーを作り，期限を変えてもう一度出題</a:t>
            </a:r>
            <a:endParaRPr kumimoji="1" lang="en-US" altLang="ja-JP" dirty="0"/>
          </a:p>
          <a:p>
            <a:pPr lvl="2"/>
            <a:r>
              <a:rPr lang="ja-JP" altLang="en-US"/>
              <a:t>コピーを作るには「テンプレート登録」＆「テンプレートから読み込む」を使うか，「過去のコンテンツをインポート」を使うと良い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818D83-13B3-4740-BDBA-4F16611A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EF2CD-C8DE-4C42-8FAC-76125064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6EA11-5428-9F4C-9DFA-25B9EA5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74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B5AFB-FCB1-A34A-A360-A765154B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その他の注意事項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ED4201-F2CF-9645-8E26-62B6DA15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情報更新の遅延</a:t>
            </a:r>
            <a:endParaRPr kumimoji="1" lang="en-US" altLang="ja-JP" dirty="0"/>
          </a:p>
          <a:p>
            <a:r>
              <a:rPr lang="en-US" altLang="ja-JP" dirty="0"/>
              <a:t>UTAS </a:t>
            </a:r>
            <a:r>
              <a:rPr lang="ja-JP" altLang="en-US"/>
              <a:t>の古い科目情報</a:t>
            </a:r>
            <a:endParaRPr kumimoji="1" lang="en-US" altLang="ja-JP" dirty="0"/>
          </a:p>
          <a:p>
            <a:r>
              <a:rPr kumimoji="1" lang="ja-JP" altLang="en-US"/>
              <a:t>コースのグルーピング</a:t>
            </a:r>
            <a:endParaRPr kumimoji="1" lang="en-US" altLang="ja-JP" dirty="0"/>
          </a:p>
          <a:p>
            <a:r>
              <a:rPr lang="ja-JP" altLang="en-US"/>
              <a:t>テストの自動採点</a:t>
            </a:r>
            <a:endParaRPr kumimoji="1" lang="en-US" altLang="ja-JP" dirty="0"/>
          </a:p>
          <a:p>
            <a:r>
              <a:rPr lang="ja-JP" altLang="en-US"/>
              <a:t>課題提出締切時刻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E753E-A25A-3F47-96E7-61B9E912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7A87F-8E46-D14D-8CCC-3384F541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0AED3E-CAC0-A743-865D-11FDDE7A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61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6708B-C654-CA45-85D3-32F2646B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情報更新の遅延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823C8-D3EA-8A4F-8BF5-6F537B13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瞬時には反映されない操作・動作もある</a:t>
            </a:r>
            <a:endParaRPr kumimoji="1" lang="en-US" altLang="ja-JP" dirty="0"/>
          </a:p>
          <a:p>
            <a:pPr lvl="1"/>
            <a:r>
              <a:rPr lang="en-US" altLang="ja-JP" dirty="0"/>
              <a:t>UTAS </a:t>
            </a:r>
            <a:r>
              <a:rPr lang="ja-JP" altLang="en-US"/>
              <a:t>での履修登録が</a:t>
            </a:r>
            <a:r>
              <a:rPr lang="en-US" altLang="ja-JP" dirty="0"/>
              <a:t> ITC-LMS </a:t>
            </a:r>
            <a:r>
              <a:rPr lang="ja-JP" altLang="en-US"/>
              <a:t>に反映されるのは翌日</a:t>
            </a:r>
            <a:endParaRPr lang="en-US" altLang="ja-JP" dirty="0"/>
          </a:p>
          <a:p>
            <a:pPr lvl="1"/>
            <a:r>
              <a:rPr lang="en-US" altLang="ja-JP" dirty="0"/>
              <a:t>ITC-LMS </a:t>
            </a:r>
            <a:r>
              <a:rPr lang="ja-JP" altLang="en-US"/>
              <a:t>での担当教員，</a:t>
            </a:r>
            <a:r>
              <a:rPr lang="en-US" altLang="ja-JP" dirty="0"/>
              <a:t>TA</a:t>
            </a:r>
            <a:r>
              <a:rPr lang="ja-JP" altLang="en-US"/>
              <a:t>，履修者の登録が反映されるのは，登録された人が次回</a:t>
            </a:r>
            <a:r>
              <a:rPr lang="en-US" altLang="ja-JP" dirty="0"/>
              <a:t> ITC-LMS </a:t>
            </a:r>
            <a:r>
              <a:rPr lang="ja-JP" altLang="en-US"/>
              <a:t>にログインしたとき</a:t>
            </a:r>
            <a:endParaRPr lang="en-US" altLang="ja-JP" dirty="0"/>
          </a:p>
          <a:p>
            <a:pPr lvl="1"/>
            <a:r>
              <a:rPr lang="ja-JP" altLang="en-US"/>
              <a:t>教材や課題の登録が，学生にメール・</a:t>
            </a:r>
            <a:r>
              <a:rPr lang="en-US" altLang="ja-JP" dirty="0"/>
              <a:t>LINE</a:t>
            </a:r>
            <a:r>
              <a:rPr lang="ja-JP" altLang="en-US"/>
              <a:t>で通知されるのは</a:t>
            </a:r>
            <a:r>
              <a:rPr lang="en-US" altLang="ja-JP" dirty="0"/>
              <a:t>1</a:t>
            </a:r>
            <a:r>
              <a:rPr lang="ja-JP" altLang="en-US"/>
              <a:t>日に</a:t>
            </a:r>
            <a:r>
              <a:rPr lang="en-US" altLang="ja-JP" dirty="0"/>
              <a:t>1</a:t>
            </a:r>
            <a:r>
              <a:rPr lang="ja-JP" altLang="en-US"/>
              <a:t>回（午前</a:t>
            </a:r>
            <a:r>
              <a:rPr lang="en-US" altLang="ja-JP" dirty="0"/>
              <a:t>7</a:t>
            </a:r>
            <a:r>
              <a:rPr lang="ja-JP" altLang="en-US"/>
              <a:t>時台）のみ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857910-B2E4-B447-ABF0-B7180633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A14F2-F5A7-184D-AB33-6272A449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68AAAE-4A3E-0343-9FA5-960F5556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8168197-47EB-C143-992A-E08391A8A6AB}"/>
              </a:ext>
            </a:extLst>
          </p:cNvPr>
          <p:cNvSpPr/>
          <p:nvPr/>
        </p:nvSpPr>
        <p:spPr>
          <a:xfrm>
            <a:off x="179512" y="2060848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2355565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4D661-6E7E-7343-AB24-927EB013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UTAS </a:t>
            </a:r>
            <a:r>
              <a:rPr lang="ja-JP" altLang="en-US"/>
              <a:t>の古い科目情報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236E7-2CD0-1B42-8D14-E9C6EEF1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UTAS </a:t>
            </a:r>
            <a:r>
              <a:rPr lang="ja-JP" altLang="en-US"/>
              <a:t>に</a:t>
            </a:r>
            <a:r>
              <a:rPr kumimoji="1" lang="ja-JP" altLang="en-US"/>
              <a:t>科目が登録されると，セメスター・タームが始まる約</a:t>
            </a:r>
            <a:r>
              <a:rPr kumimoji="1" lang="en-US" altLang="ja-JP" dirty="0"/>
              <a:t>1</a:t>
            </a:r>
            <a:r>
              <a:rPr kumimoji="1" lang="ja-JP" altLang="en-US"/>
              <a:t>ヶ月前から</a:t>
            </a:r>
            <a:r>
              <a:rPr kumimoji="1" lang="en-US" altLang="ja-JP" dirty="0"/>
              <a:t> ITC-LMS </a:t>
            </a:r>
            <a:r>
              <a:rPr lang="ja-JP" altLang="en-US"/>
              <a:t>で対応するコースが使えるようになる</a:t>
            </a:r>
            <a:endParaRPr lang="en-US" altLang="ja-JP" dirty="0"/>
          </a:p>
          <a:p>
            <a:pPr lvl="1"/>
            <a:r>
              <a:rPr lang="ja-JP" altLang="en-US"/>
              <a:t>今日現在，</a:t>
            </a:r>
            <a:r>
              <a:rPr lang="en-US" altLang="ja-JP" dirty="0"/>
              <a:t>A</a:t>
            </a:r>
            <a:r>
              <a:rPr lang="ja-JP" altLang="en-US"/>
              <a:t>セメスター・</a:t>
            </a:r>
            <a:r>
              <a:rPr lang="en-US" altLang="ja-JP" dirty="0"/>
              <a:t>A1</a:t>
            </a:r>
            <a:r>
              <a:rPr lang="ja-JP" altLang="en-US"/>
              <a:t>タームのコースは使えるが，</a:t>
            </a:r>
            <a:r>
              <a:rPr lang="en-US" altLang="ja-JP" dirty="0"/>
              <a:t>A2</a:t>
            </a:r>
            <a:r>
              <a:rPr lang="ja-JP" altLang="en-US"/>
              <a:t>タームのコースは使えない</a:t>
            </a:r>
            <a:endParaRPr lang="en-US" altLang="ja-JP" dirty="0"/>
          </a:p>
          <a:p>
            <a:r>
              <a:rPr kumimoji="1" lang="ja-JP" altLang="en-US"/>
              <a:t>その後，</a:t>
            </a:r>
            <a:r>
              <a:rPr kumimoji="1" lang="en-US" altLang="ja-JP" dirty="0"/>
              <a:t>UTAS </a:t>
            </a:r>
            <a:r>
              <a:rPr kumimoji="1" lang="ja-JP" altLang="en-US"/>
              <a:t>で，開講される曜限が変更されたり，削除されたりしても，</a:t>
            </a:r>
            <a:r>
              <a:rPr kumimoji="1" lang="en-US" altLang="ja-JP" dirty="0"/>
              <a:t>ITC-LMS </a:t>
            </a:r>
            <a:r>
              <a:rPr kumimoji="1" lang="ja-JP" altLang="en-US"/>
              <a:t>上の古い情報を反映したコースは消えない</a:t>
            </a:r>
            <a:endParaRPr kumimoji="1" lang="en-US" altLang="ja-JP" dirty="0"/>
          </a:p>
          <a:p>
            <a:pPr lvl="1"/>
            <a:r>
              <a:rPr lang="ja-JP" altLang="en-US"/>
              <a:t>仮に，既に使われているコースを消すと，設定情報や登録されたコンテンツも同時に消える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2C87E-E559-8348-BE6D-81293710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8A431E-AF1C-1E4C-B76F-74A6080A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B634D-5BBD-534A-A7BD-04EFB3DD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11A4BA-BA18-5845-B605-D3DE79DCF813}"/>
              </a:ext>
            </a:extLst>
          </p:cNvPr>
          <p:cNvSpPr/>
          <p:nvPr/>
        </p:nvSpPr>
        <p:spPr>
          <a:xfrm>
            <a:off x="-7070" y="4221088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7048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A99F7-299B-2C4F-951A-BBF8A2BB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コースのグルーピング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5E11E4-E96B-514D-AB49-0DAF7E66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複数看板の科目として</a:t>
            </a:r>
            <a:r>
              <a:rPr kumimoji="1" lang="en-US" altLang="ja-JP" dirty="0"/>
              <a:t> UTAS </a:t>
            </a:r>
            <a:r>
              <a:rPr lang="ja-JP" altLang="en-US"/>
              <a:t>に登録されている場合，デフォルトで，対応するすべてのコースが一つにまとめられる</a:t>
            </a:r>
            <a:endParaRPr lang="en-US" altLang="ja-JP" dirty="0"/>
          </a:p>
          <a:p>
            <a:pPr lvl="1"/>
            <a:r>
              <a:rPr lang="ja-JP" altLang="en-US"/>
              <a:t>教材，課題等の登録を</a:t>
            </a:r>
            <a:r>
              <a:rPr lang="en-US" altLang="ja-JP" dirty="0"/>
              <a:t>1</a:t>
            </a:r>
            <a:r>
              <a:rPr lang="ja-JP" altLang="en-US"/>
              <a:t>回行えば，全科目の履修生に情報が伝わる</a:t>
            </a:r>
            <a:endParaRPr lang="en-US" altLang="ja-JP" dirty="0"/>
          </a:p>
          <a:p>
            <a:pPr lvl="1"/>
            <a:r>
              <a:rPr lang="ja-JP" altLang="en-US"/>
              <a:t>なお，学生には，それぞれの履修コースが見える</a:t>
            </a:r>
            <a:endParaRPr lang="en-US" altLang="ja-JP" dirty="0"/>
          </a:p>
          <a:p>
            <a:r>
              <a:rPr kumimoji="1" lang="ja-JP" altLang="en-US"/>
              <a:t>それ以外の場合でも，自分が担当する複数のコースを一つにまとめることができる</a:t>
            </a:r>
            <a:endParaRPr kumimoji="1" lang="en-US" altLang="ja-JP" dirty="0"/>
          </a:p>
          <a:p>
            <a:pPr lvl="1"/>
            <a:r>
              <a:rPr lang="ja-JP" altLang="en-US"/>
              <a:t>ただし，履修生の重複があったり，複数コースに既にコンテンツが登録されている場合には，まとめることができない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F8414-7266-2B4B-BA8A-09F8C37E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9D64A2-7E0A-3143-9108-0FBCAEEA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42B24-7273-4F48-B791-03D6BB5A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92A9DC8-E854-304C-8F1F-29D5E0F86F86}"/>
              </a:ext>
            </a:extLst>
          </p:cNvPr>
          <p:cNvSpPr/>
          <p:nvPr/>
        </p:nvSpPr>
        <p:spPr>
          <a:xfrm>
            <a:off x="107504" y="4850027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080267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ACB77-A2B1-C84C-AECC-24A4CDCC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テストの自動採点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B3AF5D-296C-3B47-A601-E352A5FF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選択式・穴埋め式のテストは自動採点可能</a:t>
            </a:r>
            <a:endParaRPr lang="en-US" altLang="ja-JP" dirty="0"/>
          </a:p>
          <a:p>
            <a:pPr lvl="1"/>
            <a:r>
              <a:rPr kumimoji="1" lang="ja-JP" altLang="en-US"/>
              <a:t>ただし，穴埋め式の自動採点は，余計な空白文字が</a:t>
            </a:r>
            <a:r>
              <a:rPr kumimoji="1" lang="en-US" altLang="ja-JP" dirty="0"/>
              <a:t>1</a:t>
            </a:r>
            <a:r>
              <a:rPr kumimoji="1" lang="ja-JP" altLang="en-US"/>
              <a:t>個あるだけで不正解になる</a:t>
            </a:r>
            <a:endParaRPr kumimoji="1" lang="en-US" altLang="ja-JP" dirty="0"/>
          </a:p>
          <a:p>
            <a:pPr lvl="1"/>
            <a:r>
              <a:rPr lang="ja-JP" altLang="en-US"/>
              <a:t>手動での訂正は，</a:t>
            </a:r>
            <a:r>
              <a:rPr lang="en-US" altLang="ja-JP" dirty="0"/>
              <a:t>GUI</a:t>
            </a:r>
            <a:r>
              <a:rPr lang="ja-JP" altLang="en-US"/>
              <a:t>でも，</a:t>
            </a:r>
            <a:r>
              <a:rPr lang="en-US" altLang="ja-JP" dirty="0"/>
              <a:t>Excel</a:t>
            </a:r>
            <a:r>
              <a:rPr lang="ja-JP" altLang="en-US"/>
              <a:t>ファイルのダウンロード＆アップロードでも可能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5052A7-4802-334A-B8C6-567BC680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688D5-8BB5-2A4C-930E-0320B507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E457BB-253F-8A47-B65A-C9524541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B792AF0-D221-E240-8EAE-FE0BDED5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02011"/>
            <a:ext cx="4701540" cy="257556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70BC10-C8B2-7A43-AAC0-56F49C04A051}"/>
              </a:ext>
            </a:extLst>
          </p:cNvPr>
          <p:cNvSpPr/>
          <p:nvPr/>
        </p:nvSpPr>
        <p:spPr>
          <a:xfrm>
            <a:off x="3347864" y="5357826"/>
            <a:ext cx="4701540" cy="305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B03348-4B6F-B447-85C0-956B7503443E}"/>
              </a:ext>
            </a:extLst>
          </p:cNvPr>
          <p:cNvSpPr/>
          <p:nvPr/>
        </p:nvSpPr>
        <p:spPr>
          <a:xfrm>
            <a:off x="179512" y="2060848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775349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F8B85-F8D9-ED4D-B366-3C918CE7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課題提出締切時刻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84995-0C9A-F64D-9C1F-F0B7886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以下の表は，</a:t>
            </a:r>
            <a:r>
              <a:rPr lang="en-US" altLang="ja-JP" dirty="0"/>
              <a:t>2021</a:t>
            </a:r>
            <a:r>
              <a:rPr lang="ja-JP" altLang="en-US"/>
              <a:t>年度</a:t>
            </a:r>
            <a:r>
              <a:rPr lang="en-US" altLang="ja-JP" dirty="0"/>
              <a:t>S</a:t>
            </a:r>
            <a:r>
              <a:rPr lang="ja-JP" altLang="en-US"/>
              <a:t>セメスターの課題の締切時刻トップ</a:t>
            </a:r>
            <a:r>
              <a:rPr lang="en-US" altLang="ja-JP" dirty="0"/>
              <a:t>10</a:t>
            </a:r>
            <a:endParaRPr lang="ja-JP" altLang="en-US"/>
          </a:p>
          <a:p>
            <a:pPr lvl="1"/>
            <a:r>
              <a:rPr lang="ja-JP" altLang="en-US"/>
              <a:t>昨年度同様</a:t>
            </a:r>
            <a:r>
              <a:rPr lang="en-US" altLang="ja-JP" dirty="0"/>
              <a:t> 00:00 </a:t>
            </a:r>
            <a:r>
              <a:rPr lang="ja-JP" altLang="en-US"/>
              <a:t>締切りが非常に多い</a:t>
            </a:r>
            <a:endParaRPr lang="en-US" altLang="ja-JP" dirty="0"/>
          </a:p>
          <a:p>
            <a:pPr lvl="1"/>
            <a:r>
              <a:rPr lang="en-US" altLang="ja-JP" dirty="0"/>
              <a:t>00:00</a:t>
            </a:r>
            <a:r>
              <a:rPr lang="ja-JP" altLang="en-US"/>
              <a:t>は「締切の日を間違えやすいので止めて欲しい」という声も聞こえてくる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D44F7-295E-1B40-99AB-B43632B2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D4E72-0E3D-C547-A2BB-F52F0DF2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62054-4E7C-3B43-80A7-F40CB989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FE2CA04A-A833-1D42-84EB-068E1A544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27565"/>
              </p:ext>
            </p:extLst>
          </p:nvPr>
        </p:nvGraphicFramePr>
        <p:xfrm>
          <a:off x="2540316" y="3763155"/>
          <a:ext cx="347948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68">
                  <a:extLst>
                    <a:ext uri="{9D8B030D-6E8A-4147-A177-3AD203B41FA5}">
                      <a16:colId xmlns:a16="http://schemas.microsoft.com/office/drawing/2014/main" val="3485612840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822222715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1957231477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33658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時刻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比率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時刻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比率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6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00:00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41.0%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23:59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3.3%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8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17:00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18:00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3.3%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9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/>
                        <a:t>5.8%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15:00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2.6%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9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/>
                        <a:t>4.1%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23:00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2.2%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5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23:55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/>
                        <a:t>4.0%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20:00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2.1%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74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665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0AF03-896E-AB4E-8969-268C22E6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94AEC3-648B-E541-ABC2-DF4B93AB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年度以降，</a:t>
            </a:r>
            <a:r>
              <a:rPr kumimoji="1" lang="en-US" altLang="ja-JP" dirty="0"/>
              <a:t>ITC-LMS </a:t>
            </a:r>
            <a:r>
              <a:rPr kumimoji="1" lang="ja-JP" altLang="en-US"/>
              <a:t>は，</a:t>
            </a:r>
            <a:r>
              <a:rPr lang="ja-JP" altLang="en-US"/>
              <a:t>教材配布・レポート提出やコミュニケーションツールとして，</a:t>
            </a:r>
            <a:r>
              <a:rPr lang="en-US" altLang="ja-JP" dirty="0"/>
              <a:t>1</a:t>
            </a:r>
            <a:r>
              <a:rPr lang="ja-JP" altLang="en-US"/>
              <a:t>セメスターあたり</a:t>
            </a:r>
            <a:r>
              <a:rPr lang="en-US" altLang="ja-JP" dirty="0"/>
              <a:t>5,000</a:t>
            </a:r>
            <a:r>
              <a:rPr lang="ja-JP" altLang="en-US"/>
              <a:t>コース以上で利用されている</a:t>
            </a:r>
            <a:endParaRPr lang="en-US" altLang="ja-JP" dirty="0"/>
          </a:p>
          <a:p>
            <a:r>
              <a:rPr lang="en-US" altLang="ja-JP" dirty="0"/>
              <a:t>ITC-LMS </a:t>
            </a:r>
            <a:r>
              <a:rPr lang="ja-JP" altLang="en-US"/>
              <a:t>の</a:t>
            </a:r>
            <a:r>
              <a:rPr kumimoji="1" lang="ja-JP" altLang="en-US"/>
              <a:t>機能・性能に関するアンケートに，今年は，</a:t>
            </a:r>
            <a:r>
              <a:rPr kumimoji="1" lang="en-US" altLang="ja-JP" dirty="0"/>
              <a:t>2,500</a:t>
            </a:r>
            <a:r>
              <a:rPr kumimoji="1" lang="ja-JP" altLang="en-US"/>
              <a:t>名近く（主に学生）から回答をいただいた</a:t>
            </a:r>
            <a:endParaRPr kumimoji="1" lang="en-US" altLang="ja-JP" dirty="0"/>
          </a:p>
          <a:p>
            <a:r>
              <a:rPr lang="ja-JP" altLang="en-US"/>
              <a:t>アンケートの回答も参考にして，機能改善を進める予定です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F801A-47C7-F74A-9269-796150DC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F5E401-BDEB-F14D-8F44-06B153D6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72878-9AB1-AE48-8A42-8FC83C6F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2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FFA80-C115-EA4B-9B8E-599B32B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以降の内容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7C917-29A4-F04E-987A-A30B5EC2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の概要：何がでできるか？</a:t>
            </a:r>
            <a:endParaRPr kumimoji="1" lang="en-US" altLang="ja-JP" dirty="0"/>
          </a:p>
          <a:p>
            <a:r>
              <a:rPr lang="ja-JP" altLang="en-US"/>
              <a:t>教員の</a:t>
            </a:r>
            <a:r>
              <a:rPr lang="en-US" altLang="ja-JP" dirty="0"/>
              <a:t> ITC-LMS </a:t>
            </a:r>
            <a:r>
              <a:rPr lang="ja-JP" altLang="en-US"/>
              <a:t>の利用方法に対する学生からの要望（不満）</a:t>
            </a:r>
            <a:endParaRPr lang="en-US" altLang="ja-JP" dirty="0"/>
          </a:p>
          <a:p>
            <a:r>
              <a:rPr kumimoji="1" lang="ja-JP" altLang="en-US"/>
              <a:t>その他の注意事項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1745A-81E6-F24B-BDAC-51A64AF3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DA5F6-E6BE-024E-A4BC-85EA01A6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F81B4-97F6-1345-AC45-95B984C7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69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88FA3-F0B2-4849-9070-95217AF0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(1/3)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DDA79-3686-DA4E-BCC9-5628F5B4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B19D4-6AF4-F543-BA17-CAC100D1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EFFC2-517B-3E40-80C3-BCAB35BE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61D258-D067-AB4A-BD25-71F280C7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83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D4386-0A66-B14F-8768-4CBFB285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CA4A8-34C8-8B46-8D7F-7ED97CE7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セメスターで各機能を利用したコースの割合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59B5EA-2F14-8140-9716-F07EC56D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5EB059-8D9A-4049-864B-AA120A35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28D5A-5CDC-7647-B53C-3F1A2B80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DD5F3B73-55DB-1148-A3FF-508D7A487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475008"/>
              </p:ext>
            </p:extLst>
          </p:nvPr>
        </p:nvGraphicFramePr>
        <p:xfrm>
          <a:off x="719572" y="1916832"/>
          <a:ext cx="770485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2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E8871-F7E3-A047-BB99-1D796B2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(3/3)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B0D42-D3AE-3046-BA5E-FB4ED46B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アクセスの制限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en-US" altLang="ja-JP" dirty="0"/>
              <a:t>i.e. </a:t>
            </a:r>
            <a:r>
              <a:rPr lang="ja-JP" altLang="en-US"/>
              <a:t>本学構成員以外はログインできない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lang="ja-JP" altLang="en-US"/>
              <a:t>各コースの「概要」と「オンライン授業情報」は例外</a:t>
            </a:r>
            <a:endParaRPr lang="en-US" altLang="ja-JP" dirty="0"/>
          </a:p>
          <a:p>
            <a:r>
              <a:rPr lang="ja-JP" altLang="en-US"/>
              <a:t>学生の閲覧・投稿履歴の確認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6B3526-8C5A-7A42-84BC-716F25D8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48300-EED2-0B4F-93BE-604B5F06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12976-0D51-7740-BA18-282FC954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2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74F84-3AC2-7C42-8A74-06638452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学生の教員に対する要望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9CF26-E9DB-3748-862C-978320C0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単位は不要だが聴講したい</a:t>
            </a:r>
            <a:endParaRPr kumimoji="1" lang="en-US" altLang="ja-JP" dirty="0"/>
          </a:p>
          <a:p>
            <a:r>
              <a:rPr lang="ja-JP" altLang="en-US"/>
              <a:t>担当教員と連絡を取りたい</a:t>
            </a:r>
            <a:endParaRPr lang="en-US" altLang="ja-JP" dirty="0"/>
          </a:p>
          <a:p>
            <a:r>
              <a:rPr lang="ja-JP" altLang="en-US"/>
              <a:t>利用方法を</a:t>
            </a:r>
            <a:r>
              <a:rPr kumimoji="1" lang="ja-JP" altLang="en-US"/>
              <a:t>統一して欲しい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1C1E91-BA99-5F4F-AFF9-93D07AC0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500CC-041D-1143-92B1-4E2CCF12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E52172-48E0-8644-8E09-BEBB32B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4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062FC-90C9-304A-8EEC-A5ABC6CE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単位は不要だが聴講したい</a:t>
            </a:r>
            <a:r>
              <a:rPr kumimoji="1" lang="en-US" altLang="ja-JP" dirty="0"/>
              <a:t> (1/4)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478B5-E78D-1245-BE5A-182EC2F2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コロナ前なら履修登録しなくても，教室で配布資料を受け取れた</a:t>
            </a:r>
            <a:endParaRPr lang="en-US" altLang="ja-JP" dirty="0"/>
          </a:p>
          <a:p>
            <a:r>
              <a:rPr kumimoji="1" lang="en-US" altLang="ja-JP" dirty="0"/>
              <a:t>ITC-LMS </a:t>
            </a:r>
            <a:r>
              <a:rPr kumimoji="1" lang="ja-JP" altLang="en-US"/>
              <a:t>経由で資料を見るためには，</a:t>
            </a:r>
            <a:r>
              <a:rPr lang="ja-JP" altLang="en-US"/>
              <a:t>履修登録または</a:t>
            </a:r>
            <a:r>
              <a:rPr kumimoji="1" lang="ja-JP" altLang="en-US"/>
              <a:t>仮登録が必要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6BAE46-E5E7-B640-A101-866CAD27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9206E6-DBBF-F04C-B039-A772B4FE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ED84-C152-7E44-95C7-64412C88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8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1C486-EA48-804D-9439-273F929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単位は不要だが聴講したい</a:t>
            </a:r>
            <a:r>
              <a:rPr lang="en-US" altLang="ja-JP" dirty="0"/>
              <a:t> (2/4)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D835F7-3274-C14B-85D0-795BB9B6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ja-JP" altLang="en-US"/>
              <a:t>履修登録期間終了後に「使えなくなった」という問い合わせが多い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4B951A-1305-594A-B13A-C1378E43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84751-3EBB-024C-AFB6-7D37EB94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03EDB6-176E-2049-B357-55BCAFCC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03B5C8C0-7790-3847-8FAF-FAEEA2384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44381"/>
              </p:ext>
            </p:extLst>
          </p:nvPr>
        </p:nvGraphicFramePr>
        <p:xfrm>
          <a:off x="179512" y="3236560"/>
          <a:ext cx="87944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375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19211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270837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  <a:r>
                        <a:rPr kumimoji="1" lang="en-US" altLang="ja-JP" sz="2200" dirty="0"/>
                        <a:t>(*)</a:t>
                      </a:r>
                      <a:endParaRPr kumimoji="1" lang="ja-JP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  <a:r>
                        <a:rPr kumimoji="1" lang="en-US" altLang="ja-JP" sz="2200" dirty="0"/>
                        <a:t>(*)</a:t>
                      </a:r>
                      <a:endParaRPr kumimoji="1" lang="ja-JP" alt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D7FF45-24BE-9A4F-A919-46B3D1CE693E}"/>
              </a:ext>
            </a:extLst>
          </p:cNvPr>
          <p:cNvSpPr/>
          <p:nvPr/>
        </p:nvSpPr>
        <p:spPr>
          <a:xfrm>
            <a:off x="2580968" y="6015976"/>
            <a:ext cx="22749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200" dirty="0"/>
              <a:t>(*) </a:t>
            </a:r>
            <a:r>
              <a:rPr lang="ja-JP" altLang="en-US" sz="2200"/>
              <a:t>即時ではない</a:t>
            </a:r>
          </a:p>
        </p:txBody>
      </p:sp>
    </p:spTree>
    <p:extLst>
      <p:ext uri="{BB962C8B-B14F-4D97-AF65-F5344CB8AC3E}">
        <p14:creationId xmlns:p14="http://schemas.microsoft.com/office/powerpoint/2010/main" val="675665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13622</TotalTime>
  <Words>1837</Words>
  <Application>Microsoft Macintosh PowerPoint</Application>
  <PresentationFormat>画面に合わせる (4:3)</PresentationFormat>
  <Paragraphs>269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Calibri</vt:lpstr>
      <vt:lpstr>Cambria</vt:lpstr>
      <vt:lpstr>Wingdings</vt:lpstr>
      <vt:lpstr>雪藤</vt:lpstr>
      <vt:lpstr>ITC-LMSの活用</vt:lpstr>
      <vt:lpstr>オンライン授業でのICT利用</vt:lpstr>
      <vt:lpstr>以降の内容</vt:lpstr>
      <vt:lpstr>ITC-LMS で何ができるか？ (1/3)</vt:lpstr>
      <vt:lpstr>ITC-LMS で何ができるか？ (2/3)</vt:lpstr>
      <vt:lpstr>ITC-LMS で何ができるか？ (3/3)</vt:lpstr>
      <vt:lpstr>学生の教員に対する要望</vt:lpstr>
      <vt:lpstr>単位は不要だが聴講したい (1/4)</vt:lpstr>
      <vt:lpstr>単位は不要だが聴講したい (2/4)</vt:lpstr>
      <vt:lpstr>単位は不要だが聴講したい (3/4)</vt:lpstr>
      <vt:lpstr>単位は不要だが聴講したい (4/4)</vt:lpstr>
      <vt:lpstr>担当教員と連絡を取りたい (1/3)</vt:lpstr>
      <vt:lpstr>担当教員と連絡を取りたい (2/3)</vt:lpstr>
      <vt:lpstr>担当教員と連絡を取りたい (3/3)</vt:lpstr>
      <vt:lpstr>利用方法を統一して欲しい</vt:lpstr>
      <vt:lpstr>オンライン授業URL掲載場所 (1/5)</vt:lpstr>
      <vt:lpstr>オンライン授業URL掲載場所 (2/5)</vt:lpstr>
      <vt:lpstr>オンライン授業URL掲載場所 (3/5)</vt:lpstr>
      <vt:lpstr>オンライン授業URL掲載場所 (4/5)</vt:lpstr>
      <vt:lpstr>オンライン授業URL掲載場所 (5/5)</vt:lpstr>
      <vt:lpstr>課題やテストの出題方法 (1/2)</vt:lpstr>
      <vt:lpstr>課題やテストの出題方法 (2/2)</vt:lpstr>
      <vt:lpstr>その他の注意事項</vt:lpstr>
      <vt:lpstr>情報更新の遅延</vt:lpstr>
      <vt:lpstr>UTAS の古い科目情報</vt:lpstr>
      <vt:lpstr>コースのグルーピング</vt:lpstr>
      <vt:lpstr>テストの自動採点</vt:lpstr>
      <vt:lpstr>課題提出締切時刻</vt:lpstr>
      <vt:lpstr>おわりに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　悦哉</cp:lastModifiedBy>
  <cp:revision>895</cp:revision>
  <dcterms:created xsi:type="dcterms:W3CDTF">2020-03-09T13:20:48Z</dcterms:created>
  <dcterms:modified xsi:type="dcterms:W3CDTF">2021-09-14T10:04:48Z</dcterms:modified>
</cp:coreProperties>
</file>