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57" r:id="rId3"/>
    <p:sldId id="411" r:id="rId4"/>
    <p:sldId id="412" r:id="rId5"/>
    <p:sldId id="413" r:id="rId6"/>
    <p:sldId id="365" r:id="rId7"/>
    <p:sldId id="370" r:id="rId8"/>
    <p:sldId id="387" r:id="rId9"/>
    <p:sldId id="371" r:id="rId10"/>
    <p:sldId id="367" r:id="rId11"/>
    <p:sldId id="374" r:id="rId12"/>
    <p:sldId id="404" r:id="rId13"/>
    <p:sldId id="406" r:id="rId14"/>
    <p:sldId id="376" r:id="rId15"/>
    <p:sldId id="368" r:id="rId16"/>
    <p:sldId id="381" r:id="rId17"/>
    <p:sldId id="407" r:id="rId18"/>
    <p:sldId id="409" r:id="rId19"/>
    <p:sldId id="378" r:id="rId20"/>
    <p:sldId id="369" r:id="rId21"/>
    <p:sldId id="414" r:id="rId22"/>
    <p:sldId id="408" r:id="rId23"/>
    <p:sldId id="405" r:id="rId24"/>
    <p:sldId id="410" r:id="rId25"/>
    <p:sldId id="375" r:id="rId26"/>
    <p:sldId id="389" r:id="rId27"/>
    <p:sldId id="388" r:id="rId28"/>
    <p:sldId id="390"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0EEE4"/>
    <a:srgbClr val="FFFFFF"/>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80882" autoAdjust="0"/>
  </p:normalViewPr>
  <p:slideViewPr>
    <p:cSldViewPr>
      <p:cViewPr varScale="1">
        <p:scale>
          <a:sx n="59" d="100"/>
          <a:sy n="59" d="100"/>
        </p:scale>
        <p:origin x="1416" y="6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a:xfrm>
            <a:off x="2699792" y="6356350"/>
            <a:ext cx="3744416" cy="365125"/>
          </a:xfrm>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a:xfrm>
            <a:off x="2596397" y="6356350"/>
            <a:ext cx="3951206" cy="365125"/>
          </a:xfrm>
        </p:spPr>
        <p:txBody>
          <a:bodyPr/>
          <a:lstStyle/>
          <a:p>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dirty="0"/>
          </a:p>
        </p:txBody>
      </p:sp>
      <p:sp>
        <p:nvSpPr>
          <p:cNvPr id="5" name="フッター プレースホルダ 4"/>
          <p:cNvSpPr>
            <a:spLocks noGrp="1"/>
          </p:cNvSpPr>
          <p:nvPr>
            <p:ph type="ftr" sz="quarter" idx="3"/>
          </p:nvPr>
        </p:nvSpPr>
        <p:spPr>
          <a:xfrm>
            <a:off x="2662238" y="6356350"/>
            <a:ext cx="3819524"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utelecon.adm.u-tokyo.ac.jp/zoom/#features" TargetMode="External"/><Relationship Id="rId2" Type="http://schemas.openxmlformats.org/officeDocument/2006/relationships/hyperlink" Target="https://utelecon.adm.u-tokyo.ac.jp/events/2021-03-2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utelecon.adm.u-tokyo.ac.jp/events/luncheon/2020-12-23/" TargetMode="External"/><Relationship Id="rId3" Type="http://schemas.openxmlformats.org/officeDocument/2006/relationships/hyperlink" Target="utelecon.adm.u-tokyo.ac.jp/events/2020-luncheon/" TargetMode="External"/><Relationship Id="rId7" Type="http://schemas.openxmlformats.org/officeDocument/2006/relationships/hyperlink" Target="https://utelecon.adm.u-tokyo.ac.jp/events/luncheon/2020-12-15/" TargetMode="External"/><Relationship Id="rId2" Type="http://schemas.openxmlformats.org/officeDocument/2006/relationships/hyperlink" Target="https://utelecon.adm.u-tokyo.ac.jp/good-practice/" TargetMode="External"/><Relationship Id="rId1" Type="http://schemas.openxmlformats.org/officeDocument/2006/relationships/slideLayout" Target="../slideLayouts/slideLayout2.xml"/><Relationship Id="rId6" Type="http://schemas.openxmlformats.org/officeDocument/2006/relationships/hyperlink" Target="https://utelecon.adm.u-tokyo.ac.jp/events/luncheon/2020-11-27/" TargetMode="External"/><Relationship Id="rId11" Type="http://schemas.openxmlformats.org/officeDocument/2006/relationships/hyperlink" Target="https://utelecon.adm.u-tokyo.ac.jp/events/luncheon/2021-02-10/" TargetMode="External"/><Relationship Id="rId5" Type="http://schemas.openxmlformats.org/officeDocument/2006/relationships/hyperlink" Target="https://utelecon.adm.u-tokyo.ac.jp/events/luncheon/2020-11-18/" TargetMode="External"/><Relationship Id="rId10" Type="http://schemas.openxmlformats.org/officeDocument/2006/relationships/hyperlink" Target="https://utelecon.adm.u-tokyo.ac.jp/events/luncheon/2021-02-03/" TargetMode="External"/><Relationship Id="rId4" Type="http://schemas.openxmlformats.org/officeDocument/2006/relationships/hyperlink" Target="https://utelecon.adm.u-tokyo.ac.jp/events/luncheon/2020-11-10/" TargetMode="External"/><Relationship Id="rId9" Type="http://schemas.openxmlformats.org/officeDocument/2006/relationships/hyperlink" Target="https://utelecon.adm.u-tokyo.ac.jp/events/luncheon/2021-01-15/"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utelecon.adm.u-tokyo.ac.jp/good-practice/interview/sugita" TargetMode="External"/><Relationship Id="rId3" Type="http://schemas.openxmlformats.org/officeDocument/2006/relationships/hyperlink" Target="https://utelecon.adm.u-tokyo.ac.jp/good-practice/interview/kurita" TargetMode="External"/><Relationship Id="rId7" Type="http://schemas.openxmlformats.org/officeDocument/2006/relationships/hyperlink" Target="https://utelecon.adm.u-tokyo.ac.jp/good-practice/interview/hirose" TargetMode="External"/><Relationship Id="rId2" Type="http://schemas.openxmlformats.org/officeDocument/2006/relationships/hyperlink" Target="https://utelecon.adm.u-tokyo.ac.jp/zoom/" TargetMode="External"/><Relationship Id="rId1" Type="http://schemas.openxmlformats.org/officeDocument/2006/relationships/slideLayout" Target="../slideLayouts/slideLayout2.xml"/><Relationship Id="rId6" Type="http://schemas.openxmlformats.org/officeDocument/2006/relationships/hyperlink" Target="https://utelecon.adm.u-tokyo.ac.jp/good-practice/interview/tanaka" TargetMode="External"/><Relationship Id="rId5" Type="http://schemas.openxmlformats.org/officeDocument/2006/relationships/hyperlink" Target="https://utelecon.adm.u-tokyo.ac.jp/good-practice/interview/ohtsuki" TargetMode="External"/><Relationship Id="rId10" Type="http://schemas.openxmlformats.org/officeDocument/2006/relationships/hyperlink" Target="https://utelecon.adm.u-tokyo.ac.jp/good-practice/" TargetMode="External"/><Relationship Id="rId4" Type="http://schemas.openxmlformats.org/officeDocument/2006/relationships/hyperlink" Target="https://utelecon.adm.u-tokyo.ac.jp/good-practice/interview/shiraishi" TargetMode="External"/><Relationship Id="rId9" Type="http://schemas.openxmlformats.org/officeDocument/2006/relationships/hyperlink" Target="https://utelecon.adm.u-tokyo.ac.jp/good-practice/interview/sait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utelecon.github.io/events/2020-09-02/" TargetMode="External"/><Relationship Id="rId2" Type="http://schemas.openxmlformats.org/officeDocument/2006/relationships/hyperlink" Target="https://utelecon.github.io/events/2020-03-2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utelecon.adm.u-tokyo.ac.jp/events/luncheon/2021-01-20/" TargetMode="External"/><Relationship Id="rId3" Type="http://schemas.openxmlformats.org/officeDocument/2006/relationships/hyperlink" Target="https://utelecon.adm.u-tokyo.ac.jp/good-practice/interview/saito" TargetMode="External"/><Relationship Id="rId7" Type="http://schemas.openxmlformats.org/officeDocument/2006/relationships/hyperlink" Target="utelecon.adm.u-tokyo.ac.jp/events/2020-luncheon/" TargetMode="External"/><Relationship Id="rId2" Type="http://schemas.openxmlformats.org/officeDocument/2006/relationships/hyperlink" Target="https://utelecon.adm.u-tokyo.ac.jp/good-practice/" TargetMode="External"/><Relationship Id="rId1" Type="http://schemas.openxmlformats.org/officeDocument/2006/relationships/slideLayout" Target="../slideLayouts/slideLayout2.xml"/><Relationship Id="rId6" Type="http://schemas.openxmlformats.org/officeDocument/2006/relationships/hyperlink" Target="https://utelecon.adm.u-tokyo.ac.jp/good-practice/interview/kurita" TargetMode="External"/><Relationship Id="rId5" Type="http://schemas.openxmlformats.org/officeDocument/2006/relationships/hyperlink" Target="https://utelecon.adm.u-tokyo.ac.jp/good-practice/interview/yonezawa" TargetMode="External"/><Relationship Id="rId4" Type="http://schemas.openxmlformats.org/officeDocument/2006/relationships/hyperlink" Target="https://utelecon.adm.u-tokyo.ac.jp/good-practice/interview/nishimura" TargetMode="External"/><Relationship Id="rId9" Type="http://schemas.openxmlformats.org/officeDocument/2006/relationships/hyperlink" Target="https://utelecon.adm.u-tokyo.ac.jp/events/luncheon/2021-01-2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utelecon.github.io/events/2020-luncheon/" TargetMode="External"/><Relationship Id="rId2" Type="http://schemas.openxmlformats.org/officeDocument/2006/relationships/hyperlink" Target="https://utelecon.github.io/events/2020-09-0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ifi/lossless-cu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2gpNprhRGoIBs1atdGoPSLmKQH4JKEDq/view?usp=sharing" TargetMode="External"/><Relationship Id="rId2" Type="http://schemas.openxmlformats.org/officeDocument/2006/relationships/hyperlink" Target="https://www.highedu.kyoto-u.ac.jp/connect/teachingonline/hybrid.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utelecon.adm.u-tokyo.ac.jp/events/luncheon/2020-10-20/" TargetMode="External"/><Relationship Id="rId2" Type="http://schemas.openxmlformats.org/officeDocument/2006/relationships/hyperlink" Target="https://utelecon.adm.u-tokyo.ac.jp/events/luncheon/" TargetMode="External"/><Relationship Id="rId1" Type="http://schemas.openxmlformats.org/officeDocument/2006/relationships/slideLayout" Target="../slideLayouts/slideLayout2.xml"/><Relationship Id="rId6" Type="http://schemas.openxmlformats.org/officeDocument/2006/relationships/hyperlink" Target="https://utelecon.adm.u-tokyo.ac.jp/events/luncheon/2020-12-11/" TargetMode="External"/><Relationship Id="rId5" Type="http://schemas.openxmlformats.org/officeDocument/2006/relationships/hyperlink" Target="https://utelecon.adm.u-tokyo.ac.jp/events/luncheon/2020-11-06/" TargetMode="External"/><Relationship Id="rId4" Type="http://schemas.openxmlformats.org/officeDocument/2006/relationships/hyperlink" Target="https://utelecon.adm.u-tokyo.ac.jp/events/luncheon/2020-10-2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facebook.com/groups/146940180042907/permalink/163466895056902/" TargetMode="External"/><Relationship Id="rId7" Type="http://schemas.openxmlformats.org/officeDocument/2006/relationships/hyperlink" Target="https://www.nii.ac.jp/event/other/decs/#09" TargetMode="External"/><Relationship Id="rId2" Type="http://schemas.openxmlformats.org/officeDocument/2006/relationships/hyperlink" Target="https://www.nii.ac.jp/news/upload/20200403-6_Inoue.pdf" TargetMode="External"/><Relationship Id="rId1" Type="http://schemas.openxmlformats.org/officeDocument/2006/relationships/slideLayout" Target="../slideLayouts/slideLayout2.xml"/><Relationship Id="rId6" Type="http://schemas.openxmlformats.org/officeDocument/2006/relationships/hyperlink" Target="https://eng-blog.iij.ad.jp/archives/5813" TargetMode="External"/><Relationship Id="rId5" Type="http://schemas.openxmlformats.org/officeDocument/2006/relationships/hyperlink" Target="https://www.nii.ac.jp/news/upload/20200410-2_Fukuda.pdf" TargetMode="External"/><Relationship Id="rId4" Type="http://schemas.openxmlformats.org/officeDocument/2006/relationships/hyperlink" Target="https://utelecon.github.io/events/2020-04-16/07-Traffic.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utelecon.adm.u-tokyo.ac.jp/zoom/" TargetMode="External"/><Relationship Id="rId3" Type="http://schemas.openxmlformats.org/officeDocument/2006/relationships/hyperlink" Target="https://utelecon.adm.u-tokyo.ac.jp/online/" TargetMode="External"/><Relationship Id="rId7" Type="http://schemas.openxmlformats.org/officeDocument/2006/relationships/hyperlink" Target="https://utelecon.adm.u-tokyo.ac.jp/good-practice/"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 Id="rId6" Type="http://schemas.openxmlformats.org/officeDocument/2006/relationships/hyperlink" Target="https://utelecon.adm.u-tokyo.ac.jp/online/#utokyo" TargetMode="External"/><Relationship Id="rId5" Type="http://schemas.openxmlformats.org/officeDocument/2006/relationships/hyperlink" Target="https://utelecon.adm.u-tokyo.ac.jp/online/topics" TargetMode="External"/><Relationship Id="rId4" Type="http://schemas.openxmlformats.org/officeDocument/2006/relationships/hyperlink" Target="https://utelecon.adm.u-tokyo.ac.jp/online/too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mext.go.jp/content/20200525-mxt_kouhou01-000004520_2.pdf" TargetMode="External"/><Relationship Id="rId2" Type="http://schemas.openxmlformats.org/officeDocument/2006/relationships/hyperlink" Target="https://www.mext.go.jp/b_menu/shingi/chukyo/chukyo4/043/siryo/__icsFiles/afieldfile/2018/09/10/1409011_6.pdf" TargetMode="External"/><Relationship Id="rId1" Type="http://schemas.openxmlformats.org/officeDocument/2006/relationships/slideLayout" Target="../slideLayouts/slideLayout2.xml"/><Relationship Id="rId4" Type="http://schemas.openxmlformats.org/officeDocument/2006/relationships/hyperlink" Target="https://www.mext.go.jp/content/20210426-mxt_kouhou01-000004520_1.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artras.or.jp/newfaqs-online/" TargetMode="External"/><Relationship Id="rId2" Type="http://schemas.openxmlformats.org/officeDocument/2006/relationships/hyperlink" Target="https://sartras.or.jp/wp-content/uploads/unyoshishin_20201221.pdf" TargetMode="External"/><Relationship Id="rId1" Type="http://schemas.openxmlformats.org/officeDocument/2006/relationships/slideLayout" Target="../slideLayouts/slideLayout2.xml"/><Relationship Id="rId4" Type="http://schemas.openxmlformats.org/officeDocument/2006/relationships/hyperlink" Target="https://utelecon.adm.u-tokyo.ac.jp/events/2020-05-0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よりよいオンライン授業に向けて</a:t>
            </a:r>
            <a:endParaRPr kumimoji="1" lang="ja-JP" altLang="en-US" sz="4000" dirty="0"/>
          </a:p>
        </p:txBody>
      </p:sp>
      <p:sp>
        <p:nvSpPr>
          <p:cNvPr id="3" name="サブタイトル 2"/>
          <p:cNvSpPr>
            <a:spLocks noGrp="1"/>
          </p:cNvSpPr>
          <p:nvPr>
            <p:ph type="subTitle" idx="1"/>
          </p:nvPr>
        </p:nvSpPr>
        <p:spPr>
          <a:xfrm>
            <a:off x="300030" y="4314828"/>
            <a:ext cx="8016386" cy="1185874"/>
          </a:xfrm>
        </p:spPr>
        <p:txBody>
          <a:bodyPr>
            <a:normAutofit/>
          </a:bodyPr>
          <a:lstStyle/>
          <a:p>
            <a:pPr algn="l"/>
            <a:r>
              <a:rPr lang="ja-JP" altLang="en-US" dirty="0"/>
              <a:t> 大学総合教育研究センター　吉田　塁</a:t>
            </a:r>
            <a:endParaRPr kumimoji="1" lang="en-US" altLang="ja-JP" dirty="0"/>
          </a:p>
        </p:txBody>
      </p:sp>
      <p:sp>
        <p:nvSpPr>
          <p:cNvPr id="5" name="テキスト ボックス 4">
            <a:extLst>
              <a:ext uri="{FF2B5EF4-FFF2-40B4-BE49-F238E27FC236}">
                <a16:creationId xmlns:a16="http://schemas.microsoft.com/office/drawing/2014/main" id="{B4BE411B-96F9-4583-B417-CB09E6B25AD0}"/>
              </a:ext>
            </a:extLst>
          </p:cNvPr>
          <p:cNvSpPr txBox="1"/>
          <p:nvPr/>
        </p:nvSpPr>
        <p:spPr>
          <a:xfrm>
            <a:off x="92428" y="6439384"/>
            <a:ext cx="6120680"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本資料内の全 </a:t>
            </a:r>
            <a:r>
              <a:rPr lang="en-US" altLang="ja-JP" dirty="0">
                <a:latin typeface="メイリオ" panose="020B0604030504040204" pitchFamily="50" charset="-128"/>
                <a:ea typeface="メイリオ" panose="020B0604030504040204" pitchFamily="50" charset="-128"/>
              </a:rPr>
              <a:t>URL </a:t>
            </a:r>
            <a:r>
              <a:rPr lang="ja-JP" altLang="en-US" dirty="0">
                <a:latin typeface="メイリオ" panose="020B0604030504040204" pitchFamily="50" charset="-128"/>
                <a:ea typeface="メイリオ" panose="020B0604030504040204" pitchFamily="50" charset="-128"/>
              </a:rPr>
              <a:t>のアクセス日は </a:t>
            </a:r>
            <a:r>
              <a:rPr lang="en-US" altLang="ja-JP" dirty="0">
                <a:latin typeface="メイリオ" panose="020B0604030504040204" pitchFamily="50" charset="-128"/>
                <a:ea typeface="メイリオ" panose="020B0604030504040204" pitchFamily="50" charset="-128"/>
              </a:rPr>
              <a:t>2021</a:t>
            </a:r>
            <a:r>
              <a:rPr lang="ja-JP" altLang="en-US" dirty="0">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17</a:t>
            </a:r>
            <a:r>
              <a:rPr lang="ja-JP" altLang="en-US" dirty="0">
                <a:latin typeface="メイリオ" panose="020B0604030504040204" pitchFamily="50" charset="-128"/>
                <a:ea typeface="メイリオ" panose="020B0604030504040204" pitchFamily="50" charset="-128"/>
              </a:rPr>
              <a:t>日</a:t>
            </a:r>
            <a:endParaRPr kumimoji="1" lang="ja-JP" altLang="en-US" dirty="0">
              <a:latin typeface="メイリオ" panose="020B0604030504040204" pitchFamily="50" charset="-128"/>
              <a:ea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リアルタイム授業のポイント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27990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はじめに</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a:bodyPr>
          <a:lstStyle/>
          <a:p>
            <a:r>
              <a:rPr lang="ja-JP" altLang="en-US" dirty="0"/>
              <a:t>本学で最も多い授業形態</a:t>
            </a:r>
            <a:r>
              <a:rPr lang="ja-JP" altLang="en-US" sz="2600" dirty="0"/>
              <a:t>（</a:t>
            </a:r>
            <a:r>
              <a:rPr lang="en-US" altLang="ja-JP" sz="2600" dirty="0"/>
              <a:t>Zoom </a:t>
            </a:r>
            <a:r>
              <a:rPr lang="ja-JP" altLang="en-US" sz="2600" dirty="0"/>
              <a:t>利用が多い）</a:t>
            </a:r>
            <a:endParaRPr kumimoji="1" lang="en-US" altLang="ja-JP" dirty="0"/>
          </a:p>
          <a:p>
            <a:pPr lvl="8"/>
            <a:endParaRPr lang="en-US" altLang="ja-JP" dirty="0"/>
          </a:p>
          <a:p>
            <a:r>
              <a:rPr lang="ja-JP" altLang="en-US" dirty="0"/>
              <a:t>下記の内容で </a:t>
            </a:r>
            <a:r>
              <a:rPr lang="en-US" altLang="ja-JP" dirty="0"/>
              <a:t>0 </a:t>
            </a:r>
            <a:r>
              <a:rPr lang="ja-JP" altLang="en-US" dirty="0"/>
              <a:t>からでも </a:t>
            </a:r>
            <a:r>
              <a:rPr lang="en-US" altLang="ja-JP" dirty="0"/>
              <a:t>Zoom </a:t>
            </a:r>
            <a:r>
              <a:rPr lang="ja-JP" altLang="en-US" dirty="0"/>
              <a:t>利用可能に</a:t>
            </a:r>
            <a:endParaRPr kumimoji="1" lang="en-US" altLang="ja-JP" dirty="0"/>
          </a:p>
          <a:p>
            <a:pPr lvl="1"/>
            <a:r>
              <a:rPr kumimoji="1" lang="en-US" altLang="ja-JP" dirty="0"/>
              <a:t>Zoom </a:t>
            </a:r>
            <a:r>
              <a:rPr kumimoji="1" lang="ja-JP" altLang="en-US" dirty="0"/>
              <a:t>の基礎講座</a:t>
            </a:r>
            <a:r>
              <a:rPr kumimoji="1" lang="ja-JP" altLang="en-US" sz="2400" dirty="0"/>
              <a:t>（</a:t>
            </a:r>
            <a:r>
              <a:rPr kumimoji="1" lang="en-US" altLang="ja-JP" sz="2400" dirty="0"/>
              <a:t>Zoom </a:t>
            </a:r>
            <a:r>
              <a:rPr kumimoji="1" lang="ja-JP" altLang="en-US" sz="2400" dirty="0"/>
              <a:t>の使い方を網羅）</a:t>
            </a:r>
            <a:endParaRPr kumimoji="1" lang="en-US" altLang="ja-JP" dirty="0"/>
          </a:p>
          <a:p>
            <a:pPr lvl="2"/>
            <a:r>
              <a:rPr lang="en-US" altLang="ja-JP" dirty="0">
                <a:hlinkClick r:id="rId2"/>
              </a:rPr>
              <a:t>https://utelecon.adm.u-tokyo.ac.jp/events/2021-03-25/</a:t>
            </a:r>
            <a:r>
              <a:rPr lang="en-US" altLang="ja-JP" dirty="0"/>
              <a:t> </a:t>
            </a:r>
          </a:p>
          <a:p>
            <a:pPr lvl="1"/>
            <a:r>
              <a:rPr kumimoji="1" lang="en-US" altLang="ja-JP" dirty="0"/>
              <a:t>Zoom </a:t>
            </a:r>
            <a:r>
              <a:rPr kumimoji="1" lang="ja-JP" altLang="en-US" dirty="0"/>
              <a:t>様々な機能の使い方</a:t>
            </a:r>
            <a:endParaRPr kumimoji="1" lang="en-US" altLang="ja-JP" dirty="0"/>
          </a:p>
          <a:p>
            <a:pPr lvl="2"/>
            <a:r>
              <a:rPr kumimoji="1" lang="en-US" altLang="ja-JP" dirty="0">
                <a:hlinkClick r:id="rId3"/>
              </a:rPr>
              <a:t>https://utelecon.adm.u-tokyo.ac.jp/zoom/#features</a:t>
            </a:r>
            <a:r>
              <a:rPr kumimoji="1" lang="en-US" altLang="ja-JP" dirty="0"/>
              <a:t> </a:t>
            </a:r>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99649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Good Practice</a:t>
            </a:r>
            <a:endParaRPr kumimoji="1" lang="ja-JP" altLang="en-US" dirty="0"/>
          </a:p>
        </p:txBody>
      </p:sp>
      <p:sp>
        <p:nvSpPr>
          <p:cNvPr id="3" name="コンテンツ プレースホルダ 2"/>
          <p:cNvSpPr>
            <a:spLocks noGrp="1"/>
          </p:cNvSpPr>
          <p:nvPr>
            <p:ph idx="1"/>
          </p:nvPr>
        </p:nvSpPr>
        <p:spPr/>
        <p:txBody>
          <a:bodyPr>
            <a:normAutofit fontScale="62500" lnSpcReduction="20000"/>
          </a:bodyPr>
          <a:lstStyle/>
          <a:p>
            <a:r>
              <a:rPr kumimoji="1" lang="ja-JP" altLang="en-US" dirty="0">
                <a:hlinkClick r:id="rId2"/>
              </a:rPr>
              <a:t>本学のグッドプラクティス</a:t>
            </a:r>
            <a:endParaRPr kumimoji="1" lang="en-US" altLang="ja-JP" dirty="0"/>
          </a:p>
          <a:p>
            <a:pPr lvl="1"/>
            <a:r>
              <a:rPr kumimoji="1" lang="ja-JP" altLang="en-US" dirty="0"/>
              <a:t>チェックボックスで「リアルタイム（オンライン）」をチェック</a:t>
            </a:r>
          </a:p>
          <a:p>
            <a:r>
              <a:rPr kumimoji="1" lang="ja-JP" altLang="en-US" dirty="0">
                <a:hlinkClick r:id="rId3" action="ppaction://hlinkfile"/>
              </a:rPr>
              <a:t>オンライン授業情報交換会</a:t>
            </a:r>
            <a:endParaRPr kumimoji="1" lang="ja-JP" altLang="en-US" dirty="0"/>
          </a:p>
          <a:p>
            <a:pPr lvl="1"/>
            <a:r>
              <a:rPr kumimoji="1" lang="ja-JP" altLang="en-US" dirty="0">
                <a:hlinkClick r:id="rId4"/>
              </a:rPr>
              <a:t>第</a:t>
            </a:r>
            <a:r>
              <a:rPr kumimoji="1" lang="en-US" altLang="ja-JP" dirty="0">
                <a:hlinkClick r:id="rId4"/>
              </a:rPr>
              <a:t>19</a:t>
            </a:r>
            <a:r>
              <a:rPr kumimoji="1" lang="ja-JP" altLang="en-US" dirty="0">
                <a:hlinkClick r:id="rId4"/>
              </a:rPr>
              <a:t>回 グッドプラクティス事例</a:t>
            </a:r>
            <a:r>
              <a:rPr kumimoji="1" lang="en-US" altLang="ja-JP" dirty="0">
                <a:hlinkClick r:id="rId4"/>
              </a:rPr>
              <a:t>(1) </a:t>
            </a:r>
            <a:r>
              <a:rPr kumimoji="1" lang="ja-JP" altLang="en-US" dirty="0">
                <a:hlinkClick r:id="rId4"/>
              </a:rPr>
              <a:t>大人数のオンライン授業におけるインタラクションの工夫</a:t>
            </a:r>
            <a:endParaRPr kumimoji="1" lang="ja-JP" altLang="en-US" dirty="0"/>
          </a:p>
          <a:p>
            <a:pPr lvl="1"/>
            <a:r>
              <a:rPr kumimoji="1" lang="ja-JP" altLang="en-US" dirty="0">
                <a:hlinkClick r:id="rId5"/>
              </a:rPr>
              <a:t>第</a:t>
            </a:r>
            <a:r>
              <a:rPr kumimoji="1" lang="en-US" altLang="ja-JP" dirty="0">
                <a:hlinkClick r:id="rId5"/>
              </a:rPr>
              <a:t>20</a:t>
            </a:r>
            <a:r>
              <a:rPr kumimoji="1" lang="ja-JP" altLang="en-US" dirty="0">
                <a:hlinkClick r:id="rId5"/>
              </a:rPr>
              <a:t>回 グッドプラクティス事例</a:t>
            </a:r>
            <a:r>
              <a:rPr kumimoji="1" lang="en-US" altLang="ja-JP" dirty="0">
                <a:hlinkClick r:id="rId5"/>
              </a:rPr>
              <a:t>(2) </a:t>
            </a:r>
            <a:r>
              <a:rPr kumimoji="1" lang="ja-JP" altLang="en-US" dirty="0">
                <a:hlinkClick r:id="rId5"/>
              </a:rPr>
              <a:t>学生の声を活かした授業設計の工夫</a:t>
            </a:r>
            <a:endParaRPr kumimoji="1" lang="ja-JP" altLang="en-US" dirty="0"/>
          </a:p>
          <a:p>
            <a:pPr lvl="1"/>
            <a:r>
              <a:rPr kumimoji="1" lang="ja-JP" altLang="en-US" dirty="0">
                <a:hlinkClick r:id="rId6"/>
              </a:rPr>
              <a:t>第</a:t>
            </a:r>
            <a:r>
              <a:rPr kumimoji="1" lang="en-US" altLang="ja-JP" dirty="0">
                <a:hlinkClick r:id="rId6"/>
              </a:rPr>
              <a:t>21</a:t>
            </a:r>
            <a:r>
              <a:rPr kumimoji="1" lang="ja-JP" altLang="en-US" dirty="0">
                <a:hlinkClick r:id="rId6"/>
              </a:rPr>
              <a:t>回 グッドプラクティス事例</a:t>
            </a:r>
            <a:r>
              <a:rPr kumimoji="1" lang="en-US" altLang="ja-JP" dirty="0">
                <a:hlinkClick r:id="rId6"/>
              </a:rPr>
              <a:t>(3) </a:t>
            </a:r>
            <a:r>
              <a:rPr kumimoji="1" lang="ja-JP" altLang="en-US" dirty="0">
                <a:hlinkClick r:id="rId6"/>
              </a:rPr>
              <a:t>ライブ授業でのインタラクションを活発化する工夫</a:t>
            </a:r>
            <a:endParaRPr kumimoji="1" lang="ja-JP" altLang="en-US" dirty="0"/>
          </a:p>
          <a:p>
            <a:pPr lvl="1"/>
            <a:r>
              <a:rPr kumimoji="1" lang="ja-JP" altLang="en-US" dirty="0">
                <a:hlinkClick r:id="rId7"/>
              </a:rPr>
              <a:t>第</a:t>
            </a:r>
            <a:r>
              <a:rPr kumimoji="1" lang="en-US" altLang="ja-JP" dirty="0">
                <a:hlinkClick r:id="rId7"/>
              </a:rPr>
              <a:t>24</a:t>
            </a:r>
            <a:r>
              <a:rPr kumimoji="1" lang="ja-JP" altLang="en-US" dirty="0">
                <a:hlinkClick r:id="rId7"/>
              </a:rPr>
              <a:t>回 グッドプラクティス事例</a:t>
            </a:r>
            <a:r>
              <a:rPr kumimoji="1" lang="en-US" altLang="ja-JP" dirty="0">
                <a:hlinkClick r:id="rId7"/>
              </a:rPr>
              <a:t>(4) TA</a:t>
            </a:r>
            <a:r>
              <a:rPr kumimoji="1" lang="ja-JP" altLang="en-US" dirty="0">
                <a:hlinkClick r:id="rId7"/>
              </a:rPr>
              <a:t>を活かした質問の場づくり</a:t>
            </a:r>
            <a:endParaRPr kumimoji="1" lang="ja-JP" altLang="en-US" dirty="0"/>
          </a:p>
          <a:p>
            <a:pPr lvl="1"/>
            <a:r>
              <a:rPr kumimoji="1" lang="ja-JP" altLang="en-US" dirty="0">
                <a:hlinkClick r:id="rId8"/>
              </a:rPr>
              <a:t>第</a:t>
            </a:r>
            <a:r>
              <a:rPr kumimoji="1" lang="en-US" altLang="ja-JP" dirty="0">
                <a:hlinkClick r:id="rId8"/>
              </a:rPr>
              <a:t>25</a:t>
            </a:r>
            <a:r>
              <a:rPr kumimoji="1" lang="ja-JP" altLang="en-US" dirty="0">
                <a:hlinkClick r:id="rId8"/>
              </a:rPr>
              <a:t>回 グッドプラクティス事例</a:t>
            </a:r>
            <a:r>
              <a:rPr kumimoji="1" lang="en-US" altLang="ja-JP" dirty="0">
                <a:hlinkClick r:id="rId8"/>
              </a:rPr>
              <a:t>(5) </a:t>
            </a:r>
            <a:r>
              <a:rPr kumimoji="1" lang="ja-JP" altLang="en-US" dirty="0">
                <a:hlinkClick r:id="rId8"/>
              </a:rPr>
              <a:t>多様なツールを用いて授業を活発化・円滑化する工夫</a:t>
            </a:r>
            <a:endParaRPr kumimoji="1" lang="ja-JP" altLang="en-US" dirty="0"/>
          </a:p>
          <a:p>
            <a:pPr lvl="1"/>
            <a:r>
              <a:rPr kumimoji="1" lang="ja-JP" altLang="en-US" dirty="0">
                <a:hlinkClick r:id="rId9"/>
              </a:rPr>
              <a:t>第</a:t>
            </a:r>
            <a:r>
              <a:rPr kumimoji="1" lang="en-US" altLang="ja-JP" dirty="0">
                <a:hlinkClick r:id="rId9"/>
              </a:rPr>
              <a:t>26</a:t>
            </a:r>
            <a:r>
              <a:rPr kumimoji="1" lang="ja-JP" altLang="en-US" dirty="0">
                <a:hlinkClick r:id="rId9"/>
              </a:rPr>
              <a:t>回 グッドプラクティス事例</a:t>
            </a:r>
            <a:r>
              <a:rPr kumimoji="1" lang="en-US" altLang="ja-JP" dirty="0">
                <a:hlinkClick r:id="rId9"/>
              </a:rPr>
              <a:t>(6) </a:t>
            </a:r>
            <a:r>
              <a:rPr kumimoji="1" lang="ja-JP" altLang="en-US" dirty="0">
                <a:hlinkClick r:id="rId9"/>
              </a:rPr>
              <a:t>大人数のオンライン授業の実施とテストの工夫</a:t>
            </a:r>
            <a:endParaRPr kumimoji="1" lang="ja-JP" altLang="en-US" dirty="0"/>
          </a:p>
          <a:p>
            <a:pPr lvl="1"/>
            <a:r>
              <a:rPr kumimoji="1" lang="ja-JP" altLang="en-US" dirty="0">
                <a:hlinkClick r:id="rId10"/>
              </a:rPr>
              <a:t>第</a:t>
            </a:r>
            <a:r>
              <a:rPr kumimoji="1" lang="en-US" altLang="ja-JP" dirty="0">
                <a:hlinkClick r:id="rId10"/>
              </a:rPr>
              <a:t>29</a:t>
            </a:r>
            <a:r>
              <a:rPr kumimoji="1" lang="ja-JP" altLang="en-US" dirty="0">
                <a:hlinkClick r:id="rId10"/>
              </a:rPr>
              <a:t>回 グッドプラクティス事例</a:t>
            </a:r>
            <a:r>
              <a:rPr kumimoji="1" lang="en-US" altLang="ja-JP" dirty="0">
                <a:hlinkClick r:id="rId10"/>
              </a:rPr>
              <a:t>(9) </a:t>
            </a:r>
            <a:r>
              <a:rPr kumimoji="1" lang="ja-JP" altLang="en-US" dirty="0">
                <a:hlinkClick r:id="rId10"/>
              </a:rPr>
              <a:t>実習形式の授業のオンライン化の工夫</a:t>
            </a:r>
            <a:endParaRPr kumimoji="1" lang="ja-JP" altLang="en-US" dirty="0"/>
          </a:p>
          <a:p>
            <a:pPr lvl="1"/>
            <a:r>
              <a:rPr kumimoji="1" lang="ja-JP" altLang="en-US" dirty="0">
                <a:hlinkClick r:id="rId11"/>
              </a:rPr>
              <a:t>第</a:t>
            </a:r>
            <a:r>
              <a:rPr kumimoji="1" lang="en-US" altLang="ja-JP" dirty="0">
                <a:hlinkClick r:id="rId11"/>
              </a:rPr>
              <a:t>30</a:t>
            </a:r>
            <a:r>
              <a:rPr kumimoji="1" lang="ja-JP" altLang="en-US" dirty="0">
                <a:hlinkClick r:id="rId11"/>
              </a:rPr>
              <a:t>回 </a:t>
            </a:r>
            <a:r>
              <a:rPr kumimoji="1" lang="en-US" altLang="ja-JP" dirty="0">
                <a:hlinkClick r:id="rId11"/>
              </a:rPr>
              <a:t>VR(</a:t>
            </a:r>
            <a:r>
              <a:rPr kumimoji="1" lang="ja-JP" altLang="en-US" dirty="0">
                <a:hlinkClick r:id="rId11"/>
              </a:rPr>
              <a:t>仮想現実</a:t>
            </a:r>
            <a:r>
              <a:rPr kumimoji="1" lang="en-US" altLang="ja-JP" dirty="0">
                <a:hlinkClick r:id="rId11"/>
              </a:rPr>
              <a:t>)</a:t>
            </a:r>
            <a:r>
              <a:rPr kumimoji="1" lang="ja-JP" altLang="en-US" dirty="0">
                <a:hlinkClick r:id="rId11"/>
              </a:rPr>
              <a:t>教室で行う授業の実践例</a:t>
            </a:r>
            <a:endParaRPr kumimoji="1" lang="en-US" altLang="ja-JP"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39512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44624"/>
            <a:ext cx="8640960" cy="1143000"/>
          </a:xfrm>
        </p:spPr>
        <p:txBody>
          <a:bodyPr>
            <a:normAutofit fontScale="90000"/>
          </a:bodyPr>
          <a:lstStyle/>
          <a:p>
            <a:r>
              <a:rPr lang="ja-JP" altLang="en-US" dirty="0"/>
              <a:t>リアルタ</a:t>
            </a:r>
            <a:r>
              <a:rPr lang="ja-JP" altLang="en-US" dirty="0">
                <a:solidFill>
                  <a:srgbClr val="1F497D"/>
                </a:solidFill>
              </a:rPr>
              <a:t>イム</a:t>
            </a:r>
            <a:r>
              <a:rPr lang="ja-JP" altLang="en-US" dirty="0"/>
              <a:t>授業で使えるツール例</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aphicFrame>
        <p:nvGraphicFramePr>
          <p:cNvPr id="7" name="表 7">
            <a:extLst>
              <a:ext uri="{FF2B5EF4-FFF2-40B4-BE49-F238E27FC236}">
                <a16:creationId xmlns:a16="http://schemas.microsoft.com/office/drawing/2014/main" id="{2E245EAB-ABD0-4B52-A3BE-0BA2E2C4AE5C}"/>
              </a:ext>
            </a:extLst>
          </p:cNvPr>
          <p:cNvGraphicFramePr>
            <a:graphicFrameLocks noGrp="1"/>
          </p:cNvGraphicFramePr>
          <p:nvPr>
            <p:extLst>
              <p:ext uri="{D42A27DB-BD31-4B8C-83A1-F6EECF244321}">
                <p14:modId xmlns:p14="http://schemas.microsoft.com/office/powerpoint/2010/main" val="2463138285"/>
              </p:ext>
            </p:extLst>
          </p:nvPr>
        </p:nvGraphicFramePr>
        <p:xfrm>
          <a:off x="251520" y="1047328"/>
          <a:ext cx="8640960" cy="533400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4180470886"/>
                    </a:ext>
                  </a:extLst>
                </a:gridCol>
                <a:gridCol w="7128792">
                  <a:extLst>
                    <a:ext uri="{9D8B030D-6E8A-4147-A177-3AD203B41FA5}">
                      <a16:colId xmlns:a16="http://schemas.microsoft.com/office/drawing/2014/main" val="3726193233"/>
                    </a:ext>
                  </a:extLst>
                </a:gridCol>
              </a:tblGrid>
              <a:tr h="294033">
                <a:tc>
                  <a:txBody>
                    <a:bodyPr/>
                    <a:lstStyle/>
                    <a:p>
                      <a:pPr algn="ctr"/>
                      <a:r>
                        <a:rPr kumimoji="1" lang="ja-JP" altLang="en-US" sz="2000" dirty="0"/>
                        <a:t>ツール</a:t>
                      </a:r>
                    </a:p>
                  </a:txBody>
                  <a:tcPr/>
                </a:tc>
                <a:tc>
                  <a:txBody>
                    <a:bodyPr/>
                    <a:lstStyle/>
                    <a:p>
                      <a:pPr algn="ctr"/>
                      <a:r>
                        <a:rPr kumimoji="1" lang="ja-JP" altLang="en-US" sz="2000" dirty="0"/>
                        <a:t>使える機能</a:t>
                      </a:r>
                    </a:p>
                  </a:txBody>
                  <a:tcPr/>
                </a:tc>
                <a:extLst>
                  <a:ext uri="{0D108BD9-81ED-4DB2-BD59-A6C34878D82A}">
                    <a16:rowId xmlns:a16="http://schemas.microsoft.com/office/drawing/2014/main" val="1301241581"/>
                  </a:ext>
                </a:extLst>
              </a:tr>
              <a:tr h="294033">
                <a:tc>
                  <a:txBody>
                    <a:bodyPr/>
                    <a:lstStyle/>
                    <a:p>
                      <a:r>
                        <a:rPr kumimoji="1" lang="en-US" altLang="ja-JP" sz="2000" dirty="0"/>
                        <a:t>Zoom</a:t>
                      </a:r>
                      <a:endParaRPr kumimoji="1" lang="ja-JP" altLang="en-US" sz="2000" dirty="0"/>
                    </a:p>
                  </a:txBody>
                  <a:tcPr anchor="ctr"/>
                </a:tc>
                <a:tc>
                  <a:txBody>
                    <a:bodyPr/>
                    <a:lstStyle/>
                    <a:p>
                      <a:r>
                        <a:rPr kumimoji="1" lang="ja-JP" altLang="en-US" sz="2000" dirty="0"/>
                        <a:t>画面共有、チャット、反応</a:t>
                      </a:r>
                      <a:r>
                        <a:rPr kumimoji="1" lang="ja-JP" altLang="en-US" sz="1600" dirty="0"/>
                        <a:t>（挙手、拍手、賛同</a:t>
                      </a:r>
                      <a:r>
                        <a:rPr kumimoji="1" lang="en-US" altLang="ja-JP" sz="1600" dirty="0"/>
                        <a:t>…</a:t>
                      </a:r>
                      <a:r>
                        <a:rPr kumimoji="1" lang="ja-JP" altLang="en-US" sz="1600" dirty="0"/>
                        <a:t>）</a:t>
                      </a:r>
                      <a:r>
                        <a:rPr kumimoji="1" lang="ja-JP" altLang="en-US" sz="2000" dirty="0"/>
                        <a:t>、</a:t>
                      </a:r>
                      <a:endParaRPr kumimoji="1" lang="en-US" altLang="ja-JP" sz="2000" dirty="0"/>
                    </a:p>
                    <a:p>
                      <a:r>
                        <a:rPr kumimoji="1" lang="ja-JP" altLang="en-US" sz="2000" dirty="0"/>
                        <a:t>ブレークアウト</a:t>
                      </a:r>
                      <a:r>
                        <a:rPr kumimoji="1" lang="ja-JP" altLang="en-US" sz="1600" dirty="0"/>
                        <a:t>（グループワーク。グループ内で同時編集できる</a:t>
                      </a:r>
                      <a:r>
                        <a:rPr kumimoji="1" lang="en-US" altLang="ja-JP" sz="1600" dirty="0"/>
                        <a:t>Google </a:t>
                      </a:r>
                      <a:r>
                        <a:rPr kumimoji="1" lang="ja-JP" altLang="en-US" sz="1600" dirty="0"/>
                        <a:t>ドキュメントやスプレッドシートと組み合わせ推奨）</a:t>
                      </a:r>
                      <a:r>
                        <a:rPr kumimoji="1" lang="ja-JP" altLang="en-US" sz="2000" dirty="0"/>
                        <a:t>、</a:t>
                      </a:r>
                      <a:endParaRPr kumimoji="1" lang="en-US" altLang="ja-JP" sz="2000" dirty="0"/>
                    </a:p>
                    <a:p>
                      <a:r>
                        <a:rPr kumimoji="1" lang="ja-JP" altLang="en-US" sz="2000" dirty="0"/>
                        <a:t>レコーディング</a:t>
                      </a:r>
                      <a:r>
                        <a:rPr kumimoji="1" lang="ja-JP" altLang="en-US" sz="1600" dirty="0"/>
                        <a:t>（録画）</a:t>
                      </a:r>
                      <a:r>
                        <a:rPr kumimoji="1" lang="ja-JP" altLang="en-US" sz="2000" dirty="0"/>
                        <a:t>、レポート</a:t>
                      </a:r>
                      <a:r>
                        <a:rPr kumimoji="1" lang="ja-JP" altLang="en-US" sz="1600" dirty="0"/>
                        <a:t>（出席管理）</a:t>
                      </a:r>
                      <a:endParaRPr kumimoji="1" lang="en-US" altLang="ja-JP" sz="1600" dirty="0"/>
                    </a:p>
                    <a:p>
                      <a:r>
                        <a:rPr kumimoji="1" lang="ja-JP" altLang="en-US" sz="1600" dirty="0"/>
                        <a:t>（</a:t>
                      </a:r>
                      <a:r>
                        <a:rPr kumimoji="1" lang="en-US" altLang="ja-JP" sz="1600" dirty="0">
                          <a:hlinkClick r:id="rId2"/>
                        </a:rPr>
                        <a:t>https://utelecon.adm.u-tokyo.ac.jp/zoom/</a:t>
                      </a:r>
                      <a:r>
                        <a:rPr kumimoji="1" lang="en-US" altLang="ja-JP" sz="1600" dirty="0"/>
                        <a:t> </a:t>
                      </a:r>
                      <a:r>
                        <a:rPr kumimoji="1" lang="ja-JP" altLang="en-US" sz="1600" dirty="0"/>
                        <a:t>「授業での使い方」参照）</a:t>
                      </a:r>
                    </a:p>
                  </a:txBody>
                  <a:tcPr/>
                </a:tc>
                <a:extLst>
                  <a:ext uri="{0D108BD9-81ED-4DB2-BD59-A6C34878D82A}">
                    <a16:rowId xmlns:a16="http://schemas.microsoft.com/office/drawing/2014/main" val="2125196869"/>
                  </a:ext>
                </a:extLst>
              </a:tr>
              <a:tr h="294033">
                <a:tc>
                  <a:txBody>
                    <a:bodyPr/>
                    <a:lstStyle/>
                    <a:p>
                      <a:r>
                        <a:rPr kumimoji="1" lang="en-US" altLang="ja-JP" sz="2000" dirty="0"/>
                        <a:t>Google Workspace</a:t>
                      </a:r>
                      <a:endParaRPr kumimoji="1" lang="ja-JP" altLang="en-US" sz="2000" dirty="0"/>
                    </a:p>
                  </a:txBody>
                  <a:tcPr anchor="ctr"/>
                </a:tc>
                <a:tc>
                  <a:txBody>
                    <a:bodyPr/>
                    <a:lstStyle/>
                    <a:p>
                      <a:r>
                        <a:rPr kumimoji="1" lang="ja-JP" altLang="en-US" sz="2000" dirty="0"/>
                        <a:t>ドキュメント、スプレッドシート、スライド、</a:t>
                      </a:r>
                      <a:r>
                        <a:rPr kumimoji="1" lang="en-US" altLang="ja-JP" sz="2000" dirty="0" err="1"/>
                        <a:t>Jamboard</a:t>
                      </a:r>
                      <a:r>
                        <a:rPr kumimoji="1" lang="ja-JP" altLang="en-US" sz="1600" dirty="0"/>
                        <a:t>（</a:t>
                      </a:r>
                      <a:r>
                        <a:rPr kumimoji="1" lang="en-US" altLang="ja-JP" sz="1600" dirty="0"/>
                        <a:t>4</a:t>
                      </a:r>
                      <a:r>
                        <a:rPr kumimoji="1" lang="ja-JP" altLang="en-US" sz="1600" dirty="0"/>
                        <a:t>種いずれも共同編集なワークシート　</a:t>
                      </a:r>
                      <a:r>
                        <a:rPr kumimoji="1" lang="ja-JP" altLang="en-US" sz="1600" dirty="0">
                          <a:hlinkClick r:id="rId3"/>
                        </a:rPr>
                        <a:t>栗田先生の例</a:t>
                      </a:r>
                      <a:r>
                        <a:rPr kumimoji="1" lang="ja-JP" altLang="en-US" sz="1600" dirty="0"/>
                        <a:t>）</a:t>
                      </a:r>
                      <a:r>
                        <a:rPr kumimoji="1" lang="ja-JP" altLang="en-US" sz="2000" dirty="0"/>
                        <a:t>、フォーム</a:t>
                      </a:r>
                      <a:r>
                        <a:rPr kumimoji="1" lang="ja-JP" altLang="en-US" sz="1600" dirty="0"/>
                        <a:t>（アンケート、小テスト　</a:t>
                      </a:r>
                      <a:r>
                        <a:rPr kumimoji="1" lang="ja-JP" altLang="en-US" sz="1600" dirty="0">
                          <a:hlinkClick r:id="rId4"/>
                        </a:rPr>
                        <a:t>白石先生の例</a:t>
                      </a:r>
                      <a:r>
                        <a:rPr kumimoji="1" lang="ja-JP" altLang="en-US" sz="1600" dirty="0"/>
                        <a:t>、</a:t>
                      </a:r>
                      <a:r>
                        <a:rPr kumimoji="1" lang="ja-JP" altLang="en-US" sz="1600" dirty="0">
                          <a:hlinkClick r:id="rId5"/>
                        </a:rPr>
                        <a:t>大槻先生の例</a:t>
                      </a:r>
                      <a:r>
                        <a:rPr kumimoji="1" lang="ja-JP" altLang="en-US" sz="1600" dirty="0"/>
                        <a:t>）</a:t>
                      </a:r>
                      <a:endParaRPr kumimoji="1" lang="ja-JP" altLang="en-US" sz="2000" dirty="0"/>
                    </a:p>
                  </a:txBody>
                  <a:tcPr/>
                </a:tc>
                <a:extLst>
                  <a:ext uri="{0D108BD9-81ED-4DB2-BD59-A6C34878D82A}">
                    <a16:rowId xmlns:a16="http://schemas.microsoft.com/office/drawing/2014/main" val="1390785084"/>
                  </a:ext>
                </a:extLst>
              </a:tr>
              <a:tr h="294033">
                <a:tc>
                  <a:txBody>
                    <a:bodyPr/>
                    <a:lstStyle/>
                    <a:p>
                      <a:r>
                        <a:rPr kumimoji="1" lang="en-US" altLang="ja-JP" sz="2000" spc="0" baseline="0" dirty="0" err="1"/>
                        <a:t>Slido</a:t>
                      </a:r>
                      <a:endParaRPr kumimoji="1" lang="ja-JP" altLang="en-US" sz="2000" spc="0" baseline="0" dirty="0"/>
                    </a:p>
                  </a:txBody>
                  <a:tcPr anchor="ctr"/>
                </a:tc>
                <a:tc>
                  <a:txBody>
                    <a:bodyPr/>
                    <a:lstStyle/>
                    <a:p>
                      <a:r>
                        <a:rPr kumimoji="1" lang="en-US" altLang="ja-JP" sz="2000" dirty="0"/>
                        <a:t>Q&amp;A</a:t>
                      </a:r>
                      <a:r>
                        <a:rPr kumimoji="1" lang="ja-JP" altLang="en-US" sz="1600" dirty="0"/>
                        <a:t>（質問受付</a:t>
                      </a:r>
                      <a:r>
                        <a:rPr kumimoji="1" lang="en-US" altLang="ja-JP" sz="1600" dirty="0"/>
                        <a:t>(</a:t>
                      </a:r>
                      <a:r>
                        <a:rPr kumimoji="1" lang="ja-JP" altLang="en-US" sz="1600" dirty="0"/>
                        <a:t>匿名も可</a:t>
                      </a:r>
                      <a:r>
                        <a:rPr kumimoji="1" lang="en-US" altLang="ja-JP" sz="1600" dirty="0"/>
                        <a:t>)</a:t>
                      </a:r>
                      <a:r>
                        <a:rPr kumimoji="1" lang="ja-JP" altLang="en-US" sz="1600" dirty="0"/>
                        <a:t>、質問への返信、質問に対する「いいね！」）</a:t>
                      </a:r>
                      <a:r>
                        <a:rPr kumimoji="1" lang="ja-JP" altLang="en-US" sz="2000" dirty="0"/>
                        <a:t>、</a:t>
                      </a:r>
                      <a:r>
                        <a:rPr kumimoji="1" lang="en-US" altLang="ja-JP" sz="2000" dirty="0"/>
                        <a:t>Polls</a:t>
                      </a:r>
                      <a:r>
                        <a:rPr kumimoji="1" lang="ja-JP" altLang="en-US" sz="1600" dirty="0"/>
                        <a:t>（教員からの多肢選択の質問、自由記述の質問）（</a:t>
                      </a:r>
                      <a:r>
                        <a:rPr kumimoji="1" lang="ja-JP" altLang="en-US" sz="1600" dirty="0">
                          <a:hlinkClick r:id="rId6"/>
                        </a:rPr>
                        <a:t>田中先生の例</a:t>
                      </a:r>
                      <a:r>
                        <a:rPr kumimoji="1" lang="ja-JP" altLang="en-US" sz="1600" dirty="0"/>
                        <a:t>）</a:t>
                      </a:r>
                      <a:endParaRPr kumimoji="1" lang="ja-JP" altLang="en-US" sz="2000" dirty="0"/>
                    </a:p>
                  </a:txBody>
                  <a:tcPr/>
                </a:tc>
                <a:extLst>
                  <a:ext uri="{0D108BD9-81ED-4DB2-BD59-A6C34878D82A}">
                    <a16:rowId xmlns:a16="http://schemas.microsoft.com/office/drawing/2014/main" val="3712333934"/>
                  </a:ext>
                </a:extLst>
              </a:tr>
              <a:tr h="294033">
                <a:tc>
                  <a:txBody>
                    <a:bodyPr/>
                    <a:lstStyle/>
                    <a:p>
                      <a:r>
                        <a:rPr kumimoji="1" lang="en-US" altLang="ja-JP" sz="1800" dirty="0"/>
                        <a:t>LINE </a:t>
                      </a:r>
                      <a:r>
                        <a:rPr kumimoji="1" lang="ja-JP" altLang="en-US" sz="1800" dirty="0"/>
                        <a:t>オープンチャット</a:t>
                      </a:r>
                    </a:p>
                  </a:txBody>
                  <a:tcPr anchor="ctr"/>
                </a:tc>
                <a:tc>
                  <a:txBody>
                    <a:bodyPr/>
                    <a:lstStyle/>
                    <a:p>
                      <a:r>
                        <a:rPr kumimoji="1" lang="ja-JP" altLang="en-US" sz="2000" dirty="0"/>
                        <a:t>匿名で学生とやりとり</a:t>
                      </a:r>
                      <a:r>
                        <a:rPr kumimoji="1" lang="en-US" altLang="ja-JP" sz="2000" dirty="0"/>
                        <a:t> </a:t>
                      </a:r>
                      <a:r>
                        <a:rPr kumimoji="1" lang="ja-JP" altLang="en-US" sz="1600" dirty="0"/>
                        <a:t>（</a:t>
                      </a:r>
                      <a:r>
                        <a:rPr kumimoji="1" lang="ja-JP" altLang="en-US" sz="1600" dirty="0">
                          <a:hlinkClick r:id="rId7"/>
                        </a:rPr>
                        <a:t>廣瀬先生の例</a:t>
                      </a:r>
                      <a:r>
                        <a:rPr kumimoji="1" lang="ja-JP" altLang="en-US" sz="1600" dirty="0"/>
                        <a:t>）</a:t>
                      </a:r>
                      <a:endParaRPr kumimoji="1" lang="en-US" altLang="ja-JP" sz="1600" dirty="0">
                        <a:hlinkClick r:id="rId7"/>
                      </a:endParaRPr>
                    </a:p>
                  </a:txBody>
                  <a:tcPr anchor="ctr"/>
                </a:tc>
                <a:extLst>
                  <a:ext uri="{0D108BD9-81ED-4DB2-BD59-A6C34878D82A}">
                    <a16:rowId xmlns:a16="http://schemas.microsoft.com/office/drawing/2014/main" val="2330632989"/>
                  </a:ext>
                </a:extLst>
              </a:tr>
              <a:tr h="0">
                <a:tc>
                  <a:txBody>
                    <a:bodyPr/>
                    <a:lstStyle/>
                    <a:p>
                      <a:r>
                        <a:rPr kumimoji="1" lang="en-US" altLang="ja-JP" sz="2000" dirty="0"/>
                        <a:t>Comment Screen</a:t>
                      </a:r>
                      <a:endParaRPr kumimoji="1" lang="ja-JP" altLang="en-US" sz="2000" dirty="0"/>
                    </a:p>
                  </a:txBody>
                  <a:tcPr anchor="ctr"/>
                </a:tc>
                <a:tc>
                  <a:txBody>
                    <a:bodyPr/>
                    <a:lstStyle/>
                    <a:p>
                      <a:r>
                        <a:rPr kumimoji="1" lang="ja-JP" altLang="en-US" sz="2000" dirty="0"/>
                        <a:t>画面上に流れるコメント </a:t>
                      </a:r>
                      <a:r>
                        <a:rPr kumimoji="1" lang="ja-JP" altLang="en-US" sz="1600" dirty="0"/>
                        <a:t>（</a:t>
                      </a:r>
                      <a:r>
                        <a:rPr kumimoji="1" lang="ja-JP" altLang="en-US" sz="1600" dirty="0">
                          <a:hlinkClick r:id="rId8"/>
                        </a:rPr>
                        <a:t>杉田先生の例</a:t>
                      </a:r>
                      <a:r>
                        <a:rPr kumimoji="1" lang="ja-JP" altLang="en-US" sz="1600" dirty="0"/>
                        <a:t>）</a:t>
                      </a:r>
                      <a:endParaRPr kumimoji="1" lang="ja-JP" altLang="en-US" sz="2000" dirty="0"/>
                    </a:p>
                  </a:txBody>
                  <a:tcPr anchor="ctr"/>
                </a:tc>
                <a:extLst>
                  <a:ext uri="{0D108BD9-81ED-4DB2-BD59-A6C34878D82A}">
                    <a16:rowId xmlns:a16="http://schemas.microsoft.com/office/drawing/2014/main" val="2322371365"/>
                  </a:ext>
                </a:extLst>
              </a:tr>
              <a:tr h="294033">
                <a:tc>
                  <a:txBody>
                    <a:bodyPr/>
                    <a:lstStyle/>
                    <a:p>
                      <a:r>
                        <a:rPr kumimoji="1" lang="en-US" altLang="ja-JP" sz="2000" dirty="0"/>
                        <a:t>Good Notes</a:t>
                      </a:r>
                      <a:endParaRPr kumimoji="1" lang="ja-JP" altLang="en-US" sz="2000" dirty="0"/>
                    </a:p>
                  </a:txBody>
                  <a:tcPr anchor="ctr"/>
                </a:tc>
                <a:tc>
                  <a:txBody>
                    <a:bodyPr/>
                    <a:lstStyle/>
                    <a:p>
                      <a:r>
                        <a:rPr kumimoji="1" lang="ja-JP" altLang="en-US" sz="2000" dirty="0"/>
                        <a:t>タブレットを用いた板書  </a:t>
                      </a:r>
                      <a:r>
                        <a:rPr kumimoji="1" lang="ja-JP" altLang="en-US" sz="1600" dirty="0"/>
                        <a:t>（</a:t>
                      </a:r>
                      <a:r>
                        <a:rPr kumimoji="1" lang="ja-JP" altLang="en-US" sz="1600" dirty="0">
                          <a:hlinkClick r:id="rId4"/>
                        </a:rPr>
                        <a:t>白石先生の例</a:t>
                      </a:r>
                      <a:r>
                        <a:rPr kumimoji="1" lang="ja-JP" altLang="en-US" sz="1600" dirty="0"/>
                        <a:t>、</a:t>
                      </a:r>
                      <a:r>
                        <a:rPr kumimoji="1" lang="ja-JP" altLang="en-US" sz="1600" dirty="0">
                          <a:hlinkClick r:id="rId9"/>
                        </a:rPr>
                        <a:t>齊藤先生の例</a:t>
                      </a:r>
                      <a:r>
                        <a:rPr kumimoji="1" lang="ja-JP" altLang="en-US" sz="1600" dirty="0"/>
                        <a:t>）</a:t>
                      </a:r>
                      <a:r>
                        <a:rPr kumimoji="1" lang="en-US" altLang="ja-JP" sz="2000" dirty="0"/>
                        <a:t> </a:t>
                      </a:r>
                      <a:endParaRPr kumimoji="1" lang="ja-JP" altLang="en-US" sz="2000" dirty="0"/>
                    </a:p>
                  </a:txBody>
                  <a:tcPr/>
                </a:tc>
                <a:extLst>
                  <a:ext uri="{0D108BD9-81ED-4DB2-BD59-A6C34878D82A}">
                    <a16:rowId xmlns:a16="http://schemas.microsoft.com/office/drawing/2014/main" val="2387146930"/>
                  </a:ext>
                </a:extLst>
              </a:tr>
            </a:tbl>
          </a:graphicData>
        </a:graphic>
      </p:graphicFrame>
      <p:sp>
        <p:nvSpPr>
          <p:cNvPr id="10" name="テキスト ボックス 9">
            <a:extLst>
              <a:ext uri="{FF2B5EF4-FFF2-40B4-BE49-F238E27FC236}">
                <a16:creationId xmlns:a16="http://schemas.microsoft.com/office/drawing/2014/main" id="{DCFFD6BC-D1A7-49D8-BF1B-5C61FAC11C30}"/>
              </a:ext>
            </a:extLst>
          </p:cNvPr>
          <p:cNvSpPr txBox="1"/>
          <p:nvPr/>
        </p:nvSpPr>
        <p:spPr>
          <a:xfrm>
            <a:off x="251520" y="6469665"/>
            <a:ext cx="7355160" cy="338554"/>
          </a:xfrm>
          <a:prstGeom prst="rect">
            <a:avLst/>
          </a:prstGeom>
          <a:noFill/>
        </p:spPr>
        <p:txBody>
          <a:bodyPr wrap="square">
            <a:spAutoFit/>
          </a:bodyPr>
          <a:lstStyle/>
          <a:p>
            <a:r>
              <a:rPr kumimoji="1" lang="ja-JP" altLang="en-US" sz="1600" dirty="0"/>
              <a:t>他の例も</a:t>
            </a:r>
            <a:r>
              <a:rPr kumimoji="1" lang="ja-JP" altLang="en-US" sz="1600" dirty="0">
                <a:hlinkClick r:id="rId10"/>
              </a:rPr>
              <a:t>グッドプラクティス</a:t>
            </a:r>
            <a:r>
              <a:rPr kumimoji="1" lang="ja-JP" altLang="en-US" sz="1600" dirty="0"/>
              <a:t>から絞り込みで検索できます</a:t>
            </a:r>
            <a:endParaRPr lang="ja-JP" altLang="en-US" sz="1600" dirty="0"/>
          </a:p>
        </p:txBody>
      </p:sp>
      <p:sp>
        <p:nvSpPr>
          <p:cNvPr id="3" name="日付プレースホルダー 2">
            <a:extLst>
              <a:ext uri="{FF2B5EF4-FFF2-40B4-BE49-F238E27FC236}">
                <a16:creationId xmlns:a16="http://schemas.microsoft.com/office/drawing/2014/main" id="{354FC37F-5C58-4D7B-A048-AADA708496F3}"/>
              </a:ext>
            </a:extLst>
          </p:cNvPr>
          <p:cNvSpPr>
            <a:spLocks noGrp="1"/>
          </p:cNvSpPr>
          <p:nvPr>
            <p:ph type="dt" sz="half" idx="10"/>
          </p:nvPr>
        </p:nvSpPr>
        <p:spPr/>
        <p:txBody>
          <a:bodyPr/>
          <a:lstStyle/>
          <a:p>
            <a:r>
              <a:rPr kumimoji="1" lang="en-US" altLang="ja-JP"/>
              <a:t>2021/9/15</a:t>
            </a:r>
            <a:endParaRPr kumimoji="1" lang="ja-JP" altLang="en-US"/>
          </a:p>
        </p:txBody>
      </p:sp>
    </p:spTree>
    <p:extLst>
      <p:ext uri="{BB962C8B-B14F-4D97-AF65-F5344CB8AC3E}">
        <p14:creationId xmlns:p14="http://schemas.microsoft.com/office/powerpoint/2010/main" val="16711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リアルタ</a:t>
            </a:r>
            <a:r>
              <a:rPr lang="ja-JP" altLang="en-US" dirty="0">
                <a:solidFill>
                  <a:srgbClr val="1F497D"/>
                </a:solidFill>
              </a:rPr>
              <a:t>イム</a:t>
            </a:r>
            <a:r>
              <a:rPr lang="ja-JP" altLang="en-US" dirty="0"/>
              <a:t>授業のポイント</a:t>
            </a:r>
            <a:endParaRPr kumimoji="1" lang="ja-JP" altLang="en-US" dirty="0"/>
          </a:p>
        </p:txBody>
      </p:sp>
      <p:sp>
        <p:nvSpPr>
          <p:cNvPr id="3" name="コンテンツ プレースホルダ 2"/>
          <p:cNvSpPr>
            <a:spLocks noGrp="1"/>
          </p:cNvSpPr>
          <p:nvPr>
            <p:ph idx="1"/>
          </p:nvPr>
        </p:nvSpPr>
        <p:spPr>
          <a:xfrm>
            <a:off x="457200" y="1679472"/>
            <a:ext cx="8507288" cy="5205912"/>
          </a:xfrm>
        </p:spPr>
        <p:txBody>
          <a:bodyPr>
            <a:normAutofit fontScale="77500" lnSpcReduction="20000"/>
          </a:bodyPr>
          <a:lstStyle/>
          <a:p>
            <a:r>
              <a:rPr kumimoji="1" lang="ja-JP" altLang="en-US" dirty="0"/>
              <a:t>匿名の質問・コメント環境を作る</a:t>
            </a:r>
            <a:endParaRPr kumimoji="1" lang="en-US" altLang="ja-JP" dirty="0"/>
          </a:p>
          <a:p>
            <a:pPr lvl="1"/>
            <a:r>
              <a:rPr kumimoji="1" lang="en-US" altLang="ja-JP" dirty="0" err="1"/>
              <a:t>Slido</a:t>
            </a:r>
            <a:r>
              <a:rPr kumimoji="1" lang="ja-JP" altLang="en-US" dirty="0"/>
              <a:t>、</a:t>
            </a:r>
            <a:r>
              <a:rPr lang="en-US" altLang="ja-JP" dirty="0"/>
              <a:t>LINE</a:t>
            </a:r>
            <a:r>
              <a:rPr lang="ja-JP" altLang="en-US" dirty="0"/>
              <a:t> オープンチャット、</a:t>
            </a:r>
            <a:r>
              <a:rPr lang="en-US" altLang="ja-JP" dirty="0"/>
              <a:t>Comment Screen …</a:t>
            </a:r>
          </a:p>
          <a:p>
            <a:r>
              <a:rPr lang="ja-JP" altLang="en-US" dirty="0"/>
              <a:t>適宜リフレッシュの時間を入れる</a:t>
            </a:r>
            <a:endParaRPr lang="en-US" altLang="ja-JP" dirty="0"/>
          </a:p>
          <a:p>
            <a:pPr lvl="1"/>
            <a:r>
              <a:rPr lang="ja-JP" altLang="en-US" dirty="0"/>
              <a:t>授業途中の質疑応答の時間、クイズ、ストレッチ</a:t>
            </a:r>
            <a:r>
              <a:rPr lang="en-US" altLang="ja-JP" dirty="0"/>
              <a:t>…</a:t>
            </a:r>
          </a:p>
          <a:p>
            <a:r>
              <a:rPr lang="ja-JP" altLang="en-US" dirty="0"/>
              <a:t>学生にも頼る・助けてもらう</a:t>
            </a:r>
            <a:endParaRPr lang="en-US" altLang="ja-JP" dirty="0"/>
          </a:p>
          <a:p>
            <a:pPr lvl="1"/>
            <a:r>
              <a:rPr lang="ja-JP" altLang="en-US" dirty="0"/>
              <a:t>学生のほうが寧ろ色々知っていることも多い</a:t>
            </a:r>
            <a:endParaRPr lang="en-US" altLang="ja-JP" dirty="0"/>
          </a:p>
          <a:p>
            <a:r>
              <a:rPr lang="ja-JP" altLang="en-US" dirty="0"/>
              <a:t>グループワーク前には丁寧な指示出しを行う</a:t>
            </a:r>
            <a:endParaRPr lang="en-US" altLang="ja-JP" dirty="0"/>
          </a:p>
          <a:p>
            <a:r>
              <a:rPr lang="ja-JP" altLang="en-US" dirty="0"/>
              <a:t>録画した動画を学生に共有</a:t>
            </a:r>
            <a:r>
              <a:rPr lang="en-US" altLang="ja-JP" dirty="0"/>
              <a:t> / </a:t>
            </a:r>
            <a:r>
              <a:rPr kumimoji="1" lang="ja-JP" altLang="en-US" dirty="0"/>
              <a:t>同じ内容を再放送する</a:t>
            </a:r>
            <a:endParaRPr kumimoji="1" lang="en-US" altLang="ja-JP" dirty="0"/>
          </a:p>
          <a:p>
            <a:r>
              <a:rPr lang="ja-JP" altLang="en-US" dirty="0"/>
              <a:t>学生の環境に応じて通信量へ配慮する</a:t>
            </a:r>
            <a:r>
              <a:rPr lang="ja-JP" altLang="en-US" sz="2300" dirty="0"/>
              <a:t>（末尾の参考資料参照）</a:t>
            </a:r>
            <a:endParaRPr lang="en-US" altLang="ja-JP" dirty="0"/>
          </a:p>
          <a:p>
            <a:pPr lvl="1"/>
            <a:r>
              <a:rPr lang="ja-JP" altLang="en-US" dirty="0"/>
              <a:t>一般的に通信量が最も大きいのはビデオ</a:t>
            </a:r>
            <a:r>
              <a:rPr lang="ja-JP" altLang="en-US" sz="2300" dirty="0"/>
              <a:t>（必要に応じて </a:t>
            </a:r>
            <a:r>
              <a:rPr lang="en-US" altLang="ja-JP" sz="2300" dirty="0"/>
              <a:t>OFF</a:t>
            </a:r>
            <a:r>
              <a:rPr lang="ja-JP" altLang="en-US" sz="2300" dirty="0"/>
              <a:t>）</a:t>
            </a:r>
            <a:r>
              <a:rPr lang="en-US" altLang="ja-JP" dirty="0"/>
              <a:t> </a:t>
            </a:r>
          </a:p>
          <a:p>
            <a:pPr lvl="1"/>
            <a:r>
              <a:rPr lang="en-US" altLang="ja-JP" dirty="0"/>
              <a:t>(Zoom) </a:t>
            </a:r>
            <a:r>
              <a:rPr lang="ja-JP" altLang="en-US" dirty="0"/>
              <a:t>画面共有を工夫する</a:t>
            </a:r>
            <a:r>
              <a:rPr lang="ja-JP" altLang="en-US" sz="2300" dirty="0"/>
              <a:t>（解像度とフレーム毎秒 </a:t>
            </a:r>
            <a:r>
              <a:rPr lang="en-US" altLang="ja-JP" sz="2300" dirty="0"/>
              <a:t>fps </a:t>
            </a:r>
            <a:r>
              <a:rPr lang="ja-JP" altLang="en-US" sz="2300" dirty="0"/>
              <a:t>を下げる）</a:t>
            </a:r>
            <a:r>
              <a:rPr lang="ja-JP" altLang="en-US" dirty="0"/>
              <a:t>と通信量は 画面共有 </a:t>
            </a:r>
            <a:r>
              <a:rPr lang="en-US" altLang="ja-JP" dirty="0"/>
              <a:t>&lt; </a:t>
            </a:r>
            <a:r>
              <a:rPr lang="ja-JP" altLang="en-US" dirty="0"/>
              <a:t>音声</a:t>
            </a:r>
            <a:endParaRPr lang="en-US" altLang="ja-JP" dirty="0"/>
          </a:p>
          <a:p>
            <a:pPr lvl="1"/>
            <a:r>
              <a:rPr lang="en-US" altLang="ja-JP" dirty="0"/>
              <a:t>(Zoom) </a:t>
            </a:r>
            <a:r>
              <a:rPr lang="ja-JP" altLang="en-US" dirty="0"/>
              <a:t>ビデオ小表示だと通信量は ビデオ ≒ 音声</a:t>
            </a:r>
            <a:endParaRPr lang="en-US" altLang="ja-JP" dirty="0"/>
          </a:p>
          <a:p>
            <a:pPr lvl="1"/>
            <a:endParaRPr lang="en-US" altLang="ja-JP"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9" name="テキスト ボックス 8">
            <a:extLst>
              <a:ext uri="{FF2B5EF4-FFF2-40B4-BE49-F238E27FC236}">
                <a16:creationId xmlns:a16="http://schemas.microsoft.com/office/drawing/2014/main" id="{766B60E3-CF22-4F4D-97C7-944EB7573203}"/>
              </a:ext>
            </a:extLst>
          </p:cNvPr>
          <p:cNvSpPr txBox="1"/>
          <p:nvPr/>
        </p:nvSpPr>
        <p:spPr>
          <a:xfrm>
            <a:off x="3491880" y="1115452"/>
            <a:ext cx="5688632" cy="400110"/>
          </a:xfrm>
          <a:prstGeom prst="rect">
            <a:avLst/>
          </a:prstGeom>
          <a:noFill/>
        </p:spPr>
        <p:txBody>
          <a:bodyPr wrap="square">
            <a:spAutoFit/>
          </a:bodyPr>
          <a:lstStyle/>
          <a:p>
            <a:r>
              <a:rPr lang="en-US" altLang="ja-JP" sz="2000" dirty="0">
                <a:solidFill>
                  <a:srgbClr val="1F497D"/>
                </a:solidFill>
              </a:rPr>
              <a:t>Good Practice </a:t>
            </a:r>
            <a:r>
              <a:rPr lang="ja-JP" altLang="en-US" sz="2000" dirty="0">
                <a:solidFill>
                  <a:srgbClr val="1F497D"/>
                </a:solidFill>
              </a:rPr>
              <a:t>のインタビューなどをもとに作成</a:t>
            </a:r>
          </a:p>
        </p:txBody>
      </p:sp>
    </p:spTree>
    <p:extLst>
      <p:ext uri="{BB962C8B-B14F-4D97-AF65-F5344CB8AC3E}">
        <p14:creationId xmlns:p14="http://schemas.microsoft.com/office/powerpoint/2010/main" val="191607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オンデマンド</a:t>
            </a:r>
            <a:r>
              <a:rPr kumimoji="1" lang="ja-JP" altLang="en-US" dirty="0"/>
              <a:t>授業のポイント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187626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はじめに</a:t>
            </a:r>
          </a:p>
        </p:txBody>
      </p:sp>
      <p:sp>
        <p:nvSpPr>
          <p:cNvPr id="3" name="コンテンツ プレースホルダ 2"/>
          <p:cNvSpPr>
            <a:spLocks noGrp="1"/>
          </p:cNvSpPr>
          <p:nvPr>
            <p:ph idx="1"/>
          </p:nvPr>
        </p:nvSpPr>
        <p:spPr>
          <a:xfrm>
            <a:off x="457200" y="1500174"/>
            <a:ext cx="8229600" cy="5083188"/>
          </a:xfrm>
        </p:spPr>
        <p:txBody>
          <a:bodyPr>
            <a:normAutofit fontScale="77500" lnSpcReduction="20000"/>
          </a:bodyPr>
          <a:lstStyle/>
          <a:p>
            <a:r>
              <a:rPr kumimoji="1" lang="ja-JP" altLang="en-US" dirty="0"/>
              <a:t>オンデマンド授業について</a:t>
            </a:r>
            <a:endParaRPr kumimoji="1" lang="en-US" altLang="ja-JP" dirty="0"/>
          </a:p>
          <a:p>
            <a:pPr lvl="1"/>
            <a:r>
              <a:rPr kumimoji="1" lang="ja-JP" altLang="en-US" dirty="0"/>
              <a:t>普遍的な知識</a:t>
            </a:r>
            <a:r>
              <a:rPr lang="ja-JP" altLang="en-US" dirty="0"/>
              <a:t>に関する教材は今後も長く利用できる</a:t>
            </a:r>
            <a:endParaRPr kumimoji="1" lang="en-US" altLang="ja-JP" dirty="0"/>
          </a:p>
          <a:p>
            <a:pPr lvl="1"/>
            <a:r>
              <a:rPr kumimoji="1" lang="ja-JP" altLang="en-US" dirty="0"/>
              <a:t>動画の場合、準備に時間と労力がかかる</a:t>
            </a:r>
            <a:endParaRPr kumimoji="1" lang="en-US" altLang="ja-JP" dirty="0"/>
          </a:p>
          <a:p>
            <a:pPr lvl="1"/>
            <a:r>
              <a:rPr lang="ja-JP" altLang="en-US" dirty="0"/>
              <a:t>必ずしも動画を用いなくて良い</a:t>
            </a:r>
            <a:r>
              <a:rPr lang="ja-JP" altLang="en-US" sz="2300" dirty="0"/>
              <a:t>（テキストや音声でも </a:t>
            </a:r>
            <a:r>
              <a:rPr lang="en-US" altLang="ja-JP" sz="2300" dirty="0"/>
              <a:t>OK</a:t>
            </a:r>
            <a:r>
              <a:rPr lang="ja-JP" altLang="en-US" sz="2300" dirty="0"/>
              <a:t>）</a:t>
            </a:r>
            <a:endParaRPr lang="en-US" altLang="ja-JP" dirty="0"/>
          </a:p>
          <a:p>
            <a:pPr lvl="1"/>
            <a:r>
              <a:rPr kumimoji="1" lang="ja-JP" altLang="en-US" dirty="0"/>
              <a:t>学生同士の意見交換の場を設ける</a:t>
            </a:r>
            <a:r>
              <a:rPr lang="ja-JP" altLang="en-US" sz="2300" dirty="0"/>
              <a:t>（</a:t>
            </a:r>
            <a:r>
              <a:rPr kumimoji="1" lang="ja-JP" altLang="en-US" sz="2300" dirty="0"/>
              <a:t>例</a:t>
            </a:r>
            <a:r>
              <a:rPr kumimoji="1" lang="en-US" altLang="ja-JP" sz="2300" dirty="0"/>
              <a:t>: ITC-LMS </a:t>
            </a:r>
            <a:r>
              <a:rPr kumimoji="1" lang="ja-JP" altLang="en-US" sz="2300" dirty="0"/>
              <a:t>掲示板）</a:t>
            </a:r>
            <a:endParaRPr kumimoji="1" lang="en-US" altLang="ja-JP" sz="2300" dirty="0"/>
          </a:p>
          <a:p>
            <a:pPr lvl="8"/>
            <a:endParaRPr kumimoji="1" lang="en-US" altLang="ja-JP" dirty="0"/>
          </a:p>
          <a:p>
            <a:r>
              <a:rPr lang="ja-JP" altLang="en-US" dirty="0"/>
              <a:t>下記の内容でポイント把握可能</a:t>
            </a:r>
            <a:endParaRPr kumimoji="1" lang="en-US" altLang="ja-JP" dirty="0"/>
          </a:p>
          <a:p>
            <a:pPr lvl="8"/>
            <a:endParaRPr kumimoji="1" lang="en-US" altLang="ja-JP" dirty="0"/>
          </a:p>
          <a:p>
            <a:pPr lvl="1"/>
            <a:r>
              <a:rPr kumimoji="1" lang="ja-JP" altLang="en-US" dirty="0"/>
              <a:t>オンデマンド講座</a:t>
            </a:r>
            <a:r>
              <a:rPr kumimoji="1" lang="ja-JP" altLang="en-US" sz="2000" dirty="0"/>
              <a:t>（基礎を網羅）</a:t>
            </a:r>
            <a:endParaRPr kumimoji="1" lang="en-US" altLang="ja-JP" dirty="0"/>
          </a:p>
          <a:p>
            <a:pPr lvl="2"/>
            <a:r>
              <a:rPr kumimoji="1" lang="en-US" altLang="ja-JP" dirty="0">
                <a:hlinkClick r:id="rId2"/>
              </a:rPr>
              <a:t>https://utelecon.github.io/events/2020-03-27/</a:t>
            </a:r>
            <a:r>
              <a:rPr kumimoji="1" lang="en-US" altLang="ja-JP" dirty="0"/>
              <a:t> </a:t>
            </a:r>
          </a:p>
          <a:p>
            <a:pPr lvl="8"/>
            <a:endParaRPr kumimoji="1" lang="en-US" altLang="ja-JP" dirty="0"/>
          </a:p>
          <a:p>
            <a:pPr lvl="1"/>
            <a:r>
              <a:rPr kumimoji="1" lang="ja-JP" altLang="en-US" dirty="0"/>
              <a:t>第</a:t>
            </a:r>
            <a:r>
              <a:rPr kumimoji="1" lang="en-US" altLang="ja-JP" dirty="0"/>
              <a:t>1</a:t>
            </a:r>
            <a:r>
              <a:rPr kumimoji="1" lang="ja-JP" altLang="en-US" dirty="0"/>
              <a:t>回 情報システムゼミ</a:t>
            </a:r>
            <a:br>
              <a:rPr kumimoji="1" lang="en-US" altLang="ja-JP" dirty="0"/>
            </a:br>
            <a:r>
              <a:rPr kumimoji="1" lang="ja-JP" altLang="en-US" dirty="0"/>
              <a:t>「業務における動画の作成・公開方法」</a:t>
            </a:r>
            <a:endParaRPr kumimoji="1" lang="en-US" altLang="ja-JP" dirty="0"/>
          </a:p>
          <a:p>
            <a:pPr lvl="2"/>
            <a:r>
              <a:rPr kumimoji="1" lang="ja-JP" altLang="en-US" dirty="0"/>
              <a:t>動画の作成、編集、公開、圧縮など説明</a:t>
            </a:r>
            <a:endParaRPr kumimoji="1" lang="en-US" altLang="ja-JP" dirty="0"/>
          </a:p>
          <a:p>
            <a:pPr lvl="2"/>
            <a:r>
              <a:rPr kumimoji="1" lang="ja-JP" altLang="en-US" dirty="0"/>
              <a:t>著作権については授業の文脈と異なる説明</a:t>
            </a:r>
            <a:endParaRPr kumimoji="1" lang="en-US" altLang="ja-JP" dirty="0"/>
          </a:p>
          <a:p>
            <a:pPr lvl="2"/>
            <a:r>
              <a:rPr kumimoji="1" lang="en-US" altLang="ja-JP" dirty="0">
                <a:hlinkClick r:id="rId3"/>
              </a:rPr>
              <a:t>https://utelecon.github.io/events/2020-09-02/</a:t>
            </a:r>
            <a:r>
              <a:rPr kumimoji="1" lang="en-US" altLang="ja-JP" dirty="0"/>
              <a:t> </a:t>
            </a:r>
          </a:p>
          <a:p>
            <a:endParaRPr kumimoji="1" lang="ja-JP" altLang="en-US" dirty="0"/>
          </a:p>
        </p:txBody>
      </p:sp>
      <p:sp>
        <p:nvSpPr>
          <p:cNvPr id="4" name="日付プレースホルダ 3"/>
          <p:cNvSpPr>
            <a:spLocks noGrp="1"/>
          </p:cNvSpPr>
          <p:nvPr>
            <p:ph type="dt" sz="half" idx="10"/>
          </p:nvPr>
        </p:nvSpPr>
        <p:spPr>
          <a:xfrm>
            <a:off x="-468560" y="6356350"/>
            <a:ext cx="2133600" cy="365125"/>
          </a:xfrm>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279369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Good Practice</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a:hlinkClick r:id="rId2"/>
              </a:rPr>
              <a:t>本学のグッドプラクティス</a:t>
            </a:r>
            <a:endParaRPr kumimoji="1" lang="en-US" altLang="ja-JP" dirty="0"/>
          </a:p>
          <a:p>
            <a:pPr lvl="1"/>
            <a:r>
              <a:rPr kumimoji="1" lang="ja-JP" altLang="en-US" dirty="0"/>
              <a:t>チェックボックスで「オンデマンド」をチェック</a:t>
            </a:r>
            <a:endParaRPr lang="en-US" altLang="ja-JP" dirty="0"/>
          </a:p>
          <a:p>
            <a:pPr lvl="1"/>
            <a:r>
              <a:rPr lang="ja-JP" altLang="en-US" b="0" i="0" u="none" strike="noStrike" dirty="0">
                <a:solidFill>
                  <a:srgbClr val="003A85"/>
                </a:solidFill>
                <a:effectLst/>
                <a:latin typeface="Open Sans"/>
                <a:hlinkClick r:id="rId3"/>
              </a:rPr>
              <a:t>齊藤宣一 先生の授業</a:t>
            </a:r>
            <a:r>
              <a:rPr lang="en-US" altLang="ja-JP" b="0" i="0" u="none" strike="noStrike" dirty="0">
                <a:solidFill>
                  <a:srgbClr val="003A85"/>
                </a:solidFill>
                <a:effectLst/>
                <a:latin typeface="Open Sans"/>
                <a:hlinkClick r:id="rId3"/>
              </a:rPr>
              <a:t>: </a:t>
            </a:r>
            <a:r>
              <a:rPr lang="ja-JP" altLang="en-US" b="0" i="0" u="none" strike="noStrike" dirty="0">
                <a:solidFill>
                  <a:srgbClr val="003A85"/>
                </a:solidFill>
                <a:effectLst/>
                <a:latin typeface="Open Sans"/>
                <a:hlinkClick r:id="rId3"/>
              </a:rPr>
              <a:t>計算数理</a:t>
            </a:r>
            <a:r>
              <a:rPr lang="en-US" altLang="ja-JP" b="0" i="0" u="none" strike="noStrike" dirty="0">
                <a:solidFill>
                  <a:srgbClr val="003A85"/>
                </a:solidFill>
                <a:effectLst/>
                <a:latin typeface="Open Sans"/>
                <a:hlinkClick r:id="rId3"/>
              </a:rPr>
              <a:t>I</a:t>
            </a:r>
            <a:r>
              <a:rPr lang="ja-JP" altLang="en-US" b="0" i="0" u="none" strike="noStrike" dirty="0">
                <a:solidFill>
                  <a:srgbClr val="003A85"/>
                </a:solidFill>
                <a:effectLst/>
                <a:latin typeface="Open Sans"/>
                <a:hlinkClick r:id="rId3"/>
              </a:rPr>
              <a:t>・計算数理（理学部数学科・教養学部</a:t>
            </a:r>
            <a:r>
              <a:rPr lang="en-US" altLang="ja-JP" b="0" i="0" u="none" strike="noStrike" dirty="0">
                <a:solidFill>
                  <a:srgbClr val="003A85"/>
                </a:solidFill>
                <a:effectLst/>
                <a:latin typeface="Open Sans"/>
                <a:hlinkClick r:id="rId3"/>
              </a:rPr>
              <a:t>(</a:t>
            </a:r>
            <a:r>
              <a:rPr lang="ja-JP" altLang="en-US" b="0" i="0" u="none" strike="noStrike" dirty="0">
                <a:solidFill>
                  <a:srgbClr val="003A85"/>
                </a:solidFill>
                <a:effectLst/>
                <a:latin typeface="Open Sans"/>
                <a:hlinkClick r:id="rId3"/>
              </a:rPr>
              <a:t>後期課程</a:t>
            </a:r>
            <a:r>
              <a:rPr lang="en-US" altLang="ja-JP" b="0" i="0" u="none" strike="noStrike" dirty="0">
                <a:solidFill>
                  <a:srgbClr val="003A85"/>
                </a:solidFill>
                <a:effectLst/>
                <a:latin typeface="Open Sans"/>
                <a:hlinkClick r:id="rId3"/>
              </a:rPr>
              <a:t>) </a:t>
            </a:r>
            <a:r>
              <a:rPr lang="ja-JP" altLang="en-US" b="0" i="0" u="none" strike="noStrike" dirty="0">
                <a:solidFill>
                  <a:srgbClr val="003A85"/>
                </a:solidFill>
                <a:effectLst/>
                <a:latin typeface="Open Sans"/>
                <a:hlinkClick r:id="rId3"/>
              </a:rPr>
              <a:t>約</a:t>
            </a:r>
            <a:r>
              <a:rPr lang="en-US" altLang="ja-JP" b="0" i="0" u="none" strike="noStrike" dirty="0">
                <a:solidFill>
                  <a:srgbClr val="003A85"/>
                </a:solidFill>
                <a:effectLst/>
                <a:latin typeface="Open Sans"/>
                <a:hlinkClick r:id="rId3"/>
              </a:rPr>
              <a:t>70</a:t>
            </a:r>
            <a:r>
              <a:rPr lang="ja-JP" altLang="en-US" b="0" i="0" u="none" strike="noStrike" dirty="0">
                <a:solidFill>
                  <a:srgbClr val="003A85"/>
                </a:solidFill>
                <a:effectLst/>
                <a:latin typeface="Open Sans"/>
                <a:hlinkClick r:id="rId3"/>
              </a:rPr>
              <a:t>名）</a:t>
            </a:r>
            <a:endParaRPr lang="en-US" altLang="ja-JP" dirty="0">
              <a:solidFill>
                <a:srgbClr val="212121"/>
              </a:solidFill>
              <a:latin typeface="Open Sans"/>
            </a:endParaRPr>
          </a:p>
          <a:p>
            <a:pPr lvl="1"/>
            <a:r>
              <a:rPr lang="ja-JP" altLang="en-US" b="0" i="0" u="none" strike="noStrike" dirty="0">
                <a:solidFill>
                  <a:srgbClr val="003A85"/>
                </a:solidFill>
                <a:effectLst/>
                <a:latin typeface="Open Sans"/>
                <a:hlinkClick r:id="rId4"/>
              </a:rPr>
              <a:t>⻄村明 先生の授業</a:t>
            </a:r>
            <a:r>
              <a:rPr lang="en-US" altLang="ja-JP" b="0" i="0" u="none" strike="noStrike" dirty="0">
                <a:solidFill>
                  <a:srgbClr val="003A85"/>
                </a:solidFill>
                <a:effectLst/>
                <a:latin typeface="Open Sans"/>
                <a:hlinkClick r:id="rId4"/>
              </a:rPr>
              <a:t>: </a:t>
            </a:r>
            <a:r>
              <a:rPr lang="ja-JP" altLang="en-US" b="0" i="0" u="none" strike="noStrike" dirty="0">
                <a:solidFill>
                  <a:srgbClr val="003A85"/>
                </a:solidFill>
                <a:effectLst/>
                <a:latin typeface="Open Sans"/>
                <a:hlinkClick r:id="rId4"/>
              </a:rPr>
              <a:t>宗教学概論 </a:t>
            </a:r>
            <a:r>
              <a:rPr lang="en-US" altLang="ja-JP" b="0" i="0" u="none" strike="noStrike" dirty="0">
                <a:solidFill>
                  <a:srgbClr val="003A85"/>
                </a:solidFill>
                <a:effectLst/>
                <a:latin typeface="Open Sans"/>
                <a:hlinkClick r:id="rId4"/>
              </a:rPr>
              <a:t>II</a:t>
            </a:r>
            <a:r>
              <a:rPr lang="ja-JP" altLang="en-US" b="0" i="0" u="none" strike="noStrike" dirty="0">
                <a:solidFill>
                  <a:srgbClr val="003A85"/>
                </a:solidFill>
                <a:effectLst/>
                <a:latin typeface="Open Sans"/>
                <a:hlinkClick r:id="rId4"/>
              </a:rPr>
              <a:t>（⽂学部 約</a:t>
            </a:r>
            <a:r>
              <a:rPr lang="en-US" altLang="ja-JP" b="0" i="0" u="none" strike="noStrike" dirty="0">
                <a:solidFill>
                  <a:srgbClr val="003A85"/>
                </a:solidFill>
                <a:effectLst/>
                <a:latin typeface="Open Sans"/>
                <a:hlinkClick r:id="rId4"/>
              </a:rPr>
              <a:t>70</a:t>
            </a:r>
            <a:r>
              <a:rPr lang="ja-JP" altLang="en-US" b="0" i="0" u="none" strike="noStrike" dirty="0">
                <a:solidFill>
                  <a:srgbClr val="003A85"/>
                </a:solidFill>
                <a:effectLst/>
                <a:latin typeface="Open Sans"/>
                <a:hlinkClick r:id="rId4"/>
              </a:rPr>
              <a:t>名）</a:t>
            </a:r>
            <a:endParaRPr lang="en-US" altLang="ja-JP" dirty="0">
              <a:solidFill>
                <a:srgbClr val="212121"/>
              </a:solidFill>
              <a:latin typeface="Open Sans"/>
            </a:endParaRPr>
          </a:p>
          <a:p>
            <a:pPr lvl="1"/>
            <a:r>
              <a:rPr lang="ja-JP" altLang="en-US" b="0" i="0" u="none" strike="noStrike" dirty="0">
                <a:solidFill>
                  <a:srgbClr val="003A85"/>
                </a:solidFill>
                <a:effectLst/>
                <a:latin typeface="Open Sans"/>
                <a:hlinkClick r:id="rId5"/>
              </a:rPr>
              <a:t>米澤智洋 先生の授業</a:t>
            </a:r>
            <a:r>
              <a:rPr lang="en-US" altLang="ja-JP" b="0" i="0" u="none" strike="noStrike" dirty="0">
                <a:solidFill>
                  <a:srgbClr val="003A85"/>
                </a:solidFill>
                <a:effectLst/>
                <a:latin typeface="Open Sans"/>
                <a:hlinkClick r:id="rId5"/>
              </a:rPr>
              <a:t>: </a:t>
            </a:r>
            <a:r>
              <a:rPr lang="ja-JP" altLang="en-US" b="0" i="0" u="none" strike="noStrike" dirty="0">
                <a:solidFill>
                  <a:srgbClr val="003A85"/>
                </a:solidFill>
                <a:effectLst/>
                <a:latin typeface="Open Sans"/>
                <a:hlinkClick r:id="rId5"/>
              </a:rPr>
              <a:t>内分泌病学</a:t>
            </a:r>
            <a:r>
              <a:rPr lang="en-US" altLang="ja-JP" b="0" i="0" u="none" strike="noStrike" dirty="0">
                <a:solidFill>
                  <a:srgbClr val="003A85"/>
                </a:solidFill>
                <a:effectLst/>
                <a:latin typeface="Open Sans"/>
                <a:hlinkClick r:id="rId5"/>
              </a:rPr>
              <a:t>Ⅰ</a:t>
            </a:r>
            <a:r>
              <a:rPr lang="ja-JP" altLang="en-US" b="0" i="0" u="none" strike="noStrike" dirty="0">
                <a:solidFill>
                  <a:srgbClr val="003A85"/>
                </a:solidFill>
                <a:effectLst/>
                <a:latin typeface="Open Sans"/>
                <a:hlinkClick r:id="rId5"/>
              </a:rPr>
              <a:t>（農学部 </a:t>
            </a:r>
            <a:r>
              <a:rPr lang="en-US" altLang="ja-JP" b="0" i="0" u="none" strike="noStrike" dirty="0">
                <a:solidFill>
                  <a:srgbClr val="003A85"/>
                </a:solidFill>
                <a:effectLst/>
                <a:latin typeface="Open Sans"/>
                <a:hlinkClick r:id="rId5"/>
              </a:rPr>
              <a:t>30</a:t>
            </a:r>
            <a:r>
              <a:rPr lang="ja-JP" altLang="en-US" b="0" i="0" u="none" strike="noStrike" dirty="0">
                <a:solidFill>
                  <a:srgbClr val="003A85"/>
                </a:solidFill>
                <a:effectLst/>
                <a:latin typeface="Open Sans"/>
                <a:hlinkClick r:id="rId5"/>
              </a:rPr>
              <a:t>名程度）</a:t>
            </a:r>
            <a:endParaRPr lang="en-US" altLang="ja-JP" dirty="0">
              <a:solidFill>
                <a:srgbClr val="212121"/>
              </a:solidFill>
              <a:latin typeface="Open Sans"/>
            </a:endParaRPr>
          </a:p>
          <a:p>
            <a:pPr lvl="1"/>
            <a:r>
              <a:rPr lang="ja-JP" altLang="en-US" b="0" i="0" u="none" strike="noStrike" dirty="0">
                <a:solidFill>
                  <a:srgbClr val="003A85"/>
                </a:solidFill>
                <a:effectLst/>
                <a:latin typeface="Open Sans"/>
                <a:hlinkClick r:id="rId6"/>
              </a:rPr>
              <a:t>栗田佳代子 先生の授業</a:t>
            </a:r>
            <a:r>
              <a:rPr lang="en-US" altLang="ja-JP" b="0" i="0" u="none" strike="noStrike" dirty="0">
                <a:solidFill>
                  <a:srgbClr val="003A85"/>
                </a:solidFill>
                <a:effectLst/>
                <a:latin typeface="Open Sans"/>
                <a:hlinkClick r:id="rId6"/>
              </a:rPr>
              <a:t>: </a:t>
            </a:r>
            <a:r>
              <a:rPr lang="ja-JP" altLang="en-US" b="0" i="0" u="none" strike="noStrike" dirty="0">
                <a:solidFill>
                  <a:srgbClr val="003A85"/>
                </a:solidFill>
                <a:effectLst/>
                <a:latin typeface="Open Sans"/>
                <a:hlinkClick r:id="rId6"/>
              </a:rPr>
              <a:t>「学びの場」づくり（教育学部 </a:t>
            </a:r>
            <a:r>
              <a:rPr lang="en-US" altLang="ja-JP" b="0" i="0" u="none" strike="noStrike" dirty="0">
                <a:solidFill>
                  <a:srgbClr val="003A85"/>
                </a:solidFill>
                <a:effectLst/>
                <a:latin typeface="Open Sans"/>
                <a:hlinkClick r:id="rId6"/>
              </a:rPr>
              <a:t>20</a:t>
            </a:r>
            <a:r>
              <a:rPr lang="ja-JP" altLang="en-US" b="0" i="0" u="none" strike="noStrike" dirty="0">
                <a:solidFill>
                  <a:srgbClr val="003A85"/>
                </a:solidFill>
                <a:effectLst/>
                <a:latin typeface="Open Sans"/>
                <a:hlinkClick r:id="rId6"/>
              </a:rPr>
              <a:t>名程度）</a:t>
            </a:r>
            <a:endParaRPr lang="en-US" altLang="ja-JP" b="0" i="0" u="none" strike="noStrike" dirty="0">
              <a:solidFill>
                <a:srgbClr val="003A85"/>
              </a:solidFill>
              <a:effectLst/>
              <a:latin typeface="Open Sans"/>
            </a:endParaRPr>
          </a:p>
          <a:p>
            <a:pPr lvl="8"/>
            <a:endParaRPr lang="ja-JP" altLang="en-US" b="0" i="0" dirty="0">
              <a:solidFill>
                <a:srgbClr val="212121"/>
              </a:solidFill>
              <a:effectLst/>
              <a:latin typeface="Open Sans"/>
            </a:endParaRPr>
          </a:p>
          <a:p>
            <a:r>
              <a:rPr kumimoji="1" lang="ja-JP" altLang="en-US" dirty="0">
                <a:hlinkClick r:id="rId7" action="ppaction://hlinkfile"/>
              </a:rPr>
              <a:t>オンライン授業情報交換会</a:t>
            </a:r>
            <a:endParaRPr kumimoji="1" lang="ja-JP" altLang="en-US" dirty="0"/>
          </a:p>
          <a:p>
            <a:pPr lvl="1"/>
            <a:r>
              <a:rPr kumimoji="1" lang="ja-JP" altLang="en-US" dirty="0">
                <a:hlinkClick r:id="rId8"/>
              </a:rPr>
              <a:t>第</a:t>
            </a:r>
            <a:r>
              <a:rPr kumimoji="1" lang="en-US" altLang="ja-JP" dirty="0">
                <a:hlinkClick r:id="rId8"/>
              </a:rPr>
              <a:t>27</a:t>
            </a:r>
            <a:r>
              <a:rPr kumimoji="1" lang="ja-JP" altLang="en-US" dirty="0">
                <a:hlinkClick r:id="rId8"/>
              </a:rPr>
              <a:t>回 グッドプラクティス事例</a:t>
            </a:r>
            <a:r>
              <a:rPr kumimoji="1" lang="en-US" altLang="ja-JP" dirty="0">
                <a:hlinkClick r:id="rId8"/>
              </a:rPr>
              <a:t>(7) </a:t>
            </a:r>
            <a:r>
              <a:rPr kumimoji="1" lang="ja-JP" altLang="en-US" dirty="0">
                <a:hlinkClick r:id="rId8"/>
              </a:rPr>
              <a:t>オンデマンド教材の制作の取り組み</a:t>
            </a:r>
            <a:endParaRPr kumimoji="1" lang="ja-JP" altLang="en-US" dirty="0"/>
          </a:p>
          <a:p>
            <a:pPr lvl="1"/>
            <a:r>
              <a:rPr kumimoji="1" lang="ja-JP" altLang="en-US" dirty="0">
                <a:hlinkClick r:id="rId9"/>
              </a:rPr>
              <a:t>第</a:t>
            </a:r>
            <a:r>
              <a:rPr kumimoji="1" lang="en-US" altLang="ja-JP" dirty="0">
                <a:hlinkClick r:id="rId9"/>
              </a:rPr>
              <a:t>28</a:t>
            </a:r>
            <a:r>
              <a:rPr kumimoji="1" lang="ja-JP" altLang="en-US" dirty="0">
                <a:hlinkClick r:id="rId9"/>
              </a:rPr>
              <a:t>回 グッドプラクティス事例</a:t>
            </a:r>
            <a:r>
              <a:rPr kumimoji="1" lang="en-US" altLang="ja-JP" dirty="0">
                <a:hlinkClick r:id="rId9"/>
              </a:rPr>
              <a:t>(8) </a:t>
            </a:r>
            <a:r>
              <a:rPr kumimoji="1" lang="ja-JP" altLang="en-US" dirty="0">
                <a:hlinkClick r:id="rId9"/>
              </a:rPr>
              <a:t>オンデマンドとライブ形式を組み合わせた授業設計の工夫</a:t>
            </a:r>
            <a:endParaRPr kumimoji="1" lang="en-US" altLang="ja-JP"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73783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rmAutofit/>
          </a:bodyPr>
          <a:lstStyle/>
          <a:p>
            <a:r>
              <a:rPr lang="ja-JP" altLang="en-US" dirty="0"/>
              <a:t>動画作成～公開で使えるツール例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graphicFrame>
        <p:nvGraphicFramePr>
          <p:cNvPr id="7" name="表 7">
            <a:extLst>
              <a:ext uri="{FF2B5EF4-FFF2-40B4-BE49-F238E27FC236}">
                <a16:creationId xmlns:a16="http://schemas.microsoft.com/office/drawing/2014/main" id="{2E245EAB-ABD0-4B52-A3BE-0BA2E2C4AE5C}"/>
              </a:ext>
            </a:extLst>
          </p:cNvPr>
          <p:cNvGraphicFramePr>
            <a:graphicFrameLocks noGrp="1"/>
          </p:cNvGraphicFramePr>
          <p:nvPr>
            <p:extLst>
              <p:ext uri="{D42A27DB-BD31-4B8C-83A1-F6EECF244321}">
                <p14:modId xmlns:p14="http://schemas.microsoft.com/office/powerpoint/2010/main" val="2049084294"/>
              </p:ext>
            </p:extLst>
          </p:nvPr>
        </p:nvGraphicFramePr>
        <p:xfrm>
          <a:off x="251520" y="1268760"/>
          <a:ext cx="8640960" cy="4469584"/>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4180470886"/>
                    </a:ext>
                  </a:extLst>
                </a:gridCol>
                <a:gridCol w="7848872">
                  <a:extLst>
                    <a:ext uri="{9D8B030D-6E8A-4147-A177-3AD203B41FA5}">
                      <a16:colId xmlns:a16="http://schemas.microsoft.com/office/drawing/2014/main" val="3726193233"/>
                    </a:ext>
                  </a:extLst>
                </a:gridCol>
              </a:tblGrid>
              <a:tr h="433616">
                <a:tc>
                  <a:txBody>
                    <a:bodyPr/>
                    <a:lstStyle/>
                    <a:p>
                      <a:pPr algn="ctr"/>
                      <a:r>
                        <a:rPr kumimoji="1" lang="ja-JP" altLang="en-US" sz="2000" dirty="0">
                          <a:latin typeface="Meiryo UI" panose="020B0604030504040204" pitchFamily="50" charset="-128"/>
                          <a:ea typeface="Meiryo UI" panose="020B0604030504040204" pitchFamily="50" charset="-128"/>
                        </a:rPr>
                        <a:t>段階</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ツールと使い方</a:t>
                      </a:r>
                    </a:p>
                  </a:txBody>
                  <a:tcPr/>
                </a:tc>
                <a:extLst>
                  <a:ext uri="{0D108BD9-81ED-4DB2-BD59-A6C34878D82A}">
                    <a16:rowId xmlns:a16="http://schemas.microsoft.com/office/drawing/2014/main" val="1301241581"/>
                  </a:ext>
                </a:extLst>
              </a:tr>
              <a:tr h="1100719">
                <a:tc>
                  <a:txBody>
                    <a:bodyPr/>
                    <a:lstStyle/>
                    <a:p>
                      <a:pPr algn="ctr"/>
                      <a:r>
                        <a:rPr kumimoji="1" lang="ja-JP" altLang="en-US" sz="2000" dirty="0"/>
                        <a:t>作成</a:t>
                      </a:r>
                    </a:p>
                  </a:txBody>
                  <a:tcPr anchor="ctr"/>
                </a:tc>
                <a:tc>
                  <a:txBody>
                    <a:bodyPr/>
                    <a:lstStyle/>
                    <a:p>
                      <a:r>
                        <a:rPr kumimoji="1" lang="en-US" altLang="ja-JP" sz="2000" dirty="0"/>
                        <a:t>- PowerPoint: ① </a:t>
                      </a:r>
                      <a:r>
                        <a:rPr kumimoji="1" lang="ja-JP" altLang="en-US" sz="2000" dirty="0"/>
                        <a:t>スライド</a:t>
                      </a:r>
                      <a:r>
                        <a:rPr kumimoji="1" lang="en-US" altLang="ja-JP" sz="2000" dirty="0"/>
                        <a:t>15</a:t>
                      </a:r>
                      <a:r>
                        <a:rPr kumimoji="1" lang="ja-JP" altLang="en-US" sz="2000" dirty="0"/>
                        <a:t>、動画</a:t>
                      </a:r>
                      <a:r>
                        <a:rPr kumimoji="1" lang="en-US" altLang="ja-JP" sz="2000" dirty="0"/>
                        <a:t>36:22</a:t>
                      </a:r>
                      <a:r>
                        <a:rPr kumimoji="1" lang="ja-JP" altLang="en-US" sz="2000" dirty="0"/>
                        <a:t>～</a:t>
                      </a:r>
                    </a:p>
                    <a:p>
                      <a:r>
                        <a:rPr kumimoji="1" lang="en-US" altLang="ja-JP" sz="2000" dirty="0"/>
                        <a:t>- Zoom: ① </a:t>
                      </a:r>
                      <a:r>
                        <a:rPr kumimoji="1" lang="ja-JP" altLang="en-US" sz="2000" dirty="0"/>
                        <a:t>スライド</a:t>
                      </a:r>
                      <a:r>
                        <a:rPr kumimoji="1" lang="en-US" altLang="ja-JP" sz="2000" dirty="0"/>
                        <a:t>16</a:t>
                      </a:r>
                      <a:r>
                        <a:rPr kumimoji="1" lang="ja-JP" altLang="en-US" sz="2000" dirty="0"/>
                        <a:t>、動画</a:t>
                      </a:r>
                      <a:r>
                        <a:rPr kumimoji="1" lang="en-US" altLang="ja-JP" sz="2000" dirty="0"/>
                        <a:t>41:11</a:t>
                      </a:r>
                      <a:r>
                        <a:rPr kumimoji="1" lang="ja-JP" altLang="en-US" sz="2000" dirty="0"/>
                        <a:t>～</a:t>
                      </a:r>
                    </a:p>
                    <a:p>
                      <a:r>
                        <a:rPr kumimoji="1" lang="en-US" altLang="ja-JP" sz="2000" dirty="0"/>
                        <a:t>- OBS </a:t>
                      </a:r>
                      <a:r>
                        <a:rPr kumimoji="1" lang="en-US" altLang="ja-JP" sz="1600" dirty="0"/>
                        <a:t>(</a:t>
                      </a:r>
                      <a:r>
                        <a:rPr kumimoji="1" lang="ja-JP" altLang="en-US" sz="1600" dirty="0"/>
                        <a:t>画面割が可</a:t>
                      </a:r>
                      <a:r>
                        <a:rPr kumimoji="1" lang="en-US" altLang="ja-JP" sz="1600" dirty="0"/>
                        <a:t>)</a:t>
                      </a:r>
                      <a:r>
                        <a:rPr kumimoji="1" lang="en-US" altLang="ja-JP" sz="2000" dirty="0"/>
                        <a:t>: ②</a:t>
                      </a:r>
                      <a:r>
                        <a:rPr kumimoji="1" lang="ja-JP" altLang="en-US" sz="2000" dirty="0"/>
                        <a:t>第</a:t>
                      </a:r>
                      <a:r>
                        <a:rPr kumimoji="1" lang="en-US" altLang="ja-JP" sz="2000" dirty="0"/>
                        <a:t>3</a:t>
                      </a:r>
                      <a:r>
                        <a:rPr kumimoji="1" lang="ja-JP" altLang="en-US" sz="2000" dirty="0"/>
                        <a:t>回 スライド</a:t>
                      </a:r>
                      <a:r>
                        <a:rPr kumimoji="1" lang="en-US" altLang="ja-JP" sz="2000" dirty="0"/>
                        <a:t>7</a:t>
                      </a:r>
                      <a:r>
                        <a:rPr kumimoji="1" lang="ja-JP" altLang="en-US" sz="2000" dirty="0"/>
                        <a:t>、動画</a:t>
                      </a:r>
                      <a:r>
                        <a:rPr kumimoji="1" lang="en-US" altLang="ja-JP" sz="2000" dirty="0"/>
                        <a:t>13:46</a:t>
                      </a:r>
                      <a:r>
                        <a:rPr kumimoji="1" lang="ja-JP" altLang="en-US" sz="2000" dirty="0"/>
                        <a:t>～</a:t>
                      </a:r>
                    </a:p>
                  </a:txBody>
                  <a:tcPr/>
                </a:tc>
                <a:extLst>
                  <a:ext uri="{0D108BD9-81ED-4DB2-BD59-A6C34878D82A}">
                    <a16:rowId xmlns:a16="http://schemas.microsoft.com/office/drawing/2014/main" val="2125196869"/>
                  </a:ext>
                </a:extLst>
              </a:tr>
              <a:tr h="1100719">
                <a:tc>
                  <a:txBody>
                    <a:bodyPr/>
                    <a:lstStyle/>
                    <a:p>
                      <a:pPr algn="ctr"/>
                      <a:r>
                        <a:rPr kumimoji="1" lang="ja-JP" altLang="en-US" sz="2000" dirty="0"/>
                        <a:t>編集</a:t>
                      </a:r>
                    </a:p>
                  </a:txBody>
                  <a:tcPr anchor="ctr"/>
                </a:tc>
                <a:tc>
                  <a:txBody>
                    <a:bodyPr/>
                    <a:lstStyle/>
                    <a:p>
                      <a:r>
                        <a:rPr kumimoji="1" lang="en-US" altLang="ja-JP" sz="2000" dirty="0"/>
                        <a:t>- </a:t>
                      </a:r>
                      <a:r>
                        <a:rPr kumimoji="1" lang="en-US" altLang="ja-JP" sz="2000" dirty="0" err="1"/>
                        <a:t>LosslessCut</a:t>
                      </a:r>
                      <a:r>
                        <a:rPr kumimoji="1" lang="en-US" altLang="ja-JP" sz="2000" dirty="0"/>
                        <a:t> </a:t>
                      </a:r>
                      <a:r>
                        <a:rPr kumimoji="1" lang="en-US" altLang="ja-JP" sz="1600" dirty="0"/>
                        <a:t>(</a:t>
                      </a:r>
                      <a:r>
                        <a:rPr kumimoji="1" lang="ja-JP" altLang="en-US" sz="1600" dirty="0"/>
                        <a:t>簡易にカットのみ可</a:t>
                      </a:r>
                      <a:r>
                        <a:rPr kumimoji="1" lang="en-US" altLang="ja-JP" sz="1600" dirty="0"/>
                        <a:t>)</a:t>
                      </a:r>
                      <a:r>
                        <a:rPr kumimoji="1" lang="en-US" altLang="ja-JP" sz="2000" dirty="0"/>
                        <a:t>: ②</a:t>
                      </a:r>
                      <a:r>
                        <a:rPr kumimoji="1" lang="ja-JP" altLang="en-US" sz="2000" dirty="0"/>
                        <a:t>第</a:t>
                      </a:r>
                      <a:r>
                        <a:rPr kumimoji="1" lang="en-US" altLang="ja-JP" sz="2000" dirty="0"/>
                        <a:t>11</a:t>
                      </a:r>
                      <a:r>
                        <a:rPr kumimoji="1" lang="ja-JP" altLang="en-US" sz="2000" dirty="0"/>
                        <a:t>回 スライド</a:t>
                      </a:r>
                      <a:r>
                        <a:rPr kumimoji="1" lang="en-US" altLang="ja-JP" sz="2000" dirty="0"/>
                        <a:t>3</a:t>
                      </a:r>
                      <a:r>
                        <a:rPr kumimoji="1" lang="ja-JP" altLang="en-US" sz="2000" dirty="0"/>
                        <a:t>、動画</a:t>
                      </a:r>
                      <a:r>
                        <a:rPr kumimoji="1" lang="en-US" altLang="ja-JP" sz="2000" dirty="0"/>
                        <a:t>7:23</a:t>
                      </a:r>
                      <a:r>
                        <a:rPr kumimoji="1" lang="ja-JP" altLang="en-US" sz="2000" dirty="0"/>
                        <a:t>～</a:t>
                      </a:r>
                    </a:p>
                    <a:p>
                      <a:r>
                        <a:rPr kumimoji="1" lang="en-US" altLang="ja-JP" sz="2000" dirty="0"/>
                        <a:t>- iMovie </a:t>
                      </a:r>
                      <a:r>
                        <a:rPr kumimoji="1" lang="en-US" altLang="ja-JP" sz="1600" dirty="0"/>
                        <a:t>(Mac </a:t>
                      </a:r>
                      <a:r>
                        <a:rPr kumimoji="1" lang="ja-JP" altLang="en-US" sz="1600" dirty="0"/>
                        <a:t>のみ</a:t>
                      </a:r>
                      <a:r>
                        <a:rPr kumimoji="1" lang="en-US" altLang="ja-JP" sz="1600" dirty="0"/>
                        <a:t>)</a:t>
                      </a:r>
                      <a:r>
                        <a:rPr kumimoji="1" lang="en-US" altLang="ja-JP" sz="2000" dirty="0"/>
                        <a:t>: ① </a:t>
                      </a:r>
                      <a:r>
                        <a:rPr kumimoji="1" lang="ja-JP" altLang="en-US" sz="2000" dirty="0"/>
                        <a:t>スライド</a:t>
                      </a:r>
                      <a:r>
                        <a:rPr kumimoji="1" lang="en-US" altLang="ja-JP" sz="2000" dirty="0"/>
                        <a:t>17</a:t>
                      </a:r>
                      <a:r>
                        <a:rPr kumimoji="1" lang="ja-JP" altLang="en-US" sz="2000" dirty="0"/>
                        <a:t>、動画</a:t>
                      </a:r>
                      <a:r>
                        <a:rPr kumimoji="1" lang="en-US" altLang="ja-JP" sz="2000" dirty="0"/>
                        <a:t>52:58</a:t>
                      </a:r>
                      <a:r>
                        <a:rPr kumimoji="1" lang="ja-JP" altLang="en-US" sz="2000" dirty="0"/>
                        <a:t>～</a:t>
                      </a:r>
                    </a:p>
                    <a:p>
                      <a:r>
                        <a:rPr kumimoji="1" lang="en-US" altLang="ja-JP" sz="2000" dirty="0"/>
                        <a:t>- </a:t>
                      </a:r>
                      <a:r>
                        <a:rPr kumimoji="1" lang="ja-JP" altLang="en-US" sz="2000" dirty="0"/>
                        <a:t>フォト </a:t>
                      </a:r>
                      <a:r>
                        <a:rPr kumimoji="1" lang="en-US" altLang="ja-JP" sz="1600" dirty="0"/>
                        <a:t>(Windows </a:t>
                      </a:r>
                      <a:r>
                        <a:rPr kumimoji="1" lang="ja-JP" altLang="en-US" sz="1600" dirty="0"/>
                        <a:t>のみ</a:t>
                      </a:r>
                      <a:r>
                        <a:rPr kumimoji="1" lang="en-US" altLang="ja-JP" sz="1600" dirty="0"/>
                        <a:t>)</a:t>
                      </a:r>
                      <a:r>
                        <a:rPr kumimoji="1" lang="en-US" altLang="ja-JP" sz="2000" dirty="0"/>
                        <a:t>: ① </a:t>
                      </a:r>
                      <a:r>
                        <a:rPr kumimoji="1" lang="ja-JP" altLang="en-US" sz="2000" dirty="0"/>
                        <a:t>スライド</a:t>
                      </a:r>
                      <a:r>
                        <a:rPr kumimoji="1" lang="en-US" altLang="ja-JP" sz="2000" dirty="0"/>
                        <a:t>17</a:t>
                      </a:r>
                      <a:r>
                        <a:rPr kumimoji="1" lang="ja-JP" altLang="en-US" sz="2000" dirty="0"/>
                        <a:t>、動画</a:t>
                      </a:r>
                      <a:r>
                        <a:rPr kumimoji="1" lang="en-US" altLang="ja-JP" sz="2000" dirty="0"/>
                        <a:t>1:02:01</a:t>
                      </a:r>
                      <a:r>
                        <a:rPr kumimoji="1" lang="ja-JP" altLang="en-US" sz="2000" dirty="0"/>
                        <a:t>～</a:t>
                      </a:r>
                      <a:endParaRPr kumimoji="1" lang="en-US" altLang="ja-JP" sz="2000" dirty="0"/>
                    </a:p>
                  </a:txBody>
                  <a:tcPr/>
                </a:tc>
                <a:extLst>
                  <a:ext uri="{0D108BD9-81ED-4DB2-BD59-A6C34878D82A}">
                    <a16:rowId xmlns:a16="http://schemas.microsoft.com/office/drawing/2014/main" val="1390785084"/>
                  </a:ext>
                </a:extLst>
              </a:tr>
              <a:tr h="767167">
                <a:tc>
                  <a:txBody>
                    <a:bodyPr/>
                    <a:lstStyle/>
                    <a:p>
                      <a:pPr algn="ctr"/>
                      <a:r>
                        <a:rPr kumimoji="1" lang="ja-JP" altLang="en-US" sz="2000" spc="0" baseline="0" dirty="0"/>
                        <a:t>圧縮</a:t>
                      </a:r>
                    </a:p>
                  </a:txBody>
                  <a:tcPr anchor="ctr"/>
                </a:tc>
                <a:tc>
                  <a:txBody>
                    <a:bodyPr/>
                    <a:lstStyle/>
                    <a:p>
                      <a:r>
                        <a:rPr kumimoji="1" lang="en-US" altLang="ja-JP" sz="2000" dirty="0"/>
                        <a:t>- YouTube </a:t>
                      </a:r>
                      <a:r>
                        <a:rPr kumimoji="1" lang="en-US" altLang="ja-JP" sz="1600" dirty="0"/>
                        <a:t>(upload</a:t>
                      </a:r>
                      <a:r>
                        <a:rPr kumimoji="1" lang="ja-JP" altLang="en-US" sz="1600" dirty="0"/>
                        <a:t>して</a:t>
                      </a:r>
                      <a:r>
                        <a:rPr kumimoji="1" lang="en-US" altLang="ja-JP" sz="1600" dirty="0"/>
                        <a:t>download</a:t>
                      </a:r>
                      <a:r>
                        <a:rPr kumimoji="1" lang="ja-JP" altLang="en-US" sz="1600" dirty="0"/>
                        <a:t>するだけ</a:t>
                      </a:r>
                      <a:r>
                        <a:rPr kumimoji="1" lang="en-US" altLang="ja-JP" sz="1600" dirty="0"/>
                        <a:t>)</a:t>
                      </a:r>
                      <a:r>
                        <a:rPr kumimoji="1" lang="en-US" altLang="ja-JP" sz="2000" dirty="0"/>
                        <a:t>: ① </a:t>
                      </a:r>
                      <a:r>
                        <a:rPr kumimoji="1" lang="ja-JP" altLang="en-US" sz="2000" dirty="0"/>
                        <a:t>スライド</a:t>
                      </a:r>
                      <a:r>
                        <a:rPr kumimoji="1" lang="en-US" altLang="ja-JP" sz="2000" dirty="0"/>
                        <a:t>27</a:t>
                      </a:r>
                      <a:r>
                        <a:rPr kumimoji="1" lang="ja-JP" altLang="en-US" sz="2000" dirty="0"/>
                        <a:t>、動画</a:t>
                      </a:r>
                      <a:r>
                        <a:rPr kumimoji="1" lang="en-US" altLang="ja-JP" sz="2000" dirty="0"/>
                        <a:t>1:24:40</a:t>
                      </a:r>
                      <a:r>
                        <a:rPr kumimoji="1" lang="ja-JP" altLang="en-US" sz="2000" dirty="0"/>
                        <a:t>～</a:t>
                      </a:r>
                    </a:p>
                    <a:p>
                      <a:r>
                        <a:rPr kumimoji="1" lang="en-US" altLang="ja-JP" sz="2000" dirty="0"/>
                        <a:t>- VLC Player </a:t>
                      </a:r>
                      <a:r>
                        <a:rPr kumimoji="1" lang="en-US" altLang="ja-JP" sz="1600" dirty="0"/>
                        <a:t>(upload </a:t>
                      </a:r>
                      <a:r>
                        <a:rPr kumimoji="1" lang="ja-JP" altLang="en-US" sz="1600" dirty="0"/>
                        <a:t>せずに圧縮可</a:t>
                      </a:r>
                      <a:r>
                        <a:rPr kumimoji="1" lang="en-US" altLang="ja-JP" sz="1600" dirty="0"/>
                        <a:t>)</a:t>
                      </a:r>
                      <a:r>
                        <a:rPr kumimoji="1" lang="en-US" altLang="ja-JP" sz="2000" dirty="0"/>
                        <a:t>: ① </a:t>
                      </a:r>
                      <a:r>
                        <a:rPr kumimoji="1" lang="ja-JP" altLang="en-US" sz="2000" dirty="0"/>
                        <a:t>スライド</a:t>
                      </a:r>
                      <a:r>
                        <a:rPr kumimoji="1" lang="en-US" altLang="ja-JP" sz="2000" dirty="0"/>
                        <a:t>27</a:t>
                      </a:r>
                      <a:r>
                        <a:rPr kumimoji="1" lang="ja-JP" altLang="en-US" sz="2000" dirty="0"/>
                        <a:t>、動画</a:t>
                      </a:r>
                      <a:r>
                        <a:rPr kumimoji="1" lang="en-US" altLang="ja-JP" sz="2000" dirty="0"/>
                        <a:t>1:41:50</a:t>
                      </a:r>
                      <a:r>
                        <a:rPr kumimoji="1" lang="ja-JP" altLang="en-US" sz="2000" dirty="0"/>
                        <a:t>～</a:t>
                      </a:r>
                      <a:endParaRPr kumimoji="1" lang="en-US" altLang="ja-JP" sz="2000" dirty="0"/>
                    </a:p>
                  </a:txBody>
                  <a:tcPr/>
                </a:tc>
                <a:extLst>
                  <a:ext uri="{0D108BD9-81ED-4DB2-BD59-A6C34878D82A}">
                    <a16:rowId xmlns:a16="http://schemas.microsoft.com/office/drawing/2014/main" val="3712333934"/>
                  </a:ext>
                </a:extLst>
              </a:tr>
              <a:tr h="1067363">
                <a:tc>
                  <a:txBody>
                    <a:bodyPr/>
                    <a:lstStyle/>
                    <a:p>
                      <a:pPr algn="ctr"/>
                      <a:r>
                        <a:rPr kumimoji="1" lang="ja-JP" altLang="en-US" sz="1800" dirty="0"/>
                        <a:t>公開</a:t>
                      </a:r>
                    </a:p>
                  </a:txBody>
                  <a:tcPr anchor="ctr"/>
                </a:tc>
                <a:tc>
                  <a:txBody>
                    <a:bodyPr/>
                    <a:lstStyle/>
                    <a:p>
                      <a:r>
                        <a:rPr kumimoji="1" lang="en-US" altLang="ja-JP" sz="2000" dirty="0"/>
                        <a:t>- Google Drive: ① </a:t>
                      </a:r>
                      <a:r>
                        <a:rPr kumimoji="1" lang="ja-JP" altLang="en-US" sz="2000" dirty="0"/>
                        <a:t>スライド</a:t>
                      </a:r>
                      <a:r>
                        <a:rPr kumimoji="1" lang="en-US" altLang="ja-JP" sz="2000" dirty="0"/>
                        <a:t>21</a:t>
                      </a:r>
                      <a:r>
                        <a:rPr kumimoji="1" lang="ja-JP" altLang="en-US" sz="2000" dirty="0"/>
                        <a:t>、動画 </a:t>
                      </a:r>
                      <a:r>
                        <a:rPr kumimoji="1" lang="en-US" altLang="ja-JP" sz="2000" dirty="0"/>
                        <a:t>1:31:25</a:t>
                      </a:r>
                      <a:r>
                        <a:rPr kumimoji="1" lang="ja-JP" altLang="en-US" sz="2000" dirty="0"/>
                        <a:t>～</a:t>
                      </a:r>
                    </a:p>
                    <a:p>
                      <a:r>
                        <a:rPr kumimoji="1" lang="en-US" altLang="ja-JP" sz="2000" dirty="0"/>
                        <a:t>- YouTube: ① </a:t>
                      </a:r>
                      <a:r>
                        <a:rPr kumimoji="1" lang="ja-JP" altLang="en-US" sz="2000" dirty="0"/>
                        <a:t>スライド</a:t>
                      </a:r>
                      <a:r>
                        <a:rPr kumimoji="1" lang="en-US" altLang="ja-JP" sz="2000" dirty="0"/>
                        <a:t>20</a:t>
                      </a:r>
                      <a:r>
                        <a:rPr kumimoji="1" lang="ja-JP" altLang="en-US" sz="2000" dirty="0"/>
                        <a:t>、動画 </a:t>
                      </a:r>
                      <a:r>
                        <a:rPr kumimoji="1" lang="en-US" altLang="ja-JP" sz="2000" dirty="0"/>
                        <a:t>1:37:08</a:t>
                      </a:r>
                      <a:r>
                        <a:rPr kumimoji="1" lang="ja-JP" altLang="en-US" sz="2000" dirty="0"/>
                        <a:t>～</a:t>
                      </a:r>
                      <a:endParaRPr kumimoji="1" lang="en-US" altLang="ja-JP" sz="2000" dirty="0"/>
                    </a:p>
                    <a:p>
                      <a:r>
                        <a:rPr kumimoji="1" lang="ja-JP" altLang="en-US" sz="1600" dirty="0"/>
                        <a:t>（どちらも学内限定公開可能。視聴者数が多い場合は </a:t>
                      </a:r>
                      <a:r>
                        <a:rPr kumimoji="1" lang="en-US" altLang="ja-JP" sz="1600" dirty="0"/>
                        <a:t>YouTube </a:t>
                      </a:r>
                      <a:r>
                        <a:rPr kumimoji="1" lang="ja-JP" altLang="en-US" sz="1600" dirty="0"/>
                        <a:t>推奨）</a:t>
                      </a:r>
                      <a:endParaRPr kumimoji="1" lang="en-US" altLang="ja-JP" sz="1600" dirty="0"/>
                    </a:p>
                  </a:txBody>
                  <a:tcPr anchor="ctr"/>
                </a:tc>
                <a:extLst>
                  <a:ext uri="{0D108BD9-81ED-4DB2-BD59-A6C34878D82A}">
                    <a16:rowId xmlns:a16="http://schemas.microsoft.com/office/drawing/2014/main" val="2330632989"/>
                  </a:ext>
                </a:extLst>
              </a:tr>
            </a:tbl>
          </a:graphicData>
        </a:graphic>
      </p:graphicFrame>
      <p:sp>
        <p:nvSpPr>
          <p:cNvPr id="8" name="テキスト ボックス 7">
            <a:extLst>
              <a:ext uri="{FF2B5EF4-FFF2-40B4-BE49-F238E27FC236}">
                <a16:creationId xmlns:a16="http://schemas.microsoft.com/office/drawing/2014/main" id="{A5CE0A8B-ECF5-4D3E-A3A7-9DE79D835670}"/>
              </a:ext>
            </a:extLst>
          </p:cNvPr>
          <p:cNvSpPr txBox="1"/>
          <p:nvPr/>
        </p:nvSpPr>
        <p:spPr>
          <a:xfrm>
            <a:off x="251520" y="5820762"/>
            <a:ext cx="7632848" cy="584775"/>
          </a:xfrm>
          <a:prstGeom prst="rect">
            <a:avLst/>
          </a:prstGeom>
          <a:noFill/>
        </p:spPr>
        <p:txBody>
          <a:bodyPr wrap="square">
            <a:spAutoFit/>
          </a:bodyPr>
          <a:lstStyle/>
          <a:p>
            <a:r>
              <a:rPr lang="ja-JP" altLang="en-US" sz="1600" dirty="0"/>
              <a:t>①</a:t>
            </a:r>
            <a:r>
              <a:rPr lang="en-US" altLang="ja-JP" sz="1600" dirty="0"/>
              <a:t>: </a:t>
            </a:r>
            <a:r>
              <a:rPr kumimoji="1" lang="ja-JP" altLang="en-US" sz="1600" dirty="0"/>
              <a:t>第</a:t>
            </a:r>
            <a:r>
              <a:rPr kumimoji="1" lang="en-US" altLang="ja-JP" sz="1600" dirty="0"/>
              <a:t>1</a:t>
            </a:r>
            <a:r>
              <a:rPr kumimoji="1" lang="ja-JP" altLang="en-US" sz="1600" dirty="0"/>
              <a:t>回 情報システムゼミ</a:t>
            </a:r>
            <a:r>
              <a:rPr kumimoji="1" lang="en-US" altLang="ja-JP" sz="1600" dirty="0"/>
              <a:t>: </a:t>
            </a:r>
            <a:r>
              <a:rPr lang="en-US" altLang="ja-JP" sz="1600" dirty="0">
                <a:hlinkClick r:id="rId2"/>
              </a:rPr>
              <a:t>https://utelecon.github.io/events/2020-09-02/</a:t>
            </a:r>
            <a:endParaRPr lang="en-US" altLang="ja-JP" sz="1600" dirty="0"/>
          </a:p>
          <a:p>
            <a:r>
              <a:rPr lang="ja-JP" altLang="en-US" sz="1600" dirty="0"/>
              <a:t>②</a:t>
            </a:r>
            <a:r>
              <a:rPr lang="en-US" altLang="ja-JP" sz="1600" dirty="0"/>
              <a:t>: </a:t>
            </a:r>
            <a:r>
              <a:rPr lang="ja-JP" altLang="en-US" sz="1600" dirty="0"/>
              <a:t>オンライン授業情報交換会</a:t>
            </a:r>
            <a:r>
              <a:rPr lang="en-US" altLang="ja-JP" sz="1600" dirty="0"/>
              <a:t>: </a:t>
            </a:r>
            <a:r>
              <a:rPr lang="en-US" altLang="ja-JP" sz="1600" dirty="0">
                <a:hlinkClick r:id="rId3"/>
              </a:rPr>
              <a:t>https://utelecon.github.io/events/2020-luncheon/</a:t>
            </a:r>
            <a:r>
              <a:rPr lang="en-US" altLang="ja-JP" sz="1600" dirty="0"/>
              <a:t>  </a:t>
            </a:r>
            <a:endParaRPr lang="ja-JP" altLang="en-US" sz="1600" dirty="0"/>
          </a:p>
        </p:txBody>
      </p:sp>
    </p:spTree>
    <p:extLst>
      <p:ext uri="{BB962C8B-B14F-4D97-AF65-F5344CB8AC3E}">
        <p14:creationId xmlns:p14="http://schemas.microsoft.com/office/powerpoint/2010/main" val="155354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オンデマンド授業のポイント</a:t>
            </a:r>
            <a:endParaRPr kumimoji="1" lang="ja-JP" altLang="en-US" dirty="0"/>
          </a:p>
        </p:txBody>
      </p:sp>
      <p:sp>
        <p:nvSpPr>
          <p:cNvPr id="3" name="コンテンツ プレースホルダ 2"/>
          <p:cNvSpPr>
            <a:spLocks noGrp="1"/>
          </p:cNvSpPr>
          <p:nvPr>
            <p:ph idx="1"/>
          </p:nvPr>
        </p:nvSpPr>
        <p:spPr>
          <a:xfrm>
            <a:off x="457200" y="1514164"/>
            <a:ext cx="8229600" cy="5083188"/>
          </a:xfrm>
        </p:spPr>
        <p:txBody>
          <a:bodyPr>
            <a:normAutofit fontScale="92500" lnSpcReduction="10000"/>
          </a:bodyPr>
          <a:lstStyle/>
          <a:p>
            <a:r>
              <a:rPr lang="ja-JP" altLang="en-US" dirty="0"/>
              <a:t>学生同士、意見交換できる場を提供する</a:t>
            </a:r>
            <a:endParaRPr lang="en-US" altLang="ja-JP" dirty="0"/>
          </a:p>
          <a:p>
            <a:pPr lvl="1"/>
            <a:r>
              <a:rPr kumimoji="1" lang="ja-JP" altLang="en-US" dirty="0"/>
              <a:t>例</a:t>
            </a:r>
            <a:r>
              <a:rPr kumimoji="1" lang="en-US" altLang="ja-JP" dirty="0"/>
              <a:t>: ITC-LMS </a:t>
            </a:r>
            <a:r>
              <a:rPr kumimoji="1" lang="ja-JP" altLang="en-US" dirty="0"/>
              <a:t>で掲示板を作成する</a:t>
            </a:r>
            <a:endParaRPr kumimoji="1" lang="en-US" altLang="ja-JP" dirty="0"/>
          </a:p>
          <a:p>
            <a:r>
              <a:rPr kumimoji="1" lang="ja-JP" altLang="en-US" dirty="0"/>
              <a:t>リアルタイムと組み合わせる</a:t>
            </a:r>
            <a:endParaRPr kumimoji="1" lang="en-US" altLang="ja-JP" dirty="0"/>
          </a:p>
          <a:p>
            <a:pPr lvl="1"/>
            <a:r>
              <a:rPr kumimoji="1" lang="ja-JP" altLang="en-US" dirty="0"/>
              <a:t>オンデマンド教材で各自が学んでから質疑応答が中心の</a:t>
            </a:r>
            <a:r>
              <a:rPr kumimoji="1" lang="en-US" altLang="ja-JP" dirty="0"/>
              <a:t>15</a:t>
            </a:r>
            <a:r>
              <a:rPr kumimoji="1" lang="ja-JP" altLang="en-US" dirty="0"/>
              <a:t>分のリアルタイム</a:t>
            </a:r>
            <a:endParaRPr kumimoji="1" lang="en-US" altLang="ja-JP" dirty="0"/>
          </a:p>
          <a:p>
            <a:r>
              <a:rPr kumimoji="1" lang="ja-JP" altLang="en-US" dirty="0"/>
              <a:t>動画を作成する場合、トピックごとに短いものを複数作成する</a:t>
            </a:r>
            <a:endParaRPr kumimoji="1" lang="en-US" altLang="ja-JP" dirty="0"/>
          </a:p>
          <a:p>
            <a:pPr lvl="1"/>
            <a:r>
              <a:rPr kumimoji="1" lang="ja-JP" altLang="en-US" dirty="0"/>
              <a:t>長い場合はインデックスを付加</a:t>
            </a:r>
            <a:endParaRPr kumimoji="1" lang="en-US" altLang="ja-JP" dirty="0"/>
          </a:p>
          <a:p>
            <a:r>
              <a:rPr lang="en-US" altLang="ja-JP" dirty="0" err="1"/>
              <a:t>LosslessCut</a:t>
            </a:r>
            <a:r>
              <a:rPr lang="en-US" altLang="ja-JP" dirty="0"/>
              <a:t> </a:t>
            </a:r>
            <a:r>
              <a:rPr lang="ja-JP" altLang="en-US" dirty="0"/>
              <a:t>を使って動画を手軽にカットする</a:t>
            </a:r>
            <a:endParaRPr lang="en-US" altLang="ja-JP" dirty="0"/>
          </a:p>
          <a:p>
            <a:pPr lvl="1"/>
            <a:r>
              <a:rPr lang="ja-JP" altLang="en-US" dirty="0"/>
              <a:t>再エンコードがなく短時間で作業可能</a:t>
            </a:r>
            <a:br>
              <a:rPr lang="en-US" altLang="ja-JP" dirty="0"/>
            </a:br>
            <a:r>
              <a:rPr lang="en-US" altLang="ja-JP" dirty="0">
                <a:hlinkClick r:id="rId2"/>
              </a:rPr>
              <a:t>https://github.com/mifi/lossless-cut</a:t>
            </a:r>
            <a:r>
              <a:rPr lang="en-US" altLang="ja-JP" dirty="0"/>
              <a:t> </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9" name="テキスト ボックス 8">
            <a:extLst>
              <a:ext uri="{FF2B5EF4-FFF2-40B4-BE49-F238E27FC236}">
                <a16:creationId xmlns:a16="http://schemas.microsoft.com/office/drawing/2014/main" id="{BCA35790-729E-46FC-A9C9-D9BBCF8FA7A6}"/>
              </a:ext>
            </a:extLst>
          </p:cNvPr>
          <p:cNvSpPr txBox="1"/>
          <p:nvPr/>
        </p:nvSpPr>
        <p:spPr>
          <a:xfrm>
            <a:off x="3419872" y="1084674"/>
            <a:ext cx="5832648" cy="400110"/>
          </a:xfrm>
          <a:prstGeom prst="rect">
            <a:avLst/>
          </a:prstGeom>
          <a:noFill/>
        </p:spPr>
        <p:txBody>
          <a:bodyPr wrap="square">
            <a:spAutoFit/>
          </a:bodyPr>
          <a:lstStyle/>
          <a:p>
            <a:r>
              <a:rPr lang="en-US" altLang="ja-JP" sz="2000" dirty="0">
                <a:solidFill>
                  <a:srgbClr val="1F497D"/>
                </a:solidFill>
              </a:rPr>
              <a:t>Good Practice </a:t>
            </a:r>
            <a:r>
              <a:rPr lang="ja-JP" altLang="en-US" sz="2000" dirty="0">
                <a:solidFill>
                  <a:srgbClr val="1F497D"/>
                </a:solidFill>
              </a:rPr>
              <a:t>のインタビューなどをもとに作成</a:t>
            </a:r>
          </a:p>
        </p:txBody>
      </p:sp>
    </p:spTree>
    <p:extLst>
      <p:ext uri="{BB962C8B-B14F-4D97-AF65-F5344CB8AC3E}">
        <p14:creationId xmlns:p14="http://schemas.microsoft.com/office/powerpoint/2010/main" val="172709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t>アップデート</a:t>
            </a:r>
            <a:endParaRPr kumimoji="1" lang="en-US" altLang="ja-JP" dirty="0"/>
          </a:p>
          <a:p>
            <a:r>
              <a:rPr kumimoji="1" lang="ja-JP" altLang="en-US" dirty="0"/>
              <a:t>オンライン授業を行うにあたって</a:t>
            </a:r>
            <a:endParaRPr kumimoji="1" lang="en-US" altLang="ja-JP" dirty="0"/>
          </a:p>
          <a:p>
            <a:r>
              <a:rPr lang="ja-JP" altLang="en-US" dirty="0"/>
              <a:t>リアルタイム授業のポイント</a:t>
            </a:r>
            <a:endParaRPr lang="en-US" altLang="ja-JP" dirty="0"/>
          </a:p>
          <a:p>
            <a:r>
              <a:rPr kumimoji="1" lang="ja-JP" altLang="en-US" dirty="0"/>
              <a:t>オンデマンド授業のポイント</a:t>
            </a:r>
            <a:endParaRPr kumimoji="1" lang="en-US" altLang="ja-JP" dirty="0"/>
          </a:p>
          <a:p>
            <a:r>
              <a:rPr kumimoji="1" lang="ja-JP" altLang="en-US" dirty="0"/>
              <a:t>ハイブリッド授業のポイント</a:t>
            </a:r>
            <a:endParaRPr kumimoji="1" lang="en-US" altLang="ja-JP" dirty="0"/>
          </a:p>
          <a:p>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8" name="日付プレースホルダ 7"/>
          <p:cNvSpPr>
            <a:spLocks noGrp="1"/>
          </p:cNvSpPr>
          <p:nvPr>
            <p:ph type="dt" sz="half" idx="10"/>
          </p:nvPr>
        </p:nvSpPr>
        <p:spPr/>
        <p:txBody>
          <a:bodyPr/>
          <a:lstStyle/>
          <a:p>
            <a:r>
              <a:rPr kumimoji="1" lang="en-US" altLang="ja-JP" dirty="0"/>
              <a:t>2021/9/15</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ハイブリッド</a:t>
            </a:r>
            <a:r>
              <a:rPr kumimoji="1" lang="ja-JP" altLang="en-US" dirty="0"/>
              <a:t>授業のポイント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extLst>
      <p:ext uri="{BB962C8B-B14F-4D97-AF65-F5344CB8AC3E}">
        <p14:creationId xmlns:p14="http://schemas.microsoft.com/office/powerpoint/2010/main" val="200570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はじめに</a:t>
            </a:r>
          </a:p>
        </p:txBody>
      </p:sp>
      <p:sp>
        <p:nvSpPr>
          <p:cNvPr id="3" name="コンテンツ プレースホルダ 2"/>
          <p:cNvSpPr>
            <a:spLocks noGrp="1"/>
          </p:cNvSpPr>
          <p:nvPr>
            <p:ph idx="1"/>
          </p:nvPr>
        </p:nvSpPr>
        <p:spPr>
          <a:xfrm>
            <a:off x="457200" y="1500174"/>
            <a:ext cx="8229600" cy="5357826"/>
          </a:xfrm>
        </p:spPr>
        <p:txBody>
          <a:bodyPr>
            <a:normAutofit fontScale="77500" lnSpcReduction="20000"/>
          </a:bodyPr>
          <a:lstStyle/>
          <a:p>
            <a:r>
              <a:rPr lang="ja-JP" altLang="en-US" dirty="0"/>
              <a:t>組み合わせ方は複数ある</a:t>
            </a:r>
            <a:endParaRPr lang="en-US" altLang="ja-JP" dirty="0"/>
          </a:p>
          <a:p>
            <a:pPr lvl="1"/>
            <a:r>
              <a:rPr lang="ja-JP" altLang="en-US" dirty="0"/>
              <a:t>対面の内容をオンラインでライブ配信する</a:t>
            </a:r>
            <a:endParaRPr lang="en-US" altLang="ja-JP" dirty="0"/>
          </a:p>
          <a:p>
            <a:pPr lvl="1"/>
            <a:r>
              <a:rPr kumimoji="1" lang="ja-JP" altLang="en-US" dirty="0"/>
              <a:t>対面の回とオンラインの回を組み合わせる</a:t>
            </a:r>
            <a:endParaRPr kumimoji="1" lang="en-US" altLang="ja-JP" dirty="0"/>
          </a:p>
          <a:p>
            <a:pPr lvl="1"/>
            <a:r>
              <a:rPr lang="ja-JP" altLang="en-US" dirty="0"/>
              <a:t>オンラインで事前学習して</a:t>
            </a:r>
            <a:br>
              <a:rPr lang="en-US" altLang="ja-JP" dirty="0"/>
            </a:br>
            <a:r>
              <a:rPr lang="ja-JP" altLang="en-US" dirty="0"/>
              <a:t>対面では理解を深めるワークを行う</a:t>
            </a:r>
            <a:endParaRPr kumimoji="1" lang="en-US" altLang="ja-JP" dirty="0"/>
          </a:p>
          <a:p>
            <a:r>
              <a:rPr lang="ja-JP" altLang="en-US" dirty="0"/>
              <a:t>現状ではライブ配信のニーズ高い</a:t>
            </a:r>
            <a:endParaRPr lang="en-US" altLang="ja-JP" dirty="0"/>
          </a:p>
          <a:p>
            <a:pPr lvl="1"/>
            <a:r>
              <a:rPr kumimoji="1" lang="ja-JP" altLang="en-US" dirty="0"/>
              <a:t>音声トラブルが起こるため，教室の音を拾う・オンラインの音を出す</a:t>
            </a:r>
            <a:r>
              <a:rPr kumimoji="1" lang="en-US" altLang="ja-JP" dirty="0"/>
              <a:t>PC</a:t>
            </a:r>
            <a:r>
              <a:rPr kumimoji="1" lang="ja-JP" altLang="en-US" dirty="0"/>
              <a:t>以外の </a:t>
            </a:r>
            <a:r>
              <a:rPr kumimoji="1" lang="en-US" altLang="ja-JP" dirty="0"/>
              <a:t>PC </a:t>
            </a:r>
            <a:r>
              <a:rPr kumimoji="1" lang="ja-JP" altLang="en-US" dirty="0"/>
              <a:t>はマイク・スピーカー </a:t>
            </a:r>
            <a:r>
              <a:rPr kumimoji="1" lang="en-US" altLang="ja-JP" dirty="0"/>
              <a:t>OFF</a:t>
            </a:r>
          </a:p>
          <a:p>
            <a:pPr lvl="8"/>
            <a:endParaRPr kumimoji="1" lang="en-US" altLang="ja-JP" dirty="0"/>
          </a:p>
          <a:p>
            <a:r>
              <a:rPr kumimoji="1" lang="ja-JP" altLang="en-US" sz="2600" dirty="0"/>
              <a:t>参考情報</a:t>
            </a:r>
            <a:endParaRPr kumimoji="1" lang="en-US" altLang="ja-JP" sz="2600" dirty="0"/>
          </a:p>
          <a:p>
            <a:pPr lvl="1"/>
            <a:r>
              <a:rPr kumimoji="1" lang="ja-JP" altLang="en-US" sz="2300" dirty="0"/>
              <a:t>京都大学 ハイブリット型授業とは</a:t>
            </a:r>
            <a:endParaRPr kumimoji="1" lang="en-US" altLang="ja-JP" sz="2300" dirty="0"/>
          </a:p>
          <a:p>
            <a:pPr lvl="2"/>
            <a:r>
              <a:rPr kumimoji="1" lang="en-US" altLang="ja-JP" sz="2100" dirty="0">
                <a:hlinkClick r:id="rId2"/>
              </a:rPr>
              <a:t>https://www.highedu.kyoto-u.ac.jp/connect/teachingonline/hybrid.php</a:t>
            </a:r>
            <a:r>
              <a:rPr kumimoji="1" lang="en-US" altLang="ja-JP" sz="2100" dirty="0"/>
              <a:t> </a:t>
            </a:r>
          </a:p>
          <a:p>
            <a:pPr lvl="1"/>
            <a:r>
              <a:rPr kumimoji="1" lang="ja-JP" altLang="en-US" sz="2300" dirty="0"/>
              <a:t>教養学部（</a:t>
            </a:r>
            <a:r>
              <a:rPr kumimoji="1" lang="en-US" altLang="ja-JP" sz="2300" dirty="0"/>
              <a:t>2020</a:t>
            </a:r>
            <a:r>
              <a:rPr kumimoji="1" lang="ja-JP" altLang="en-US" sz="2300" dirty="0"/>
              <a:t>）対面・オンライン混合授業講習会</a:t>
            </a:r>
            <a:r>
              <a:rPr kumimoji="1" lang="ja-JP" altLang="en-US" sz="1800" dirty="0"/>
              <a:t>（学内限定公開）</a:t>
            </a:r>
            <a:endParaRPr kumimoji="1" lang="en-US" altLang="ja-JP" sz="2300" dirty="0"/>
          </a:p>
          <a:p>
            <a:pPr lvl="2"/>
            <a:r>
              <a:rPr kumimoji="1" lang="en-US" altLang="ja-JP" sz="2100" dirty="0">
                <a:hlinkClick r:id="rId3"/>
              </a:rPr>
              <a:t>https://drive.google.com/file/d/12gpNprhRGoIBs1atdGoPSLmKQH4JKEDq/view?usp=sharing</a:t>
            </a:r>
            <a:r>
              <a:rPr kumimoji="1" lang="en-US" altLang="ja-JP" sz="2100" dirty="0"/>
              <a:t> </a:t>
            </a:r>
          </a:p>
          <a:p>
            <a:pPr lvl="1"/>
            <a:endParaRPr kumimoji="1" lang="en-US" altLang="ja-JP" dirty="0"/>
          </a:p>
          <a:p>
            <a:pPr lvl="1"/>
            <a:endParaRPr kumimoji="1" lang="en-US" altLang="ja-JP" dirty="0"/>
          </a:p>
          <a:p>
            <a:pPr lvl="1"/>
            <a:endParaRPr kumimoji="1" lang="en-US" altLang="ja-JP" dirty="0"/>
          </a:p>
          <a:p>
            <a:endParaRPr kumimoji="1" lang="en-US" altLang="ja-JP"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132053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Good Practice</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オンライン授業情報交換会</a:t>
            </a:r>
            <a:endParaRPr kumimoji="1" lang="ja-JP" altLang="en-US" dirty="0"/>
          </a:p>
          <a:p>
            <a:pPr lvl="1"/>
            <a:r>
              <a:rPr kumimoji="1" lang="ja-JP" altLang="en-US" dirty="0">
                <a:hlinkClick r:id="rId3"/>
              </a:rPr>
              <a:t>第</a:t>
            </a:r>
            <a:r>
              <a:rPr kumimoji="1" lang="en-US" altLang="ja-JP" dirty="0">
                <a:hlinkClick r:id="rId3"/>
              </a:rPr>
              <a:t>16</a:t>
            </a:r>
            <a:r>
              <a:rPr kumimoji="1" lang="ja-JP" altLang="en-US" dirty="0">
                <a:hlinkClick r:id="rId3"/>
              </a:rPr>
              <a:t>回 ハイブリッド授業</a:t>
            </a:r>
            <a:r>
              <a:rPr kumimoji="1" lang="en-US" altLang="ja-JP" dirty="0">
                <a:hlinkClick r:id="rId3"/>
              </a:rPr>
              <a:t>(1) </a:t>
            </a:r>
            <a:r>
              <a:rPr kumimoji="1" lang="ja-JP" altLang="en-US" dirty="0">
                <a:hlinkClick r:id="rId3"/>
              </a:rPr>
              <a:t>概念の整理とゼミにおける実践例</a:t>
            </a:r>
            <a:endParaRPr kumimoji="1" lang="ja-JP" altLang="en-US" dirty="0"/>
          </a:p>
          <a:p>
            <a:pPr lvl="1"/>
            <a:r>
              <a:rPr kumimoji="1" lang="ja-JP" altLang="en-US" dirty="0">
                <a:hlinkClick r:id="rId4"/>
              </a:rPr>
              <a:t>第</a:t>
            </a:r>
            <a:r>
              <a:rPr kumimoji="1" lang="en-US" altLang="ja-JP" dirty="0">
                <a:hlinkClick r:id="rId4"/>
              </a:rPr>
              <a:t>17</a:t>
            </a:r>
            <a:r>
              <a:rPr kumimoji="1" lang="ja-JP" altLang="en-US" dirty="0">
                <a:hlinkClick r:id="rId4"/>
              </a:rPr>
              <a:t>回 ハイブリッド授業</a:t>
            </a:r>
            <a:r>
              <a:rPr kumimoji="1" lang="en-US" altLang="ja-JP" dirty="0">
                <a:hlinkClick r:id="rId4"/>
              </a:rPr>
              <a:t>(2) </a:t>
            </a:r>
            <a:r>
              <a:rPr kumimoji="1" lang="ja-JP" altLang="en-US" dirty="0">
                <a:hlinkClick r:id="rId4"/>
              </a:rPr>
              <a:t>大人数授業における実践例</a:t>
            </a:r>
            <a:endParaRPr kumimoji="1" lang="ja-JP" altLang="en-US" dirty="0"/>
          </a:p>
          <a:p>
            <a:pPr lvl="1"/>
            <a:r>
              <a:rPr kumimoji="1" lang="ja-JP" altLang="en-US" dirty="0">
                <a:hlinkClick r:id="rId5"/>
              </a:rPr>
              <a:t>第</a:t>
            </a:r>
            <a:r>
              <a:rPr kumimoji="1" lang="en-US" altLang="ja-JP" dirty="0">
                <a:hlinkClick r:id="rId5"/>
              </a:rPr>
              <a:t>18</a:t>
            </a:r>
            <a:r>
              <a:rPr kumimoji="1" lang="ja-JP" altLang="en-US" dirty="0">
                <a:hlinkClick r:id="rId5"/>
              </a:rPr>
              <a:t>回 ハイブリッド授業</a:t>
            </a:r>
            <a:r>
              <a:rPr kumimoji="1" lang="en-US" altLang="ja-JP" dirty="0">
                <a:hlinkClick r:id="rId5"/>
              </a:rPr>
              <a:t>(3) </a:t>
            </a:r>
            <a:r>
              <a:rPr kumimoji="1" lang="ja-JP" altLang="en-US" dirty="0">
                <a:hlinkClick r:id="rId5"/>
              </a:rPr>
              <a:t>遠隔と対面の学生の対話を促す授業の実践例</a:t>
            </a:r>
            <a:endParaRPr kumimoji="1" lang="en-US" altLang="ja-JP" dirty="0"/>
          </a:p>
          <a:p>
            <a:pPr lvl="1"/>
            <a:r>
              <a:rPr lang="ja-JP" altLang="en-US" dirty="0">
                <a:hlinkClick r:id="rId6"/>
              </a:rPr>
              <a:t>第</a:t>
            </a:r>
            <a:r>
              <a:rPr lang="en-US" altLang="ja-JP" dirty="0">
                <a:hlinkClick r:id="rId6"/>
              </a:rPr>
              <a:t>23</a:t>
            </a:r>
            <a:r>
              <a:rPr lang="ja-JP" altLang="en-US" dirty="0">
                <a:hlinkClick r:id="rId6"/>
              </a:rPr>
              <a:t>回 東大生協からのオンライン授業に役立つ機材紹介</a:t>
            </a:r>
            <a:endParaRPr lang="en-US" altLang="ja-JP"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364647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参考資料</a:t>
            </a:r>
            <a:endParaRPr kumimoji="1" lang="ja-JP" altLang="en-US" dirty="0"/>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596216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06B5E-D061-4FB0-BA87-F239E0378FE7}"/>
              </a:ext>
            </a:extLst>
          </p:cNvPr>
          <p:cNvSpPr>
            <a:spLocks noGrp="1"/>
          </p:cNvSpPr>
          <p:nvPr>
            <p:ph type="title"/>
          </p:nvPr>
        </p:nvSpPr>
        <p:spPr>
          <a:xfrm>
            <a:off x="457200" y="174939"/>
            <a:ext cx="8229600" cy="1143000"/>
          </a:xfrm>
        </p:spPr>
        <p:txBody>
          <a:bodyPr/>
          <a:lstStyle/>
          <a:p>
            <a:r>
              <a:rPr kumimoji="1" lang="ja-JP" altLang="en-US"/>
              <a:t>通信</a:t>
            </a:r>
            <a:r>
              <a:rPr lang="ja-JP" altLang="en-US"/>
              <a:t>量を抑えるために</a:t>
            </a:r>
            <a:endParaRPr kumimoji="1" lang="ja-JP" altLang="en-US" dirty="0"/>
          </a:p>
        </p:txBody>
      </p:sp>
      <p:sp>
        <p:nvSpPr>
          <p:cNvPr id="6" name="スライド番号プレースホルダー 5">
            <a:extLst>
              <a:ext uri="{FF2B5EF4-FFF2-40B4-BE49-F238E27FC236}">
                <a16:creationId xmlns:a16="http://schemas.microsoft.com/office/drawing/2014/main" id="{34487670-571A-4C98-9907-75BD5944DCA0}"/>
              </a:ext>
            </a:extLst>
          </p:cNvPr>
          <p:cNvSpPr>
            <a:spLocks noGrp="1"/>
          </p:cNvSpPr>
          <p:nvPr>
            <p:ph type="sldNum" sz="quarter" idx="12"/>
          </p:nvPr>
        </p:nvSpPr>
        <p:spPr>
          <a:xfrm>
            <a:off x="7886725" y="6381656"/>
            <a:ext cx="2133600" cy="365125"/>
          </a:xfrm>
        </p:spPr>
        <p:txBody>
          <a:bodyPr/>
          <a:lstStyle/>
          <a:p>
            <a:fld id="{EDF77D8D-9987-453A-9A05-EB91CA595C68}" type="slidenum">
              <a:rPr kumimoji="1" lang="ja-JP" altLang="en-US" smtClean="0"/>
              <a:pPr/>
              <a:t>24</a:t>
            </a:fld>
            <a:endParaRPr kumimoji="1" lang="ja-JP" altLang="en-US"/>
          </a:p>
        </p:txBody>
      </p:sp>
      <p:grpSp>
        <p:nvGrpSpPr>
          <p:cNvPr id="7" name="グループ化 6">
            <a:extLst>
              <a:ext uri="{FF2B5EF4-FFF2-40B4-BE49-F238E27FC236}">
                <a16:creationId xmlns:a16="http://schemas.microsoft.com/office/drawing/2014/main" id="{AE10611A-17C2-4ECD-B2F1-65DDF4CC23EF}"/>
              </a:ext>
            </a:extLst>
          </p:cNvPr>
          <p:cNvGrpSpPr/>
          <p:nvPr/>
        </p:nvGrpSpPr>
        <p:grpSpPr>
          <a:xfrm>
            <a:off x="6780768" y="4732336"/>
            <a:ext cx="2255728" cy="2125664"/>
            <a:chOff x="899592" y="4670837"/>
            <a:chExt cx="871868" cy="821596"/>
          </a:xfrm>
        </p:grpSpPr>
        <p:grpSp>
          <p:nvGrpSpPr>
            <p:cNvPr id="8" name="グループ化 7">
              <a:extLst>
                <a:ext uri="{FF2B5EF4-FFF2-40B4-BE49-F238E27FC236}">
                  <a16:creationId xmlns:a16="http://schemas.microsoft.com/office/drawing/2014/main" id="{E9508CE4-3782-4675-8879-7D1FC8AD1C42}"/>
                </a:ext>
              </a:extLst>
            </p:cNvPr>
            <p:cNvGrpSpPr/>
            <p:nvPr/>
          </p:nvGrpSpPr>
          <p:grpSpPr>
            <a:xfrm>
              <a:off x="899592" y="4670837"/>
              <a:ext cx="871868" cy="734285"/>
              <a:chOff x="2219082" y="1212366"/>
              <a:chExt cx="1211553" cy="1020367"/>
            </a:xfrm>
          </p:grpSpPr>
          <p:sp>
            <p:nvSpPr>
              <p:cNvPr id="10" name="二等辺三角形 9">
                <a:extLst>
                  <a:ext uri="{FF2B5EF4-FFF2-40B4-BE49-F238E27FC236}">
                    <a16:creationId xmlns:a16="http://schemas.microsoft.com/office/drawing/2014/main" id="{0CEFF051-D09C-4ECB-9F89-3E8F00EC3BCD}"/>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1DB7354B-7497-401E-8627-57FBDE6728F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descr="記号 が含まれている画像&#10;&#10;自動的に生成された説明">
              <a:extLst>
                <a:ext uri="{FF2B5EF4-FFF2-40B4-BE49-F238E27FC236}">
                  <a16:creationId xmlns:a16="http://schemas.microsoft.com/office/drawing/2014/main" id="{C33D056B-1228-4426-B6CD-9D79A04CFF31}"/>
                </a:ext>
              </a:extLst>
            </p:cNvPr>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23857" y="4845074"/>
              <a:ext cx="647359" cy="647359"/>
            </a:xfrm>
            <a:prstGeom prst="rect">
              <a:avLst/>
            </a:prstGeom>
          </p:spPr>
        </p:pic>
      </p:grpSp>
      <p:pic>
        <p:nvPicPr>
          <p:cNvPr id="12" name="グラフィックス 11">
            <a:extLst>
              <a:ext uri="{FF2B5EF4-FFF2-40B4-BE49-F238E27FC236}">
                <a16:creationId xmlns:a16="http://schemas.microsoft.com/office/drawing/2014/main" id="{C4743A60-9EEE-4135-93B3-F8BB6DB20D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94903" y="1724345"/>
            <a:ext cx="969126" cy="1494556"/>
          </a:xfrm>
          <a:prstGeom prst="rect">
            <a:avLst/>
          </a:prstGeom>
        </p:spPr>
      </p:pic>
      <p:grpSp>
        <p:nvGrpSpPr>
          <p:cNvPr id="13" name="グループ化 12">
            <a:extLst>
              <a:ext uri="{FF2B5EF4-FFF2-40B4-BE49-F238E27FC236}">
                <a16:creationId xmlns:a16="http://schemas.microsoft.com/office/drawing/2014/main" id="{FB5451F1-F181-4FC9-8512-21E708903B46}"/>
              </a:ext>
            </a:extLst>
          </p:cNvPr>
          <p:cNvGrpSpPr/>
          <p:nvPr/>
        </p:nvGrpSpPr>
        <p:grpSpPr>
          <a:xfrm>
            <a:off x="107004" y="4721407"/>
            <a:ext cx="2185221" cy="2059222"/>
            <a:chOff x="899592" y="4670837"/>
            <a:chExt cx="871868" cy="821596"/>
          </a:xfrm>
        </p:grpSpPr>
        <p:grpSp>
          <p:nvGrpSpPr>
            <p:cNvPr id="14" name="グループ化 13">
              <a:extLst>
                <a:ext uri="{FF2B5EF4-FFF2-40B4-BE49-F238E27FC236}">
                  <a16:creationId xmlns:a16="http://schemas.microsoft.com/office/drawing/2014/main" id="{E0B2F390-4AF8-4F8B-9A43-08FF1D641C81}"/>
                </a:ext>
              </a:extLst>
            </p:cNvPr>
            <p:cNvGrpSpPr/>
            <p:nvPr/>
          </p:nvGrpSpPr>
          <p:grpSpPr>
            <a:xfrm>
              <a:off x="899592" y="4670837"/>
              <a:ext cx="871868" cy="734285"/>
              <a:chOff x="2219082" y="1212366"/>
              <a:chExt cx="1211553" cy="1020367"/>
            </a:xfrm>
          </p:grpSpPr>
          <p:sp>
            <p:nvSpPr>
              <p:cNvPr id="16" name="二等辺三角形 15">
                <a:extLst>
                  <a:ext uri="{FF2B5EF4-FFF2-40B4-BE49-F238E27FC236}">
                    <a16:creationId xmlns:a16="http://schemas.microsoft.com/office/drawing/2014/main" id="{F664D4DF-0B3C-465F-8E0D-0776E293CBFE}"/>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5BA21E04-1C6D-4421-91A4-2105E5AD386A}"/>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図 14" descr="記号 が含まれている画像&#10;&#10;自動的に生成された説明">
              <a:extLst>
                <a:ext uri="{FF2B5EF4-FFF2-40B4-BE49-F238E27FC236}">
                  <a16:creationId xmlns:a16="http://schemas.microsoft.com/office/drawing/2014/main" id="{B40F4888-3AA4-402C-95CB-CCF08FD319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857" y="4845074"/>
              <a:ext cx="647359" cy="647359"/>
            </a:xfrm>
            <a:prstGeom prst="rect">
              <a:avLst/>
            </a:prstGeom>
          </p:spPr>
        </p:pic>
      </p:grpSp>
      <p:sp>
        <p:nvSpPr>
          <p:cNvPr id="18" name="正方形/長方形 17">
            <a:extLst>
              <a:ext uri="{FF2B5EF4-FFF2-40B4-BE49-F238E27FC236}">
                <a16:creationId xmlns:a16="http://schemas.microsoft.com/office/drawing/2014/main" id="{5A7D9A38-4468-443C-8568-67BBA92C3888}"/>
              </a:ext>
            </a:extLst>
          </p:cNvPr>
          <p:cNvSpPr/>
          <p:nvPr/>
        </p:nvSpPr>
        <p:spPr>
          <a:xfrm>
            <a:off x="2074389" y="6155076"/>
            <a:ext cx="902811" cy="523220"/>
          </a:xfrm>
          <a:prstGeom prst="rect">
            <a:avLst/>
          </a:prstGeom>
        </p:spPr>
        <p:txBody>
          <a:bodyPr wrap="none">
            <a:spAutoFit/>
          </a:bodyPr>
          <a:lstStyle/>
          <a:p>
            <a:r>
              <a:rPr lang="ja-JP" altLang="en-US" sz="2800" dirty="0">
                <a:solidFill>
                  <a:srgbClr val="292934"/>
                </a:solidFill>
                <a:latin typeface="メイリオ" pitchFamily="50" charset="-128"/>
                <a:ea typeface="メイリオ" pitchFamily="50" charset="-128"/>
              </a:rPr>
              <a:t>教員</a:t>
            </a:r>
            <a:endParaRPr lang="ja-JP" altLang="en-US" sz="1600" dirty="0"/>
          </a:p>
        </p:txBody>
      </p:sp>
      <p:sp>
        <p:nvSpPr>
          <p:cNvPr id="19" name="正方形/長方形 18">
            <a:extLst>
              <a:ext uri="{FF2B5EF4-FFF2-40B4-BE49-F238E27FC236}">
                <a16:creationId xmlns:a16="http://schemas.microsoft.com/office/drawing/2014/main" id="{71F024C7-426F-4076-A4C4-5B023773B9BF}"/>
              </a:ext>
            </a:extLst>
          </p:cNvPr>
          <p:cNvSpPr/>
          <p:nvPr/>
        </p:nvSpPr>
        <p:spPr>
          <a:xfrm>
            <a:off x="5873804" y="6218148"/>
            <a:ext cx="1146468" cy="523220"/>
          </a:xfrm>
          <a:prstGeom prst="rect">
            <a:avLst/>
          </a:prstGeom>
        </p:spPr>
        <p:txBody>
          <a:bodyPr wrap="none">
            <a:spAutoFit/>
          </a:bodyPr>
          <a:lstStyle/>
          <a:p>
            <a:r>
              <a:rPr lang="ja-JP" altLang="en-US" sz="2800" dirty="0">
                <a:solidFill>
                  <a:srgbClr val="292934"/>
                </a:solidFill>
                <a:latin typeface="メイリオ" pitchFamily="50" charset="-128"/>
                <a:ea typeface="メイリオ" pitchFamily="50" charset="-128"/>
              </a:rPr>
              <a:t>学生</a:t>
            </a:r>
            <a:r>
              <a:rPr lang="en-US" altLang="ja-JP" sz="2800" dirty="0">
                <a:solidFill>
                  <a:srgbClr val="292934"/>
                </a:solidFill>
                <a:latin typeface="メイリオ" pitchFamily="50" charset="-128"/>
                <a:ea typeface="メイリオ" pitchFamily="50" charset="-128"/>
              </a:rPr>
              <a:t>A</a:t>
            </a:r>
            <a:endParaRPr lang="ja-JP" altLang="en-US" sz="1600" dirty="0"/>
          </a:p>
        </p:txBody>
      </p:sp>
      <p:sp>
        <p:nvSpPr>
          <p:cNvPr id="20" name="正方形/長方形 19">
            <a:extLst>
              <a:ext uri="{FF2B5EF4-FFF2-40B4-BE49-F238E27FC236}">
                <a16:creationId xmlns:a16="http://schemas.microsoft.com/office/drawing/2014/main" id="{1F780523-296D-4ABE-AF11-D5319E7B6FAC}"/>
              </a:ext>
            </a:extLst>
          </p:cNvPr>
          <p:cNvSpPr/>
          <p:nvPr/>
        </p:nvSpPr>
        <p:spPr>
          <a:xfrm>
            <a:off x="3477511" y="1200480"/>
            <a:ext cx="2064155" cy="461665"/>
          </a:xfrm>
          <a:prstGeom prst="rect">
            <a:avLst/>
          </a:prstGeom>
        </p:spPr>
        <p:txBody>
          <a:bodyPr wrap="none">
            <a:spAutoFit/>
          </a:bodyPr>
          <a:lstStyle/>
          <a:p>
            <a:pPr algn="ctr"/>
            <a:r>
              <a:rPr lang="en-US" altLang="ja-JP" sz="2400" dirty="0">
                <a:solidFill>
                  <a:srgbClr val="292934"/>
                </a:solidFill>
                <a:latin typeface="メイリオ" pitchFamily="50" charset="-128"/>
                <a:ea typeface="メイリオ" pitchFamily="50" charset="-128"/>
              </a:rPr>
              <a:t>Zoom </a:t>
            </a:r>
            <a:r>
              <a:rPr lang="ja-JP" altLang="en-US" sz="2400" dirty="0">
                <a:solidFill>
                  <a:srgbClr val="292934"/>
                </a:solidFill>
                <a:latin typeface="メイリオ" pitchFamily="50" charset="-128"/>
                <a:ea typeface="メイリオ" pitchFamily="50" charset="-128"/>
              </a:rPr>
              <a:t>サーバ</a:t>
            </a:r>
            <a:endParaRPr lang="ja-JP" altLang="en-US" sz="1400" dirty="0"/>
          </a:p>
        </p:txBody>
      </p:sp>
      <p:grpSp>
        <p:nvGrpSpPr>
          <p:cNvPr id="21" name="グループ化 20">
            <a:extLst>
              <a:ext uri="{FF2B5EF4-FFF2-40B4-BE49-F238E27FC236}">
                <a16:creationId xmlns:a16="http://schemas.microsoft.com/office/drawing/2014/main" id="{93753A05-2456-4CC7-AED1-57E228853D6C}"/>
              </a:ext>
            </a:extLst>
          </p:cNvPr>
          <p:cNvGrpSpPr/>
          <p:nvPr/>
        </p:nvGrpSpPr>
        <p:grpSpPr>
          <a:xfrm>
            <a:off x="6904180" y="1221119"/>
            <a:ext cx="2255728" cy="2125664"/>
            <a:chOff x="899592" y="4670837"/>
            <a:chExt cx="871868" cy="821596"/>
          </a:xfrm>
        </p:grpSpPr>
        <p:grpSp>
          <p:nvGrpSpPr>
            <p:cNvPr id="22" name="グループ化 21">
              <a:extLst>
                <a:ext uri="{FF2B5EF4-FFF2-40B4-BE49-F238E27FC236}">
                  <a16:creationId xmlns:a16="http://schemas.microsoft.com/office/drawing/2014/main" id="{CF7B64DB-70CB-4F6D-8064-143BACA9D555}"/>
                </a:ext>
              </a:extLst>
            </p:cNvPr>
            <p:cNvGrpSpPr/>
            <p:nvPr/>
          </p:nvGrpSpPr>
          <p:grpSpPr>
            <a:xfrm>
              <a:off x="899592" y="4670837"/>
              <a:ext cx="871868" cy="734285"/>
              <a:chOff x="2219082" y="1212366"/>
              <a:chExt cx="1211553" cy="1020367"/>
            </a:xfrm>
          </p:grpSpPr>
          <p:sp>
            <p:nvSpPr>
              <p:cNvPr id="24" name="二等辺三角形 23">
                <a:extLst>
                  <a:ext uri="{FF2B5EF4-FFF2-40B4-BE49-F238E27FC236}">
                    <a16:creationId xmlns:a16="http://schemas.microsoft.com/office/drawing/2014/main" id="{819AEF12-E075-41C0-BF11-404ABA739579}"/>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E5CDBC7-4A98-44DF-ACD7-C07FC2B2E9F7}"/>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3" name="図 22" descr="記号 が含まれている画像&#10;&#10;自動的に生成された説明">
              <a:extLst>
                <a:ext uri="{FF2B5EF4-FFF2-40B4-BE49-F238E27FC236}">
                  <a16:creationId xmlns:a16="http://schemas.microsoft.com/office/drawing/2014/main" id="{861978C2-A772-4C8B-A596-62895963E920}"/>
                </a:ext>
              </a:extLst>
            </p:cNvPr>
            <p:cNvPicPr>
              <a:picLocks noChangeAspect="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23857" y="4845074"/>
              <a:ext cx="647359" cy="647359"/>
            </a:xfrm>
            <a:prstGeom prst="rect">
              <a:avLst/>
            </a:prstGeom>
          </p:spPr>
        </p:pic>
      </p:grpSp>
      <p:sp>
        <p:nvSpPr>
          <p:cNvPr id="26" name="正方形/長方形 25">
            <a:extLst>
              <a:ext uri="{FF2B5EF4-FFF2-40B4-BE49-F238E27FC236}">
                <a16:creationId xmlns:a16="http://schemas.microsoft.com/office/drawing/2014/main" id="{7AB8B2FD-B28D-4459-8D3F-B073CB4F9552}"/>
              </a:ext>
            </a:extLst>
          </p:cNvPr>
          <p:cNvSpPr/>
          <p:nvPr/>
        </p:nvSpPr>
        <p:spPr>
          <a:xfrm>
            <a:off x="6016101" y="2712029"/>
            <a:ext cx="1144865" cy="523220"/>
          </a:xfrm>
          <a:prstGeom prst="rect">
            <a:avLst/>
          </a:prstGeom>
        </p:spPr>
        <p:txBody>
          <a:bodyPr wrap="none">
            <a:spAutoFit/>
          </a:bodyPr>
          <a:lstStyle/>
          <a:p>
            <a:r>
              <a:rPr lang="ja-JP" altLang="en-US" sz="2800" dirty="0">
                <a:solidFill>
                  <a:srgbClr val="292934"/>
                </a:solidFill>
                <a:latin typeface="メイリオ" pitchFamily="50" charset="-128"/>
                <a:ea typeface="メイリオ" pitchFamily="50" charset="-128"/>
              </a:rPr>
              <a:t>学生</a:t>
            </a:r>
            <a:r>
              <a:rPr lang="en-US" altLang="ja-JP" sz="2800" dirty="0">
                <a:solidFill>
                  <a:srgbClr val="292934"/>
                </a:solidFill>
                <a:latin typeface="メイリオ" pitchFamily="50" charset="-128"/>
                <a:ea typeface="メイリオ" pitchFamily="50" charset="-128"/>
              </a:rPr>
              <a:t>B</a:t>
            </a:r>
            <a:endParaRPr lang="ja-JP" altLang="en-US" sz="1600" dirty="0"/>
          </a:p>
        </p:txBody>
      </p:sp>
      <p:grpSp>
        <p:nvGrpSpPr>
          <p:cNvPr id="27" name="グループ化 26">
            <a:extLst>
              <a:ext uri="{FF2B5EF4-FFF2-40B4-BE49-F238E27FC236}">
                <a16:creationId xmlns:a16="http://schemas.microsoft.com/office/drawing/2014/main" id="{62978B17-25D8-4003-896E-5FB3F4FA365C}"/>
              </a:ext>
            </a:extLst>
          </p:cNvPr>
          <p:cNvGrpSpPr/>
          <p:nvPr/>
        </p:nvGrpSpPr>
        <p:grpSpPr>
          <a:xfrm rot="18981482">
            <a:off x="1704170" y="2896626"/>
            <a:ext cx="2334100" cy="2213115"/>
            <a:chOff x="1714134" y="2749416"/>
            <a:chExt cx="2334100" cy="2213115"/>
          </a:xfrm>
        </p:grpSpPr>
        <p:sp>
          <p:nvSpPr>
            <p:cNvPr id="28" name="矢印: 上 27">
              <a:extLst>
                <a:ext uri="{FF2B5EF4-FFF2-40B4-BE49-F238E27FC236}">
                  <a16:creationId xmlns:a16="http://schemas.microsoft.com/office/drawing/2014/main" id="{84BF504C-7A09-4F1B-8F88-087C5CA64885}"/>
                </a:ext>
              </a:extLst>
            </p:cNvPr>
            <p:cNvSpPr/>
            <p:nvPr/>
          </p:nvSpPr>
          <p:spPr>
            <a:xfrm rot="5400000">
              <a:off x="1777008" y="2691305"/>
              <a:ext cx="2213115" cy="2329337"/>
            </a:xfrm>
            <a:prstGeom prst="upArrow">
              <a:avLst>
                <a:gd name="adj1" fmla="val 67976"/>
                <a:gd name="adj2" fmla="val 32721"/>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sz="2400" dirty="0">
                <a:latin typeface="Meiryo UI" panose="020B0604030504040204" pitchFamily="50" charset="-128"/>
                <a:ea typeface="Meiryo UI" panose="020B0604030504040204" pitchFamily="50" charset="-128"/>
              </a:endParaRPr>
            </a:p>
          </p:txBody>
        </p:sp>
        <p:cxnSp>
          <p:nvCxnSpPr>
            <p:cNvPr id="29" name="直線コネクタ 28">
              <a:extLst>
                <a:ext uri="{FF2B5EF4-FFF2-40B4-BE49-F238E27FC236}">
                  <a16:creationId xmlns:a16="http://schemas.microsoft.com/office/drawing/2014/main" id="{033138ED-6D1A-4B56-BB59-6D3348035A1B}"/>
                </a:ext>
              </a:extLst>
            </p:cNvPr>
            <p:cNvCxnSpPr>
              <a:cxnSpLocks/>
            </p:cNvCxnSpPr>
            <p:nvPr/>
          </p:nvCxnSpPr>
          <p:spPr>
            <a:xfrm>
              <a:off x="1714134" y="4081835"/>
              <a:ext cx="22050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C15B3F7-B975-476B-8FEC-3D3E10BB0207}"/>
                </a:ext>
              </a:extLst>
            </p:cNvPr>
            <p:cNvSpPr txBox="1"/>
            <p:nvPr/>
          </p:nvSpPr>
          <p:spPr>
            <a:xfrm>
              <a:off x="2097319" y="3355944"/>
              <a:ext cx="1268120" cy="523220"/>
            </a:xfrm>
            <a:prstGeom prst="rect">
              <a:avLst/>
            </a:prstGeom>
            <a:noFill/>
          </p:spPr>
          <p:txBody>
            <a:bodyPr wrap="square" rtlCol="0">
              <a:spAutoFit/>
            </a:bodyPr>
            <a:lstStyle/>
            <a:p>
              <a:pPr algn="ctr"/>
              <a:r>
                <a:rPr kumimoji="1" lang="ja-JP" altLang="en-US" sz="2800" dirty="0">
                  <a:solidFill>
                    <a:schemeClr val="bg1"/>
                  </a:solidFill>
                  <a:latin typeface="Meiryo UI" panose="020B0604030504040204" pitchFamily="50" charset="-128"/>
                  <a:ea typeface="Meiryo UI" panose="020B0604030504040204" pitchFamily="50" charset="-128"/>
                </a:rPr>
                <a:t>ビデオ</a:t>
              </a:r>
            </a:p>
          </p:txBody>
        </p:sp>
        <p:sp>
          <p:nvSpPr>
            <p:cNvPr id="31" name="テキスト ボックス 30">
              <a:extLst>
                <a:ext uri="{FF2B5EF4-FFF2-40B4-BE49-F238E27FC236}">
                  <a16:creationId xmlns:a16="http://schemas.microsoft.com/office/drawing/2014/main" id="{CADDDEB9-D6CC-4C2A-9DA2-E1D1EFD189EF}"/>
                </a:ext>
              </a:extLst>
            </p:cNvPr>
            <p:cNvSpPr txBox="1"/>
            <p:nvPr/>
          </p:nvSpPr>
          <p:spPr>
            <a:xfrm>
              <a:off x="1754857" y="4122128"/>
              <a:ext cx="1953048" cy="400110"/>
            </a:xfrm>
            <a:prstGeom prst="rect">
              <a:avLst/>
            </a:prstGeom>
            <a:noFill/>
          </p:spPr>
          <p:txBody>
            <a:bodyPr wrap="square" rtlCol="0">
              <a:spAutoFit/>
            </a:bodyPr>
            <a:lstStyle/>
            <a:p>
              <a:pPr algn="ctr"/>
              <a:r>
                <a:rPr kumimoji="1" lang="ja-JP" altLang="en-US" sz="2000" dirty="0">
                  <a:solidFill>
                    <a:schemeClr val="bg1"/>
                  </a:solidFill>
                  <a:latin typeface="Meiryo UI" panose="020B0604030504040204" pitchFamily="50" charset="-128"/>
                  <a:ea typeface="Meiryo UI" panose="020B0604030504040204" pitchFamily="50" charset="-128"/>
                </a:rPr>
                <a:t>音声・画面共有</a:t>
              </a:r>
            </a:p>
          </p:txBody>
        </p:sp>
      </p:grpSp>
      <p:grpSp>
        <p:nvGrpSpPr>
          <p:cNvPr id="32" name="グループ化 31">
            <a:extLst>
              <a:ext uri="{FF2B5EF4-FFF2-40B4-BE49-F238E27FC236}">
                <a16:creationId xmlns:a16="http://schemas.microsoft.com/office/drawing/2014/main" id="{2F17704C-D2BA-404A-87C0-AEE24797F8C0}"/>
              </a:ext>
            </a:extLst>
          </p:cNvPr>
          <p:cNvGrpSpPr/>
          <p:nvPr/>
        </p:nvGrpSpPr>
        <p:grpSpPr>
          <a:xfrm rot="10800000">
            <a:off x="5301769" y="2068176"/>
            <a:ext cx="1602411" cy="546267"/>
            <a:chOff x="1718895" y="4230265"/>
            <a:chExt cx="2329337" cy="732268"/>
          </a:xfrm>
        </p:grpSpPr>
        <p:sp>
          <p:nvSpPr>
            <p:cNvPr id="33" name="矢印: 上 32">
              <a:extLst>
                <a:ext uri="{FF2B5EF4-FFF2-40B4-BE49-F238E27FC236}">
                  <a16:creationId xmlns:a16="http://schemas.microsoft.com/office/drawing/2014/main" id="{8E085206-A041-40E7-894A-C9A33842B827}"/>
                </a:ext>
              </a:extLst>
            </p:cNvPr>
            <p:cNvSpPr/>
            <p:nvPr/>
          </p:nvSpPr>
          <p:spPr>
            <a:xfrm rot="5400000">
              <a:off x="2517430" y="3431730"/>
              <a:ext cx="732268" cy="2329337"/>
            </a:xfrm>
            <a:prstGeom prst="upArrow">
              <a:avLst>
                <a:gd name="adj1" fmla="val 67976"/>
                <a:gd name="adj2" fmla="val 79218"/>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sz="24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9E0F0B28-E381-4BC0-99AA-EE5B3BEBE5E6}"/>
                </a:ext>
              </a:extLst>
            </p:cNvPr>
            <p:cNvSpPr txBox="1"/>
            <p:nvPr/>
          </p:nvSpPr>
          <p:spPr>
            <a:xfrm flipH="1" flipV="1">
              <a:off x="2026014" y="4309786"/>
              <a:ext cx="1577754" cy="536345"/>
            </a:xfrm>
            <a:prstGeom prst="rect">
              <a:avLst/>
            </a:prstGeom>
            <a:noFill/>
          </p:spPr>
          <p:txBody>
            <a:bodyPr wrap="square" rtlCol="0">
              <a:spAutoFit/>
            </a:bodyPr>
            <a:lstStyle/>
            <a:p>
              <a:pPr algn="ctr"/>
              <a:r>
                <a:rPr kumimoji="1" lang="ja-JP" altLang="en-US" sz="2000" dirty="0">
                  <a:solidFill>
                    <a:schemeClr val="bg1"/>
                  </a:solidFill>
                  <a:latin typeface="Meiryo UI" panose="020B0604030504040204" pitchFamily="50" charset="-128"/>
                  <a:ea typeface="Meiryo UI" panose="020B0604030504040204" pitchFamily="50" charset="-128"/>
                </a:rPr>
                <a:t>音声</a:t>
              </a:r>
            </a:p>
          </p:txBody>
        </p:sp>
      </p:grpSp>
      <p:grpSp>
        <p:nvGrpSpPr>
          <p:cNvPr id="35" name="グループ化 34">
            <a:extLst>
              <a:ext uri="{FF2B5EF4-FFF2-40B4-BE49-F238E27FC236}">
                <a16:creationId xmlns:a16="http://schemas.microsoft.com/office/drawing/2014/main" id="{A1A744EF-5C97-40E9-A57F-EC0087EC412A}"/>
              </a:ext>
            </a:extLst>
          </p:cNvPr>
          <p:cNvGrpSpPr/>
          <p:nvPr/>
        </p:nvGrpSpPr>
        <p:grpSpPr>
          <a:xfrm rot="2610582">
            <a:off x="4783778" y="3197802"/>
            <a:ext cx="2329337" cy="2213115"/>
            <a:chOff x="1718897" y="2749416"/>
            <a:chExt cx="2329337" cy="2213115"/>
          </a:xfrm>
        </p:grpSpPr>
        <p:sp>
          <p:nvSpPr>
            <p:cNvPr id="36" name="矢印: 上 35">
              <a:extLst>
                <a:ext uri="{FF2B5EF4-FFF2-40B4-BE49-F238E27FC236}">
                  <a16:creationId xmlns:a16="http://schemas.microsoft.com/office/drawing/2014/main" id="{32E50729-3E1E-4BE3-B2D5-C71CEDE5C315}"/>
                </a:ext>
              </a:extLst>
            </p:cNvPr>
            <p:cNvSpPr/>
            <p:nvPr/>
          </p:nvSpPr>
          <p:spPr>
            <a:xfrm rot="5400000">
              <a:off x="1777008" y="2691305"/>
              <a:ext cx="2213115" cy="2329337"/>
            </a:xfrm>
            <a:prstGeom prst="upArrow">
              <a:avLst>
                <a:gd name="adj1" fmla="val 67976"/>
                <a:gd name="adj2" fmla="val 32721"/>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kumimoji="1" lang="ja-JP" altLang="en-US" sz="24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ED9EF0E5-BC3C-4980-AB79-EAA7D3154A2F}"/>
                </a:ext>
              </a:extLst>
            </p:cNvPr>
            <p:cNvSpPr txBox="1"/>
            <p:nvPr/>
          </p:nvSpPr>
          <p:spPr>
            <a:xfrm>
              <a:off x="1750320" y="3261212"/>
              <a:ext cx="1936528" cy="1154162"/>
            </a:xfrm>
            <a:prstGeom prst="rect">
              <a:avLst/>
            </a:prstGeom>
            <a:noFill/>
          </p:spPr>
          <p:txBody>
            <a:bodyPr wrap="square" rtlCol="0">
              <a:spAutoFit/>
            </a:bodyPr>
            <a:lstStyle/>
            <a:p>
              <a:pPr algn="ctr"/>
              <a:r>
                <a:rPr kumimoji="1" lang="ja-JP" altLang="en-US" sz="2000" dirty="0">
                  <a:solidFill>
                    <a:schemeClr val="bg1"/>
                  </a:solidFill>
                  <a:latin typeface="Meiryo UI" panose="020B0604030504040204" pitchFamily="50" charset="-128"/>
                  <a:ea typeface="Meiryo UI" panose="020B0604030504040204" pitchFamily="50" charset="-128"/>
                </a:rPr>
                <a:t>教員のビデオ</a:t>
              </a:r>
              <a:endParaRPr kumimoji="1" lang="en-US" altLang="ja-JP" sz="2000" dirty="0">
                <a:solidFill>
                  <a:schemeClr val="bg1"/>
                </a:solidFill>
                <a:latin typeface="Meiryo UI" panose="020B0604030504040204" pitchFamily="50" charset="-128"/>
                <a:ea typeface="Meiryo UI" panose="020B0604030504040204" pitchFamily="50" charset="-128"/>
              </a:endParaRPr>
            </a:p>
            <a:p>
              <a:pPr algn="ctr"/>
              <a:r>
                <a:rPr lang="ja-JP" altLang="en-US" sz="2000" dirty="0">
                  <a:solidFill>
                    <a:schemeClr val="bg1"/>
                  </a:solidFill>
                  <a:latin typeface="Meiryo UI" panose="020B0604030504040204" pitchFamily="50" charset="-128"/>
                  <a:ea typeface="Meiryo UI" panose="020B0604030504040204" pitchFamily="50" charset="-128"/>
                </a:rPr>
                <a:t>音声・画面共有</a:t>
              </a:r>
              <a:endParaRPr lang="en-US" altLang="ja-JP" sz="2000" dirty="0">
                <a:solidFill>
                  <a:schemeClr val="bg1"/>
                </a:solidFill>
                <a:latin typeface="Meiryo UI" panose="020B0604030504040204" pitchFamily="50" charset="-128"/>
                <a:ea typeface="Meiryo UI" panose="020B0604030504040204" pitchFamily="50" charset="-128"/>
              </a:endParaRPr>
            </a:p>
            <a:p>
              <a:pPr algn="ctr"/>
              <a:endParaRPr lang="en-US" altLang="ja-JP" sz="800" dirty="0">
                <a:solidFill>
                  <a:schemeClr val="bg1"/>
                </a:solidFill>
                <a:latin typeface="Meiryo UI" panose="020B0604030504040204" pitchFamily="50" charset="-128"/>
                <a:ea typeface="Meiryo UI" panose="020B0604030504040204" pitchFamily="50" charset="-128"/>
              </a:endParaRPr>
            </a:p>
            <a:p>
              <a:pPr algn="ctr"/>
              <a:r>
                <a:rPr kumimoji="1" lang="ja-JP" altLang="en-US" sz="2000" dirty="0">
                  <a:solidFill>
                    <a:schemeClr val="bg1"/>
                  </a:solidFill>
                  <a:latin typeface="Meiryo UI" panose="020B0604030504040204" pitchFamily="50" charset="-128"/>
                  <a:ea typeface="Meiryo UI" panose="020B0604030504040204" pitchFamily="50" charset="-128"/>
                </a:rPr>
                <a:t>学生</a:t>
              </a:r>
              <a:r>
                <a:rPr kumimoji="1" lang="en-US" altLang="ja-JP" sz="2000" dirty="0">
                  <a:solidFill>
                    <a:schemeClr val="bg1"/>
                  </a:solidFill>
                  <a:latin typeface="Meiryo UI" panose="020B0604030504040204" pitchFamily="50" charset="-128"/>
                  <a:ea typeface="Meiryo UI" panose="020B0604030504040204" pitchFamily="50" charset="-128"/>
                </a:rPr>
                <a:t>B </a:t>
              </a:r>
              <a:r>
                <a:rPr kumimoji="1" lang="ja-JP" altLang="en-US" sz="2000" dirty="0">
                  <a:solidFill>
                    <a:schemeClr val="bg1"/>
                  </a:solidFill>
                  <a:latin typeface="Meiryo UI" panose="020B0604030504040204" pitchFamily="50" charset="-128"/>
                  <a:ea typeface="Meiryo UI" panose="020B0604030504040204" pitchFamily="50" charset="-128"/>
                </a:rPr>
                <a:t>の音声</a:t>
              </a:r>
            </a:p>
          </p:txBody>
        </p:sp>
      </p:grpSp>
      <p:sp>
        <p:nvSpPr>
          <p:cNvPr id="38" name="正方形/長方形 37">
            <a:extLst>
              <a:ext uri="{FF2B5EF4-FFF2-40B4-BE49-F238E27FC236}">
                <a16:creationId xmlns:a16="http://schemas.microsoft.com/office/drawing/2014/main" id="{8433AC42-D5F3-4B46-9D6B-D99DE6A0D6E0}"/>
              </a:ext>
            </a:extLst>
          </p:cNvPr>
          <p:cNvSpPr/>
          <p:nvPr/>
        </p:nvSpPr>
        <p:spPr>
          <a:xfrm>
            <a:off x="222981" y="1294160"/>
            <a:ext cx="1728358" cy="461665"/>
          </a:xfrm>
          <a:prstGeom prst="rect">
            <a:avLst/>
          </a:prstGeom>
        </p:spPr>
        <p:txBody>
          <a:bodyPr wrap="none">
            <a:spAutoFit/>
          </a:bodyPr>
          <a:lstStyle/>
          <a:p>
            <a:r>
              <a:rPr lang="ja-JP" altLang="en-US" sz="2400" dirty="0">
                <a:solidFill>
                  <a:srgbClr val="292934"/>
                </a:solidFill>
                <a:latin typeface="メイリオ" pitchFamily="50" charset="-128"/>
                <a:ea typeface="メイリオ" pitchFamily="50" charset="-128"/>
              </a:rPr>
              <a:t>学生</a:t>
            </a:r>
            <a:r>
              <a:rPr lang="en-US" altLang="ja-JP" sz="2400" dirty="0">
                <a:solidFill>
                  <a:srgbClr val="292934"/>
                </a:solidFill>
                <a:latin typeface="メイリオ" pitchFamily="50" charset="-128"/>
                <a:ea typeface="メイリオ" pitchFamily="50" charset="-128"/>
              </a:rPr>
              <a:t>A </a:t>
            </a:r>
            <a:r>
              <a:rPr lang="ja-JP" altLang="en-US" sz="2400" dirty="0">
                <a:solidFill>
                  <a:srgbClr val="292934"/>
                </a:solidFill>
                <a:latin typeface="メイリオ" pitchFamily="50" charset="-128"/>
                <a:ea typeface="メイリオ" pitchFamily="50" charset="-128"/>
              </a:rPr>
              <a:t>視点</a:t>
            </a:r>
            <a:endParaRPr lang="ja-JP" altLang="en-US" sz="1400" dirty="0"/>
          </a:p>
        </p:txBody>
      </p:sp>
      <p:cxnSp>
        <p:nvCxnSpPr>
          <p:cNvPr id="39" name="直線コネクタ 38">
            <a:extLst>
              <a:ext uri="{FF2B5EF4-FFF2-40B4-BE49-F238E27FC236}">
                <a16:creationId xmlns:a16="http://schemas.microsoft.com/office/drawing/2014/main" id="{B1A33D24-BCC0-45CC-BD9B-A1FF6F8371B0}"/>
              </a:ext>
            </a:extLst>
          </p:cNvPr>
          <p:cNvCxnSpPr>
            <a:cxnSpLocks/>
          </p:cNvCxnSpPr>
          <p:nvPr/>
        </p:nvCxnSpPr>
        <p:spPr>
          <a:xfrm flipH="1" flipV="1">
            <a:off x="1568084" y="3182358"/>
            <a:ext cx="599268" cy="408752"/>
          </a:xfrm>
          <a:prstGeom prst="line">
            <a:avLst/>
          </a:prstGeom>
        </p:spPr>
        <p:style>
          <a:lnRef idx="3">
            <a:schemeClr val="accent1"/>
          </a:lnRef>
          <a:fillRef idx="0">
            <a:schemeClr val="accent1"/>
          </a:fillRef>
          <a:effectRef idx="2">
            <a:schemeClr val="accent1"/>
          </a:effectRef>
          <a:fontRef idx="minor">
            <a:schemeClr val="tx1"/>
          </a:fontRef>
        </p:style>
      </p:cxnSp>
      <p:sp>
        <p:nvSpPr>
          <p:cNvPr id="40" name="正方形/長方形 39">
            <a:extLst>
              <a:ext uri="{FF2B5EF4-FFF2-40B4-BE49-F238E27FC236}">
                <a16:creationId xmlns:a16="http://schemas.microsoft.com/office/drawing/2014/main" id="{52018607-C981-442C-87BC-001A038899B0}"/>
              </a:ext>
            </a:extLst>
          </p:cNvPr>
          <p:cNvSpPr/>
          <p:nvPr/>
        </p:nvSpPr>
        <p:spPr>
          <a:xfrm>
            <a:off x="127846" y="2330528"/>
            <a:ext cx="3490058" cy="1015663"/>
          </a:xfrm>
          <a:prstGeom prst="rect">
            <a:avLst/>
          </a:prstGeom>
        </p:spPr>
        <p:txBody>
          <a:bodyPr wrap="none">
            <a:spAutoFit/>
          </a:bodyPr>
          <a:lstStyle/>
          <a:p>
            <a:r>
              <a:rPr lang="ja-JP" altLang="en-US" sz="2000" dirty="0">
                <a:solidFill>
                  <a:srgbClr val="292934"/>
                </a:solidFill>
                <a:latin typeface="Meiryo UI" panose="020B0604030504040204" pitchFamily="50" charset="-128"/>
                <a:ea typeface="Meiryo UI" panose="020B0604030504040204" pitchFamily="50" charset="-128"/>
              </a:rPr>
              <a:t>教員</a:t>
            </a:r>
            <a:r>
              <a:rPr lang="en-US" altLang="ja-JP" sz="1600" dirty="0">
                <a:solidFill>
                  <a:srgbClr val="292934"/>
                </a:solidFill>
                <a:latin typeface="Meiryo UI" panose="020B0604030504040204" pitchFamily="50" charset="-128"/>
                <a:ea typeface="Meiryo UI" panose="020B0604030504040204" pitchFamily="50" charset="-128"/>
              </a:rPr>
              <a:t>(</a:t>
            </a:r>
            <a:r>
              <a:rPr lang="ja-JP" altLang="en-US" sz="1600" dirty="0">
                <a:solidFill>
                  <a:srgbClr val="292934"/>
                </a:solidFill>
                <a:latin typeface="Meiryo UI" panose="020B0604030504040204" pitchFamily="50" charset="-128"/>
                <a:ea typeface="Meiryo UI" panose="020B0604030504040204" pitchFamily="50" charset="-128"/>
              </a:rPr>
              <a:t>送信者</a:t>
            </a:r>
            <a:r>
              <a:rPr lang="en-US" altLang="ja-JP" sz="1600" dirty="0">
                <a:solidFill>
                  <a:srgbClr val="292934"/>
                </a:solidFill>
                <a:latin typeface="Meiryo UI" panose="020B0604030504040204" pitchFamily="50" charset="-128"/>
                <a:ea typeface="Meiryo UI" panose="020B0604030504040204" pitchFamily="50" charset="-128"/>
              </a:rPr>
              <a:t>)</a:t>
            </a:r>
            <a:r>
              <a:rPr lang="en-US" altLang="ja-JP" sz="2000" dirty="0">
                <a:solidFill>
                  <a:srgbClr val="292934"/>
                </a:solidFill>
                <a:latin typeface="Meiryo UI" panose="020B0604030504040204" pitchFamily="50" charset="-128"/>
                <a:ea typeface="Meiryo UI" panose="020B0604030504040204" pitchFamily="50" charset="-128"/>
              </a:rPr>
              <a:t> </a:t>
            </a:r>
            <a:r>
              <a:rPr lang="ja-JP" altLang="en-US" sz="2000" dirty="0">
                <a:solidFill>
                  <a:srgbClr val="292934"/>
                </a:solidFill>
                <a:latin typeface="Meiryo UI" panose="020B0604030504040204" pitchFamily="50" charset="-128"/>
                <a:ea typeface="Meiryo UI" panose="020B0604030504040204" pitchFamily="50" charset="-128"/>
              </a:rPr>
              <a:t>の工夫で</a:t>
            </a:r>
            <a:r>
              <a:rPr lang="ja-JP" altLang="en-US" sz="2000" b="1" u="sng" dirty="0">
                <a:solidFill>
                  <a:srgbClr val="292934"/>
                </a:solidFill>
                <a:latin typeface="Meiryo UI" panose="020B0604030504040204" pitchFamily="50" charset="-128"/>
                <a:ea typeface="Meiryo UI" panose="020B0604030504040204" pitchFamily="50" charset="-128"/>
              </a:rPr>
              <a:t>送信時に</a:t>
            </a:r>
            <a:endParaRPr lang="en-US" altLang="ja-JP" sz="2000" b="1" u="sng" dirty="0">
              <a:solidFill>
                <a:srgbClr val="292934"/>
              </a:solidFill>
              <a:latin typeface="Meiryo UI" panose="020B0604030504040204" pitchFamily="50" charset="-128"/>
              <a:ea typeface="Meiryo UI" panose="020B0604030504040204" pitchFamily="50" charset="-128"/>
            </a:endParaRPr>
          </a:p>
          <a:p>
            <a:r>
              <a:rPr lang="ja-JP" altLang="en-US" sz="2000" dirty="0">
                <a:solidFill>
                  <a:srgbClr val="292934"/>
                </a:solidFill>
                <a:latin typeface="Meiryo UI" panose="020B0604030504040204" pitchFamily="50" charset="-128"/>
                <a:ea typeface="Meiryo UI" panose="020B0604030504040204" pitchFamily="50" charset="-128"/>
              </a:rPr>
              <a:t>ビデオ・画面共有を</a:t>
            </a:r>
            <a:endParaRPr lang="en-US" altLang="ja-JP" sz="2000" dirty="0">
              <a:solidFill>
                <a:srgbClr val="292934"/>
              </a:solidFill>
              <a:latin typeface="Meiryo UI" panose="020B0604030504040204" pitchFamily="50" charset="-128"/>
              <a:ea typeface="Meiryo UI" panose="020B0604030504040204" pitchFamily="50" charset="-128"/>
            </a:endParaRPr>
          </a:p>
          <a:p>
            <a:r>
              <a:rPr lang="ja-JP" altLang="en-US" sz="2000" dirty="0">
                <a:solidFill>
                  <a:srgbClr val="292934"/>
                </a:solidFill>
                <a:latin typeface="Meiryo UI" panose="020B0604030504040204" pitchFamily="50" charset="-128"/>
                <a:ea typeface="Meiryo UI" panose="020B0604030504040204" pitchFamily="50" charset="-128"/>
              </a:rPr>
              <a:t>ダイエット可</a:t>
            </a:r>
            <a:endParaRPr lang="ja-JP" altLang="en-US" sz="1200" dirty="0">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19016173-285C-47C7-A5F6-FFDE28A5831E}"/>
              </a:ext>
            </a:extLst>
          </p:cNvPr>
          <p:cNvSpPr/>
          <p:nvPr/>
        </p:nvSpPr>
        <p:spPr>
          <a:xfrm>
            <a:off x="3520346" y="5640978"/>
            <a:ext cx="3474028" cy="1015663"/>
          </a:xfrm>
          <a:prstGeom prst="rect">
            <a:avLst/>
          </a:prstGeom>
        </p:spPr>
        <p:txBody>
          <a:bodyPr wrap="none">
            <a:spAutoFit/>
          </a:bodyPr>
          <a:lstStyle/>
          <a:p>
            <a:r>
              <a:rPr lang="ja-JP" altLang="en-US" sz="2000" dirty="0">
                <a:solidFill>
                  <a:srgbClr val="292934"/>
                </a:solidFill>
                <a:latin typeface="Meiryo UI" panose="020B0604030504040204" pitchFamily="50" charset="-128"/>
                <a:ea typeface="Meiryo UI" panose="020B0604030504040204" pitchFamily="50" charset="-128"/>
              </a:rPr>
              <a:t>学生</a:t>
            </a:r>
            <a:r>
              <a:rPr lang="en-US" altLang="ja-JP" sz="1600" dirty="0">
                <a:solidFill>
                  <a:srgbClr val="292934"/>
                </a:solidFill>
                <a:latin typeface="Meiryo UI" panose="020B0604030504040204" pitchFamily="50" charset="-128"/>
                <a:ea typeface="Meiryo UI" panose="020B0604030504040204" pitchFamily="50" charset="-128"/>
              </a:rPr>
              <a:t>(</a:t>
            </a:r>
            <a:r>
              <a:rPr lang="ja-JP" altLang="en-US" sz="1600" dirty="0">
                <a:solidFill>
                  <a:srgbClr val="292934"/>
                </a:solidFill>
                <a:latin typeface="Meiryo UI" panose="020B0604030504040204" pitchFamily="50" charset="-128"/>
                <a:ea typeface="Meiryo UI" panose="020B0604030504040204" pitchFamily="50" charset="-128"/>
              </a:rPr>
              <a:t>受信者</a:t>
            </a:r>
            <a:r>
              <a:rPr lang="en-US" altLang="ja-JP" sz="1600" dirty="0">
                <a:solidFill>
                  <a:srgbClr val="292934"/>
                </a:solidFill>
                <a:latin typeface="Meiryo UI" panose="020B0604030504040204" pitchFamily="50" charset="-128"/>
                <a:ea typeface="Meiryo UI" panose="020B0604030504040204" pitchFamily="50" charset="-128"/>
              </a:rPr>
              <a:t>) </a:t>
            </a:r>
            <a:r>
              <a:rPr lang="ja-JP" altLang="en-US" sz="2000" dirty="0">
                <a:solidFill>
                  <a:srgbClr val="292934"/>
                </a:solidFill>
                <a:latin typeface="Meiryo UI" panose="020B0604030504040204" pitchFamily="50" charset="-128"/>
                <a:ea typeface="Meiryo UI" panose="020B0604030504040204" pitchFamily="50" charset="-128"/>
              </a:rPr>
              <a:t>の工夫で</a:t>
            </a:r>
            <a:r>
              <a:rPr lang="ja-JP" altLang="en-US" sz="2000" b="1" u="sng" dirty="0">
                <a:solidFill>
                  <a:srgbClr val="292934"/>
                </a:solidFill>
                <a:latin typeface="Meiryo UI" panose="020B0604030504040204" pitchFamily="50" charset="-128"/>
                <a:ea typeface="Meiryo UI" panose="020B0604030504040204" pitchFamily="50" charset="-128"/>
              </a:rPr>
              <a:t>受信時に</a:t>
            </a:r>
            <a:endParaRPr lang="en-US" altLang="ja-JP" sz="2000" b="1" u="sng" dirty="0">
              <a:solidFill>
                <a:srgbClr val="292934"/>
              </a:solidFill>
              <a:latin typeface="Meiryo UI" panose="020B0604030504040204" pitchFamily="50" charset="-128"/>
              <a:ea typeface="Meiryo UI" panose="020B0604030504040204" pitchFamily="50" charset="-128"/>
            </a:endParaRPr>
          </a:p>
          <a:p>
            <a:r>
              <a:rPr lang="ja-JP" altLang="en-US" sz="2000" dirty="0">
                <a:solidFill>
                  <a:srgbClr val="292934"/>
                </a:solidFill>
                <a:latin typeface="Meiryo UI" panose="020B0604030504040204" pitchFamily="50" charset="-128"/>
                <a:ea typeface="Meiryo UI" panose="020B0604030504040204" pitchFamily="50" charset="-128"/>
              </a:rPr>
              <a:t>ビデオ・画面共有を</a:t>
            </a:r>
            <a:endParaRPr lang="en-US" altLang="ja-JP" sz="2000" dirty="0">
              <a:solidFill>
                <a:srgbClr val="292934"/>
              </a:solidFill>
              <a:latin typeface="Meiryo UI" panose="020B0604030504040204" pitchFamily="50" charset="-128"/>
              <a:ea typeface="Meiryo UI" panose="020B0604030504040204" pitchFamily="50" charset="-128"/>
            </a:endParaRPr>
          </a:p>
          <a:p>
            <a:r>
              <a:rPr lang="ja-JP" altLang="en-US" sz="2000" dirty="0">
                <a:solidFill>
                  <a:srgbClr val="292934"/>
                </a:solidFill>
                <a:latin typeface="Meiryo UI" panose="020B0604030504040204" pitchFamily="50" charset="-128"/>
                <a:ea typeface="Meiryo UI" panose="020B0604030504040204" pitchFamily="50" charset="-128"/>
              </a:rPr>
              <a:t>ダイエット可</a:t>
            </a:r>
            <a:endParaRPr lang="ja-JP" altLang="en-US" sz="1200" dirty="0">
              <a:latin typeface="Meiryo UI" panose="020B0604030504040204" pitchFamily="50" charset="-128"/>
              <a:ea typeface="Meiryo UI" panose="020B0604030504040204" pitchFamily="50" charset="-128"/>
            </a:endParaRPr>
          </a:p>
        </p:txBody>
      </p:sp>
      <p:cxnSp>
        <p:nvCxnSpPr>
          <p:cNvPr id="42" name="直線コネクタ 41">
            <a:extLst>
              <a:ext uri="{FF2B5EF4-FFF2-40B4-BE49-F238E27FC236}">
                <a16:creationId xmlns:a16="http://schemas.microsoft.com/office/drawing/2014/main" id="{4D6C721C-E917-4DC4-9701-B0F6D02B41FF}"/>
              </a:ext>
            </a:extLst>
          </p:cNvPr>
          <p:cNvCxnSpPr>
            <a:cxnSpLocks/>
          </p:cNvCxnSpPr>
          <p:nvPr/>
        </p:nvCxnSpPr>
        <p:spPr>
          <a:xfrm flipV="1">
            <a:off x="4953991" y="4721407"/>
            <a:ext cx="345253" cy="884707"/>
          </a:xfrm>
          <a:prstGeom prst="line">
            <a:avLst/>
          </a:prstGeom>
        </p:spPr>
        <p:style>
          <a:lnRef idx="3">
            <a:schemeClr val="accent1"/>
          </a:lnRef>
          <a:fillRef idx="0">
            <a:schemeClr val="accent1"/>
          </a:fillRef>
          <a:effectRef idx="2">
            <a:schemeClr val="accent1"/>
          </a:effectRef>
          <a:fontRef idx="minor">
            <a:schemeClr val="tx1"/>
          </a:fontRef>
        </p:style>
      </p:cxnSp>
      <p:sp>
        <p:nvSpPr>
          <p:cNvPr id="3" name="日付プレースホルダー 2">
            <a:extLst>
              <a:ext uri="{FF2B5EF4-FFF2-40B4-BE49-F238E27FC236}">
                <a16:creationId xmlns:a16="http://schemas.microsoft.com/office/drawing/2014/main" id="{9B18AFE0-7D41-4858-907B-9EC22E1F0D88}"/>
              </a:ext>
            </a:extLst>
          </p:cNvPr>
          <p:cNvSpPr>
            <a:spLocks noGrp="1"/>
          </p:cNvSpPr>
          <p:nvPr>
            <p:ph type="dt" sz="half" idx="10"/>
          </p:nvPr>
        </p:nvSpPr>
        <p:spPr/>
        <p:txBody>
          <a:bodyPr/>
          <a:lstStyle/>
          <a:p>
            <a:r>
              <a:rPr kumimoji="1" lang="en-US" altLang="ja-JP"/>
              <a:t>2021/9/15</a:t>
            </a:r>
            <a:endParaRPr kumimoji="1" lang="ja-JP" altLang="en-US"/>
          </a:p>
        </p:txBody>
      </p:sp>
    </p:spTree>
    <p:extLst>
      <p:ext uri="{BB962C8B-B14F-4D97-AF65-F5344CB8AC3E}">
        <p14:creationId xmlns:p14="http://schemas.microsoft.com/office/powerpoint/2010/main" val="28115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6" grpId="0"/>
      <p:bldP spid="40"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Zoom </a:t>
            </a:r>
            <a:r>
              <a:rPr lang="ja-JP" altLang="en-US" dirty="0"/>
              <a:t>の通信量 </a:t>
            </a:r>
            <a:r>
              <a:rPr lang="ja-JP" altLang="en-US" sz="3600" dirty="0"/>
              <a:t>～全般～</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25</a:t>
            </a:fld>
            <a:endParaRPr kumimoji="1" lang="ja-JP" altLang="en-US"/>
          </a:p>
        </p:txBody>
      </p:sp>
      <p:sp>
        <p:nvSpPr>
          <p:cNvPr id="7" name="コンテンツ プレースホルダー 2">
            <a:extLst>
              <a:ext uri="{FF2B5EF4-FFF2-40B4-BE49-F238E27FC236}">
                <a16:creationId xmlns:a16="http://schemas.microsoft.com/office/drawing/2014/main" id="{B8C857B8-9E0E-48D5-80B4-D1E443860F14}"/>
              </a:ext>
            </a:extLst>
          </p:cNvPr>
          <p:cNvSpPr>
            <a:spLocks noGrp="1"/>
          </p:cNvSpPr>
          <p:nvPr>
            <p:ph idx="1"/>
          </p:nvPr>
        </p:nvSpPr>
        <p:spPr>
          <a:xfrm>
            <a:off x="215516" y="1133980"/>
            <a:ext cx="8712968" cy="5569173"/>
          </a:xfrm>
        </p:spPr>
        <p:txBody>
          <a:bodyPr>
            <a:normAutofit/>
          </a:bodyPr>
          <a:lstStyle/>
          <a:p>
            <a:pPr lvl="8"/>
            <a:endParaRPr lang="en-US" altLang="ja-JP" sz="400" dirty="0"/>
          </a:p>
          <a:p>
            <a:pPr lvl="0">
              <a:buClr>
                <a:srgbClr val="93A299"/>
              </a:buClr>
            </a:pPr>
            <a:r>
              <a:rPr lang="ja-JP" altLang="en-US" dirty="0">
                <a:solidFill>
                  <a:srgbClr val="292934"/>
                </a:solidFill>
              </a:rPr>
              <a:t>おおよその通信量</a:t>
            </a:r>
            <a:r>
              <a:rPr lang="en-US" altLang="ja-JP" sz="2000" dirty="0">
                <a:solidFill>
                  <a:srgbClr val="292934"/>
                </a:solidFill>
              </a:rPr>
              <a:t>(</a:t>
            </a:r>
            <a:r>
              <a:rPr lang="ja-JP" altLang="en-US" sz="2000" dirty="0">
                <a:solidFill>
                  <a:srgbClr val="292934"/>
                </a:solidFill>
              </a:rPr>
              <a:t>受信</a:t>
            </a:r>
            <a:r>
              <a:rPr lang="en-US" altLang="ja-JP" sz="2000" dirty="0">
                <a:solidFill>
                  <a:srgbClr val="292934"/>
                </a:solidFill>
              </a:rPr>
              <a:t>)</a:t>
            </a:r>
            <a:r>
              <a:rPr lang="ja-JP" altLang="en-US" dirty="0">
                <a:solidFill>
                  <a:srgbClr val="292934"/>
                </a:solidFill>
              </a:rPr>
              <a:t> </a:t>
            </a:r>
            <a:r>
              <a:rPr lang="en-US" altLang="ja-JP" sz="1800" dirty="0">
                <a:solidFill>
                  <a:srgbClr val="292934"/>
                </a:solidFill>
              </a:rPr>
              <a:t>(1</a:t>
            </a:r>
            <a:r>
              <a:rPr lang="ja-JP" altLang="en-US" sz="1800" dirty="0">
                <a:solidFill>
                  <a:srgbClr val="292934"/>
                </a:solidFill>
              </a:rPr>
              <a:t>ヶ月の通信量は月</a:t>
            </a:r>
            <a:r>
              <a:rPr lang="en-US" altLang="ja-JP" sz="1800" dirty="0">
                <a:solidFill>
                  <a:srgbClr val="292934"/>
                </a:solidFill>
              </a:rPr>
              <a:t>105</a:t>
            </a:r>
            <a:r>
              <a:rPr lang="ja-JP" altLang="en-US" sz="1800" dirty="0">
                <a:solidFill>
                  <a:srgbClr val="292934"/>
                </a:solidFill>
              </a:rPr>
              <a:t>時間として算出</a:t>
            </a:r>
            <a:r>
              <a:rPr lang="en-US" altLang="ja-JP" sz="1800" dirty="0">
                <a:solidFill>
                  <a:srgbClr val="292934"/>
                </a:solidFill>
              </a:rPr>
              <a:t>)</a:t>
            </a:r>
            <a:endParaRPr lang="en-US" altLang="ja-JP" dirty="0">
              <a:solidFill>
                <a:srgbClr val="292934"/>
              </a:solidFill>
            </a:endParaRPr>
          </a:p>
          <a:p>
            <a:pPr lvl="1"/>
            <a:endParaRPr lang="en-US" altLang="ja-JP" dirty="0"/>
          </a:p>
          <a:p>
            <a:endParaRPr lang="en-US" altLang="ja-JP" dirty="0"/>
          </a:p>
          <a:p>
            <a:endParaRPr lang="en-US" altLang="ja-JP" dirty="0"/>
          </a:p>
        </p:txBody>
      </p:sp>
      <p:graphicFrame>
        <p:nvGraphicFramePr>
          <p:cNvPr id="8" name="表 5">
            <a:extLst>
              <a:ext uri="{FF2B5EF4-FFF2-40B4-BE49-F238E27FC236}">
                <a16:creationId xmlns:a16="http://schemas.microsoft.com/office/drawing/2014/main" id="{F43216A4-137D-4CBF-9FF3-84FEF6B39D1B}"/>
              </a:ext>
            </a:extLst>
          </p:cNvPr>
          <p:cNvGraphicFramePr>
            <a:graphicFrameLocks/>
          </p:cNvGraphicFramePr>
          <p:nvPr/>
        </p:nvGraphicFramePr>
        <p:xfrm>
          <a:off x="215900" y="1827411"/>
          <a:ext cx="8712199" cy="2494280"/>
        </p:xfrm>
        <a:graphic>
          <a:graphicData uri="http://schemas.openxmlformats.org/drawingml/2006/table">
            <a:tbl>
              <a:tblPr firstRow="1" bandRow="1">
                <a:tableStyleId>{5C22544A-7EE6-4342-B048-85BDC9FD1C3A}</a:tableStyleId>
              </a:tblPr>
              <a:tblGrid>
                <a:gridCol w="1619796">
                  <a:extLst>
                    <a:ext uri="{9D8B030D-6E8A-4147-A177-3AD203B41FA5}">
                      <a16:colId xmlns:a16="http://schemas.microsoft.com/office/drawing/2014/main" val="2621707737"/>
                    </a:ext>
                  </a:extLst>
                </a:gridCol>
                <a:gridCol w="1440160">
                  <a:extLst>
                    <a:ext uri="{9D8B030D-6E8A-4147-A177-3AD203B41FA5}">
                      <a16:colId xmlns:a16="http://schemas.microsoft.com/office/drawing/2014/main" val="805159280"/>
                    </a:ext>
                  </a:extLst>
                </a:gridCol>
                <a:gridCol w="1884081">
                  <a:extLst>
                    <a:ext uri="{9D8B030D-6E8A-4147-A177-3AD203B41FA5}">
                      <a16:colId xmlns:a16="http://schemas.microsoft.com/office/drawing/2014/main" val="2544968043"/>
                    </a:ext>
                  </a:extLst>
                </a:gridCol>
                <a:gridCol w="1884081">
                  <a:extLst>
                    <a:ext uri="{9D8B030D-6E8A-4147-A177-3AD203B41FA5}">
                      <a16:colId xmlns:a16="http://schemas.microsoft.com/office/drawing/2014/main" val="356714747"/>
                    </a:ext>
                  </a:extLst>
                </a:gridCol>
                <a:gridCol w="1884081">
                  <a:extLst>
                    <a:ext uri="{9D8B030D-6E8A-4147-A177-3AD203B41FA5}">
                      <a16:colId xmlns:a16="http://schemas.microsoft.com/office/drawing/2014/main" val="3398396197"/>
                    </a:ext>
                  </a:extLst>
                </a:gridCol>
              </a:tblGrid>
              <a:tr h="370840">
                <a:tc>
                  <a:txBody>
                    <a:bodyPr/>
                    <a:lstStyle/>
                    <a:p>
                      <a:pPr algn="ctr"/>
                      <a:r>
                        <a:rPr kumimoji="1" lang="ja-JP" altLang="en-US" dirty="0">
                          <a:latin typeface="Meiryo UI" panose="020B0604030504040204" pitchFamily="50" charset="-128"/>
                          <a:ea typeface="Meiryo UI" panose="020B0604030504040204" pitchFamily="50" charset="-128"/>
                        </a:rPr>
                        <a:t>対象</a:t>
                      </a:r>
                    </a:p>
                  </a:txBody>
                  <a:tcPr anchor="ctr"/>
                </a:tc>
                <a:tc>
                  <a:txBody>
                    <a:bodyPr/>
                    <a:lstStyle/>
                    <a:p>
                      <a:pPr algn="ctr"/>
                      <a:r>
                        <a:rPr kumimoji="1" lang="ja-JP" altLang="en-US" dirty="0">
                          <a:latin typeface="Meiryo UI" panose="020B0604030504040204" pitchFamily="50" charset="-128"/>
                          <a:ea typeface="Meiryo UI" panose="020B0604030504040204" pitchFamily="50" charset="-128"/>
                        </a:rPr>
                        <a:t>通信速度</a:t>
                      </a:r>
                      <a:r>
                        <a:rPr kumimoji="1" lang="en-US" altLang="ja-JP" sz="1800" dirty="0">
                          <a:latin typeface="Meiryo UI" panose="020B0604030504040204" pitchFamily="50" charset="-128"/>
                          <a:ea typeface="Meiryo UI" panose="020B0604030504040204" pitchFamily="50" charset="-128"/>
                        </a:rPr>
                        <a:t>(kbps)</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分の通信量</a:t>
                      </a:r>
                      <a:endParaRPr kumimoji="1" lang="en-US" altLang="ja-JP"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(MB)</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時間の通信量</a:t>
                      </a:r>
                      <a:endParaRPr kumimoji="1" lang="en-US" altLang="ja-JP"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(MB)</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algn="ct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ヶ月の通信量</a:t>
                      </a:r>
                      <a:endParaRPr kumimoji="1" lang="en-US" altLang="ja-JP" dirty="0">
                        <a:latin typeface="Meiryo UI" panose="020B0604030504040204" pitchFamily="50" charset="-128"/>
                        <a:ea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rPr>
                        <a:t>(GB)</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781720022"/>
                  </a:ext>
                </a:extLst>
              </a:tr>
              <a:tr h="370840">
                <a:tc>
                  <a:txBody>
                    <a:bodyPr/>
                    <a:lstStyle/>
                    <a:p>
                      <a:r>
                        <a:rPr kumimoji="1" lang="ja-JP" altLang="en-US" dirty="0">
                          <a:latin typeface="Meiryo UI" panose="020B0604030504040204" pitchFamily="50" charset="-128"/>
                          <a:ea typeface="Meiryo UI" panose="020B0604030504040204" pitchFamily="50" charset="-128"/>
                        </a:rPr>
                        <a:t>音声</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人</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80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0.60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36.0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3.8</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84379313"/>
                  </a:ext>
                </a:extLst>
              </a:tr>
              <a:tr h="370840">
                <a:tc>
                  <a:txBody>
                    <a:bodyPr/>
                    <a:lstStyle/>
                    <a:p>
                      <a:r>
                        <a:rPr kumimoji="1" lang="ja-JP" altLang="en-US" dirty="0">
                          <a:latin typeface="Meiryo UI" panose="020B0604030504040204" pitchFamily="50" charset="-128"/>
                          <a:ea typeface="Meiryo UI" panose="020B0604030504040204" pitchFamily="50" charset="-128"/>
                        </a:rPr>
                        <a:t>音声</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複数人</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80</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150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0.60</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1.13</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36.0</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67.5</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3.8</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7.1</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3176371674"/>
                  </a:ext>
                </a:extLst>
              </a:tr>
              <a:tr h="370840">
                <a:tc>
                  <a:txBody>
                    <a:bodyPr/>
                    <a:lstStyle/>
                    <a:p>
                      <a:r>
                        <a:rPr kumimoji="1" lang="ja-JP" altLang="en-US" dirty="0">
                          <a:latin typeface="Meiryo UI" panose="020B0604030504040204" pitchFamily="50" charset="-128"/>
                          <a:ea typeface="Meiryo UI" panose="020B0604030504040204" pitchFamily="50" charset="-128"/>
                        </a:rPr>
                        <a:t>ビデオ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大</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900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6.75</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405.0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42.5</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2146126842"/>
                  </a:ext>
                </a:extLst>
              </a:tr>
              <a:tr h="370840">
                <a:tc>
                  <a:txBody>
                    <a:bodyPr/>
                    <a:lstStyle/>
                    <a:p>
                      <a:r>
                        <a:rPr kumimoji="1" lang="ja-JP" altLang="en-US" dirty="0">
                          <a:latin typeface="Meiryo UI" panose="020B0604030504040204" pitchFamily="50" charset="-128"/>
                          <a:ea typeface="Meiryo UI" panose="020B0604030504040204" pitchFamily="50" charset="-128"/>
                        </a:rPr>
                        <a:t>ビデオ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小</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0.75</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45.0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4.7</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72363864"/>
                  </a:ext>
                </a:extLst>
              </a:tr>
              <a:tr h="370840">
                <a:tc>
                  <a:txBody>
                    <a:bodyPr/>
                    <a:lstStyle/>
                    <a:p>
                      <a:r>
                        <a:rPr kumimoji="1" lang="ja-JP" altLang="en-US" dirty="0">
                          <a:latin typeface="Meiryo UI" panose="020B0604030504040204" pitchFamily="50" charset="-128"/>
                          <a:ea typeface="Meiryo UI" panose="020B0604030504040204" pitchFamily="50" charset="-128"/>
                        </a:rPr>
                        <a:t>画面共有</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300</a:t>
                      </a:r>
                      <a:endParaRPr kumimoji="1" lang="ja-JP" altLang="en-US" dirty="0">
                        <a:latin typeface="Meiryo UI" panose="020B0604030504040204" pitchFamily="50" charset="-128"/>
                        <a:ea typeface="Meiryo UI" panose="020B0604030504040204" pitchFamily="50" charset="-128"/>
                      </a:endParaRP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0.04</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2.25</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2.3</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135.0</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0.2</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14.2</a:t>
                      </a:r>
                      <a:endParaRPr kumimoji="1" lang="ja-JP" altLang="en-US"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215936108"/>
                  </a:ext>
                </a:extLst>
              </a:tr>
            </a:tbl>
          </a:graphicData>
        </a:graphic>
      </p:graphicFrame>
      <p:cxnSp>
        <p:nvCxnSpPr>
          <p:cNvPr id="9" name="直線矢印コネクタ 8">
            <a:extLst>
              <a:ext uri="{FF2B5EF4-FFF2-40B4-BE49-F238E27FC236}">
                <a16:creationId xmlns:a16="http://schemas.microsoft.com/office/drawing/2014/main" id="{6593C4A5-06B8-4356-AF88-D35BAA3CE1FD}"/>
              </a:ext>
            </a:extLst>
          </p:cNvPr>
          <p:cNvCxnSpPr>
            <a:cxnSpLocks/>
          </p:cNvCxnSpPr>
          <p:nvPr/>
        </p:nvCxnSpPr>
        <p:spPr>
          <a:xfrm>
            <a:off x="6929214" y="1340768"/>
            <a:ext cx="0" cy="1734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F50FC71-8296-440A-B0E2-E737A3C894AB}"/>
              </a:ext>
            </a:extLst>
          </p:cNvPr>
          <p:cNvSpPr/>
          <p:nvPr/>
        </p:nvSpPr>
        <p:spPr>
          <a:xfrm>
            <a:off x="6580502" y="1104999"/>
            <a:ext cx="2383986" cy="307777"/>
          </a:xfrm>
          <a:prstGeom prst="rect">
            <a:avLst/>
          </a:prstGeom>
        </p:spPr>
        <p:txBody>
          <a:bodyPr wrap="none">
            <a:spAutoFit/>
          </a:bodyPr>
          <a:lstStyle/>
          <a:p>
            <a:r>
              <a:rPr lang="en-US" altLang="ja-JP" sz="1400" dirty="0">
                <a:solidFill>
                  <a:srgbClr val="292934"/>
                </a:solidFill>
                <a:latin typeface="メイリオ" pitchFamily="50" charset="-128"/>
                <a:ea typeface="メイリオ" pitchFamily="50" charset="-128"/>
              </a:rPr>
              <a:t>105</a:t>
            </a:r>
            <a:r>
              <a:rPr lang="ja-JP" altLang="en-US" sz="1400" dirty="0">
                <a:solidFill>
                  <a:srgbClr val="292934"/>
                </a:solidFill>
                <a:latin typeface="メイリオ" pitchFamily="50" charset="-128"/>
                <a:ea typeface="メイリオ" pitchFamily="50" charset="-128"/>
              </a:rPr>
              <a:t>分</a:t>
            </a:r>
            <a:r>
              <a:rPr lang="en-US" altLang="ja-JP" sz="1400" dirty="0">
                <a:solidFill>
                  <a:srgbClr val="292934"/>
                </a:solidFill>
                <a:latin typeface="メイリオ" pitchFamily="50" charset="-128"/>
                <a:ea typeface="メイリオ" pitchFamily="50" charset="-128"/>
              </a:rPr>
              <a:t>×15</a:t>
            </a:r>
            <a:r>
              <a:rPr lang="ja-JP" altLang="en-US" sz="1400" dirty="0">
                <a:solidFill>
                  <a:srgbClr val="292934"/>
                </a:solidFill>
                <a:latin typeface="メイリオ" pitchFamily="50" charset="-128"/>
                <a:ea typeface="メイリオ" pitchFamily="50" charset="-128"/>
              </a:rPr>
              <a:t>コマ</a:t>
            </a:r>
            <a:r>
              <a:rPr lang="en-US" altLang="ja-JP" sz="1400" dirty="0">
                <a:solidFill>
                  <a:srgbClr val="292934"/>
                </a:solidFill>
                <a:latin typeface="メイリオ" pitchFamily="50" charset="-128"/>
                <a:ea typeface="メイリオ" pitchFamily="50" charset="-128"/>
              </a:rPr>
              <a:t>/</a:t>
            </a:r>
            <a:r>
              <a:rPr lang="ja-JP" altLang="en-US" sz="1400" dirty="0">
                <a:solidFill>
                  <a:srgbClr val="292934"/>
                </a:solidFill>
                <a:latin typeface="メイリオ" pitchFamily="50" charset="-128"/>
                <a:ea typeface="メイリオ" pitchFamily="50" charset="-128"/>
              </a:rPr>
              <a:t>週</a:t>
            </a:r>
            <a:r>
              <a:rPr lang="en-US" altLang="ja-JP" sz="1400" dirty="0">
                <a:solidFill>
                  <a:srgbClr val="292934"/>
                </a:solidFill>
                <a:latin typeface="メイリオ" pitchFamily="50" charset="-128"/>
                <a:ea typeface="メイリオ" pitchFamily="50" charset="-128"/>
              </a:rPr>
              <a:t>×4</a:t>
            </a:r>
            <a:r>
              <a:rPr lang="ja-JP" altLang="en-US" sz="1400" dirty="0">
                <a:solidFill>
                  <a:srgbClr val="292934"/>
                </a:solidFill>
                <a:latin typeface="メイリオ" pitchFamily="50" charset="-128"/>
                <a:ea typeface="メイリオ" pitchFamily="50" charset="-128"/>
              </a:rPr>
              <a:t>週</a:t>
            </a:r>
            <a:r>
              <a:rPr lang="en-US" altLang="ja-JP" sz="1400" dirty="0">
                <a:solidFill>
                  <a:srgbClr val="292934"/>
                </a:solidFill>
                <a:latin typeface="メイリオ" pitchFamily="50" charset="-128"/>
                <a:ea typeface="メイリオ" pitchFamily="50" charset="-128"/>
              </a:rPr>
              <a:t>/</a:t>
            </a:r>
            <a:r>
              <a:rPr lang="ja-JP" altLang="en-US" sz="1400" dirty="0">
                <a:solidFill>
                  <a:srgbClr val="292934"/>
                </a:solidFill>
                <a:latin typeface="メイリオ" pitchFamily="50" charset="-128"/>
                <a:ea typeface="メイリオ" pitchFamily="50" charset="-128"/>
              </a:rPr>
              <a:t>月</a:t>
            </a:r>
            <a:endParaRPr lang="ja-JP" altLang="en-US" sz="1400" dirty="0"/>
          </a:p>
        </p:txBody>
      </p:sp>
      <p:pic>
        <p:nvPicPr>
          <p:cNvPr id="11" name="図 10">
            <a:extLst>
              <a:ext uri="{FF2B5EF4-FFF2-40B4-BE49-F238E27FC236}">
                <a16:creationId xmlns:a16="http://schemas.microsoft.com/office/drawing/2014/main" id="{6681CC1A-1598-47C0-B927-BA8F860A7DC2}"/>
              </a:ext>
            </a:extLst>
          </p:cNvPr>
          <p:cNvPicPr>
            <a:picLocks noChangeAspect="1"/>
          </p:cNvPicPr>
          <p:nvPr/>
        </p:nvPicPr>
        <p:blipFill>
          <a:blip r:embed="rId2"/>
          <a:stretch>
            <a:fillRect/>
          </a:stretch>
        </p:blipFill>
        <p:spPr>
          <a:xfrm>
            <a:off x="179512" y="4472045"/>
            <a:ext cx="2793859" cy="2273682"/>
          </a:xfrm>
          <a:prstGeom prst="rect">
            <a:avLst/>
          </a:prstGeom>
        </p:spPr>
      </p:pic>
      <p:pic>
        <p:nvPicPr>
          <p:cNvPr id="12" name="図 11">
            <a:extLst>
              <a:ext uri="{FF2B5EF4-FFF2-40B4-BE49-F238E27FC236}">
                <a16:creationId xmlns:a16="http://schemas.microsoft.com/office/drawing/2014/main" id="{92CF3AF9-AE37-4D97-9A99-EDB291BCC9DD}"/>
              </a:ext>
            </a:extLst>
          </p:cNvPr>
          <p:cNvPicPr>
            <a:picLocks noChangeAspect="1"/>
          </p:cNvPicPr>
          <p:nvPr/>
        </p:nvPicPr>
        <p:blipFill>
          <a:blip r:embed="rId3"/>
          <a:stretch>
            <a:fillRect/>
          </a:stretch>
        </p:blipFill>
        <p:spPr>
          <a:xfrm>
            <a:off x="3111681" y="5864109"/>
            <a:ext cx="1537861" cy="881618"/>
          </a:xfrm>
          <a:prstGeom prst="rect">
            <a:avLst/>
          </a:prstGeom>
        </p:spPr>
      </p:pic>
      <p:sp>
        <p:nvSpPr>
          <p:cNvPr id="13" name="正方形/長方形 12">
            <a:extLst>
              <a:ext uri="{FF2B5EF4-FFF2-40B4-BE49-F238E27FC236}">
                <a16:creationId xmlns:a16="http://schemas.microsoft.com/office/drawing/2014/main" id="{3507293E-E70A-49C4-9576-8A6B534D4B53}"/>
              </a:ext>
            </a:extLst>
          </p:cNvPr>
          <p:cNvSpPr/>
          <p:nvPr/>
        </p:nvSpPr>
        <p:spPr>
          <a:xfrm>
            <a:off x="2973174" y="4491176"/>
            <a:ext cx="3264035" cy="954107"/>
          </a:xfrm>
          <a:prstGeom prst="rect">
            <a:avLst/>
          </a:prstGeom>
        </p:spPr>
        <p:txBody>
          <a:bodyPr wrap="none">
            <a:spAutoFit/>
          </a:bodyPr>
          <a:lstStyle/>
          <a:p>
            <a:r>
              <a:rPr lang="ja-JP" altLang="en-US" sz="2000" dirty="0">
                <a:solidFill>
                  <a:srgbClr val="292934"/>
                </a:solidFill>
                <a:latin typeface="メイリオ" pitchFamily="50" charset="-128"/>
                <a:ea typeface="メイリオ" pitchFamily="50" charset="-128"/>
              </a:rPr>
              <a:t>ビデオ </a:t>
            </a:r>
            <a:r>
              <a:rPr lang="en-US" altLang="ja-JP" sz="2000" dirty="0">
                <a:solidFill>
                  <a:srgbClr val="292934"/>
                </a:solidFill>
                <a:latin typeface="メイリオ" pitchFamily="50" charset="-128"/>
                <a:ea typeface="メイリオ" pitchFamily="50" charset="-128"/>
              </a:rPr>
              <a:t>(</a:t>
            </a:r>
            <a:r>
              <a:rPr lang="ja-JP" altLang="en-US" sz="2000" dirty="0">
                <a:solidFill>
                  <a:srgbClr val="292934"/>
                </a:solidFill>
                <a:latin typeface="メイリオ" pitchFamily="50" charset="-128"/>
                <a:ea typeface="メイリオ" pitchFamily="50" charset="-128"/>
              </a:rPr>
              <a:t>大</a:t>
            </a:r>
            <a:r>
              <a:rPr lang="en-US" altLang="ja-JP" sz="2000" dirty="0">
                <a:solidFill>
                  <a:srgbClr val="292934"/>
                </a:solidFill>
                <a:latin typeface="メイリオ" pitchFamily="50" charset="-128"/>
                <a:ea typeface="メイリオ" pitchFamily="50" charset="-128"/>
              </a:rPr>
              <a:t>)</a:t>
            </a:r>
            <a:r>
              <a:rPr lang="en-US" altLang="ja-JP" sz="1600" dirty="0">
                <a:solidFill>
                  <a:srgbClr val="292934"/>
                </a:solidFill>
                <a:latin typeface="メイリオ" pitchFamily="50" charset="-128"/>
                <a:ea typeface="メイリオ" pitchFamily="50" charset="-128"/>
              </a:rPr>
              <a:t>: </a:t>
            </a:r>
            <a:r>
              <a:rPr lang="ja-JP" altLang="en-US" sz="1600" dirty="0">
                <a:solidFill>
                  <a:srgbClr val="292934"/>
                </a:solidFill>
                <a:latin typeface="メイリオ" pitchFamily="50" charset="-128"/>
                <a:ea typeface="メイリオ" pitchFamily="50" charset="-128"/>
              </a:rPr>
              <a:t>解像度 </a:t>
            </a:r>
            <a:r>
              <a:rPr lang="en-US" altLang="ja-JP" sz="1600" dirty="0">
                <a:solidFill>
                  <a:srgbClr val="292934"/>
                </a:solidFill>
                <a:latin typeface="メイリオ" pitchFamily="50" charset="-128"/>
                <a:ea typeface="メイリオ" pitchFamily="50" charset="-128"/>
              </a:rPr>
              <a:t>640*320</a:t>
            </a:r>
            <a:endParaRPr lang="en-US" altLang="ja-JP" sz="2000" dirty="0">
              <a:solidFill>
                <a:srgbClr val="292934"/>
              </a:solidFill>
              <a:latin typeface="メイリオ" pitchFamily="50" charset="-128"/>
              <a:ea typeface="メイリオ" pitchFamily="50" charset="-128"/>
            </a:endParaRPr>
          </a:p>
          <a:p>
            <a:r>
              <a:rPr lang="en-US" altLang="ja-JP" dirty="0">
                <a:solidFill>
                  <a:srgbClr val="292934"/>
                </a:solidFill>
                <a:latin typeface="メイリオ" pitchFamily="50" charset="-128"/>
                <a:ea typeface="メイリオ" pitchFamily="50" charset="-128"/>
              </a:rPr>
              <a:t>Zoom </a:t>
            </a:r>
            <a:r>
              <a:rPr lang="ja-JP" altLang="en-US" dirty="0">
                <a:solidFill>
                  <a:srgbClr val="292934"/>
                </a:solidFill>
                <a:latin typeface="メイリオ" pitchFamily="50" charset="-128"/>
                <a:ea typeface="メイリオ" pitchFamily="50" charset="-128"/>
              </a:rPr>
              <a:t>のスピーカービューで</a:t>
            </a:r>
            <a:endParaRPr lang="en-US" altLang="ja-JP" dirty="0">
              <a:solidFill>
                <a:srgbClr val="292934"/>
              </a:solidFill>
              <a:latin typeface="メイリオ" pitchFamily="50" charset="-128"/>
              <a:ea typeface="メイリオ" pitchFamily="50" charset="-128"/>
            </a:endParaRPr>
          </a:p>
          <a:p>
            <a:r>
              <a:rPr lang="ja-JP" altLang="en-US" dirty="0">
                <a:solidFill>
                  <a:srgbClr val="292934"/>
                </a:solidFill>
                <a:latin typeface="メイリオ" pitchFamily="50" charset="-128"/>
                <a:ea typeface="メイリオ" pitchFamily="50" charset="-128"/>
              </a:rPr>
              <a:t>最も大きく表示されるビデオ</a:t>
            </a:r>
            <a:endParaRPr lang="ja-JP" altLang="en-US" sz="1200" dirty="0"/>
          </a:p>
        </p:txBody>
      </p:sp>
      <p:sp>
        <p:nvSpPr>
          <p:cNvPr id="14" name="正方形/長方形 13">
            <a:extLst>
              <a:ext uri="{FF2B5EF4-FFF2-40B4-BE49-F238E27FC236}">
                <a16:creationId xmlns:a16="http://schemas.microsoft.com/office/drawing/2014/main" id="{10FD3DB0-5296-4495-A204-11CD87FDBF86}"/>
              </a:ext>
            </a:extLst>
          </p:cNvPr>
          <p:cNvSpPr/>
          <p:nvPr/>
        </p:nvSpPr>
        <p:spPr>
          <a:xfrm>
            <a:off x="4641339" y="5918531"/>
            <a:ext cx="3264035" cy="954107"/>
          </a:xfrm>
          <a:prstGeom prst="rect">
            <a:avLst/>
          </a:prstGeom>
        </p:spPr>
        <p:txBody>
          <a:bodyPr wrap="none">
            <a:spAutoFit/>
          </a:bodyPr>
          <a:lstStyle/>
          <a:p>
            <a:r>
              <a:rPr lang="ja-JP" altLang="en-US" sz="2000" dirty="0">
                <a:solidFill>
                  <a:srgbClr val="292934"/>
                </a:solidFill>
                <a:latin typeface="メイリオ" pitchFamily="50" charset="-128"/>
                <a:ea typeface="メイリオ" pitchFamily="50" charset="-128"/>
              </a:rPr>
              <a:t>ビデオ </a:t>
            </a:r>
            <a:r>
              <a:rPr lang="en-US" altLang="ja-JP" sz="2000" dirty="0">
                <a:solidFill>
                  <a:srgbClr val="292934"/>
                </a:solidFill>
                <a:latin typeface="メイリオ" pitchFamily="50" charset="-128"/>
                <a:ea typeface="メイリオ" pitchFamily="50" charset="-128"/>
              </a:rPr>
              <a:t>(</a:t>
            </a:r>
            <a:r>
              <a:rPr lang="ja-JP" altLang="en-US" sz="2000" dirty="0">
                <a:solidFill>
                  <a:srgbClr val="292934"/>
                </a:solidFill>
                <a:latin typeface="メイリオ" pitchFamily="50" charset="-128"/>
                <a:ea typeface="メイリオ" pitchFamily="50" charset="-128"/>
              </a:rPr>
              <a:t>小</a:t>
            </a:r>
            <a:r>
              <a:rPr lang="en-US" altLang="ja-JP" sz="2000" dirty="0">
                <a:solidFill>
                  <a:srgbClr val="292934"/>
                </a:solidFill>
                <a:latin typeface="メイリオ" pitchFamily="50" charset="-128"/>
                <a:ea typeface="メイリオ" pitchFamily="50" charset="-128"/>
              </a:rPr>
              <a:t>)</a:t>
            </a:r>
            <a:r>
              <a:rPr lang="en-US" altLang="ja-JP" sz="1600" dirty="0">
                <a:solidFill>
                  <a:srgbClr val="292934"/>
                </a:solidFill>
                <a:latin typeface="メイリオ" pitchFamily="50" charset="-128"/>
                <a:ea typeface="メイリオ" pitchFamily="50" charset="-128"/>
              </a:rPr>
              <a:t>: </a:t>
            </a:r>
            <a:r>
              <a:rPr lang="ja-JP" altLang="en-US" sz="1600" dirty="0">
                <a:solidFill>
                  <a:srgbClr val="292934"/>
                </a:solidFill>
                <a:latin typeface="メイリオ" pitchFamily="50" charset="-128"/>
                <a:ea typeface="メイリオ" pitchFamily="50" charset="-128"/>
              </a:rPr>
              <a:t>解像度 </a:t>
            </a:r>
            <a:r>
              <a:rPr lang="en-US" altLang="ja-JP" sz="1600" dirty="0">
                <a:solidFill>
                  <a:srgbClr val="292934"/>
                </a:solidFill>
                <a:latin typeface="メイリオ" pitchFamily="50" charset="-128"/>
                <a:ea typeface="メイリオ" pitchFamily="50" charset="-128"/>
              </a:rPr>
              <a:t>240*180</a:t>
            </a:r>
            <a:endParaRPr lang="en-US" altLang="ja-JP" sz="2000" dirty="0">
              <a:solidFill>
                <a:srgbClr val="292934"/>
              </a:solidFill>
              <a:latin typeface="メイリオ" pitchFamily="50" charset="-128"/>
              <a:ea typeface="メイリオ" pitchFamily="50" charset="-128"/>
            </a:endParaRPr>
          </a:p>
          <a:p>
            <a:r>
              <a:rPr lang="en-US" altLang="ja-JP" dirty="0">
                <a:solidFill>
                  <a:srgbClr val="292934"/>
                </a:solidFill>
                <a:latin typeface="メイリオ" pitchFamily="50" charset="-128"/>
                <a:ea typeface="メイリオ" pitchFamily="50" charset="-128"/>
              </a:rPr>
              <a:t>Zoom </a:t>
            </a:r>
            <a:r>
              <a:rPr lang="ja-JP" altLang="en-US" dirty="0">
                <a:solidFill>
                  <a:srgbClr val="292934"/>
                </a:solidFill>
                <a:latin typeface="メイリオ" pitchFamily="50" charset="-128"/>
                <a:ea typeface="メイリオ" pitchFamily="50" charset="-128"/>
              </a:rPr>
              <a:t>の画面を最小化した時</a:t>
            </a:r>
            <a:endParaRPr lang="en-US" altLang="ja-JP" dirty="0">
              <a:solidFill>
                <a:srgbClr val="292934"/>
              </a:solidFill>
              <a:latin typeface="メイリオ" pitchFamily="50" charset="-128"/>
              <a:ea typeface="メイリオ" pitchFamily="50" charset="-128"/>
            </a:endParaRPr>
          </a:p>
          <a:p>
            <a:r>
              <a:rPr lang="ja-JP" altLang="en-US" dirty="0">
                <a:solidFill>
                  <a:srgbClr val="292934"/>
                </a:solidFill>
                <a:latin typeface="メイリオ" pitchFamily="50" charset="-128"/>
                <a:ea typeface="メイリオ" pitchFamily="50" charset="-128"/>
              </a:rPr>
              <a:t>小さく表示されるビデオ</a:t>
            </a:r>
            <a:endParaRPr lang="en-US" altLang="ja-JP" dirty="0">
              <a:solidFill>
                <a:srgbClr val="292934"/>
              </a:solidFill>
              <a:latin typeface="メイリオ" pitchFamily="50" charset="-128"/>
              <a:ea typeface="メイリオ" pitchFamily="50" charset="-128"/>
            </a:endParaRPr>
          </a:p>
        </p:txBody>
      </p:sp>
      <p:pic>
        <p:nvPicPr>
          <p:cNvPr id="15" name="図 14">
            <a:extLst>
              <a:ext uri="{FF2B5EF4-FFF2-40B4-BE49-F238E27FC236}">
                <a16:creationId xmlns:a16="http://schemas.microsoft.com/office/drawing/2014/main" id="{BAEFC16F-E224-45B6-BD54-C8D19FDD0416}"/>
              </a:ext>
            </a:extLst>
          </p:cNvPr>
          <p:cNvPicPr>
            <a:picLocks noChangeAspect="1"/>
          </p:cNvPicPr>
          <p:nvPr/>
        </p:nvPicPr>
        <p:blipFill>
          <a:blip r:embed="rId4"/>
          <a:stretch>
            <a:fillRect/>
          </a:stretch>
        </p:blipFill>
        <p:spPr>
          <a:xfrm>
            <a:off x="6337099" y="4439886"/>
            <a:ext cx="1708425" cy="536934"/>
          </a:xfrm>
          <a:prstGeom prst="rect">
            <a:avLst/>
          </a:prstGeom>
        </p:spPr>
      </p:pic>
      <p:sp>
        <p:nvSpPr>
          <p:cNvPr id="16" name="正方形/長方形 15">
            <a:extLst>
              <a:ext uri="{FF2B5EF4-FFF2-40B4-BE49-F238E27FC236}">
                <a16:creationId xmlns:a16="http://schemas.microsoft.com/office/drawing/2014/main" id="{0E3909BC-3C75-48B8-8A2D-15297E6D9E38}"/>
              </a:ext>
            </a:extLst>
          </p:cNvPr>
          <p:cNvSpPr/>
          <p:nvPr/>
        </p:nvSpPr>
        <p:spPr>
          <a:xfrm>
            <a:off x="6277334" y="5006573"/>
            <a:ext cx="2844048" cy="984885"/>
          </a:xfrm>
          <a:prstGeom prst="rect">
            <a:avLst/>
          </a:prstGeom>
        </p:spPr>
        <p:txBody>
          <a:bodyPr wrap="none">
            <a:spAutoFit/>
          </a:bodyPr>
          <a:lstStyle/>
          <a:p>
            <a:r>
              <a:rPr lang="ja-JP" altLang="en-US" sz="2000" dirty="0">
                <a:solidFill>
                  <a:srgbClr val="292934"/>
                </a:solidFill>
                <a:latin typeface="メイリオ" pitchFamily="50" charset="-128"/>
                <a:ea typeface="メイリオ" pitchFamily="50" charset="-128"/>
              </a:rPr>
              <a:t>ビデオ </a:t>
            </a:r>
            <a:r>
              <a:rPr lang="en-US" altLang="ja-JP" sz="2000" dirty="0">
                <a:solidFill>
                  <a:srgbClr val="292934"/>
                </a:solidFill>
                <a:latin typeface="メイリオ" pitchFamily="50" charset="-128"/>
                <a:ea typeface="メイリオ" pitchFamily="50" charset="-128"/>
              </a:rPr>
              <a:t>OFF</a:t>
            </a:r>
          </a:p>
          <a:p>
            <a:r>
              <a:rPr lang="ja-JP" altLang="en-US" dirty="0">
                <a:solidFill>
                  <a:srgbClr val="292934"/>
                </a:solidFill>
                <a:latin typeface="メイリオ" pitchFamily="50" charset="-128"/>
                <a:ea typeface="メイリオ" pitchFamily="50" charset="-128"/>
              </a:rPr>
              <a:t>最小化時に左の「</a:t>
            </a:r>
            <a:r>
              <a:rPr lang="en-US" altLang="ja-JP" sz="2000" dirty="0"/>
              <a:t>^</a:t>
            </a:r>
            <a:r>
              <a:rPr lang="ja-JP" altLang="en-US" dirty="0">
                <a:solidFill>
                  <a:srgbClr val="292934"/>
                </a:solidFill>
                <a:latin typeface="メイリオ" pitchFamily="50" charset="-128"/>
                <a:ea typeface="メイリオ" pitchFamily="50" charset="-128"/>
              </a:rPr>
              <a:t>」を押</a:t>
            </a:r>
            <a:endParaRPr lang="en-US" altLang="ja-JP" dirty="0">
              <a:solidFill>
                <a:srgbClr val="292934"/>
              </a:solidFill>
              <a:latin typeface="メイリオ" pitchFamily="50" charset="-128"/>
              <a:ea typeface="メイリオ" pitchFamily="50" charset="-128"/>
            </a:endParaRPr>
          </a:p>
          <a:p>
            <a:r>
              <a:rPr lang="ja-JP" altLang="en-US" dirty="0">
                <a:solidFill>
                  <a:srgbClr val="292934"/>
                </a:solidFill>
                <a:latin typeface="メイリオ" pitchFamily="50" charset="-128"/>
                <a:ea typeface="メイリオ" pitchFamily="50" charset="-128"/>
              </a:rPr>
              <a:t>すと表示 </a:t>
            </a:r>
            <a:r>
              <a:rPr lang="en-US" altLang="ja-JP" dirty="0">
                <a:solidFill>
                  <a:srgbClr val="292934"/>
                </a:solidFill>
                <a:latin typeface="メイリオ" pitchFamily="50" charset="-128"/>
                <a:ea typeface="メイリオ" pitchFamily="50" charset="-128"/>
              </a:rPr>
              <a:t>OFF</a:t>
            </a:r>
            <a:r>
              <a:rPr lang="ja-JP" altLang="en-US" dirty="0">
                <a:solidFill>
                  <a:srgbClr val="292934"/>
                </a:solidFill>
                <a:latin typeface="メイリオ" pitchFamily="50" charset="-128"/>
                <a:ea typeface="メイリオ" pitchFamily="50" charset="-128"/>
              </a:rPr>
              <a:t> </a:t>
            </a:r>
            <a:r>
              <a:rPr lang="en-US" altLang="ja-JP" dirty="0">
                <a:solidFill>
                  <a:srgbClr val="292934"/>
                </a:solidFill>
                <a:latin typeface="メイリオ" pitchFamily="50" charset="-128"/>
                <a:ea typeface="メイリオ" pitchFamily="50" charset="-128"/>
              </a:rPr>
              <a:t>(</a:t>
            </a:r>
            <a:r>
              <a:rPr lang="ja-JP" altLang="en-US" dirty="0">
                <a:solidFill>
                  <a:srgbClr val="292934"/>
                </a:solidFill>
                <a:latin typeface="メイリオ" pitchFamily="50" charset="-128"/>
                <a:ea typeface="メイリオ" pitchFamily="50" charset="-128"/>
              </a:rPr>
              <a:t>通信量 </a:t>
            </a:r>
            <a:r>
              <a:rPr lang="en-US" altLang="ja-JP" dirty="0">
                <a:solidFill>
                  <a:srgbClr val="292934"/>
                </a:solidFill>
                <a:latin typeface="メイリオ" pitchFamily="50" charset="-128"/>
                <a:ea typeface="メイリオ" pitchFamily="50" charset="-128"/>
              </a:rPr>
              <a:t>0)</a:t>
            </a:r>
          </a:p>
        </p:txBody>
      </p:sp>
    </p:spTree>
    <p:extLst>
      <p:ext uri="{BB962C8B-B14F-4D97-AF65-F5344CB8AC3E}">
        <p14:creationId xmlns:p14="http://schemas.microsoft.com/office/powerpoint/2010/main" val="425365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Zoom </a:t>
            </a:r>
            <a:r>
              <a:rPr lang="ja-JP" altLang="en-US" dirty="0"/>
              <a:t>の通信量 </a:t>
            </a:r>
            <a:r>
              <a:rPr lang="ja-JP" altLang="en-US" sz="3600" dirty="0"/>
              <a:t>～抑え方～</a:t>
            </a:r>
            <a:endParaRPr kumimoji="1" lang="ja-JP" altLang="en-US" dirty="0"/>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26</a:t>
            </a:fld>
            <a:endParaRPr kumimoji="1" lang="ja-JP" altLang="en-US"/>
          </a:p>
        </p:txBody>
      </p:sp>
      <p:sp>
        <p:nvSpPr>
          <p:cNvPr id="23" name="コンテンツ プレースホルダー 2">
            <a:extLst>
              <a:ext uri="{FF2B5EF4-FFF2-40B4-BE49-F238E27FC236}">
                <a16:creationId xmlns:a16="http://schemas.microsoft.com/office/drawing/2014/main" id="{381BCDC9-B4A5-4A35-9DE7-2FE2FECC229C}"/>
              </a:ext>
            </a:extLst>
          </p:cNvPr>
          <p:cNvSpPr>
            <a:spLocks noGrp="1"/>
          </p:cNvSpPr>
          <p:nvPr>
            <p:ph idx="1"/>
          </p:nvPr>
        </p:nvSpPr>
        <p:spPr>
          <a:xfrm>
            <a:off x="215516" y="1316211"/>
            <a:ext cx="8712968" cy="5569173"/>
          </a:xfrm>
        </p:spPr>
        <p:txBody>
          <a:bodyPr>
            <a:normAutofit fontScale="92500" lnSpcReduction="10000"/>
          </a:bodyPr>
          <a:lstStyle/>
          <a:p>
            <a:pPr lvl="8"/>
            <a:endParaRPr lang="en-US" altLang="ja-JP" sz="400" dirty="0"/>
          </a:p>
          <a:p>
            <a:pPr lvl="0">
              <a:buClr>
                <a:srgbClr val="93A299"/>
              </a:buClr>
            </a:pPr>
            <a:r>
              <a:rPr lang="ja-JP" altLang="en-US" dirty="0">
                <a:solidFill>
                  <a:srgbClr val="292934"/>
                </a:solidFill>
              </a:rPr>
              <a:t>ビデオ（影響 大）</a:t>
            </a:r>
          </a:p>
          <a:p>
            <a:pPr lvl="1">
              <a:buClr>
                <a:srgbClr val="93A299"/>
              </a:buClr>
            </a:pPr>
            <a:r>
              <a:rPr lang="ja-JP" altLang="en-US" dirty="0">
                <a:solidFill>
                  <a:srgbClr val="292934"/>
                </a:solidFill>
              </a:rPr>
              <a:t>基本 </a:t>
            </a:r>
            <a:r>
              <a:rPr lang="en-US" altLang="ja-JP" dirty="0">
                <a:solidFill>
                  <a:srgbClr val="292934"/>
                </a:solidFill>
              </a:rPr>
              <a:t>OFF</a:t>
            </a:r>
            <a:r>
              <a:rPr lang="ja-JP" altLang="en-US" dirty="0">
                <a:solidFill>
                  <a:srgbClr val="292934"/>
                </a:solidFill>
              </a:rPr>
              <a:t>．</a:t>
            </a:r>
            <a:r>
              <a:rPr lang="en-US" altLang="ja-JP" dirty="0">
                <a:solidFill>
                  <a:srgbClr val="292934"/>
                </a:solidFill>
              </a:rPr>
              <a:t>ON </a:t>
            </a:r>
            <a:r>
              <a:rPr lang="ja-JP" altLang="en-US" dirty="0">
                <a:solidFill>
                  <a:srgbClr val="292934"/>
                </a:solidFill>
              </a:rPr>
              <a:t>にしたい場合，画面共有などを行う </a:t>
            </a:r>
            <a:r>
              <a:rPr lang="en-US" altLang="ja-JP" dirty="0">
                <a:solidFill>
                  <a:srgbClr val="292934"/>
                </a:solidFill>
              </a:rPr>
              <a:t>(</a:t>
            </a:r>
            <a:r>
              <a:rPr lang="ja-JP" altLang="en-US" dirty="0">
                <a:solidFill>
                  <a:srgbClr val="292934"/>
                </a:solidFill>
              </a:rPr>
              <a:t>学生側のビデオ表示が小さくなる</a:t>
            </a:r>
            <a:r>
              <a:rPr lang="en-US" altLang="ja-JP" dirty="0">
                <a:solidFill>
                  <a:srgbClr val="292934"/>
                </a:solidFill>
              </a:rPr>
              <a:t>)</a:t>
            </a:r>
          </a:p>
          <a:p>
            <a:pPr lvl="8">
              <a:buClr>
                <a:srgbClr val="93A299"/>
              </a:buClr>
            </a:pPr>
            <a:endParaRPr lang="en-US" altLang="ja-JP" sz="1700" dirty="0">
              <a:solidFill>
                <a:srgbClr val="292934"/>
              </a:solidFill>
            </a:endParaRPr>
          </a:p>
          <a:p>
            <a:pPr lvl="0">
              <a:buClr>
                <a:srgbClr val="93A299"/>
              </a:buClr>
            </a:pPr>
            <a:r>
              <a:rPr lang="ja-JP" altLang="en-US" dirty="0">
                <a:solidFill>
                  <a:srgbClr val="292934"/>
                </a:solidFill>
              </a:rPr>
              <a:t>画面共有（影響 中）</a:t>
            </a:r>
          </a:p>
          <a:p>
            <a:pPr lvl="1">
              <a:buClr>
                <a:srgbClr val="93A299"/>
              </a:buClr>
            </a:pPr>
            <a:r>
              <a:rPr lang="ja-JP" altLang="en-US" dirty="0">
                <a:solidFill>
                  <a:srgbClr val="292934"/>
                </a:solidFill>
              </a:rPr>
              <a:t>解像度を下げる </a:t>
            </a:r>
            <a:r>
              <a:rPr lang="en-US" altLang="ja-JP" sz="2200" dirty="0">
                <a:solidFill>
                  <a:srgbClr val="292934"/>
                </a:solidFill>
              </a:rPr>
              <a:t>(1024*768 </a:t>
            </a:r>
            <a:r>
              <a:rPr lang="ja-JP" altLang="en-US" sz="2200" dirty="0">
                <a:solidFill>
                  <a:srgbClr val="292934"/>
                </a:solidFill>
              </a:rPr>
              <a:t>でも十分見える</a:t>
            </a:r>
            <a:r>
              <a:rPr lang="en-US" altLang="ja-JP" sz="2200" dirty="0">
                <a:solidFill>
                  <a:srgbClr val="292934"/>
                </a:solidFill>
              </a:rPr>
              <a:t>)</a:t>
            </a:r>
            <a:endParaRPr lang="en-US" altLang="ja-JP" dirty="0">
              <a:solidFill>
                <a:srgbClr val="292934"/>
              </a:solidFill>
            </a:endParaRPr>
          </a:p>
          <a:p>
            <a:pPr lvl="2">
              <a:buClr>
                <a:srgbClr val="93A299"/>
              </a:buClr>
            </a:pPr>
            <a:r>
              <a:rPr lang="en-US" altLang="ja-JP" dirty="0">
                <a:solidFill>
                  <a:srgbClr val="292934"/>
                </a:solidFill>
              </a:rPr>
              <a:t>PC </a:t>
            </a:r>
            <a:r>
              <a:rPr lang="ja-JP" altLang="en-US" dirty="0">
                <a:solidFill>
                  <a:srgbClr val="292934"/>
                </a:solidFill>
              </a:rPr>
              <a:t>の設定で共有する画面自体の解像度を下げる</a:t>
            </a:r>
          </a:p>
          <a:p>
            <a:pPr lvl="2">
              <a:buClr>
                <a:srgbClr val="93A299"/>
              </a:buClr>
            </a:pPr>
            <a:r>
              <a:rPr lang="ja-JP" altLang="en-US" dirty="0">
                <a:solidFill>
                  <a:srgbClr val="292934"/>
                </a:solidFill>
              </a:rPr>
              <a:t>画面ではなくウィンドウを共有してサイズを小さくする</a:t>
            </a:r>
          </a:p>
          <a:p>
            <a:pPr lvl="2">
              <a:buClr>
                <a:srgbClr val="93A299"/>
              </a:buClr>
            </a:pPr>
            <a:r>
              <a:rPr lang="ja-JP" altLang="en-US" dirty="0">
                <a:solidFill>
                  <a:srgbClr val="292934"/>
                </a:solidFill>
              </a:rPr>
              <a:t>画面共有時「詳細」タブから「画面の部分」を共有する</a:t>
            </a:r>
          </a:p>
          <a:p>
            <a:pPr lvl="1">
              <a:buClr>
                <a:srgbClr val="93A299"/>
              </a:buClr>
            </a:pPr>
            <a:r>
              <a:rPr lang="en-US" altLang="ja-JP" dirty="0">
                <a:solidFill>
                  <a:srgbClr val="292934"/>
                </a:solidFill>
              </a:rPr>
              <a:t>fps </a:t>
            </a:r>
            <a:r>
              <a:rPr lang="ja-JP" altLang="en-US" dirty="0">
                <a:solidFill>
                  <a:srgbClr val="292934"/>
                </a:solidFill>
              </a:rPr>
              <a:t>を下げる </a:t>
            </a:r>
            <a:r>
              <a:rPr lang="en-US" altLang="ja-JP" sz="2400" dirty="0">
                <a:solidFill>
                  <a:srgbClr val="292934"/>
                </a:solidFill>
              </a:rPr>
              <a:t>(4</a:t>
            </a:r>
            <a:r>
              <a:rPr lang="ja-JP" altLang="en-US" sz="2400" dirty="0">
                <a:solidFill>
                  <a:srgbClr val="292934"/>
                </a:solidFill>
              </a:rPr>
              <a:t>でも十分</a:t>
            </a:r>
            <a:r>
              <a:rPr lang="en-US" altLang="ja-JP" sz="2400" dirty="0">
                <a:solidFill>
                  <a:srgbClr val="292934"/>
                </a:solidFill>
              </a:rPr>
              <a:t>: </a:t>
            </a:r>
            <a:r>
              <a:rPr lang="ja-JP" altLang="en-US" sz="2400" dirty="0">
                <a:solidFill>
                  <a:srgbClr val="292934"/>
                </a:solidFill>
              </a:rPr>
              <a:t>リアルタイムに変更可</a:t>
            </a:r>
            <a:r>
              <a:rPr lang="en-US" altLang="ja-JP" sz="2400" dirty="0">
                <a:solidFill>
                  <a:srgbClr val="292934"/>
                </a:solidFill>
              </a:rPr>
              <a:t>)</a:t>
            </a:r>
            <a:endParaRPr lang="en-US" altLang="ja-JP" dirty="0">
              <a:solidFill>
                <a:srgbClr val="292934"/>
              </a:solidFill>
            </a:endParaRPr>
          </a:p>
          <a:p>
            <a:pPr lvl="2">
              <a:buClr>
                <a:srgbClr val="93A299"/>
              </a:buClr>
            </a:pPr>
            <a:r>
              <a:rPr lang="en-US" altLang="ja-JP" dirty="0">
                <a:solidFill>
                  <a:srgbClr val="292934"/>
                </a:solidFill>
              </a:rPr>
              <a:t>Zoom </a:t>
            </a:r>
            <a:r>
              <a:rPr lang="ja-JP" altLang="en-US" dirty="0">
                <a:solidFill>
                  <a:srgbClr val="292934"/>
                </a:solidFill>
              </a:rPr>
              <a:t>アプリの「設定</a:t>
            </a:r>
            <a:r>
              <a:rPr lang="en-US" altLang="ja-JP" dirty="0">
                <a:solidFill>
                  <a:srgbClr val="292934"/>
                </a:solidFill>
              </a:rPr>
              <a:t>(</a:t>
            </a:r>
            <a:r>
              <a:rPr lang="ja-JP" altLang="en-US" dirty="0">
                <a:solidFill>
                  <a:srgbClr val="292934"/>
                </a:solidFill>
              </a:rPr>
              <a:t>歯車</a:t>
            </a:r>
            <a:r>
              <a:rPr lang="en-US" altLang="ja-JP" dirty="0">
                <a:solidFill>
                  <a:srgbClr val="292934"/>
                </a:solidFill>
              </a:rPr>
              <a:t>)</a:t>
            </a:r>
            <a:r>
              <a:rPr lang="ja-JP" altLang="en-US" dirty="0">
                <a:solidFill>
                  <a:srgbClr val="292934"/>
                </a:solidFill>
              </a:rPr>
              <a:t>」→「画面を共有」→</a:t>
            </a:r>
            <a:br>
              <a:rPr lang="ja-JP" altLang="en-US" dirty="0">
                <a:solidFill>
                  <a:srgbClr val="292934"/>
                </a:solidFill>
              </a:rPr>
            </a:br>
            <a:r>
              <a:rPr lang="en-US" altLang="ja-JP" dirty="0">
                <a:solidFill>
                  <a:srgbClr val="292934"/>
                </a:solidFill>
              </a:rPr>
              <a:t>(</a:t>
            </a:r>
            <a:r>
              <a:rPr lang="ja-JP" altLang="en-US" dirty="0">
                <a:solidFill>
                  <a:srgbClr val="292934"/>
                </a:solidFill>
              </a:rPr>
              <a:t>右下の</a:t>
            </a:r>
            <a:r>
              <a:rPr lang="en-US" altLang="ja-JP" dirty="0">
                <a:solidFill>
                  <a:srgbClr val="292934"/>
                </a:solidFill>
              </a:rPr>
              <a:t>)</a:t>
            </a:r>
            <a:r>
              <a:rPr lang="ja-JP" altLang="en-US" dirty="0">
                <a:solidFill>
                  <a:srgbClr val="292934"/>
                </a:solidFill>
              </a:rPr>
              <a:t>「詳細」→「画面共有対象を以下に制限する」</a:t>
            </a:r>
          </a:p>
          <a:p>
            <a:pPr lvl="2">
              <a:buClr>
                <a:srgbClr val="93A299"/>
              </a:buClr>
            </a:pPr>
            <a:r>
              <a:rPr lang="en-US" altLang="ja-JP" dirty="0">
                <a:solidFill>
                  <a:srgbClr val="292934"/>
                </a:solidFill>
              </a:rPr>
              <a:t>1 </a:t>
            </a:r>
            <a:r>
              <a:rPr lang="ja-JP" altLang="en-US" dirty="0">
                <a:solidFill>
                  <a:srgbClr val="292934"/>
                </a:solidFill>
              </a:rPr>
              <a:t>が最小 </a:t>
            </a:r>
            <a:r>
              <a:rPr lang="en-US" altLang="ja-JP" dirty="0">
                <a:solidFill>
                  <a:srgbClr val="292934"/>
                </a:solidFill>
              </a:rPr>
              <a:t>(1</a:t>
            </a:r>
            <a:r>
              <a:rPr lang="ja-JP" altLang="en-US" dirty="0">
                <a:solidFill>
                  <a:srgbClr val="292934"/>
                </a:solidFill>
              </a:rPr>
              <a:t>秒に</a:t>
            </a:r>
            <a:r>
              <a:rPr lang="en-US" altLang="ja-JP" dirty="0">
                <a:solidFill>
                  <a:srgbClr val="292934"/>
                </a:solidFill>
              </a:rPr>
              <a:t>1</a:t>
            </a:r>
            <a:r>
              <a:rPr lang="ja-JP" altLang="en-US" dirty="0">
                <a:solidFill>
                  <a:srgbClr val="292934"/>
                </a:solidFill>
              </a:rPr>
              <a:t>回画面更新のため多少カクカク</a:t>
            </a:r>
            <a:r>
              <a:rPr lang="en-US" altLang="ja-JP" dirty="0">
                <a:solidFill>
                  <a:srgbClr val="292934"/>
                </a:solidFill>
              </a:rPr>
              <a:t>)</a:t>
            </a:r>
          </a:p>
        </p:txBody>
      </p:sp>
      <p:sp>
        <p:nvSpPr>
          <p:cNvPr id="9" name="テキスト ボックス 8">
            <a:extLst>
              <a:ext uri="{FF2B5EF4-FFF2-40B4-BE49-F238E27FC236}">
                <a16:creationId xmlns:a16="http://schemas.microsoft.com/office/drawing/2014/main" id="{0883531F-36AB-47B9-8AFD-B39641ED89FF}"/>
              </a:ext>
            </a:extLst>
          </p:cNvPr>
          <p:cNvSpPr txBox="1"/>
          <p:nvPr/>
        </p:nvSpPr>
        <p:spPr>
          <a:xfrm>
            <a:off x="3984172" y="3025980"/>
            <a:ext cx="4717142" cy="461665"/>
          </a:xfrm>
          <a:prstGeom prst="rect">
            <a:avLst/>
          </a:prstGeom>
          <a:noFill/>
        </p:spPr>
        <p:txBody>
          <a:bodyPr wrap="square">
            <a:spAutoFit/>
          </a:bodyPr>
          <a:lstStyle/>
          <a:p>
            <a:r>
              <a:rPr lang="en-US" altLang="ja-JP" sz="2400" dirty="0">
                <a:solidFill>
                  <a:srgbClr val="292934"/>
                </a:solidFill>
              </a:rPr>
              <a:t>fps: </a:t>
            </a:r>
            <a:r>
              <a:rPr lang="ja-JP" altLang="en-US" sz="2400" dirty="0">
                <a:solidFill>
                  <a:srgbClr val="292934"/>
                </a:solidFill>
              </a:rPr>
              <a:t>フレーム毎秒</a:t>
            </a:r>
            <a:endParaRPr lang="ja-JP" altLang="en-US" sz="2400" dirty="0"/>
          </a:p>
        </p:txBody>
      </p:sp>
      <p:sp>
        <p:nvSpPr>
          <p:cNvPr id="3" name="日付プレースホルダー 2">
            <a:extLst>
              <a:ext uri="{FF2B5EF4-FFF2-40B4-BE49-F238E27FC236}">
                <a16:creationId xmlns:a16="http://schemas.microsoft.com/office/drawing/2014/main" id="{FA620664-E761-4C95-9C77-6E4B961DBEDB}"/>
              </a:ext>
            </a:extLst>
          </p:cNvPr>
          <p:cNvSpPr>
            <a:spLocks noGrp="1"/>
          </p:cNvSpPr>
          <p:nvPr>
            <p:ph type="dt" sz="half" idx="10"/>
          </p:nvPr>
        </p:nvSpPr>
        <p:spPr/>
        <p:txBody>
          <a:bodyPr/>
          <a:lstStyle/>
          <a:p>
            <a:r>
              <a:rPr kumimoji="1" lang="en-US" altLang="ja-JP"/>
              <a:t>2021/9/15</a:t>
            </a:r>
            <a:endParaRPr kumimoji="1" lang="ja-JP" altLang="en-US"/>
          </a:p>
        </p:txBody>
      </p:sp>
    </p:spTree>
    <p:extLst>
      <p:ext uri="{BB962C8B-B14F-4D97-AF65-F5344CB8AC3E}">
        <p14:creationId xmlns:p14="http://schemas.microsoft.com/office/powerpoint/2010/main" val="2102922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9474" y="274638"/>
            <a:ext cx="8425052" cy="1143000"/>
          </a:xfrm>
        </p:spPr>
        <p:txBody>
          <a:bodyPr>
            <a:normAutofit/>
          </a:bodyPr>
          <a:lstStyle/>
          <a:p>
            <a:r>
              <a:rPr lang="en-US" altLang="ja-JP" dirty="0"/>
              <a:t>Zoom </a:t>
            </a:r>
            <a:r>
              <a:rPr lang="ja-JP" altLang="en-US" dirty="0"/>
              <a:t>の通信量 </a:t>
            </a:r>
            <a:r>
              <a:rPr lang="ja-JP" altLang="en-US" sz="3600" dirty="0"/>
              <a:t>～授業例</a:t>
            </a:r>
            <a:r>
              <a:rPr lang="en-US" altLang="ja-JP" sz="3600" dirty="0"/>
              <a:t>: </a:t>
            </a:r>
            <a:r>
              <a:rPr lang="ja-JP" altLang="en-US" sz="3600" dirty="0"/>
              <a:t>教育学～</a:t>
            </a:r>
            <a:endParaRPr kumimoji="1" lang="ja-JP" altLang="en-US" dirty="0"/>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27</a:t>
            </a:fld>
            <a:endParaRPr kumimoji="1" lang="ja-JP" altLang="en-US"/>
          </a:p>
        </p:txBody>
      </p:sp>
      <p:sp>
        <p:nvSpPr>
          <p:cNvPr id="18" name="正方形/長方形 17">
            <a:extLst>
              <a:ext uri="{FF2B5EF4-FFF2-40B4-BE49-F238E27FC236}">
                <a16:creationId xmlns:a16="http://schemas.microsoft.com/office/drawing/2014/main" id="{011DA585-6C1E-4B00-8862-850920B4E47A}"/>
              </a:ext>
            </a:extLst>
          </p:cNvPr>
          <p:cNvSpPr/>
          <p:nvPr/>
        </p:nvSpPr>
        <p:spPr>
          <a:xfrm>
            <a:off x="92411" y="5549890"/>
            <a:ext cx="8836073" cy="954107"/>
          </a:xfrm>
          <a:prstGeom prst="rect">
            <a:avLst/>
          </a:prstGeom>
        </p:spPr>
        <p:txBody>
          <a:bodyPr wrap="none">
            <a:spAutoFit/>
          </a:bodyPr>
          <a:lstStyle/>
          <a:p>
            <a:r>
              <a:rPr lang="ja-JP" altLang="en-US" sz="2800" b="1" dirty="0">
                <a:solidFill>
                  <a:srgbClr val="292934"/>
                </a:solidFill>
                <a:latin typeface="メイリオ" pitchFamily="50" charset="-128"/>
                <a:ea typeface="メイリオ" pitchFamily="50" charset="-128"/>
              </a:rPr>
              <a:t>・工夫（解像度 低，</a:t>
            </a:r>
            <a:r>
              <a:rPr lang="en-US" altLang="ja-JP" sz="2800" b="1" dirty="0">
                <a:solidFill>
                  <a:srgbClr val="292934"/>
                </a:solidFill>
                <a:latin typeface="メイリオ" pitchFamily="50" charset="-128"/>
                <a:ea typeface="メイリオ" pitchFamily="50" charset="-128"/>
              </a:rPr>
              <a:t>fps </a:t>
            </a:r>
            <a:r>
              <a:rPr lang="ja-JP" altLang="en-US" sz="2800" b="1" dirty="0">
                <a:solidFill>
                  <a:srgbClr val="292934"/>
                </a:solidFill>
                <a:latin typeface="メイリオ" pitchFamily="50" charset="-128"/>
                <a:ea typeface="メイリオ" pitchFamily="50" charset="-128"/>
              </a:rPr>
              <a:t>低）したら 画面共有 </a:t>
            </a:r>
            <a:r>
              <a:rPr lang="en-US" altLang="ja-JP" sz="2800" b="1" dirty="0">
                <a:solidFill>
                  <a:srgbClr val="292934"/>
                </a:solidFill>
                <a:latin typeface="メイリオ" pitchFamily="50" charset="-128"/>
                <a:ea typeface="メイリオ" pitchFamily="50" charset="-128"/>
              </a:rPr>
              <a:t>&lt; </a:t>
            </a:r>
            <a:r>
              <a:rPr lang="ja-JP" altLang="en-US" sz="2800" b="1" dirty="0">
                <a:solidFill>
                  <a:srgbClr val="292934"/>
                </a:solidFill>
                <a:latin typeface="メイリオ" pitchFamily="50" charset="-128"/>
                <a:ea typeface="メイリオ" pitchFamily="50" charset="-128"/>
              </a:rPr>
              <a:t>音声</a:t>
            </a:r>
            <a:endParaRPr lang="en-US" altLang="ja-JP" sz="2800" b="1" dirty="0">
              <a:solidFill>
                <a:srgbClr val="292934"/>
              </a:solidFill>
              <a:latin typeface="メイリオ" pitchFamily="50" charset="-128"/>
              <a:ea typeface="メイリオ" pitchFamily="50" charset="-128"/>
            </a:endParaRPr>
          </a:p>
          <a:p>
            <a:r>
              <a:rPr lang="ja-JP" altLang="en-US" sz="2800" b="1" dirty="0">
                <a:solidFill>
                  <a:srgbClr val="292934"/>
                </a:solidFill>
                <a:latin typeface="メイリオ" pitchFamily="50" charset="-128"/>
                <a:ea typeface="メイリオ" pitchFamily="50" charset="-128"/>
              </a:rPr>
              <a:t>・意外と学生のビデオ通信量は少ない</a:t>
            </a:r>
            <a:endParaRPr lang="ja-JP" altLang="en-US" sz="2800" b="1" dirty="0"/>
          </a:p>
        </p:txBody>
      </p:sp>
      <p:graphicFrame>
        <p:nvGraphicFramePr>
          <p:cNvPr id="20" name="表 8">
            <a:extLst>
              <a:ext uri="{FF2B5EF4-FFF2-40B4-BE49-F238E27FC236}">
                <a16:creationId xmlns:a16="http://schemas.microsoft.com/office/drawing/2014/main" id="{C57F1A72-01F3-4CC7-898B-256775E5334F}"/>
              </a:ext>
            </a:extLst>
          </p:cNvPr>
          <p:cNvGraphicFramePr>
            <a:graphicFrameLocks noGrp="1"/>
          </p:cNvGraphicFramePr>
          <p:nvPr/>
        </p:nvGraphicFramePr>
        <p:xfrm>
          <a:off x="359472" y="1916440"/>
          <a:ext cx="8425054" cy="792480"/>
        </p:xfrm>
        <a:graphic>
          <a:graphicData uri="http://schemas.openxmlformats.org/drawingml/2006/table">
            <a:tbl>
              <a:tblPr firstRow="1" bandRow="1">
                <a:tableStyleId>{5C22544A-7EE6-4342-B048-85BDC9FD1C3A}</a:tableStyleId>
              </a:tblPr>
              <a:tblGrid>
                <a:gridCol w="1342087">
                  <a:extLst>
                    <a:ext uri="{9D8B030D-6E8A-4147-A177-3AD203B41FA5}">
                      <a16:colId xmlns:a16="http://schemas.microsoft.com/office/drawing/2014/main" val="1618792800"/>
                    </a:ext>
                  </a:extLst>
                </a:gridCol>
                <a:gridCol w="1342087">
                  <a:extLst>
                    <a:ext uri="{9D8B030D-6E8A-4147-A177-3AD203B41FA5}">
                      <a16:colId xmlns:a16="http://schemas.microsoft.com/office/drawing/2014/main" val="1407305136"/>
                    </a:ext>
                  </a:extLst>
                </a:gridCol>
                <a:gridCol w="1565753">
                  <a:extLst>
                    <a:ext uri="{9D8B030D-6E8A-4147-A177-3AD203B41FA5}">
                      <a16:colId xmlns:a16="http://schemas.microsoft.com/office/drawing/2014/main" val="946374958"/>
                    </a:ext>
                  </a:extLst>
                </a:gridCol>
                <a:gridCol w="2460343">
                  <a:extLst>
                    <a:ext uri="{9D8B030D-6E8A-4147-A177-3AD203B41FA5}">
                      <a16:colId xmlns:a16="http://schemas.microsoft.com/office/drawing/2014/main" val="696881215"/>
                    </a:ext>
                  </a:extLst>
                </a:gridCol>
                <a:gridCol w="1714784">
                  <a:extLst>
                    <a:ext uri="{9D8B030D-6E8A-4147-A177-3AD203B41FA5}">
                      <a16:colId xmlns:a16="http://schemas.microsoft.com/office/drawing/2014/main" val="353773399"/>
                    </a:ext>
                  </a:extLst>
                </a:gridCol>
              </a:tblGrid>
              <a:tr h="344881">
                <a:tc>
                  <a:txBody>
                    <a:bodyPr/>
                    <a:lstStyle/>
                    <a:p>
                      <a:r>
                        <a:rPr kumimoji="1" lang="ja-JP" altLang="en-US" sz="2000" dirty="0">
                          <a:latin typeface="Meiryo UI" panose="020B0604030504040204" pitchFamily="50" charset="-128"/>
                          <a:ea typeface="Meiryo UI" panose="020B0604030504040204" pitchFamily="50" charset="-128"/>
                        </a:rPr>
                        <a:t>学生数</a:t>
                      </a:r>
                    </a:p>
                  </a:txBody>
                  <a:tcPr/>
                </a:tc>
                <a:tc>
                  <a:txBody>
                    <a:bodyPr/>
                    <a:lstStyle/>
                    <a:p>
                      <a:r>
                        <a:rPr kumimoji="1" lang="ja-JP" altLang="en-US" sz="2000" dirty="0">
                          <a:latin typeface="Meiryo UI" panose="020B0604030504040204" pitchFamily="50" charset="-128"/>
                          <a:ea typeface="Meiryo UI" panose="020B0604030504040204" pitchFamily="50" charset="-128"/>
                        </a:rPr>
                        <a:t>時間</a:t>
                      </a:r>
                    </a:p>
                  </a:txBody>
                  <a:tcPr/>
                </a:tc>
                <a:tc>
                  <a:txBody>
                    <a:bodyPr/>
                    <a:lstStyle/>
                    <a:p>
                      <a:r>
                        <a:rPr kumimoji="1" lang="ja-JP" altLang="en-US" sz="2000" dirty="0">
                          <a:latin typeface="Meiryo UI" panose="020B0604030504040204" pitchFamily="50" charset="-128"/>
                          <a:ea typeface="Meiryo UI" panose="020B0604030504040204" pitchFamily="50" charset="-128"/>
                        </a:rPr>
                        <a:t>ビデオ</a:t>
                      </a:r>
                    </a:p>
                  </a:txBody>
                  <a:tcPr/>
                </a:tc>
                <a:tc>
                  <a:txBody>
                    <a:bodyPr/>
                    <a:lstStyle/>
                    <a:p>
                      <a:r>
                        <a:rPr kumimoji="1" lang="ja-JP" altLang="en-US" sz="2000" dirty="0">
                          <a:latin typeface="Meiryo UI" panose="020B0604030504040204" pitchFamily="50" charset="-128"/>
                          <a:ea typeface="Meiryo UI" panose="020B0604030504040204" pitchFamily="50" charset="-128"/>
                        </a:rPr>
                        <a:t>画面共有 解像度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latin typeface="Meiryo UI" panose="020B0604030504040204" pitchFamily="50" charset="-128"/>
                          <a:ea typeface="Meiryo UI" panose="020B0604030504040204" pitchFamily="50" charset="-128"/>
                        </a:rPr>
                        <a:t>画面共有 </a:t>
                      </a:r>
                      <a:r>
                        <a:rPr kumimoji="1" lang="en-US" altLang="ja-JP" sz="2000" dirty="0">
                          <a:latin typeface="Meiryo UI" panose="020B0604030504040204" pitchFamily="50" charset="-128"/>
                          <a:ea typeface="Meiryo UI" panose="020B0604030504040204" pitchFamily="50" charset="-128"/>
                        </a:rPr>
                        <a:t>fps</a:t>
                      </a:r>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42003917"/>
                  </a:ext>
                </a:extLst>
              </a:tr>
              <a:tr h="320246">
                <a:tc>
                  <a:txBody>
                    <a:bodyPr/>
                    <a:lstStyle/>
                    <a:p>
                      <a:r>
                        <a:rPr kumimoji="1" lang="en-US" altLang="ja-JP" sz="2000" dirty="0">
                          <a:latin typeface="Meiryo UI" panose="020B0604030504040204" pitchFamily="50" charset="-128"/>
                          <a:ea typeface="Meiryo UI" panose="020B0604030504040204" pitchFamily="50" charset="-128"/>
                        </a:rPr>
                        <a:t>20</a:t>
                      </a:r>
                      <a:r>
                        <a:rPr kumimoji="1" lang="ja-JP" altLang="en-US" sz="2000" dirty="0">
                          <a:latin typeface="Meiryo UI" panose="020B0604030504040204" pitchFamily="50" charset="-128"/>
                          <a:ea typeface="Meiryo UI" panose="020B0604030504040204" pitchFamily="50" charset="-128"/>
                        </a:rPr>
                        <a:t>人</a:t>
                      </a:r>
                    </a:p>
                  </a:txBody>
                  <a:tcPr anchor="ctr"/>
                </a:tc>
                <a:tc>
                  <a:txBody>
                    <a:bodyPr/>
                    <a:lstStyle/>
                    <a:p>
                      <a:r>
                        <a:rPr kumimoji="1" lang="en-US" altLang="ja-JP" sz="2000" dirty="0">
                          <a:latin typeface="Meiryo UI" panose="020B0604030504040204" pitchFamily="50" charset="-128"/>
                          <a:ea typeface="Meiryo UI" panose="020B0604030504040204" pitchFamily="50" charset="-128"/>
                        </a:rPr>
                        <a:t>105</a:t>
                      </a:r>
                      <a:r>
                        <a:rPr kumimoji="1" lang="ja-JP" altLang="en-US" sz="2000" dirty="0">
                          <a:latin typeface="Meiryo UI" panose="020B0604030504040204" pitchFamily="50" charset="-128"/>
                          <a:ea typeface="Meiryo UI" panose="020B0604030504040204" pitchFamily="50" charset="-128"/>
                        </a:rPr>
                        <a:t>分</a:t>
                      </a:r>
                    </a:p>
                  </a:txBody>
                  <a:tcPr anchor="ctr"/>
                </a:tc>
                <a:tc>
                  <a:txBody>
                    <a:bodyPr/>
                    <a:lstStyle/>
                    <a:p>
                      <a:r>
                        <a:rPr kumimoji="1" lang="ja-JP" altLang="en-US" sz="2000" b="1" u="sng" dirty="0">
                          <a:latin typeface="Meiryo UI" panose="020B0604030504040204" pitchFamily="50" charset="-128"/>
                          <a:ea typeface="Meiryo UI" panose="020B0604030504040204" pitchFamily="50" charset="-128"/>
                        </a:rPr>
                        <a:t>教員 </a:t>
                      </a:r>
                      <a:r>
                        <a:rPr kumimoji="1" lang="en-US" altLang="ja-JP" sz="2000" b="1" u="sng" dirty="0">
                          <a:latin typeface="Meiryo UI" panose="020B0604030504040204" pitchFamily="50" charset="-128"/>
                          <a:ea typeface="Meiryo UI" panose="020B0604030504040204" pitchFamily="50" charset="-128"/>
                        </a:rPr>
                        <a:t>ON</a:t>
                      </a:r>
                      <a:endParaRPr kumimoji="1" lang="ja-JP" altLang="en-US" sz="2000" b="1" u="sng" dirty="0">
                        <a:latin typeface="Meiryo UI" panose="020B0604030504040204" pitchFamily="50" charset="-128"/>
                        <a:ea typeface="Meiryo UI" panose="020B0604030504040204" pitchFamily="50" charset="-128"/>
                      </a:endParaRPr>
                    </a:p>
                  </a:txBody>
                  <a:tcPr anchor="ctr"/>
                </a:tc>
                <a:tc>
                  <a:txBody>
                    <a:bodyPr/>
                    <a:lstStyle/>
                    <a:p>
                      <a:r>
                        <a:rPr kumimoji="1" lang="en-US" altLang="ja-JP" sz="2000" b="1" u="sng" dirty="0">
                          <a:latin typeface="Meiryo UI" panose="020B0604030504040204" pitchFamily="50" charset="-128"/>
                          <a:ea typeface="Meiryo UI" panose="020B0604030504040204" pitchFamily="50" charset="-128"/>
                        </a:rPr>
                        <a:t>1024*768</a:t>
                      </a:r>
                    </a:p>
                  </a:txBody>
                  <a:tcPr anchor="ctr"/>
                </a:tc>
                <a:tc>
                  <a:txBody>
                    <a:bodyPr/>
                    <a:lstStyle/>
                    <a:p>
                      <a:r>
                        <a:rPr kumimoji="1" lang="en-US" altLang="ja-JP" sz="2000" b="1" u="sng" dirty="0">
                          <a:latin typeface="Meiryo UI" panose="020B0604030504040204" pitchFamily="50" charset="-128"/>
                          <a:ea typeface="Meiryo UI" panose="020B0604030504040204" pitchFamily="50" charset="-128"/>
                        </a:rPr>
                        <a:t>1</a:t>
                      </a:r>
                    </a:p>
                  </a:txBody>
                  <a:tcPr anchor="ctr"/>
                </a:tc>
                <a:extLst>
                  <a:ext uri="{0D108BD9-81ED-4DB2-BD59-A6C34878D82A}">
                    <a16:rowId xmlns:a16="http://schemas.microsoft.com/office/drawing/2014/main" val="1944783163"/>
                  </a:ext>
                </a:extLst>
              </a:tr>
            </a:tbl>
          </a:graphicData>
        </a:graphic>
      </p:graphicFrame>
      <p:graphicFrame>
        <p:nvGraphicFramePr>
          <p:cNvPr id="22" name="表 5">
            <a:extLst>
              <a:ext uri="{FF2B5EF4-FFF2-40B4-BE49-F238E27FC236}">
                <a16:creationId xmlns:a16="http://schemas.microsoft.com/office/drawing/2014/main" id="{2AF3C805-CD58-46F0-8338-C89AA08DE2AF}"/>
              </a:ext>
            </a:extLst>
          </p:cNvPr>
          <p:cNvGraphicFramePr>
            <a:graphicFrameLocks noGrp="1"/>
          </p:cNvGraphicFramePr>
          <p:nvPr/>
        </p:nvGraphicFramePr>
        <p:xfrm>
          <a:off x="215516" y="3429000"/>
          <a:ext cx="8712970" cy="1981200"/>
        </p:xfrm>
        <a:graphic>
          <a:graphicData uri="http://schemas.openxmlformats.org/drawingml/2006/table">
            <a:tbl>
              <a:tblPr firstRow="1" bandRow="1">
                <a:tableStyleId>{5C22544A-7EE6-4342-B048-85BDC9FD1C3A}</a:tableStyleId>
              </a:tblPr>
              <a:tblGrid>
                <a:gridCol w="540060">
                  <a:extLst>
                    <a:ext uri="{9D8B030D-6E8A-4147-A177-3AD203B41FA5}">
                      <a16:colId xmlns:a16="http://schemas.microsoft.com/office/drawing/2014/main" val="458213068"/>
                    </a:ext>
                  </a:extLst>
                </a:gridCol>
                <a:gridCol w="783430">
                  <a:extLst>
                    <a:ext uri="{9D8B030D-6E8A-4147-A177-3AD203B41FA5}">
                      <a16:colId xmlns:a16="http://schemas.microsoft.com/office/drawing/2014/main" val="4175050694"/>
                    </a:ext>
                  </a:extLst>
                </a:gridCol>
                <a:gridCol w="1477896">
                  <a:extLst>
                    <a:ext uri="{9D8B030D-6E8A-4147-A177-3AD203B41FA5}">
                      <a16:colId xmlns:a16="http://schemas.microsoft.com/office/drawing/2014/main" val="744320522"/>
                    </a:ext>
                  </a:extLst>
                </a:gridCol>
                <a:gridCol w="1477896">
                  <a:extLst>
                    <a:ext uri="{9D8B030D-6E8A-4147-A177-3AD203B41FA5}">
                      <a16:colId xmlns:a16="http://schemas.microsoft.com/office/drawing/2014/main" val="2553847717"/>
                    </a:ext>
                  </a:extLst>
                </a:gridCol>
                <a:gridCol w="1477896">
                  <a:extLst>
                    <a:ext uri="{9D8B030D-6E8A-4147-A177-3AD203B41FA5}">
                      <a16:colId xmlns:a16="http://schemas.microsoft.com/office/drawing/2014/main" val="1017573362"/>
                    </a:ext>
                  </a:extLst>
                </a:gridCol>
                <a:gridCol w="1477896">
                  <a:extLst>
                    <a:ext uri="{9D8B030D-6E8A-4147-A177-3AD203B41FA5}">
                      <a16:colId xmlns:a16="http://schemas.microsoft.com/office/drawing/2014/main" val="320139533"/>
                    </a:ext>
                  </a:extLst>
                </a:gridCol>
                <a:gridCol w="1477896">
                  <a:extLst>
                    <a:ext uri="{9D8B030D-6E8A-4147-A177-3AD203B41FA5}">
                      <a16:colId xmlns:a16="http://schemas.microsoft.com/office/drawing/2014/main" val="1280129671"/>
                    </a:ext>
                  </a:extLst>
                </a:gridCol>
              </a:tblGrid>
              <a:tr h="370840">
                <a:tc gridSpan="2">
                  <a:txBody>
                    <a:bodyPr/>
                    <a:lstStyle/>
                    <a:p>
                      <a:endParaRPr kumimoji="1" lang="ja-JP" altLang="en-US" sz="20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a:txBody>
                    <a:bodyPr/>
                    <a:lstStyle/>
                    <a:p>
                      <a:pPr algn="ctr"/>
                      <a:r>
                        <a:rPr kumimoji="1" lang="ja-JP" altLang="en-US" sz="2000" dirty="0">
                          <a:latin typeface="Meiryo UI" panose="020B0604030504040204" pitchFamily="50" charset="-128"/>
                          <a:ea typeface="Meiryo UI" panose="020B0604030504040204" pitchFamily="50" charset="-128"/>
                        </a:rPr>
                        <a:t>音声</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画面共有</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ビデオ</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音</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画</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全合計</a:t>
                      </a:r>
                    </a:p>
                  </a:txBody>
                  <a:tcPr/>
                </a:tc>
                <a:extLst>
                  <a:ext uri="{0D108BD9-81ED-4DB2-BD59-A6C34878D82A}">
                    <a16:rowId xmlns:a16="http://schemas.microsoft.com/office/drawing/2014/main" val="4178886300"/>
                  </a:ext>
                </a:extLst>
              </a:tr>
              <a:tr h="370840">
                <a:tc rowSpan="2">
                  <a:txBody>
                    <a:bodyPr/>
                    <a:lstStyle/>
                    <a:p>
                      <a:r>
                        <a:rPr kumimoji="1" lang="ja-JP" altLang="en-US" sz="2000" dirty="0">
                          <a:latin typeface="Meiryo UI" panose="020B0604030504040204" pitchFamily="50" charset="-128"/>
                          <a:ea typeface="Meiryo UI" panose="020B0604030504040204" pitchFamily="50" charset="-128"/>
                        </a:rPr>
                        <a:t>教員 </a:t>
                      </a:r>
                    </a:p>
                  </a:txBody>
                  <a:tcPr anchor="ctr"/>
                </a:tc>
                <a:tc>
                  <a:txBody>
                    <a:bodyPr/>
                    <a:lstStyle/>
                    <a:p>
                      <a:r>
                        <a:rPr kumimoji="1" lang="ja-JP" altLang="en-US" sz="2000" dirty="0">
                          <a:latin typeface="Meiryo UI" panose="020B0604030504040204" pitchFamily="50" charset="-128"/>
                          <a:ea typeface="Meiryo UI" panose="020B0604030504040204" pitchFamily="50" charset="-128"/>
                        </a:rPr>
                        <a:t>送信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55MB</a:t>
                      </a:r>
                    </a:p>
                  </a:txBody>
                  <a:tcPr/>
                </a:tc>
                <a:tc>
                  <a:txBody>
                    <a:bodyPr/>
                    <a:lstStyle/>
                    <a:p>
                      <a:pPr algn="r"/>
                      <a:r>
                        <a:rPr kumimoji="1" lang="en-US" altLang="ja-JP" sz="2000" b="1" u="sng" dirty="0">
                          <a:latin typeface="Meiryo UI" panose="020B0604030504040204" pitchFamily="50" charset="-128"/>
                          <a:ea typeface="Meiryo UI" panose="020B0604030504040204" pitchFamily="50" charset="-128"/>
                        </a:rPr>
                        <a:t>11MB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726MB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66MB</a:t>
                      </a:r>
                    </a:p>
                  </a:txBody>
                  <a:tcPr/>
                </a:tc>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804MB</a:t>
                      </a:r>
                    </a:p>
                  </a:txBody>
                  <a:tcPr anchor="ctr"/>
                </a:tc>
                <a:extLst>
                  <a:ext uri="{0D108BD9-81ED-4DB2-BD59-A6C34878D82A}">
                    <a16:rowId xmlns:a16="http://schemas.microsoft.com/office/drawing/2014/main" val="1845395049"/>
                  </a:ext>
                </a:extLst>
              </a:tr>
              <a:tr h="370840">
                <a:tc vMerge="1">
                  <a:txBody>
                    <a:bodyPr/>
                    <a:lstStyle/>
                    <a:p>
                      <a:endParaRPr kumimoji="1" lang="ja-JP" altLang="en-US" sz="2000" dirty="0">
                        <a:latin typeface="Meiryo UI" panose="020B0604030504040204" pitchFamily="50" charset="-128"/>
                        <a:ea typeface="Meiryo UI" panose="020B0604030504040204" pitchFamily="50" charset="-128"/>
                      </a:endParaRPr>
                    </a:p>
                  </a:txBody>
                  <a:tcPr anchor="ctr"/>
                </a:tc>
                <a:tc>
                  <a:txBody>
                    <a:bodyPr/>
                    <a:lstStyle/>
                    <a:p>
                      <a:r>
                        <a:rPr kumimoji="1" lang="ja-JP" altLang="en-US" sz="2000" dirty="0">
                          <a:latin typeface="Meiryo UI" panose="020B0604030504040204" pitchFamily="50" charset="-128"/>
                          <a:ea typeface="Meiryo UI" panose="020B0604030504040204" pitchFamily="50" charset="-128"/>
                        </a:rPr>
                        <a:t>受信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5MB</a:t>
                      </a:r>
                    </a:p>
                  </a:txBody>
                  <a:tcPr/>
                </a:tc>
                <a:tc>
                  <a:txBody>
                    <a:bodyPr/>
                    <a:lstStyle/>
                    <a:p>
                      <a:pPr algn="r"/>
                      <a:r>
                        <a:rPr kumimoji="1" lang="en-US" altLang="ja-JP" sz="2000" b="0" u="none" dirty="0">
                          <a:latin typeface="Meiryo UI" panose="020B0604030504040204" pitchFamily="50" charset="-128"/>
                          <a:ea typeface="Meiryo UI" panose="020B0604030504040204" pitchFamily="50" charset="-128"/>
                        </a:rPr>
                        <a:t>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7MB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5MB</a:t>
                      </a:r>
                    </a:p>
                  </a:txBody>
                  <a:tcPr/>
                </a:tc>
                <a:tc v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3248673530"/>
                  </a:ext>
                </a:extLst>
              </a:tr>
              <a:tr h="370840">
                <a:tc rowSpan="2">
                  <a:txBody>
                    <a:bodyPr/>
                    <a:lstStyle/>
                    <a:p>
                      <a:r>
                        <a:rPr kumimoji="1" lang="ja-JP" altLang="en-US" sz="2000" dirty="0">
                          <a:latin typeface="Meiryo UI" panose="020B0604030504040204" pitchFamily="50" charset="-128"/>
                          <a:ea typeface="Meiryo UI" panose="020B0604030504040204" pitchFamily="50" charset="-128"/>
                        </a:rPr>
                        <a:t>学生 </a:t>
                      </a:r>
                    </a:p>
                  </a:txBody>
                  <a:tcPr anchor="ctr"/>
                </a:tc>
                <a:tc>
                  <a:txBody>
                    <a:bodyPr/>
                    <a:lstStyle/>
                    <a:p>
                      <a:r>
                        <a:rPr kumimoji="1" lang="ja-JP" altLang="en-US" sz="2000" dirty="0">
                          <a:latin typeface="Meiryo UI" panose="020B0604030504040204" pitchFamily="50" charset="-128"/>
                          <a:ea typeface="Meiryo UI" panose="020B0604030504040204" pitchFamily="50" charset="-128"/>
                        </a:rPr>
                        <a:t>送信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0MB</a:t>
                      </a:r>
                    </a:p>
                  </a:txBody>
                  <a:tcPr/>
                </a:tc>
                <a:tc>
                  <a:txBody>
                    <a:bodyPr/>
                    <a:lstStyle/>
                    <a:p>
                      <a:pPr algn="r"/>
                      <a:r>
                        <a:rPr kumimoji="1" lang="en-US" altLang="ja-JP" sz="2000" b="0" u="none" dirty="0">
                          <a:latin typeface="Meiryo UI" panose="020B0604030504040204" pitchFamily="50" charset="-128"/>
                          <a:ea typeface="Meiryo UI" panose="020B0604030504040204" pitchFamily="50" charset="-128"/>
                        </a:rPr>
                        <a:t>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0MB</a:t>
                      </a:r>
                    </a:p>
                  </a:txBody>
                  <a:tcPr/>
                </a:tc>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163MB</a:t>
                      </a:r>
                    </a:p>
                  </a:txBody>
                  <a:tcPr anchor="ctr"/>
                </a:tc>
                <a:extLst>
                  <a:ext uri="{0D108BD9-81ED-4DB2-BD59-A6C34878D82A}">
                    <a16:rowId xmlns:a16="http://schemas.microsoft.com/office/drawing/2014/main" val="699588090"/>
                  </a:ext>
                </a:extLst>
              </a:tr>
              <a:tr h="370840">
                <a:tc vMerge="1">
                  <a:txBody>
                    <a:bodyPr/>
                    <a:lstStyle/>
                    <a:p>
                      <a:endParaRPr kumimoji="1" lang="ja-JP" altLang="en-US" sz="2000" dirty="0">
                        <a:latin typeface="Meiryo UI" panose="020B0604030504040204" pitchFamily="50" charset="-128"/>
                        <a:ea typeface="Meiryo UI" panose="020B0604030504040204" pitchFamily="50" charset="-128"/>
                      </a:endParaRPr>
                    </a:p>
                  </a:txBody>
                  <a:tcPr anchor="ctr"/>
                </a:tc>
                <a:tc>
                  <a:txBody>
                    <a:bodyPr/>
                    <a:lstStyle/>
                    <a:p>
                      <a:r>
                        <a:rPr kumimoji="1" lang="ja-JP" altLang="en-US" sz="2000" dirty="0">
                          <a:latin typeface="Meiryo UI" panose="020B0604030504040204" pitchFamily="50" charset="-128"/>
                          <a:ea typeface="Meiryo UI" panose="020B0604030504040204" pitchFamily="50" charset="-128"/>
                        </a:rPr>
                        <a:t>受信</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54MB</a:t>
                      </a:r>
                    </a:p>
                  </a:txBody>
                  <a:tcPr/>
                </a:tc>
                <a:tc>
                  <a:txBody>
                    <a:bodyPr/>
                    <a:lstStyle/>
                    <a:p>
                      <a:pPr algn="r"/>
                      <a:r>
                        <a:rPr kumimoji="1" lang="en-US" altLang="ja-JP" sz="2000" b="1" u="sng" dirty="0">
                          <a:latin typeface="Meiryo UI" panose="020B0604030504040204" pitchFamily="50" charset="-128"/>
                          <a:ea typeface="Meiryo UI" panose="020B0604030504040204" pitchFamily="50" charset="-128"/>
                        </a:rPr>
                        <a:t>8MB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1" i="0" u="sng"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100MB</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rPr>
                        <a:t>62MB</a:t>
                      </a:r>
                    </a:p>
                  </a:txBody>
                  <a:tcPr/>
                </a:tc>
                <a:tc v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292934"/>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1216922064"/>
                  </a:ext>
                </a:extLst>
              </a:tr>
            </a:tbl>
          </a:graphicData>
        </a:graphic>
      </p:graphicFrame>
      <p:sp>
        <p:nvSpPr>
          <p:cNvPr id="23" name="コンテンツ プレースホルダー 2">
            <a:extLst>
              <a:ext uri="{FF2B5EF4-FFF2-40B4-BE49-F238E27FC236}">
                <a16:creationId xmlns:a16="http://schemas.microsoft.com/office/drawing/2014/main" id="{381BCDC9-B4A5-4A35-9DE7-2FE2FECC229C}"/>
              </a:ext>
            </a:extLst>
          </p:cNvPr>
          <p:cNvSpPr>
            <a:spLocks noGrp="1"/>
          </p:cNvSpPr>
          <p:nvPr>
            <p:ph idx="1"/>
          </p:nvPr>
        </p:nvSpPr>
        <p:spPr>
          <a:xfrm>
            <a:off x="215516" y="1133980"/>
            <a:ext cx="8712968" cy="5569173"/>
          </a:xfrm>
        </p:spPr>
        <p:txBody>
          <a:bodyPr>
            <a:normAutofit/>
          </a:bodyPr>
          <a:lstStyle/>
          <a:p>
            <a:pPr lvl="8"/>
            <a:endParaRPr lang="en-US" altLang="ja-JP" sz="400" dirty="0"/>
          </a:p>
          <a:p>
            <a:pPr lvl="0">
              <a:buClr>
                <a:srgbClr val="93A299"/>
              </a:buClr>
            </a:pPr>
            <a:r>
              <a:rPr lang="ja-JP" altLang="en-US" dirty="0">
                <a:solidFill>
                  <a:srgbClr val="292934"/>
                </a:solidFill>
              </a:rPr>
              <a:t>基本情報</a:t>
            </a:r>
            <a:endParaRPr lang="en-US" altLang="ja-JP" dirty="0">
              <a:solidFill>
                <a:srgbClr val="292934"/>
              </a:solidFill>
            </a:endParaRPr>
          </a:p>
          <a:p>
            <a:pPr lvl="0">
              <a:buClr>
                <a:srgbClr val="93A299"/>
              </a:buClr>
            </a:pPr>
            <a:endParaRPr lang="en-US" altLang="ja-JP" dirty="0">
              <a:solidFill>
                <a:srgbClr val="292934"/>
              </a:solidFill>
            </a:endParaRPr>
          </a:p>
          <a:p>
            <a:pPr lvl="4">
              <a:buClr>
                <a:srgbClr val="93A299"/>
              </a:buClr>
            </a:pPr>
            <a:endParaRPr lang="en-US" altLang="ja-JP" dirty="0">
              <a:solidFill>
                <a:srgbClr val="292934"/>
              </a:solidFill>
            </a:endParaRPr>
          </a:p>
          <a:p>
            <a:pPr lvl="0">
              <a:buClr>
                <a:srgbClr val="93A299"/>
              </a:buClr>
            </a:pPr>
            <a:r>
              <a:rPr lang="ja-JP" altLang="en-US" dirty="0">
                <a:solidFill>
                  <a:srgbClr val="292934"/>
                </a:solidFill>
              </a:rPr>
              <a:t>通信量</a:t>
            </a:r>
            <a:r>
              <a:rPr lang="ja-JP" altLang="en-US" sz="2400" dirty="0">
                <a:solidFill>
                  <a:srgbClr val="292934"/>
                </a:solidFill>
              </a:rPr>
              <a:t> </a:t>
            </a:r>
            <a:r>
              <a:rPr lang="en-US" altLang="ja-JP" sz="2400" dirty="0">
                <a:solidFill>
                  <a:srgbClr val="292934"/>
                </a:solidFill>
              </a:rPr>
              <a:t>(</a:t>
            </a:r>
            <a:r>
              <a:rPr lang="ja-JP" altLang="en-US" sz="2400" dirty="0">
                <a:solidFill>
                  <a:srgbClr val="292934"/>
                </a:solidFill>
              </a:rPr>
              <a:t>学生の値は全員の中央値</a:t>
            </a:r>
            <a:r>
              <a:rPr lang="en-US" altLang="ja-JP" sz="2400" dirty="0">
                <a:solidFill>
                  <a:srgbClr val="292934"/>
                </a:solidFill>
              </a:rPr>
              <a:t>)</a:t>
            </a:r>
            <a:endParaRPr lang="en-US" altLang="ja-JP" dirty="0">
              <a:solidFill>
                <a:srgbClr val="292934"/>
              </a:solidFill>
            </a:endParaRPr>
          </a:p>
          <a:p>
            <a:pPr lvl="0">
              <a:buClr>
                <a:srgbClr val="93A299"/>
              </a:buClr>
            </a:pPr>
            <a:endParaRPr lang="en-US" altLang="ja-JP" dirty="0">
              <a:solidFill>
                <a:srgbClr val="292934"/>
              </a:solidFill>
            </a:endParaRPr>
          </a:p>
          <a:p>
            <a:pPr lvl="1"/>
            <a:endParaRPr lang="en-US" altLang="ja-JP" dirty="0"/>
          </a:p>
          <a:p>
            <a:endParaRPr lang="en-US" altLang="ja-JP" dirty="0"/>
          </a:p>
          <a:p>
            <a:endParaRPr lang="en-US" altLang="ja-JP" dirty="0"/>
          </a:p>
        </p:txBody>
      </p:sp>
      <p:sp>
        <p:nvSpPr>
          <p:cNvPr id="3" name="日付プレースホルダー 2">
            <a:extLst>
              <a:ext uri="{FF2B5EF4-FFF2-40B4-BE49-F238E27FC236}">
                <a16:creationId xmlns:a16="http://schemas.microsoft.com/office/drawing/2014/main" id="{3F0FDE70-D21C-48F3-9047-A7C79D384A6C}"/>
              </a:ext>
            </a:extLst>
          </p:cNvPr>
          <p:cNvSpPr>
            <a:spLocks noGrp="1"/>
          </p:cNvSpPr>
          <p:nvPr>
            <p:ph type="dt" sz="half" idx="10"/>
          </p:nvPr>
        </p:nvSpPr>
        <p:spPr/>
        <p:txBody>
          <a:bodyPr/>
          <a:lstStyle/>
          <a:p>
            <a:r>
              <a:rPr kumimoji="1" lang="en-US" altLang="ja-JP"/>
              <a:t>2021/9/15</a:t>
            </a:r>
            <a:endParaRPr kumimoji="1" lang="ja-JP" altLang="en-US"/>
          </a:p>
        </p:txBody>
      </p:sp>
    </p:spTree>
    <p:extLst>
      <p:ext uri="{BB962C8B-B14F-4D97-AF65-F5344CB8AC3E}">
        <p14:creationId xmlns:p14="http://schemas.microsoft.com/office/powerpoint/2010/main" val="971852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Zoom </a:t>
            </a:r>
            <a:r>
              <a:rPr lang="ja-JP" altLang="en-US" dirty="0"/>
              <a:t>の通信量 </a:t>
            </a:r>
            <a:r>
              <a:rPr lang="ja-JP" altLang="en-US" sz="3600" dirty="0"/>
              <a:t>～参考情報～</a:t>
            </a:r>
            <a:endParaRPr kumimoji="1" lang="ja-JP" altLang="en-US" dirty="0"/>
          </a:p>
        </p:txBody>
      </p:sp>
      <p:sp>
        <p:nvSpPr>
          <p:cNvPr id="6" name="スライド番号プレースホルダ 5"/>
          <p:cNvSpPr>
            <a:spLocks noGrp="1"/>
          </p:cNvSpPr>
          <p:nvPr>
            <p:ph type="sldNum" sz="quarter" idx="12"/>
          </p:nvPr>
        </p:nvSpPr>
        <p:spPr>
          <a:xfrm>
            <a:off x="7301432" y="6429653"/>
            <a:ext cx="2133600" cy="365125"/>
          </a:xfrm>
        </p:spPr>
        <p:txBody>
          <a:bodyPr/>
          <a:lstStyle/>
          <a:p>
            <a:fld id="{EDF77D8D-9987-453A-9A05-EB91CA595C68}" type="slidenum">
              <a:rPr kumimoji="1" lang="ja-JP" altLang="en-US" smtClean="0"/>
              <a:pPr/>
              <a:t>28</a:t>
            </a:fld>
            <a:endParaRPr kumimoji="1" lang="ja-JP" altLang="en-US"/>
          </a:p>
        </p:txBody>
      </p:sp>
      <p:sp>
        <p:nvSpPr>
          <p:cNvPr id="23" name="コンテンツ プレースホルダー 2">
            <a:extLst>
              <a:ext uri="{FF2B5EF4-FFF2-40B4-BE49-F238E27FC236}">
                <a16:creationId xmlns:a16="http://schemas.microsoft.com/office/drawing/2014/main" id="{381BCDC9-B4A5-4A35-9DE7-2FE2FECC229C}"/>
              </a:ext>
            </a:extLst>
          </p:cNvPr>
          <p:cNvSpPr>
            <a:spLocks noGrp="1"/>
          </p:cNvSpPr>
          <p:nvPr>
            <p:ph idx="1"/>
          </p:nvPr>
        </p:nvSpPr>
        <p:spPr>
          <a:xfrm>
            <a:off x="215516" y="1316211"/>
            <a:ext cx="8712968" cy="5569173"/>
          </a:xfrm>
        </p:spPr>
        <p:txBody>
          <a:bodyPr>
            <a:normAutofit fontScale="55000" lnSpcReduction="20000"/>
          </a:bodyPr>
          <a:lstStyle/>
          <a:p>
            <a:r>
              <a:rPr lang="ja-JP" altLang="en-US" dirty="0"/>
              <a:t>井上仁（</a:t>
            </a:r>
            <a:r>
              <a:rPr lang="en-US" altLang="ja-JP" dirty="0"/>
              <a:t>2020</a:t>
            </a:r>
            <a:r>
              <a:rPr lang="ja-JP" altLang="en-US" dirty="0"/>
              <a:t>）「</a:t>
            </a:r>
            <a:r>
              <a:rPr lang="en-US" altLang="ja-JP" dirty="0"/>
              <a:t>Zoom</a:t>
            </a:r>
            <a:r>
              <a:rPr lang="ja-JP" altLang="en-US" dirty="0"/>
              <a:t>を利用したオンライン授業におけるネットワークトラフィック調査」第</a:t>
            </a:r>
            <a:r>
              <a:rPr lang="en-US" altLang="ja-JP" dirty="0"/>
              <a:t>2</a:t>
            </a:r>
            <a:r>
              <a:rPr lang="ja-JP" altLang="en-US" dirty="0"/>
              <a:t>回 </a:t>
            </a:r>
            <a:r>
              <a:rPr lang="en-US" altLang="ja-JP" dirty="0"/>
              <a:t>4</a:t>
            </a:r>
            <a:r>
              <a:rPr lang="ja-JP" altLang="en-US" dirty="0"/>
              <a:t>月からの大学等遠隔授業に関する取組状況共有サイバーシンポジウム</a:t>
            </a:r>
          </a:p>
          <a:p>
            <a:pPr lvl="1"/>
            <a:r>
              <a:rPr lang="en-US" altLang="ja-JP" dirty="0">
                <a:hlinkClick r:id="rId2"/>
              </a:rPr>
              <a:t>https://www.nii.ac.jp/news/upload/20200403-6_Inoue.pdf</a:t>
            </a:r>
            <a:r>
              <a:rPr lang="en-US" altLang="ja-JP" dirty="0"/>
              <a:t>  </a:t>
            </a:r>
          </a:p>
          <a:p>
            <a:pPr lvl="8"/>
            <a:endParaRPr lang="en-US" altLang="ja-JP" dirty="0"/>
          </a:p>
          <a:p>
            <a:r>
              <a:rPr lang="ja-JP" altLang="en-US" dirty="0"/>
              <a:t>井上仁（</a:t>
            </a:r>
            <a:r>
              <a:rPr lang="en-US" altLang="ja-JP" dirty="0"/>
              <a:t>2020</a:t>
            </a:r>
            <a:r>
              <a:rPr lang="ja-JP" altLang="en-US" dirty="0"/>
              <a:t>）</a:t>
            </a:r>
            <a:r>
              <a:rPr lang="en-US" altLang="ja-JP" dirty="0" err="1"/>
              <a:t>facebook</a:t>
            </a:r>
            <a:r>
              <a:rPr lang="en-US" altLang="ja-JP" dirty="0"/>
              <a:t> </a:t>
            </a:r>
            <a:r>
              <a:rPr lang="ja-JP" altLang="en-US" dirty="0"/>
              <a:t>投稿（画面共有時の通信量）</a:t>
            </a:r>
            <a:endParaRPr lang="en-US" altLang="ja-JP" dirty="0"/>
          </a:p>
          <a:p>
            <a:pPr lvl="1"/>
            <a:r>
              <a:rPr lang="en-US" altLang="ja-JP" dirty="0">
                <a:hlinkClick r:id="rId3"/>
              </a:rPr>
              <a:t>https://www.facebook.com/groups/146940180042907/permalink/163466895056902/</a:t>
            </a:r>
            <a:endParaRPr lang="en-US" altLang="ja-JP" dirty="0"/>
          </a:p>
          <a:p>
            <a:pPr lvl="8"/>
            <a:r>
              <a:rPr lang="en-US" altLang="ja-JP" dirty="0"/>
              <a:t> </a:t>
            </a:r>
          </a:p>
          <a:p>
            <a:r>
              <a:rPr lang="ja-JP" altLang="en-US" dirty="0"/>
              <a:t>工藤知宏（</a:t>
            </a:r>
            <a:r>
              <a:rPr lang="en-US" altLang="ja-JP" dirty="0"/>
              <a:t>2020</a:t>
            </a:r>
            <a:r>
              <a:rPr lang="ja-JP" altLang="en-US" dirty="0"/>
              <a:t>）「オンライン授業の通信量」東京大学 説明会</a:t>
            </a:r>
            <a:r>
              <a:rPr lang="en-US" altLang="ja-JP" dirty="0"/>
              <a:t>: S</a:t>
            </a:r>
            <a:r>
              <a:rPr lang="ja-JP" altLang="en-US" dirty="0"/>
              <a:t>セメスタ開始</a:t>
            </a:r>
            <a:r>
              <a:rPr lang="en-US" altLang="ja-JP" dirty="0"/>
              <a:t>2</a:t>
            </a:r>
            <a:r>
              <a:rPr lang="ja-JP" altLang="en-US" dirty="0"/>
              <a:t>週間を経て</a:t>
            </a:r>
            <a:endParaRPr lang="en-US" altLang="ja-JP" dirty="0"/>
          </a:p>
          <a:p>
            <a:pPr lvl="1"/>
            <a:r>
              <a:rPr lang="en-US" altLang="ja-JP" dirty="0">
                <a:hlinkClick r:id="rId4"/>
              </a:rPr>
              <a:t>https://utelecon.github.io/events/2020-04-16/07-Traffic.pdf</a:t>
            </a:r>
            <a:endParaRPr lang="en-US" altLang="ja-JP" dirty="0"/>
          </a:p>
          <a:p>
            <a:pPr lvl="8"/>
            <a:endParaRPr lang="en-US" altLang="ja-JP" dirty="0"/>
          </a:p>
          <a:p>
            <a:r>
              <a:rPr lang="ja-JP" altLang="en-US" dirty="0"/>
              <a:t>福田健作（</a:t>
            </a:r>
            <a:r>
              <a:rPr lang="en-US" altLang="ja-JP" dirty="0"/>
              <a:t>2020</a:t>
            </a:r>
            <a:r>
              <a:rPr lang="ja-JP" altLang="en-US" dirty="0"/>
              <a:t>）「帯域逼迫するネットワークの状況」 第</a:t>
            </a:r>
            <a:r>
              <a:rPr lang="en-US" altLang="ja-JP" dirty="0"/>
              <a:t>3</a:t>
            </a:r>
            <a:r>
              <a:rPr lang="ja-JP" altLang="en-US" dirty="0"/>
              <a:t>回</a:t>
            </a:r>
            <a:r>
              <a:rPr lang="en-US" altLang="ja-JP" dirty="0"/>
              <a:t> 4</a:t>
            </a:r>
            <a:r>
              <a:rPr lang="ja-JP" altLang="en-US" dirty="0"/>
              <a:t>月からの大学等遠隔授業に関する取組状況共有サイバーシンポジウム</a:t>
            </a:r>
            <a:endParaRPr lang="en-US" altLang="ja-JP" dirty="0"/>
          </a:p>
          <a:p>
            <a:pPr lvl="1"/>
            <a:r>
              <a:rPr lang="en-US" altLang="ja-JP" dirty="0">
                <a:hlinkClick r:id="rId5"/>
              </a:rPr>
              <a:t>https://www.nii.ac.jp/news/upload/20200410-2_Fukuda.pdf</a:t>
            </a:r>
            <a:endParaRPr lang="en-US" altLang="ja-JP" dirty="0"/>
          </a:p>
          <a:p>
            <a:pPr lvl="8"/>
            <a:endParaRPr lang="en-US" altLang="ja-JP" dirty="0"/>
          </a:p>
          <a:p>
            <a:r>
              <a:rPr lang="ja-JP" altLang="en-US" dirty="0"/>
              <a:t>長健二朗（</a:t>
            </a:r>
            <a:r>
              <a:rPr lang="en-US" altLang="ja-JP" dirty="0"/>
              <a:t>2020</a:t>
            </a:r>
            <a:r>
              <a:rPr lang="ja-JP" altLang="en-US" dirty="0"/>
              <a:t>）「その後の新型コロナウイルスのフレッツトラフィックへの影響」</a:t>
            </a:r>
          </a:p>
          <a:p>
            <a:pPr lvl="1"/>
            <a:r>
              <a:rPr lang="en-US" altLang="ja-JP" dirty="0">
                <a:hlinkClick r:id="rId6"/>
              </a:rPr>
              <a:t>https://eng-blog.iij.ad.jp/archives/5813</a:t>
            </a:r>
            <a:r>
              <a:rPr lang="en-US" altLang="ja-JP" dirty="0"/>
              <a:t> </a:t>
            </a:r>
          </a:p>
          <a:p>
            <a:endParaRPr lang="en-US" altLang="ja-JP" dirty="0"/>
          </a:p>
          <a:p>
            <a:r>
              <a:rPr lang="ja-JP" altLang="en-US" dirty="0"/>
              <a:t>吉田塁（</a:t>
            </a:r>
            <a:r>
              <a:rPr lang="en-US" altLang="ja-JP" dirty="0"/>
              <a:t>2020</a:t>
            </a:r>
            <a:r>
              <a:rPr lang="ja-JP" altLang="en-US" dirty="0"/>
              <a:t>）「オンライン授業において </a:t>
            </a:r>
            <a:r>
              <a:rPr lang="en-US" altLang="ja-JP" dirty="0"/>
              <a:t>Zoom </a:t>
            </a:r>
            <a:r>
              <a:rPr lang="ja-JP" altLang="en-US" dirty="0"/>
              <a:t>の通信量を抑えるには」</a:t>
            </a:r>
            <a:br>
              <a:rPr lang="en-US" altLang="ja-JP" dirty="0"/>
            </a:br>
            <a:r>
              <a:rPr lang="ja-JP" altLang="en-US" dirty="0"/>
              <a:t>第</a:t>
            </a:r>
            <a:r>
              <a:rPr lang="en-US" altLang="ja-JP" dirty="0"/>
              <a:t>9</a:t>
            </a:r>
            <a:r>
              <a:rPr lang="ja-JP" altLang="en-US" dirty="0"/>
              <a:t>回</a:t>
            </a:r>
            <a:r>
              <a:rPr lang="en-US" altLang="ja-JP" dirty="0"/>
              <a:t> 4</a:t>
            </a:r>
            <a:r>
              <a:rPr lang="ja-JP" altLang="en-US" dirty="0"/>
              <a:t>月からの大学等遠隔授業に関する取組状況共有サイバーシンポジウム</a:t>
            </a:r>
            <a:endParaRPr lang="en-US" altLang="ja-JP" dirty="0"/>
          </a:p>
          <a:p>
            <a:pPr lvl="1"/>
            <a:r>
              <a:rPr lang="en-US" altLang="ja-JP" dirty="0">
                <a:hlinkClick r:id="rId7"/>
              </a:rPr>
              <a:t>https://www.nii.ac.jp/event/other/decs/#09</a:t>
            </a:r>
            <a:r>
              <a:rPr lang="en-US" altLang="ja-JP" dirty="0"/>
              <a:t> </a:t>
            </a:r>
          </a:p>
        </p:txBody>
      </p:sp>
      <p:sp>
        <p:nvSpPr>
          <p:cNvPr id="3" name="日付プレースホルダー 2">
            <a:extLst>
              <a:ext uri="{FF2B5EF4-FFF2-40B4-BE49-F238E27FC236}">
                <a16:creationId xmlns:a16="http://schemas.microsoft.com/office/drawing/2014/main" id="{4B44D44C-B124-4462-A9EE-9BF4B19864AE}"/>
              </a:ext>
            </a:extLst>
          </p:cNvPr>
          <p:cNvSpPr>
            <a:spLocks noGrp="1"/>
          </p:cNvSpPr>
          <p:nvPr>
            <p:ph type="dt" sz="half" idx="10"/>
          </p:nvPr>
        </p:nvSpPr>
        <p:spPr/>
        <p:txBody>
          <a:bodyPr/>
          <a:lstStyle/>
          <a:p>
            <a:r>
              <a:rPr kumimoji="1" lang="en-US" altLang="ja-JP"/>
              <a:t>2021/9/15</a:t>
            </a:r>
            <a:endParaRPr kumimoji="1" lang="ja-JP" altLang="en-US"/>
          </a:p>
        </p:txBody>
      </p:sp>
    </p:spTree>
    <p:extLst>
      <p:ext uri="{BB962C8B-B14F-4D97-AF65-F5344CB8AC3E}">
        <p14:creationId xmlns:p14="http://schemas.microsoft.com/office/powerpoint/2010/main" val="287846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アップデート</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20373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hlinkClick r:id="rId2"/>
              </a:rPr>
              <a:t>utelecon</a:t>
            </a:r>
            <a:r>
              <a:rPr lang="en-US" altLang="ja-JP" dirty="0">
                <a:hlinkClick r:id="rId2"/>
              </a:rPr>
              <a:t> </a:t>
            </a:r>
            <a:r>
              <a:rPr lang="ja-JP" altLang="en-US" dirty="0">
                <a:hlinkClick r:id="rId2"/>
              </a:rPr>
              <a:t>ポータルサイト</a:t>
            </a:r>
            <a:r>
              <a:rPr lang="ja-JP" altLang="en-US" dirty="0"/>
              <a:t>の改善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8" name="日付プレースホルダ 7"/>
          <p:cNvSpPr>
            <a:spLocks noGrp="1"/>
          </p:cNvSpPr>
          <p:nvPr>
            <p:ph type="dt" sz="half" idx="10"/>
          </p:nvPr>
        </p:nvSpPr>
        <p:spPr/>
        <p:txBody>
          <a:bodyPr/>
          <a:lstStyle/>
          <a:p>
            <a:r>
              <a:rPr kumimoji="1" lang="en-US" altLang="ja-JP"/>
              <a:t>2021/9/15</a:t>
            </a:r>
            <a:endParaRPr kumimoji="1" lang="ja-JP" altLang="en-US"/>
          </a:p>
        </p:txBody>
      </p:sp>
      <p:graphicFrame>
        <p:nvGraphicFramePr>
          <p:cNvPr id="9" name="表 7">
            <a:extLst>
              <a:ext uri="{FF2B5EF4-FFF2-40B4-BE49-F238E27FC236}">
                <a16:creationId xmlns:a16="http://schemas.microsoft.com/office/drawing/2014/main" id="{6E112354-9CCC-451E-BDF2-CBA3DA1E39C9}"/>
              </a:ext>
            </a:extLst>
          </p:cNvPr>
          <p:cNvGraphicFramePr>
            <a:graphicFrameLocks noGrp="1"/>
          </p:cNvGraphicFramePr>
          <p:nvPr>
            <p:extLst>
              <p:ext uri="{D42A27DB-BD31-4B8C-83A1-F6EECF244321}">
                <p14:modId xmlns:p14="http://schemas.microsoft.com/office/powerpoint/2010/main" val="3433505794"/>
              </p:ext>
            </p:extLst>
          </p:nvPr>
        </p:nvGraphicFramePr>
        <p:xfrm>
          <a:off x="406584" y="2509225"/>
          <a:ext cx="8352928" cy="368808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4180470886"/>
                    </a:ext>
                  </a:extLst>
                </a:gridCol>
                <a:gridCol w="5616624">
                  <a:extLst>
                    <a:ext uri="{9D8B030D-6E8A-4147-A177-3AD203B41FA5}">
                      <a16:colId xmlns:a16="http://schemas.microsoft.com/office/drawing/2014/main" val="3726193233"/>
                    </a:ext>
                  </a:extLst>
                </a:gridCol>
              </a:tblGrid>
              <a:tr h="294033">
                <a:tc>
                  <a:txBody>
                    <a:bodyPr/>
                    <a:lstStyle/>
                    <a:p>
                      <a:pPr algn="ctr"/>
                      <a:r>
                        <a:rPr kumimoji="1" lang="ja-JP" altLang="en-US" sz="2000" dirty="0">
                          <a:latin typeface="Meiryo UI" panose="020B0604030504040204" pitchFamily="50" charset="-128"/>
                          <a:ea typeface="Meiryo UI" panose="020B0604030504040204" pitchFamily="50" charset="-128"/>
                        </a:rPr>
                        <a:t>ページ</a:t>
                      </a:r>
                    </a:p>
                  </a:txBody>
                  <a:tcPr/>
                </a:tc>
                <a:tc>
                  <a:txBody>
                    <a:bodyPr/>
                    <a:lstStyle/>
                    <a:p>
                      <a:pPr algn="ctr"/>
                      <a:r>
                        <a:rPr kumimoji="1" lang="ja-JP" altLang="en-US" sz="20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1301241581"/>
                  </a:ext>
                </a:extLst>
              </a:tr>
              <a:tr h="294033">
                <a:tc>
                  <a:txBody>
                    <a:bodyPr/>
                    <a:lstStyle/>
                    <a:p>
                      <a:r>
                        <a:rPr kumimoji="1" lang="ja-JP" altLang="en-US" sz="1800" dirty="0">
                          <a:latin typeface="Meiryo UI" panose="020B0604030504040204" pitchFamily="50" charset="-128"/>
                          <a:ea typeface="Meiryo UI" panose="020B0604030504040204" pitchFamily="50" charset="-128"/>
                          <a:hlinkClick r:id="rId3"/>
                        </a:rPr>
                        <a:t>オンラインを活用するために</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800" dirty="0">
                          <a:latin typeface="Meiryo UI" panose="020B0604030504040204" pitchFamily="50" charset="-128"/>
                          <a:ea typeface="Meiryo UI" panose="020B0604030504040204" pitchFamily="50" charset="-128"/>
                        </a:rPr>
                        <a:t>オンラインの活用方法に関する情報がまとめています</a:t>
                      </a:r>
                      <a:endParaRPr kumimoji="1" lang="en-US" altLang="ja-JP"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25196869"/>
                  </a:ext>
                </a:extLst>
              </a:tr>
              <a:tr h="294033">
                <a:tc>
                  <a:txBody>
                    <a:bodyPr/>
                    <a:lstStyle/>
                    <a:p>
                      <a:r>
                        <a:rPr kumimoji="1" lang="ja-JP" altLang="en-US" sz="1800" dirty="0">
                          <a:latin typeface="Meiryo UI" panose="020B0604030504040204" pitchFamily="50" charset="-128"/>
                          <a:ea typeface="Meiryo UI" panose="020B0604030504040204" pitchFamily="50" charset="-128"/>
                          <a:hlinkClick r:id="rId4"/>
                        </a:rPr>
                        <a:t>使えるツールから探す</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800" dirty="0">
                          <a:latin typeface="Meiryo UI" panose="020B0604030504040204" pitchFamily="50" charset="-128"/>
                          <a:ea typeface="Meiryo UI" panose="020B0604030504040204" pitchFamily="50" charset="-128"/>
                        </a:rPr>
                        <a:t>ツール別に記事をまとめています</a:t>
                      </a:r>
                      <a:endParaRPr kumimoji="1" lang="en-US" altLang="ja-JP"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70832130"/>
                  </a:ext>
                </a:extLst>
              </a:tr>
              <a:tr h="294033">
                <a:tc>
                  <a:txBody>
                    <a:bodyPr/>
                    <a:lstStyle/>
                    <a:p>
                      <a:r>
                        <a:rPr kumimoji="1" lang="ja-JP" altLang="en-US" sz="1800" dirty="0">
                          <a:latin typeface="Meiryo UI" panose="020B0604030504040204" pitchFamily="50" charset="-128"/>
                          <a:ea typeface="Meiryo UI" panose="020B0604030504040204" pitchFamily="50" charset="-128"/>
                          <a:hlinkClick r:id="rId5"/>
                        </a:rPr>
                        <a:t>やりたいことから探す</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800" dirty="0">
                          <a:latin typeface="Meiryo UI" panose="020B0604030504040204" pitchFamily="50" charset="-128"/>
                          <a:ea typeface="Meiryo UI" panose="020B0604030504040204" pitchFamily="50" charset="-128"/>
                        </a:rPr>
                        <a:t>目的別に記事をまとめています</a:t>
                      </a:r>
                      <a:endParaRPr kumimoji="1" lang="en-US" altLang="ja-JP"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8907137"/>
                  </a:ext>
                </a:extLst>
              </a:tr>
              <a:tr h="294033">
                <a:tc>
                  <a:txBody>
                    <a:bodyPr/>
                    <a:lstStyle/>
                    <a:p>
                      <a:r>
                        <a:rPr kumimoji="1" lang="ja-JP" altLang="en-US" sz="1800" dirty="0">
                          <a:latin typeface="Meiryo UI" panose="020B0604030504040204" pitchFamily="50" charset="-128"/>
                          <a:ea typeface="Meiryo UI" panose="020B0604030504040204" pitchFamily="50" charset="-128"/>
                          <a:hlinkClick r:id="rId6"/>
                        </a:rPr>
                        <a:t>東大の実践を知る</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800" dirty="0">
                          <a:latin typeface="Meiryo UI" panose="020B0604030504040204" pitchFamily="50" charset="-128"/>
                          <a:ea typeface="Meiryo UI" panose="020B0604030504040204" pitchFamily="50" charset="-128"/>
                        </a:rPr>
                        <a:t>オンライン授業のグッドプラクティス，オンライン授業情報交換会，オンライン授業に関するアンケート，本学教職員から共有いただいた資料へのリンク</a:t>
                      </a:r>
                      <a:endParaRPr kumimoji="1" lang="en-US" altLang="ja-JP"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51528774"/>
                  </a:ext>
                </a:extLst>
              </a:tr>
              <a:tr h="294033">
                <a:tc>
                  <a:txBody>
                    <a:bodyPr/>
                    <a:lstStyle/>
                    <a:p>
                      <a:r>
                        <a:rPr kumimoji="1" lang="ja-JP" altLang="en-US" sz="1800" dirty="0">
                          <a:latin typeface="Meiryo UI" panose="020B0604030504040204" pitchFamily="50" charset="-128"/>
                          <a:ea typeface="Meiryo UI" panose="020B0604030504040204" pitchFamily="50" charset="-128"/>
                          <a:hlinkClick r:id="rId7"/>
                        </a:rPr>
                        <a:t>グッドプラクティス</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ja-JP" altLang="en-US" sz="1800" dirty="0">
                          <a:latin typeface="Meiryo UI" panose="020B0604030504040204" pitchFamily="50" charset="-128"/>
                          <a:ea typeface="Meiryo UI" panose="020B0604030504040204" pitchFamily="50" charset="-128"/>
                        </a:rPr>
                        <a:t>オンライン授業のグッドプラクティス</a:t>
                      </a:r>
                      <a:r>
                        <a:rPr kumimoji="1" lang="en-US" altLang="ja-JP" sz="1800" dirty="0">
                          <a:latin typeface="Meiryo UI" panose="020B0604030504040204" pitchFamily="50" charset="-128"/>
                          <a:ea typeface="Meiryo UI" panose="020B0604030504040204" pitchFamily="50" charset="-128"/>
                        </a:rPr>
                        <a:t>14</a:t>
                      </a:r>
                      <a:r>
                        <a:rPr kumimoji="1" lang="ja-JP" altLang="en-US" sz="1800" dirty="0">
                          <a:latin typeface="Meiryo UI" panose="020B0604030504040204" pitchFamily="50" charset="-128"/>
                          <a:ea typeface="Meiryo UI" panose="020B0604030504040204" pitchFamily="50" charset="-128"/>
                        </a:rPr>
                        <a:t>件について，先生への詳細なインタビュー記事をまとめています</a:t>
                      </a:r>
                      <a:endParaRPr kumimoji="1" lang="en-US" altLang="ja-JP"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744489"/>
                  </a:ext>
                </a:extLst>
              </a:tr>
              <a:tr h="294033">
                <a:tc>
                  <a:txBody>
                    <a:bodyPr/>
                    <a:lstStyle/>
                    <a:p>
                      <a:r>
                        <a:rPr kumimoji="1" lang="en-US" altLang="ja-JP" sz="1800" dirty="0">
                          <a:latin typeface="Meiryo UI" panose="020B0604030504040204" pitchFamily="50" charset="-128"/>
                          <a:ea typeface="Meiryo UI" panose="020B0604030504040204" pitchFamily="50" charset="-128"/>
                          <a:hlinkClick r:id="rId8"/>
                        </a:rPr>
                        <a:t>Zoom </a:t>
                      </a:r>
                      <a:r>
                        <a:rPr kumimoji="1" lang="ja-JP" altLang="en-US" sz="1800" dirty="0">
                          <a:latin typeface="Meiryo UI" panose="020B0604030504040204" pitchFamily="50" charset="-128"/>
                          <a:ea typeface="Meiryo UI" panose="020B0604030504040204" pitchFamily="50" charset="-128"/>
                          <a:hlinkClick r:id="rId8"/>
                        </a:rPr>
                        <a:t>の使い方</a:t>
                      </a:r>
                      <a:endParaRPr kumimoji="1" lang="ja-JP" altLang="en-US" sz="1800" dirty="0">
                        <a:latin typeface="Meiryo UI" panose="020B0604030504040204" pitchFamily="50" charset="-128"/>
                        <a:ea typeface="Meiryo UI" panose="020B0604030504040204" pitchFamily="50" charset="-128"/>
                      </a:endParaRPr>
                    </a:p>
                  </a:txBody>
                  <a:tcPr anchor="ctr"/>
                </a:tc>
                <a:tc>
                  <a:txBody>
                    <a:bodyPr/>
                    <a:lstStyle/>
                    <a:p>
                      <a:r>
                        <a:rPr kumimoji="1" lang="en-US" altLang="ja-JP" sz="1800" dirty="0">
                          <a:latin typeface="Meiryo UI" panose="020B0604030504040204" pitchFamily="50" charset="-128"/>
                          <a:ea typeface="Meiryo UI" panose="020B0604030504040204" pitchFamily="50" charset="-128"/>
                        </a:rPr>
                        <a:t>Zoom </a:t>
                      </a:r>
                      <a:r>
                        <a:rPr kumimoji="1" lang="ja-JP" altLang="en-US" sz="1800" dirty="0">
                          <a:latin typeface="Meiryo UI" panose="020B0604030504040204" pitchFamily="50" charset="-128"/>
                          <a:ea typeface="Meiryo UI" panose="020B0604030504040204" pitchFamily="50" charset="-128"/>
                        </a:rPr>
                        <a:t>の様々な使い方が載っています</a:t>
                      </a:r>
                      <a:br>
                        <a:rPr kumimoji="1" lang="en-US" altLang="ja-JP" sz="1800" dirty="0">
                          <a:latin typeface="Meiryo UI" panose="020B0604030504040204" pitchFamily="50" charset="-128"/>
                          <a:ea typeface="Meiryo UI" panose="020B0604030504040204" pitchFamily="50" charset="-128"/>
                        </a:rPr>
                      </a:br>
                      <a:r>
                        <a:rPr kumimoji="1" lang="ja-JP" altLang="en-US" sz="1800" dirty="0">
                          <a:latin typeface="Meiryo UI" panose="020B0604030504040204" pitchFamily="50" charset="-128"/>
                          <a:ea typeface="Meiryo UI" panose="020B0604030504040204" pitchFamily="50" charset="-128"/>
                        </a:rPr>
                        <a:t>（通信量に関する情報も載っています）</a:t>
                      </a:r>
                      <a:endParaRPr kumimoji="1" lang="en-US" altLang="ja-JP" sz="1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86825256"/>
                  </a:ext>
                </a:extLst>
              </a:tr>
            </a:tbl>
          </a:graphicData>
        </a:graphic>
      </p:graphicFrame>
      <p:sp>
        <p:nvSpPr>
          <p:cNvPr id="11" name="コンテンツ プレースホルダ 2">
            <a:extLst>
              <a:ext uri="{FF2B5EF4-FFF2-40B4-BE49-F238E27FC236}">
                <a16:creationId xmlns:a16="http://schemas.microsoft.com/office/drawing/2014/main" id="{FE016427-7B45-4BED-8A0C-DE25C144572C}"/>
              </a:ext>
            </a:extLst>
          </p:cNvPr>
          <p:cNvSpPr>
            <a:spLocks noGrp="1"/>
          </p:cNvSpPr>
          <p:nvPr>
            <p:ph idx="1"/>
          </p:nvPr>
        </p:nvSpPr>
        <p:spPr>
          <a:xfrm>
            <a:off x="457200" y="1500175"/>
            <a:ext cx="8229600" cy="920713"/>
          </a:xfrm>
        </p:spPr>
        <p:txBody>
          <a:bodyPr>
            <a:normAutofit fontScale="85000" lnSpcReduction="20000"/>
          </a:bodyPr>
          <a:lstStyle/>
          <a:p>
            <a:r>
              <a:rPr kumimoji="1" lang="ja-JP" altLang="en-US" dirty="0"/>
              <a:t>メニューを刷新</a:t>
            </a:r>
            <a:endParaRPr kumimoji="1" lang="en-US" altLang="ja-JP" dirty="0"/>
          </a:p>
          <a:p>
            <a:r>
              <a:rPr lang="ja-JP" altLang="en-US" dirty="0"/>
              <a:t>以下のページが特におすすめ</a:t>
            </a:r>
            <a:endParaRPr kumimoji="1" lang="en-US" altLang="ja-JP" dirty="0"/>
          </a:p>
        </p:txBody>
      </p:sp>
    </p:spTree>
    <p:extLst>
      <p:ext uri="{BB962C8B-B14F-4D97-AF65-F5344CB8AC3E}">
        <p14:creationId xmlns:p14="http://schemas.microsoft.com/office/powerpoint/2010/main" val="80444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ツールのアップデート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a:t>Zoom</a:t>
            </a:r>
          </a:p>
          <a:p>
            <a:pPr lvl="1"/>
            <a:r>
              <a:rPr lang="ja-JP" altLang="en-US" dirty="0"/>
              <a:t>ブレイクアウトルームに対して</a:t>
            </a:r>
            <a:br>
              <a:rPr lang="en-US" altLang="ja-JP" dirty="0"/>
            </a:br>
            <a:r>
              <a:rPr lang="ja-JP" altLang="en-US" dirty="0"/>
              <a:t>メインルームから画面共有できる</a:t>
            </a:r>
            <a:br>
              <a:rPr lang="en-US" altLang="ja-JP" dirty="0"/>
            </a:br>
            <a:r>
              <a:rPr lang="ja-JP" altLang="en-US" dirty="0"/>
              <a:t>（アップデート推奨）</a:t>
            </a:r>
            <a:endParaRPr lang="en-US" altLang="ja-JP" dirty="0"/>
          </a:p>
          <a:p>
            <a:pPr lvl="8"/>
            <a:endParaRPr lang="en-US" altLang="ja-JP" dirty="0"/>
          </a:p>
          <a:p>
            <a:r>
              <a:rPr kumimoji="1" lang="en-US" altLang="ja-JP" dirty="0" err="1"/>
              <a:t>Slido</a:t>
            </a:r>
            <a:endParaRPr kumimoji="1" lang="en-US" altLang="ja-JP" dirty="0"/>
          </a:p>
          <a:p>
            <a:pPr lvl="1"/>
            <a:r>
              <a:rPr lang="en-US" altLang="ja-JP" dirty="0" err="1"/>
              <a:t>Webex</a:t>
            </a:r>
            <a:r>
              <a:rPr lang="en-US" altLang="ja-JP" dirty="0"/>
              <a:t> </a:t>
            </a:r>
            <a:r>
              <a:rPr lang="ja-JP" altLang="en-US" dirty="0"/>
              <a:t>アカウントでサインインすると</a:t>
            </a:r>
            <a:br>
              <a:rPr lang="en-US" altLang="ja-JP" dirty="0"/>
            </a:br>
            <a:r>
              <a:rPr lang="ja-JP" altLang="en-US" dirty="0"/>
              <a:t>有償プランが利用可</a:t>
            </a:r>
            <a:endParaRPr kumimoji="1" lang="en-US" altLang="ja-JP" dirty="0"/>
          </a:p>
          <a:p>
            <a:pPr lvl="1"/>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日付プレースホルダ 7"/>
          <p:cNvSpPr>
            <a:spLocks noGrp="1"/>
          </p:cNvSpPr>
          <p:nvPr>
            <p:ph type="dt" sz="half" idx="10"/>
          </p:nvPr>
        </p:nvSpPr>
        <p:spPr/>
        <p:txBody>
          <a:bodyPr/>
          <a:lstStyle/>
          <a:p>
            <a:r>
              <a:rPr kumimoji="1" lang="en-US" altLang="ja-JP"/>
              <a:t>2021/9/15</a:t>
            </a:r>
            <a:endParaRPr kumimoji="1" lang="ja-JP" altLang="en-US"/>
          </a:p>
        </p:txBody>
      </p:sp>
    </p:spTree>
    <p:extLst>
      <p:ext uri="{BB962C8B-B14F-4D97-AF65-F5344CB8AC3E}">
        <p14:creationId xmlns:p14="http://schemas.microsoft.com/office/powerpoint/2010/main" val="1422175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オンライン授業を行うにあたって</a:t>
            </a:r>
          </a:p>
        </p:txBody>
      </p:sp>
      <p:sp>
        <p:nvSpPr>
          <p:cNvPr id="3" name="コンテンツ プレースホルダ 2"/>
          <p:cNvSpPr>
            <a:spLocks noGrp="1"/>
          </p:cNvSpPr>
          <p:nvPr>
            <p:ph type="body" idx="1"/>
          </p:nvPr>
        </p:nvSpPr>
        <p:spPr/>
        <p:txBody>
          <a:bodyPr>
            <a:normAutofit/>
          </a:bodyPr>
          <a:lstStyle/>
          <a:p>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7768"/>
            <a:ext cx="8229600" cy="1143000"/>
          </a:xfrm>
        </p:spPr>
        <p:txBody>
          <a:bodyPr/>
          <a:lstStyle/>
          <a:p>
            <a:r>
              <a:rPr kumimoji="1" lang="ja-JP" altLang="en-US" dirty="0"/>
              <a:t>授業形態</a:t>
            </a:r>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cxnSp>
        <p:nvCxnSpPr>
          <p:cNvPr id="7" name="直線コネクタ 6">
            <a:extLst>
              <a:ext uri="{FF2B5EF4-FFF2-40B4-BE49-F238E27FC236}">
                <a16:creationId xmlns:a16="http://schemas.microsoft.com/office/drawing/2014/main" id="{2D2BAE04-41DB-4811-A10E-D33D64B25DA4}"/>
              </a:ext>
            </a:extLst>
          </p:cNvPr>
          <p:cNvCxnSpPr>
            <a:cxnSpLocks/>
          </p:cNvCxnSpPr>
          <p:nvPr/>
        </p:nvCxnSpPr>
        <p:spPr>
          <a:xfrm>
            <a:off x="4639152" y="1321445"/>
            <a:ext cx="0" cy="4987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F5F99E3-CF4A-4EEE-A45F-EECB0721BA33}"/>
              </a:ext>
            </a:extLst>
          </p:cNvPr>
          <p:cNvCxnSpPr>
            <a:cxnSpLocks/>
          </p:cNvCxnSpPr>
          <p:nvPr/>
        </p:nvCxnSpPr>
        <p:spPr>
          <a:xfrm flipV="1">
            <a:off x="807278" y="3602323"/>
            <a:ext cx="7927400" cy="35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410756C-0EE4-4363-9C2B-139810F70D0B}"/>
              </a:ext>
            </a:extLst>
          </p:cNvPr>
          <p:cNvCxnSpPr>
            <a:cxnSpLocks/>
            <a:stCxn id="17" idx="3"/>
          </p:cNvCxnSpPr>
          <p:nvPr/>
        </p:nvCxnSpPr>
        <p:spPr>
          <a:xfrm flipV="1">
            <a:off x="6369574" y="2398261"/>
            <a:ext cx="1463588" cy="36319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C9A7799F-76C1-46B7-8A5E-510034B2BA2F}"/>
              </a:ext>
            </a:extLst>
          </p:cNvPr>
          <p:cNvGrpSpPr/>
          <p:nvPr/>
        </p:nvGrpSpPr>
        <p:grpSpPr>
          <a:xfrm>
            <a:off x="5004992" y="2147275"/>
            <a:ext cx="1364582" cy="1227940"/>
            <a:chOff x="-4284984" y="6485847"/>
            <a:chExt cx="2575139" cy="2317278"/>
          </a:xfrm>
        </p:grpSpPr>
        <p:grpSp>
          <p:nvGrpSpPr>
            <p:cNvPr id="11" name="グループ化 10">
              <a:extLst>
                <a:ext uri="{FF2B5EF4-FFF2-40B4-BE49-F238E27FC236}">
                  <a16:creationId xmlns:a16="http://schemas.microsoft.com/office/drawing/2014/main" id="{92C21D15-226D-4746-8DAB-06E2838B1DD9}"/>
                </a:ext>
              </a:extLst>
            </p:cNvPr>
            <p:cNvGrpSpPr/>
            <p:nvPr/>
          </p:nvGrpSpPr>
          <p:grpSpPr>
            <a:xfrm>
              <a:off x="-4284984" y="6493891"/>
              <a:ext cx="2575139" cy="2309234"/>
              <a:chOff x="376676" y="1459912"/>
              <a:chExt cx="2575139" cy="2309234"/>
            </a:xfrm>
          </p:grpSpPr>
          <p:pic>
            <p:nvPicPr>
              <p:cNvPr id="13" name="図 12" descr="時計, 記号 が含まれている画像&#10;&#10;自動的に生成された説明">
                <a:extLst>
                  <a:ext uri="{FF2B5EF4-FFF2-40B4-BE49-F238E27FC236}">
                    <a16:creationId xmlns:a16="http://schemas.microsoft.com/office/drawing/2014/main" id="{4D3C0E4F-E1A7-4155-AFBB-6DADE742FB10}"/>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539552" y="1459912"/>
                <a:ext cx="1198020" cy="2309234"/>
              </a:xfrm>
              <a:prstGeom prst="rect">
                <a:avLst/>
              </a:prstGeom>
            </p:spPr>
          </p:pic>
          <p:pic>
            <p:nvPicPr>
              <p:cNvPr id="14" name="図 13" descr="時計, 記号 が含まれている画像&#10;&#10;自動的に生成された説明">
                <a:extLst>
                  <a:ext uri="{FF2B5EF4-FFF2-40B4-BE49-F238E27FC236}">
                    <a16:creationId xmlns:a16="http://schemas.microsoft.com/office/drawing/2014/main" id="{8385ADD5-AF2D-4402-A961-8E58F5177D3F}"/>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t="33055" r="68926"/>
              <a:stretch/>
            </p:blipFill>
            <p:spPr>
              <a:xfrm>
                <a:off x="899592" y="2223220"/>
                <a:ext cx="717579" cy="1545926"/>
              </a:xfrm>
              <a:prstGeom prst="rect">
                <a:avLst/>
              </a:prstGeom>
            </p:spPr>
          </p:pic>
          <p:sp>
            <p:nvSpPr>
              <p:cNvPr id="15" name="正方形/長方形 14">
                <a:extLst>
                  <a:ext uri="{FF2B5EF4-FFF2-40B4-BE49-F238E27FC236}">
                    <a16:creationId xmlns:a16="http://schemas.microsoft.com/office/drawing/2014/main" id="{C1272CD3-D05E-4794-8393-C73242B6C19F}"/>
                  </a:ext>
                </a:extLst>
              </p:cNvPr>
              <p:cNvSpPr/>
              <p:nvPr/>
            </p:nvSpPr>
            <p:spPr>
              <a:xfrm rot="20066183">
                <a:off x="1852203" y="2289237"/>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正方形/長方形 15">
                <a:extLst>
                  <a:ext uri="{FF2B5EF4-FFF2-40B4-BE49-F238E27FC236}">
                    <a16:creationId xmlns:a16="http://schemas.microsoft.com/office/drawing/2014/main" id="{C9FEA32F-7263-4DB5-B41F-145F36B21BC1}"/>
                  </a:ext>
                </a:extLst>
              </p:cNvPr>
              <p:cNvSpPr/>
              <p:nvPr/>
            </p:nvSpPr>
            <p:spPr>
              <a:xfrm rot="16200000">
                <a:off x="2074066" y="2429714"/>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7" name="四角形: 角を丸くする 16">
                <a:extLst>
                  <a:ext uri="{FF2B5EF4-FFF2-40B4-BE49-F238E27FC236}">
                    <a16:creationId xmlns:a16="http://schemas.microsoft.com/office/drawing/2014/main" id="{E81FCCA6-A65F-458D-88DB-E25308C99393}"/>
                  </a:ext>
                </a:extLst>
              </p:cNvPr>
              <p:cNvSpPr/>
              <p:nvPr/>
            </p:nvSpPr>
            <p:spPr>
              <a:xfrm>
                <a:off x="376676" y="1638822"/>
                <a:ext cx="2575139" cy="194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12" name="図 11" descr="時計, 記号 が含まれている画像&#10;&#10;自動的に生成された説明">
              <a:extLst>
                <a:ext uri="{FF2B5EF4-FFF2-40B4-BE49-F238E27FC236}">
                  <a16:creationId xmlns:a16="http://schemas.microsoft.com/office/drawing/2014/main" id="{BEFBF685-10AF-4605-806F-01442390A4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92008" y="6485847"/>
              <a:ext cx="1035070" cy="2309234"/>
            </a:xfrm>
            <a:prstGeom prst="rect">
              <a:avLst/>
            </a:prstGeom>
          </p:spPr>
        </p:pic>
      </p:grpSp>
      <p:grpSp>
        <p:nvGrpSpPr>
          <p:cNvPr id="18" name="グループ化 17">
            <a:extLst>
              <a:ext uri="{FF2B5EF4-FFF2-40B4-BE49-F238E27FC236}">
                <a16:creationId xmlns:a16="http://schemas.microsoft.com/office/drawing/2014/main" id="{809D1219-A80A-4BAE-934E-BC72F4BB2945}"/>
              </a:ext>
            </a:extLst>
          </p:cNvPr>
          <p:cNvGrpSpPr/>
          <p:nvPr/>
        </p:nvGrpSpPr>
        <p:grpSpPr>
          <a:xfrm>
            <a:off x="6215641" y="4565421"/>
            <a:ext cx="1111424" cy="987809"/>
            <a:chOff x="6288845" y="4725144"/>
            <a:chExt cx="1211553" cy="1076802"/>
          </a:xfrm>
        </p:grpSpPr>
        <p:pic>
          <p:nvPicPr>
            <p:cNvPr id="19" name="図 18" descr="時計, 記号, 挿絵 が含まれている画像&#10;&#10;自動的に生成された説明">
              <a:extLst>
                <a:ext uri="{FF2B5EF4-FFF2-40B4-BE49-F238E27FC236}">
                  <a16:creationId xmlns:a16="http://schemas.microsoft.com/office/drawing/2014/main" id="{4A9D568B-42AD-49B9-BD03-B3FFE3B36A84}"/>
                </a:ext>
              </a:extLst>
            </p:cNvPr>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6394322" y="4854380"/>
              <a:ext cx="947566" cy="947566"/>
            </a:xfrm>
            <a:prstGeom prst="rect">
              <a:avLst/>
            </a:prstGeom>
          </p:spPr>
        </p:pic>
        <p:grpSp>
          <p:nvGrpSpPr>
            <p:cNvPr id="20" name="グループ化 19">
              <a:extLst>
                <a:ext uri="{FF2B5EF4-FFF2-40B4-BE49-F238E27FC236}">
                  <a16:creationId xmlns:a16="http://schemas.microsoft.com/office/drawing/2014/main" id="{7972D36F-8925-498F-A448-74BA2ADADB56}"/>
                </a:ext>
              </a:extLst>
            </p:cNvPr>
            <p:cNvGrpSpPr/>
            <p:nvPr/>
          </p:nvGrpSpPr>
          <p:grpSpPr>
            <a:xfrm>
              <a:off x="6288845" y="4725144"/>
              <a:ext cx="1211553" cy="1020367"/>
              <a:chOff x="2219082" y="1212366"/>
              <a:chExt cx="1211553" cy="1020367"/>
            </a:xfrm>
          </p:grpSpPr>
          <p:sp>
            <p:nvSpPr>
              <p:cNvPr id="21" name="二等辺三角形 20">
                <a:extLst>
                  <a:ext uri="{FF2B5EF4-FFF2-40B4-BE49-F238E27FC236}">
                    <a16:creationId xmlns:a16="http://schemas.microsoft.com/office/drawing/2014/main" id="{5500A2FF-D967-4744-ABF3-18EF6F7C91D0}"/>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2" name="正方形/長方形 21">
                <a:extLst>
                  <a:ext uri="{FF2B5EF4-FFF2-40B4-BE49-F238E27FC236}">
                    <a16:creationId xmlns:a16="http://schemas.microsoft.com/office/drawing/2014/main" id="{E5B155E4-10E5-41F7-A548-A43595547C09}"/>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23" name="グループ化 22">
            <a:extLst>
              <a:ext uri="{FF2B5EF4-FFF2-40B4-BE49-F238E27FC236}">
                <a16:creationId xmlns:a16="http://schemas.microsoft.com/office/drawing/2014/main" id="{26B4B9C3-F6BE-4FA8-B75A-B0A9C9EFBB8F}"/>
              </a:ext>
            </a:extLst>
          </p:cNvPr>
          <p:cNvGrpSpPr/>
          <p:nvPr/>
        </p:nvGrpSpPr>
        <p:grpSpPr>
          <a:xfrm>
            <a:off x="7261578" y="5232564"/>
            <a:ext cx="1111424" cy="1052861"/>
            <a:chOff x="7380312" y="5468155"/>
            <a:chExt cx="1211553" cy="1147714"/>
          </a:xfrm>
        </p:grpSpPr>
        <p:pic>
          <p:nvPicPr>
            <p:cNvPr id="24" name="図 23" descr="記号, 時計 が含まれている画像&#10;&#10;自動的に生成された説明">
              <a:extLst>
                <a:ext uri="{FF2B5EF4-FFF2-40B4-BE49-F238E27FC236}">
                  <a16:creationId xmlns:a16="http://schemas.microsoft.com/office/drawing/2014/main" id="{1830B0C1-A5DE-47F5-838A-8AD39AE3879D}"/>
                </a:ext>
              </a:extLst>
            </p:cNvPr>
            <p:cNvPicPr>
              <a:picLocks noChangeAspect="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536940" y="5723805"/>
              <a:ext cx="892064" cy="892064"/>
            </a:xfrm>
            <a:prstGeom prst="rect">
              <a:avLst/>
            </a:prstGeom>
          </p:spPr>
        </p:pic>
        <p:grpSp>
          <p:nvGrpSpPr>
            <p:cNvPr id="25" name="グループ化 24">
              <a:extLst>
                <a:ext uri="{FF2B5EF4-FFF2-40B4-BE49-F238E27FC236}">
                  <a16:creationId xmlns:a16="http://schemas.microsoft.com/office/drawing/2014/main" id="{02BDCAC0-0FEE-4F9A-98FD-F4233500AE18}"/>
                </a:ext>
              </a:extLst>
            </p:cNvPr>
            <p:cNvGrpSpPr/>
            <p:nvPr/>
          </p:nvGrpSpPr>
          <p:grpSpPr>
            <a:xfrm>
              <a:off x="7380312" y="5468155"/>
              <a:ext cx="1211553" cy="1020367"/>
              <a:chOff x="2219082" y="1212366"/>
              <a:chExt cx="1211553" cy="1020367"/>
            </a:xfrm>
          </p:grpSpPr>
          <p:sp>
            <p:nvSpPr>
              <p:cNvPr id="26" name="二等辺三角形 25">
                <a:extLst>
                  <a:ext uri="{FF2B5EF4-FFF2-40B4-BE49-F238E27FC236}">
                    <a16:creationId xmlns:a16="http://schemas.microsoft.com/office/drawing/2014/main" id="{9C20ACB7-A37A-41F1-AE34-0B0EC9932C19}"/>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27" name="正方形/長方形 26">
                <a:extLst>
                  <a:ext uri="{FF2B5EF4-FFF2-40B4-BE49-F238E27FC236}">
                    <a16:creationId xmlns:a16="http://schemas.microsoft.com/office/drawing/2014/main" id="{D5A8F5F8-BAE5-49D7-AACB-E222935E95C7}"/>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28" name="グループ化 27">
            <a:extLst>
              <a:ext uri="{FF2B5EF4-FFF2-40B4-BE49-F238E27FC236}">
                <a16:creationId xmlns:a16="http://schemas.microsoft.com/office/drawing/2014/main" id="{FDB68F16-F971-4B26-8E3C-C954D654E028}"/>
              </a:ext>
            </a:extLst>
          </p:cNvPr>
          <p:cNvGrpSpPr/>
          <p:nvPr/>
        </p:nvGrpSpPr>
        <p:grpSpPr>
          <a:xfrm>
            <a:off x="5174517" y="5225779"/>
            <a:ext cx="1111424" cy="1051627"/>
            <a:chOff x="5220072" y="5469500"/>
            <a:chExt cx="1211553" cy="1146369"/>
          </a:xfrm>
        </p:grpSpPr>
        <p:pic>
          <p:nvPicPr>
            <p:cNvPr id="29" name="図 28" descr="記号 が含まれている画像&#10;&#10;自動的に生成された説明">
              <a:extLst>
                <a:ext uri="{FF2B5EF4-FFF2-40B4-BE49-F238E27FC236}">
                  <a16:creationId xmlns:a16="http://schemas.microsoft.com/office/drawing/2014/main" id="{239EA55A-4515-4BCB-84A6-DF56273B315D}"/>
                </a:ext>
              </a:extLst>
            </p:cNvPr>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389209" y="5716294"/>
              <a:ext cx="899575" cy="899575"/>
            </a:xfrm>
            <a:prstGeom prst="rect">
              <a:avLst/>
            </a:prstGeom>
          </p:spPr>
        </p:pic>
        <p:grpSp>
          <p:nvGrpSpPr>
            <p:cNvPr id="30" name="グループ化 29">
              <a:extLst>
                <a:ext uri="{FF2B5EF4-FFF2-40B4-BE49-F238E27FC236}">
                  <a16:creationId xmlns:a16="http://schemas.microsoft.com/office/drawing/2014/main" id="{DFFA4EC5-72EE-447B-B5F8-0F451C3C8662}"/>
                </a:ext>
              </a:extLst>
            </p:cNvPr>
            <p:cNvGrpSpPr/>
            <p:nvPr/>
          </p:nvGrpSpPr>
          <p:grpSpPr>
            <a:xfrm>
              <a:off x="5220072" y="5469500"/>
              <a:ext cx="1211553" cy="1020367"/>
              <a:chOff x="2219082" y="1212366"/>
              <a:chExt cx="1211553" cy="1020367"/>
            </a:xfrm>
          </p:grpSpPr>
          <p:sp>
            <p:nvSpPr>
              <p:cNvPr id="31" name="二等辺三角形 30">
                <a:extLst>
                  <a:ext uri="{FF2B5EF4-FFF2-40B4-BE49-F238E27FC236}">
                    <a16:creationId xmlns:a16="http://schemas.microsoft.com/office/drawing/2014/main" id="{785D23D7-FFCF-4DD6-A7FF-436E878FCDE2}"/>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32" name="正方形/長方形 31">
                <a:extLst>
                  <a:ext uri="{FF2B5EF4-FFF2-40B4-BE49-F238E27FC236}">
                    <a16:creationId xmlns:a16="http://schemas.microsoft.com/office/drawing/2014/main" id="{E4DADEB2-4133-4870-B522-F5D434A1B73C}"/>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33" name="グループ化 32">
            <a:extLst>
              <a:ext uri="{FF2B5EF4-FFF2-40B4-BE49-F238E27FC236}">
                <a16:creationId xmlns:a16="http://schemas.microsoft.com/office/drawing/2014/main" id="{A120D121-CBDD-44D0-8082-B806DC1D1C00}"/>
              </a:ext>
            </a:extLst>
          </p:cNvPr>
          <p:cNvGrpSpPr/>
          <p:nvPr/>
        </p:nvGrpSpPr>
        <p:grpSpPr>
          <a:xfrm>
            <a:off x="6829327" y="2645761"/>
            <a:ext cx="905796" cy="857062"/>
            <a:chOff x="-4678077" y="5072795"/>
            <a:chExt cx="1211553" cy="1146369"/>
          </a:xfrm>
        </p:grpSpPr>
        <p:pic>
          <p:nvPicPr>
            <p:cNvPr id="34" name="図 33" descr="記号 が含まれている画像&#10;&#10;自動的に生成された説明">
              <a:extLst>
                <a:ext uri="{FF2B5EF4-FFF2-40B4-BE49-F238E27FC236}">
                  <a16:creationId xmlns:a16="http://schemas.microsoft.com/office/drawing/2014/main" id="{0C7EF803-FE84-4A23-B104-6B9C51697AF9}"/>
                </a:ext>
              </a:extLst>
            </p:cNvPr>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508940" y="5319589"/>
              <a:ext cx="899575" cy="899575"/>
            </a:xfrm>
            <a:prstGeom prst="rect">
              <a:avLst/>
            </a:prstGeom>
          </p:spPr>
        </p:pic>
        <p:grpSp>
          <p:nvGrpSpPr>
            <p:cNvPr id="35" name="グループ化 34">
              <a:extLst>
                <a:ext uri="{FF2B5EF4-FFF2-40B4-BE49-F238E27FC236}">
                  <a16:creationId xmlns:a16="http://schemas.microsoft.com/office/drawing/2014/main" id="{48D34506-B758-4C69-9E75-C2E88A3CDEE0}"/>
                </a:ext>
              </a:extLst>
            </p:cNvPr>
            <p:cNvGrpSpPr/>
            <p:nvPr/>
          </p:nvGrpSpPr>
          <p:grpSpPr>
            <a:xfrm>
              <a:off x="-4678077" y="5072795"/>
              <a:ext cx="1211553" cy="1020367"/>
              <a:chOff x="2219082" y="1212366"/>
              <a:chExt cx="1211553" cy="1020367"/>
            </a:xfrm>
          </p:grpSpPr>
          <p:sp>
            <p:nvSpPr>
              <p:cNvPr id="36" name="二等辺三角形 35">
                <a:extLst>
                  <a:ext uri="{FF2B5EF4-FFF2-40B4-BE49-F238E27FC236}">
                    <a16:creationId xmlns:a16="http://schemas.microsoft.com/office/drawing/2014/main" id="{33F18347-2BF5-4CCA-8DCD-E6C120CE9C23}"/>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37" name="正方形/長方形 36">
                <a:extLst>
                  <a:ext uri="{FF2B5EF4-FFF2-40B4-BE49-F238E27FC236}">
                    <a16:creationId xmlns:a16="http://schemas.microsoft.com/office/drawing/2014/main" id="{C444ABF9-872C-400D-B1B8-0BE3693CFCB3}"/>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38" name="グループ化 37">
            <a:extLst>
              <a:ext uri="{FF2B5EF4-FFF2-40B4-BE49-F238E27FC236}">
                <a16:creationId xmlns:a16="http://schemas.microsoft.com/office/drawing/2014/main" id="{A3B85639-D63E-4DB9-8B85-E65D6C0068B8}"/>
              </a:ext>
            </a:extLst>
          </p:cNvPr>
          <p:cNvGrpSpPr/>
          <p:nvPr/>
        </p:nvGrpSpPr>
        <p:grpSpPr>
          <a:xfrm>
            <a:off x="1763397" y="2042870"/>
            <a:ext cx="1511840" cy="1360452"/>
            <a:chOff x="-4284984" y="6485847"/>
            <a:chExt cx="2575139" cy="2317278"/>
          </a:xfrm>
        </p:grpSpPr>
        <p:grpSp>
          <p:nvGrpSpPr>
            <p:cNvPr id="39" name="グループ化 38">
              <a:extLst>
                <a:ext uri="{FF2B5EF4-FFF2-40B4-BE49-F238E27FC236}">
                  <a16:creationId xmlns:a16="http://schemas.microsoft.com/office/drawing/2014/main" id="{522F38A7-24A4-4381-97D9-D0BC50832084}"/>
                </a:ext>
              </a:extLst>
            </p:cNvPr>
            <p:cNvGrpSpPr/>
            <p:nvPr/>
          </p:nvGrpSpPr>
          <p:grpSpPr>
            <a:xfrm>
              <a:off x="-4284984" y="6493891"/>
              <a:ext cx="2575139" cy="2309234"/>
              <a:chOff x="376676" y="1459912"/>
              <a:chExt cx="2575139" cy="2309234"/>
            </a:xfrm>
          </p:grpSpPr>
          <p:pic>
            <p:nvPicPr>
              <p:cNvPr id="41" name="図 40" descr="時計, 記号 が含まれている画像&#10;&#10;自動的に生成された説明">
                <a:extLst>
                  <a:ext uri="{FF2B5EF4-FFF2-40B4-BE49-F238E27FC236}">
                    <a16:creationId xmlns:a16="http://schemas.microsoft.com/office/drawing/2014/main" id="{D37AD677-B7FA-4793-8308-C864DD00BF8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r="48120"/>
              <a:stretch/>
            </p:blipFill>
            <p:spPr>
              <a:xfrm>
                <a:off x="539552" y="1459912"/>
                <a:ext cx="1198020" cy="2309234"/>
              </a:xfrm>
              <a:prstGeom prst="rect">
                <a:avLst/>
              </a:prstGeom>
            </p:spPr>
          </p:pic>
          <p:pic>
            <p:nvPicPr>
              <p:cNvPr id="42" name="図 41" descr="時計, 記号 が含まれている画像&#10;&#10;自動的に生成された説明">
                <a:extLst>
                  <a:ext uri="{FF2B5EF4-FFF2-40B4-BE49-F238E27FC236}">
                    <a16:creationId xmlns:a16="http://schemas.microsoft.com/office/drawing/2014/main" id="{EF337544-4CB3-4F3B-9C23-43405A58E914}"/>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t="33055" r="68926"/>
              <a:stretch/>
            </p:blipFill>
            <p:spPr>
              <a:xfrm>
                <a:off x="899592" y="2223220"/>
                <a:ext cx="717579" cy="1545926"/>
              </a:xfrm>
              <a:prstGeom prst="rect">
                <a:avLst/>
              </a:prstGeom>
            </p:spPr>
          </p:pic>
          <p:sp>
            <p:nvSpPr>
              <p:cNvPr id="43" name="正方形/長方形 42">
                <a:extLst>
                  <a:ext uri="{FF2B5EF4-FFF2-40B4-BE49-F238E27FC236}">
                    <a16:creationId xmlns:a16="http://schemas.microsoft.com/office/drawing/2014/main" id="{9668BC85-A777-496D-9901-95EB788FABAF}"/>
                  </a:ext>
                </a:extLst>
              </p:cNvPr>
              <p:cNvSpPr/>
              <p:nvPr/>
            </p:nvSpPr>
            <p:spPr>
              <a:xfrm rot="20066183">
                <a:off x="1852203" y="2289237"/>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正方形/長方形 43">
                <a:extLst>
                  <a:ext uri="{FF2B5EF4-FFF2-40B4-BE49-F238E27FC236}">
                    <a16:creationId xmlns:a16="http://schemas.microsoft.com/office/drawing/2014/main" id="{F43BA826-04BB-49E6-9C9F-C3A16A58EC43}"/>
                  </a:ext>
                </a:extLst>
              </p:cNvPr>
              <p:cNvSpPr/>
              <p:nvPr/>
            </p:nvSpPr>
            <p:spPr>
              <a:xfrm rot="16200000">
                <a:off x="2074066" y="2429714"/>
                <a:ext cx="47989" cy="341684"/>
              </a:xfrm>
              <a:prstGeom prst="rect">
                <a:avLst/>
              </a:prstGeom>
              <a:solidFill>
                <a:srgbClr val="1C8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四角形: 角を丸くする 44">
                <a:extLst>
                  <a:ext uri="{FF2B5EF4-FFF2-40B4-BE49-F238E27FC236}">
                    <a16:creationId xmlns:a16="http://schemas.microsoft.com/office/drawing/2014/main" id="{151FA822-7C78-43CD-BCA4-01472F553D76}"/>
                  </a:ext>
                </a:extLst>
              </p:cNvPr>
              <p:cNvSpPr/>
              <p:nvPr/>
            </p:nvSpPr>
            <p:spPr>
              <a:xfrm>
                <a:off x="376676" y="1638822"/>
                <a:ext cx="2575139" cy="1944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40" name="図 39" descr="時計, 記号 が含まれている画像&#10;&#10;自動的に生成された説明">
              <a:extLst>
                <a:ext uri="{FF2B5EF4-FFF2-40B4-BE49-F238E27FC236}">
                  <a16:creationId xmlns:a16="http://schemas.microsoft.com/office/drawing/2014/main" id="{AFACD271-5578-4941-82C8-00A4C325B5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177"/>
            <a:stretch/>
          </p:blipFill>
          <p:spPr>
            <a:xfrm>
              <a:off x="-2892008" y="6485847"/>
              <a:ext cx="1035070" cy="2309234"/>
            </a:xfrm>
            <a:prstGeom prst="rect">
              <a:avLst/>
            </a:prstGeom>
          </p:spPr>
        </p:pic>
      </p:grpSp>
      <p:sp>
        <p:nvSpPr>
          <p:cNvPr id="46" name="テキスト ボックス 45">
            <a:extLst>
              <a:ext uri="{FF2B5EF4-FFF2-40B4-BE49-F238E27FC236}">
                <a16:creationId xmlns:a16="http://schemas.microsoft.com/office/drawing/2014/main" id="{15113E35-BFD7-4147-86FE-369088FF79FB}"/>
              </a:ext>
            </a:extLst>
          </p:cNvPr>
          <p:cNvSpPr txBox="1"/>
          <p:nvPr/>
        </p:nvSpPr>
        <p:spPr>
          <a:xfrm>
            <a:off x="662880" y="1309629"/>
            <a:ext cx="2603105" cy="367043"/>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対面</a:t>
            </a:r>
            <a:endParaRPr kumimoji="1" lang="ja-JP" altLang="en-US" b="1"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7695FDE0-5695-4D07-969E-234DED5AFC8B}"/>
              </a:ext>
            </a:extLst>
          </p:cNvPr>
          <p:cNvSpPr txBox="1"/>
          <p:nvPr/>
        </p:nvSpPr>
        <p:spPr>
          <a:xfrm>
            <a:off x="4779071" y="1309629"/>
            <a:ext cx="4364929"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ハイブリッド（対面</a:t>
            </a:r>
            <a:r>
              <a:rPr lang="en-US" altLang="ja-JP" b="1" dirty="0">
                <a:latin typeface="メイリオ" panose="020B0604030504040204" pitchFamily="50" charset="-128"/>
                <a:ea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rPr>
              <a:t>オンライン配信）</a:t>
            </a:r>
            <a:endParaRPr kumimoji="1" lang="ja-JP" altLang="en-US" b="1"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2E84CFD1-0458-4ABB-8C90-365CC3C167B2}"/>
              </a:ext>
            </a:extLst>
          </p:cNvPr>
          <p:cNvSpPr txBox="1"/>
          <p:nvPr/>
        </p:nvSpPr>
        <p:spPr>
          <a:xfrm>
            <a:off x="667477" y="3787519"/>
            <a:ext cx="3831755"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リアルタイム（オンライン）</a:t>
            </a:r>
            <a:endParaRPr kumimoji="1" lang="ja-JP" altLang="en-US" b="1"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A227E3CE-4506-478E-BDD4-DEE24BFB3BD8}"/>
              </a:ext>
            </a:extLst>
          </p:cNvPr>
          <p:cNvSpPr txBox="1"/>
          <p:nvPr/>
        </p:nvSpPr>
        <p:spPr>
          <a:xfrm>
            <a:off x="4779070" y="3787519"/>
            <a:ext cx="3902455"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オンデマンド（オンライン）</a:t>
            </a:r>
            <a:endParaRPr kumimoji="1" lang="ja-JP" altLang="en-US" b="1"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25DE8FDB-E0B5-4BED-947E-2F112FA2A8F7}"/>
              </a:ext>
            </a:extLst>
          </p:cNvPr>
          <p:cNvSpPr txBox="1"/>
          <p:nvPr/>
        </p:nvSpPr>
        <p:spPr>
          <a:xfrm>
            <a:off x="1189113" y="1307740"/>
            <a:ext cx="1670920" cy="367043"/>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従来の授業</a:t>
            </a:r>
            <a:endParaRPr kumimoji="1" lang="ja-JP" altLang="en-US"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A62E4655-B218-40FA-A679-748EF14E8474}"/>
              </a:ext>
            </a:extLst>
          </p:cNvPr>
          <p:cNvSpPr txBox="1"/>
          <p:nvPr/>
        </p:nvSpPr>
        <p:spPr>
          <a:xfrm>
            <a:off x="4886574" y="1622478"/>
            <a:ext cx="3874991"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教室の授業をライブ配信</a:t>
            </a:r>
            <a:endParaRPr kumimoji="1" lang="ja-JP" altLang="en-US" dirty="0">
              <a:latin typeface="メイリオ" panose="020B0604030504040204" pitchFamily="50" charset="-128"/>
              <a:ea typeface="メイリオ" panose="020B0604030504040204" pitchFamily="50" charset="-128"/>
            </a:endParaRPr>
          </a:p>
        </p:txBody>
      </p:sp>
      <p:grpSp>
        <p:nvGrpSpPr>
          <p:cNvPr id="52" name="グループ化 51">
            <a:extLst>
              <a:ext uri="{FF2B5EF4-FFF2-40B4-BE49-F238E27FC236}">
                <a16:creationId xmlns:a16="http://schemas.microsoft.com/office/drawing/2014/main" id="{894D0C9E-3984-4857-808D-620B08330E1B}"/>
              </a:ext>
            </a:extLst>
          </p:cNvPr>
          <p:cNvGrpSpPr/>
          <p:nvPr/>
        </p:nvGrpSpPr>
        <p:grpSpPr>
          <a:xfrm>
            <a:off x="1204195" y="4521979"/>
            <a:ext cx="2604635" cy="1749588"/>
            <a:chOff x="10681230" y="1257769"/>
            <a:chExt cx="3945495" cy="2650272"/>
          </a:xfrm>
        </p:grpSpPr>
        <p:pic>
          <p:nvPicPr>
            <p:cNvPr id="53" name="図 52" descr="記号, 時計 が含まれている画像&#10;&#10;自動的に生成された説明">
              <a:extLst>
                <a:ext uri="{FF2B5EF4-FFF2-40B4-BE49-F238E27FC236}">
                  <a16:creationId xmlns:a16="http://schemas.microsoft.com/office/drawing/2014/main" id="{E53B9B37-FB93-44CE-9780-283011568C22}"/>
                </a:ext>
              </a:extLst>
            </p:cNvPr>
            <p:cNvPicPr>
              <a:picLocks noChangeAspect="1"/>
            </p:cNvPicPr>
            <p:nvPr/>
          </p:nvPicPr>
          <p:blipFill>
            <a:blip r:embed="rId7"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3568257" y="2439666"/>
              <a:ext cx="892064" cy="892064"/>
            </a:xfrm>
            <a:prstGeom prst="rect">
              <a:avLst/>
            </a:prstGeom>
          </p:spPr>
        </p:pic>
        <p:pic>
          <p:nvPicPr>
            <p:cNvPr id="54" name="図 53" descr="時計, 記号, 挿絵 が含まれている画像&#10;&#10;自動的に生成された説明">
              <a:extLst>
                <a:ext uri="{FF2B5EF4-FFF2-40B4-BE49-F238E27FC236}">
                  <a16:creationId xmlns:a16="http://schemas.microsoft.com/office/drawing/2014/main" id="{F0FB3415-AA4F-41E9-9B62-BC5085916FDB}"/>
                </a:ext>
              </a:extLst>
            </p:cNvPr>
            <p:cNvPicPr>
              <a:picLocks noChangeAspect="1"/>
            </p:cNvPicPr>
            <p:nvPr/>
          </p:nvPicPr>
          <p:blipFill>
            <a:blip r:embed="rId8"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12178205" y="1391678"/>
              <a:ext cx="947566" cy="947566"/>
            </a:xfrm>
            <a:prstGeom prst="rect">
              <a:avLst/>
            </a:prstGeom>
          </p:spPr>
        </p:pic>
        <p:grpSp>
          <p:nvGrpSpPr>
            <p:cNvPr id="55" name="グループ化 54">
              <a:extLst>
                <a:ext uri="{FF2B5EF4-FFF2-40B4-BE49-F238E27FC236}">
                  <a16:creationId xmlns:a16="http://schemas.microsoft.com/office/drawing/2014/main" id="{200F21C3-24AF-444F-B00F-3FB185C0A20F}"/>
                </a:ext>
              </a:extLst>
            </p:cNvPr>
            <p:cNvGrpSpPr/>
            <p:nvPr/>
          </p:nvGrpSpPr>
          <p:grpSpPr>
            <a:xfrm>
              <a:off x="12072728" y="1262442"/>
              <a:ext cx="1211553" cy="1020367"/>
              <a:chOff x="2219082" y="1212366"/>
              <a:chExt cx="1211553" cy="1020367"/>
            </a:xfrm>
          </p:grpSpPr>
          <p:sp>
            <p:nvSpPr>
              <p:cNvPr id="87" name="二等辺三角形 86">
                <a:extLst>
                  <a:ext uri="{FF2B5EF4-FFF2-40B4-BE49-F238E27FC236}">
                    <a16:creationId xmlns:a16="http://schemas.microsoft.com/office/drawing/2014/main" id="{033A1DCC-4D53-43C7-8319-FC4E5303B7F4}"/>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8" name="正方形/長方形 87">
                <a:extLst>
                  <a:ext uri="{FF2B5EF4-FFF2-40B4-BE49-F238E27FC236}">
                    <a16:creationId xmlns:a16="http://schemas.microsoft.com/office/drawing/2014/main" id="{44175BF4-C8A0-4CBE-9DDE-FAF64D53FD0A}"/>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56" name="図 55" descr="記号 が含まれている画像&#10;&#10;自動的に生成された説明">
              <a:extLst>
                <a:ext uri="{FF2B5EF4-FFF2-40B4-BE49-F238E27FC236}">
                  <a16:creationId xmlns:a16="http://schemas.microsoft.com/office/drawing/2014/main" id="{2A8A7161-0D05-4721-95C5-8A547522AF73}"/>
                </a:ext>
              </a:extLst>
            </p:cNvPr>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850367" y="2429726"/>
              <a:ext cx="899575" cy="899575"/>
            </a:xfrm>
            <a:prstGeom prst="rect">
              <a:avLst/>
            </a:prstGeom>
          </p:spPr>
        </p:pic>
        <p:pic>
          <p:nvPicPr>
            <p:cNvPr id="57" name="図 56" descr="時計, 記号 が含まれている画像&#10;&#10;自動的に生成された説明">
              <a:extLst>
                <a:ext uri="{FF2B5EF4-FFF2-40B4-BE49-F238E27FC236}">
                  <a16:creationId xmlns:a16="http://schemas.microsoft.com/office/drawing/2014/main" id="{983D7677-7ED0-4BD9-BB89-9B15C44D9D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98265" y="2569474"/>
              <a:ext cx="1338567" cy="1338567"/>
            </a:xfrm>
            <a:prstGeom prst="rect">
              <a:avLst/>
            </a:prstGeom>
          </p:spPr>
        </p:pic>
        <p:sp>
          <p:nvSpPr>
            <p:cNvPr id="58" name="二等辺三角形 57">
              <a:extLst>
                <a:ext uri="{FF2B5EF4-FFF2-40B4-BE49-F238E27FC236}">
                  <a16:creationId xmlns:a16="http://schemas.microsoft.com/office/drawing/2014/main" id="{BBCF6778-4153-4D89-8BD6-6FA255FBDBE2}"/>
                </a:ext>
              </a:extLst>
            </p:cNvPr>
            <p:cNvSpPr/>
            <p:nvPr/>
          </p:nvSpPr>
          <p:spPr>
            <a:xfrm>
              <a:off x="11923937" y="2395678"/>
              <a:ext cx="1399597" cy="38797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正方形/長方形 58">
              <a:extLst>
                <a:ext uri="{FF2B5EF4-FFF2-40B4-BE49-F238E27FC236}">
                  <a16:creationId xmlns:a16="http://schemas.microsoft.com/office/drawing/2014/main" id="{AE70B5CE-9DA2-4FAE-9A2A-1B8A7A58DA51}"/>
                </a:ext>
              </a:extLst>
            </p:cNvPr>
            <p:cNvSpPr/>
            <p:nvPr/>
          </p:nvSpPr>
          <p:spPr>
            <a:xfrm>
              <a:off x="12015915" y="2784111"/>
              <a:ext cx="1220916" cy="95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60" name="直線コネクタ 59">
              <a:extLst>
                <a:ext uri="{FF2B5EF4-FFF2-40B4-BE49-F238E27FC236}">
                  <a16:creationId xmlns:a16="http://schemas.microsoft.com/office/drawing/2014/main" id="{C89CBFD3-1AA9-4F3D-B9EF-DD10EC62FEDB}"/>
                </a:ext>
              </a:extLst>
            </p:cNvPr>
            <p:cNvCxnSpPr>
              <a:cxnSpLocks/>
            </p:cNvCxnSpPr>
            <p:nvPr/>
          </p:nvCxnSpPr>
          <p:spPr>
            <a:xfrm>
              <a:off x="11702547" y="2874279"/>
              <a:ext cx="323937" cy="245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4EF7721-B49C-4FD8-B09B-1A2B368DCD86}"/>
                </a:ext>
              </a:extLst>
            </p:cNvPr>
            <p:cNvCxnSpPr>
              <a:cxnSpLocks/>
              <a:endCxn id="58" idx="0"/>
            </p:cNvCxnSpPr>
            <p:nvPr/>
          </p:nvCxnSpPr>
          <p:spPr>
            <a:xfrm>
              <a:off x="12582450" y="2260473"/>
              <a:ext cx="41286" cy="135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29BC7EC-95CE-4CE7-8A99-A63DC93CBA98}"/>
                </a:ext>
              </a:extLst>
            </p:cNvPr>
            <p:cNvCxnSpPr>
              <a:cxnSpLocks/>
            </p:cNvCxnSpPr>
            <p:nvPr/>
          </p:nvCxnSpPr>
          <p:spPr>
            <a:xfrm flipV="1">
              <a:off x="13218638" y="2866633"/>
              <a:ext cx="343977" cy="3085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3" name="グループ化 62">
              <a:extLst>
                <a:ext uri="{FF2B5EF4-FFF2-40B4-BE49-F238E27FC236}">
                  <a16:creationId xmlns:a16="http://schemas.microsoft.com/office/drawing/2014/main" id="{47C596A4-3D63-4A14-B204-37B486579AFA}"/>
                </a:ext>
              </a:extLst>
            </p:cNvPr>
            <p:cNvGrpSpPr/>
            <p:nvPr/>
          </p:nvGrpSpPr>
          <p:grpSpPr>
            <a:xfrm>
              <a:off x="13411629" y="2184016"/>
              <a:ext cx="1211553" cy="1020367"/>
              <a:chOff x="2219082" y="1212366"/>
              <a:chExt cx="1211553" cy="1020367"/>
            </a:xfrm>
          </p:grpSpPr>
          <p:sp>
            <p:nvSpPr>
              <p:cNvPr id="85" name="二等辺三角形 84">
                <a:extLst>
                  <a:ext uri="{FF2B5EF4-FFF2-40B4-BE49-F238E27FC236}">
                    <a16:creationId xmlns:a16="http://schemas.microsoft.com/office/drawing/2014/main" id="{E311E463-9DA1-4F05-8BAC-8DF1176A54F5}"/>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6" name="正方形/長方形 85">
                <a:extLst>
                  <a:ext uri="{FF2B5EF4-FFF2-40B4-BE49-F238E27FC236}">
                    <a16:creationId xmlns:a16="http://schemas.microsoft.com/office/drawing/2014/main" id="{B0BFA417-9E88-41EE-89A0-02E27185BB12}"/>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64" name="グループ化 63">
              <a:extLst>
                <a:ext uri="{FF2B5EF4-FFF2-40B4-BE49-F238E27FC236}">
                  <a16:creationId xmlns:a16="http://schemas.microsoft.com/office/drawing/2014/main" id="{6DDBA608-6E44-4D95-9D38-D4D51779CFB9}"/>
                </a:ext>
              </a:extLst>
            </p:cNvPr>
            <p:cNvGrpSpPr/>
            <p:nvPr/>
          </p:nvGrpSpPr>
          <p:grpSpPr>
            <a:xfrm>
              <a:off x="10681230" y="2182932"/>
              <a:ext cx="1211553" cy="1020367"/>
              <a:chOff x="2219082" y="1212366"/>
              <a:chExt cx="1211553" cy="1020367"/>
            </a:xfrm>
          </p:grpSpPr>
          <p:sp>
            <p:nvSpPr>
              <p:cNvPr id="83" name="二等辺三角形 82">
                <a:extLst>
                  <a:ext uri="{FF2B5EF4-FFF2-40B4-BE49-F238E27FC236}">
                    <a16:creationId xmlns:a16="http://schemas.microsoft.com/office/drawing/2014/main" id="{1C1BCD61-19CF-415D-AB64-4DBD6CC579C7}"/>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4" name="正方形/長方形 83">
                <a:extLst>
                  <a:ext uri="{FF2B5EF4-FFF2-40B4-BE49-F238E27FC236}">
                    <a16:creationId xmlns:a16="http://schemas.microsoft.com/office/drawing/2014/main" id="{DEC8F1AE-2382-40E0-87AD-3232ADF5D7D4}"/>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65" name="図 64" descr="記号, 時計 が含まれている画像&#10;&#10;自動的に生成された説明">
              <a:extLst>
                <a:ext uri="{FF2B5EF4-FFF2-40B4-BE49-F238E27FC236}">
                  <a16:creationId xmlns:a16="http://schemas.microsoft.com/office/drawing/2014/main" id="{1422E7CA-3B8E-4366-BAD6-3E33C0A4417E}"/>
                </a:ext>
              </a:extLst>
            </p:cNvPr>
            <p:cNvPicPr>
              <a:picLocks noChangeAspect="1"/>
            </p:cNvPicPr>
            <p:nvPr/>
          </p:nvPicPr>
          <p:blipFill>
            <a:blip r:embed="rId7"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3571800" y="2434993"/>
              <a:ext cx="892064" cy="892064"/>
            </a:xfrm>
            <a:prstGeom prst="rect">
              <a:avLst/>
            </a:prstGeom>
          </p:spPr>
        </p:pic>
        <p:pic>
          <p:nvPicPr>
            <p:cNvPr id="66" name="図 65" descr="時計, 記号, 挿絵 が含まれている画像&#10;&#10;自動的に生成された説明">
              <a:extLst>
                <a:ext uri="{FF2B5EF4-FFF2-40B4-BE49-F238E27FC236}">
                  <a16:creationId xmlns:a16="http://schemas.microsoft.com/office/drawing/2014/main" id="{3B4DD214-49B6-41D8-A55A-985E3B8420A7}"/>
                </a:ext>
              </a:extLst>
            </p:cNvPr>
            <p:cNvPicPr>
              <a:picLocks noChangeAspect="1"/>
            </p:cNvPicPr>
            <p:nvPr/>
          </p:nvPicPr>
          <p:blipFill>
            <a:blip r:embed="rId8"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12181748" y="1387005"/>
              <a:ext cx="947566" cy="947566"/>
            </a:xfrm>
            <a:prstGeom prst="rect">
              <a:avLst/>
            </a:prstGeom>
          </p:spPr>
        </p:pic>
        <p:grpSp>
          <p:nvGrpSpPr>
            <p:cNvPr id="67" name="グループ化 66">
              <a:extLst>
                <a:ext uri="{FF2B5EF4-FFF2-40B4-BE49-F238E27FC236}">
                  <a16:creationId xmlns:a16="http://schemas.microsoft.com/office/drawing/2014/main" id="{D9D70C6B-A488-4985-B3AB-508088A918C3}"/>
                </a:ext>
              </a:extLst>
            </p:cNvPr>
            <p:cNvGrpSpPr/>
            <p:nvPr/>
          </p:nvGrpSpPr>
          <p:grpSpPr>
            <a:xfrm>
              <a:off x="12076271" y="1257769"/>
              <a:ext cx="1211553" cy="1020367"/>
              <a:chOff x="2219082" y="1212366"/>
              <a:chExt cx="1211553" cy="1020367"/>
            </a:xfrm>
          </p:grpSpPr>
          <p:sp>
            <p:nvSpPr>
              <p:cNvPr id="81" name="二等辺三角形 80">
                <a:extLst>
                  <a:ext uri="{FF2B5EF4-FFF2-40B4-BE49-F238E27FC236}">
                    <a16:creationId xmlns:a16="http://schemas.microsoft.com/office/drawing/2014/main" id="{9061982B-7F20-4D82-9566-D4C1E6339795}"/>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2" name="正方形/長方形 81">
                <a:extLst>
                  <a:ext uri="{FF2B5EF4-FFF2-40B4-BE49-F238E27FC236}">
                    <a16:creationId xmlns:a16="http://schemas.microsoft.com/office/drawing/2014/main" id="{C0629FCF-8906-45BE-9E35-E2379BD6A8B4}"/>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pic>
          <p:nvPicPr>
            <p:cNvPr id="68" name="図 67" descr="記号 が含まれている画像&#10;&#10;自動的に生成された説明">
              <a:extLst>
                <a:ext uri="{FF2B5EF4-FFF2-40B4-BE49-F238E27FC236}">
                  <a16:creationId xmlns:a16="http://schemas.microsoft.com/office/drawing/2014/main" id="{1F1191E1-07AF-41C5-B791-8AB4373EA890}"/>
                </a:ext>
              </a:extLst>
            </p:cNvPr>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853910" y="2425053"/>
              <a:ext cx="899575" cy="899575"/>
            </a:xfrm>
            <a:prstGeom prst="rect">
              <a:avLst/>
            </a:prstGeom>
          </p:spPr>
        </p:pic>
        <p:pic>
          <p:nvPicPr>
            <p:cNvPr id="69" name="図 68" descr="時計, 記号 が含まれている画像&#10;&#10;自動的に生成された説明">
              <a:extLst>
                <a:ext uri="{FF2B5EF4-FFF2-40B4-BE49-F238E27FC236}">
                  <a16:creationId xmlns:a16="http://schemas.microsoft.com/office/drawing/2014/main" id="{3233CB0D-5E04-41FD-B1FA-F8BAA897E0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01808" y="2564801"/>
              <a:ext cx="1338567" cy="1338567"/>
            </a:xfrm>
            <a:prstGeom prst="rect">
              <a:avLst/>
            </a:prstGeom>
          </p:spPr>
        </p:pic>
        <p:sp>
          <p:nvSpPr>
            <p:cNvPr id="70" name="二等辺三角形 69">
              <a:extLst>
                <a:ext uri="{FF2B5EF4-FFF2-40B4-BE49-F238E27FC236}">
                  <a16:creationId xmlns:a16="http://schemas.microsoft.com/office/drawing/2014/main" id="{BAD74969-0EAE-4896-9BB7-07ACB2C5397F}"/>
                </a:ext>
              </a:extLst>
            </p:cNvPr>
            <p:cNvSpPr/>
            <p:nvPr/>
          </p:nvSpPr>
          <p:spPr>
            <a:xfrm>
              <a:off x="11927480" y="2391005"/>
              <a:ext cx="1399597" cy="38797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1" name="正方形/長方形 70">
              <a:extLst>
                <a:ext uri="{FF2B5EF4-FFF2-40B4-BE49-F238E27FC236}">
                  <a16:creationId xmlns:a16="http://schemas.microsoft.com/office/drawing/2014/main" id="{F3090E71-D8AD-45CC-A031-A0AA96C75FB3}"/>
                </a:ext>
              </a:extLst>
            </p:cNvPr>
            <p:cNvSpPr/>
            <p:nvPr/>
          </p:nvSpPr>
          <p:spPr>
            <a:xfrm>
              <a:off x="12019458" y="2779438"/>
              <a:ext cx="1220916" cy="957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2" name="直線コネクタ 71">
              <a:extLst>
                <a:ext uri="{FF2B5EF4-FFF2-40B4-BE49-F238E27FC236}">
                  <a16:creationId xmlns:a16="http://schemas.microsoft.com/office/drawing/2014/main" id="{B4B8651F-ED66-4798-8137-934755A1DF7F}"/>
                </a:ext>
              </a:extLst>
            </p:cNvPr>
            <p:cNvCxnSpPr>
              <a:cxnSpLocks/>
            </p:cNvCxnSpPr>
            <p:nvPr/>
          </p:nvCxnSpPr>
          <p:spPr>
            <a:xfrm>
              <a:off x="11706090" y="2869606"/>
              <a:ext cx="323937" cy="2457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E69CA25-69FF-4A91-9FF6-BA800C309882}"/>
                </a:ext>
              </a:extLst>
            </p:cNvPr>
            <p:cNvCxnSpPr>
              <a:cxnSpLocks/>
              <a:endCxn id="70" idx="0"/>
            </p:cNvCxnSpPr>
            <p:nvPr/>
          </p:nvCxnSpPr>
          <p:spPr>
            <a:xfrm>
              <a:off x="12585993" y="2255800"/>
              <a:ext cx="41286" cy="1352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E4FEA79-0938-4564-ADEE-C30F2F340AC3}"/>
                </a:ext>
              </a:extLst>
            </p:cNvPr>
            <p:cNvCxnSpPr>
              <a:cxnSpLocks/>
            </p:cNvCxnSpPr>
            <p:nvPr/>
          </p:nvCxnSpPr>
          <p:spPr>
            <a:xfrm flipV="1">
              <a:off x="13222181" y="2861960"/>
              <a:ext cx="343977" cy="3085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A788E668-803A-4672-A12B-D53651AD2DCC}"/>
                </a:ext>
              </a:extLst>
            </p:cNvPr>
            <p:cNvGrpSpPr/>
            <p:nvPr/>
          </p:nvGrpSpPr>
          <p:grpSpPr>
            <a:xfrm>
              <a:off x="13415172" y="2179343"/>
              <a:ext cx="1211553" cy="1020367"/>
              <a:chOff x="2219082" y="1212366"/>
              <a:chExt cx="1211553" cy="1020367"/>
            </a:xfrm>
          </p:grpSpPr>
          <p:sp>
            <p:nvSpPr>
              <p:cNvPr id="79" name="二等辺三角形 78">
                <a:extLst>
                  <a:ext uri="{FF2B5EF4-FFF2-40B4-BE49-F238E27FC236}">
                    <a16:creationId xmlns:a16="http://schemas.microsoft.com/office/drawing/2014/main" id="{7AD4BA18-AEB5-4B4D-AA48-4FC08EC6FAF0}"/>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80" name="正方形/長方形 79">
                <a:extLst>
                  <a:ext uri="{FF2B5EF4-FFF2-40B4-BE49-F238E27FC236}">
                    <a16:creationId xmlns:a16="http://schemas.microsoft.com/office/drawing/2014/main" id="{AD169C63-218A-4ACC-9AE4-7FF5FE80E073}"/>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76" name="グループ化 75">
              <a:extLst>
                <a:ext uri="{FF2B5EF4-FFF2-40B4-BE49-F238E27FC236}">
                  <a16:creationId xmlns:a16="http://schemas.microsoft.com/office/drawing/2014/main" id="{C45185E8-EB18-44CC-916C-AE4DF8A1380B}"/>
                </a:ext>
              </a:extLst>
            </p:cNvPr>
            <p:cNvGrpSpPr/>
            <p:nvPr/>
          </p:nvGrpSpPr>
          <p:grpSpPr>
            <a:xfrm>
              <a:off x="10684773" y="2178259"/>
              <a:ext cx="1211553" cy="1020367"/>
              <a:chOff x="2219082" y="1212366"/>
              <a:chExt cx="1211553" cy="1020367"/>
            </a:xfrm>
          </p:grpSpPr>
          <p:sp>
            <p:nvSpPr>
              <p:cNvPr id="77" name="二等辺三角形 76">
                <a:extLst>
                  <a:ext uri="{FF2B5EF4-FFF2-40B4-BE49-F238E27FC236}">
                    <a16:creationId xmlns:a16="http://schemas.microsoft.com/office/drawing/2014/main" id="{38E54A91-8490-45A4-846D-B917960B39A2}"/>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78" name="正方形/長方形 77">
                <a:extLst>
                  <a:ext uri="{FF2B5EF4-FFF2-40B4-BE49-F238E27FC236}">
                    <a16:creationId xmlns:a16="http://schemas.microsoft.com/office/drawing/2014/main" id="{7B0029B3-E3DF-4FC6-997D-7EE41FC08395}"/>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grpSp>
        <p:nvGrpSpPr>
          <p:cNvPr id="89" name="グループ化 88">
            <a:extLst>
              <a:ext uri="{FF2B5EF4-FFF2-40B4-BE49-F238E27FC236}">
                <a16:creationId xmlns:a16="http://schemas.microsoft.com/office/drawing/2014/main" id="{C4749A22-BBB4-499C-872B-3798446669E3}"/>
              </a:ext>
            </a:extLst>
          </p:cNvPr>
          <p:cNvGrpSpPr/>
          <p:nvPr/>
        </p:nvGrpSpPr>
        <p:grpSpPr>
          <a:xfrm>
            <a:off x="7727133" y="2033611"/>
            <a:ext cx="866499" cy="771213"/>
            <a:chOff x="-3580964" y="4389090"/>
            <a:chExt cx="1215096" cy="1081475"/>
          </a:xfrm>
        </p:grpSpPr>
        <p:pic>
          <p:nvPicPr>
            <p:cNvPr id="90" name="図 89" descr="時計, 記号, 挿絵 が含まれている画像&#10;&#10;自動的に生成された説明">
              <a:extLst>
                <a:ext uri="{FF2B5EF4-FFF2-40B4-BE49-F238E27FC236}">
                  <a16:creationId xmlns:a16="http://schemas.microsoft.com/office/drawing/2014/main" id="{423606F7-A147-4A7B-87F1-79261B4078CD}"/>
                </a:ext>
              </a:extLst>
            </p:cNvPr>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flipH="1">
              <a:off x="-3475487" y="4522999"/>
              <a:ext cx="947566" cy="947566"/>
            </a:xfrm>
            <a:prstGeom prst="rect">
              <a:avLst/>
            </a:prstGeom>
          </p:spPr>
        </p:pic>
        <p:grpSp>
          <p:nvGrpSpPr>
            <p:cNvPr id="91" name="グループ化 90">
              <a:extLst>
                <a:ext uri="{FF2B5EF4-FFF2-40B4-BE49-F238E27FC236}">
                  <a16:creationId xmlns:a16="http://schemas.microsoft.com/office/drawing/2014/main" id="{C25445E9-C959-4BC0-9BE2-C663722F42B4}"/>
                </a:ext>
              </a:extLst>
            </p:cNvPr>
            <p:cNvGrpSpPr/>
            <p:nvPr/>
          </p:nvGrpSpPr>
          <p:grpSpPr>
            <a:xfrm>
              <a:off x="-3580964" y="4393763"/>
              <a:ext cx="1211553" cy="1020367"/>
              <a:chOff x="2219082" y="1212366"/>
              <a:chExt cx="1211553" cy="1020367"/>
            </a:xfrm>
          </p:grpSpPr>
          <p:sp>
            <p:nvSpPr>
              <p:cNvPr id="95" name="二等辺三角形 94">
                <a:extLst>
                  <a:ext uri="{FF2B5EF4-FFF2-40B4-BE49-F238E27FC236}">
                    <a16:creationId xmlns:a16="http://schemas.microsoft.com/office/drawing/2014/main" id="{B5B74484-41B8-44D4-8E44-CF5A69667888}"/>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96" name="正方形/長方形 95">
                <a:extLst>
                  <a:ext uri="{FF2B5EF4-FFF2-40B4-BE49-F238E27FC236}">
                    <a16:creationId xmlns:a16="http://schemas.microsoft.com/office/drawing/2014/main" id="{02FA18EF-BF07-44C8-BDF8-EAF72C75B89E}"/>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92" name="グループ化 91">
              <a:extLst>
                <a:ext uri="{FF2B5EF4-FFF2-40B4-BE49-F238E27FC236}">
                  <a16:creationId xmlns:a16="http://schemas.microsoft.com/office/drawing/2014/main" id="{00079F55-E77C-4EC7-B73E-A15DCF9E1016}"/>
                </a:ext>
              </a:extLst>
            </p:cNvPr>
            <p:cNvGrpSpPr/>
            <p:nvPr/>
          </p:nvGrpSpPr>
          <p:grpSpPr>
            <a:xfrm>
              <a:off x="-3577421" y="4389090"/>
              <a:ext cx="1211553" cy="1020367"/>
              <a:chOff x="2219082" y="1212366"/>
              <a:chExt cx="1211553" cy="1020367"/>
            </a:xfrm>
          </p:grpSpPr>
          <p:sp>
            <p:nvSpPr>
              <p:cNvPr id="93" name="二等辺三角形 92">
                <a:extLst>
                  <a:ext uri="{FF2B5EF4-FFF2-40B4-BE49-F238E27FC236}">
                    <a16:creationId xmlns:a16="http://schemas.microsoft.com/office/drawing/2014/main" id="{63D09623-DF44-461E-9EED-2AE4CF17DDD9}"/>
                  </a:ext>
                </a:extLst>
              </p:cNvPr>
              <p:cNvSpPr/>
              <p:nvPr/>
            </p:nvSpPr>
            <p:spPr>
              <a:xfrm>
                <a:off x="2219082" y="1212366"/>
                <a:ext cx="1211553" cy="36004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94" name="正方形/長方形 93">
                <a:extLst>
                  <a:ext uri="{FF2B5EF4-FFF2-40B4-BE49-F238E27FC236}">
                    <a16:creationId xmlns:a16="http://schemas.microsoft.com/office/drawing/2014/main" id="{82A5DAFE-DFC7-44F0-8233-42DB0B020D8D}"/>
                  </a:ext>
                </a:extLst>
              </p:cNvPr>
              <p:cNvSpPr/>
              <p:nvPr/>
            </p:nvSpPr>
            <p:spPr>
              <a:xfrm>
                <a:off x="2368782" y="1569317"/>
                <a:ext cx="888620" cy="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cxnSp>
        <p:nvCxnSpPr>
          <p:cNvPr id="97" name="直線コネクタ 96">
            <a:extLst>
              <a:ext uri="{FF2B5EF4-FFF2-40B4-BE49-F238E27FC236}">
                <a16:creationId xmlns:a16="http://schemas.microsoft.com/office/drawing/2014/main" id="{A1B59151-B011-4822-8B29-27E4F8ACBE0E}"/>
              </a:ext>
            </a:extLst>
          </p:cNvPr>
          <p:cNvCxnSpPr>
            <a:cxnSpLocks/>
            <a:stCxn id="17" idx="3"/>
            <a:endCxn id="37" idx="1"/>
          </p:cNvCxnSpPr>
          <p:nvPr/>
        </p:nvCxnSpPr>
        <p:spPr>
          <a:xfrm>
            <a:off x="6369574" y="2761460"/>
            <a:ext cx="571673" cy="3991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4F6332D-BCB4-4281-AF72-6475099E839D}"/>
              </a:ext>
            </a:extLst>
          </p:cNvPr>
          <p:cNvSpPr txBox="1"/>
          <p:nvPr/>
        </p:nvSpPr>
        <p:spPr>
          <a:xfrm>
            <a:off x="4990015" y="4091690"/>
            <a:ext cx="3902465" cy="367043"/>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学習システム等で学生が各自学習</a:t>
            </a:r>
            <a:endParaRPr kumimoji="1" lang="ja-JP" altLang="en-US"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0A9DBDDC-81E0-429F-A942-D2B00DF8736A}"/>
              </a:ext>
            </a:extLst>
          </p:cNvPr>
          <p:cNvSpPr txBox="1"/>
          <p:nvPr/>
        </p:nvSpPr>
        <p:spPr>
          <a:xfrm>
            <a:off x="1402372" y="4091690"/>
            <a:ext cx="3236780" cy="367043"/>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 Web</a:t>
            </a:r>
            <a:r>
              <a:rPr lang="ja-JP" altLang="en-US" dirty="0">
                <a:latin typeface="メイリオ" panose="020B0604030504040204" pitchFamily="50" charset="-128"/>
                <a:ea typeface="メイリオ" panose="020B0604030504040204" pitchFamily="50" charset="-128"/>
              </a:rPr>
              <a:t>会議システム等で授業</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351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メディア授業 要件</a:t>
            </a:r>
          </a:p>
        </p:txBody>
      </p:sp>
      <p:sp>
        <p:nvSpPr>
          <p:cNvPr id="3" name="コンテンツ プレースホルダ 2"/>
          <p:cNvSpPr>
            <a:spLocks noGrp="1"/>
          </p:cNvSpPr>
          <p:nvPr>
            <p:ph idx="1"/>
          </p:nvPr>
        </p:nvSpPr>
        <p:spPr>
          <a:xfrm>
            <a:off x="457200" y="1500173"/>
            <a:ext cx="8507288" cy="5221301"/>
          </a:xfrm>
        </p:spPr>
        <p:txBody>
          <a:bodyPr>
            <a:normAutofit fontScale="70000" lnSpcReduction="20000"/>
          </a:bodyPr>
          <a:lstStyle/>
          <a:p>
            <a:r>
              <a:rPr lang="ja-JP" altLang="en-US" dirty="0"/>
              <a:t>メディア授業</a:t>
            </a:r>
            <a:r>
              <a:rPr lang="ja-JP" altLang="en-US" sz="3100" dirty="0"/>
              <a:t>（リアルタイム、オンデマンド、ハイブリッド）</a:t>
            </a:r>
            <a:r>
              <a:rPr lang="ja-JP" altLang="en-US" dirty="0"/>
              <a:t>には、それぞれ授業の要件あり</a:t>
            </a:r>
            <a:endParaRPr lang="en-US" altLang="ja-JP" dirty="0"/>
          </a:p>
          <a:p>
            <a:r>
              <a:rPr lang="ja-JP" altLang="en-US" dirty="0"/>
              <a:t>（概説）メディア授業は単位算入の上限があるが、</a:t>
            </a:r>
            <a:r>
              <a:rPr lang="en-US" altLang="ja-JP" dirty="0"/>
              <a:t>COVID-19 </a:t>
            </a:r>
            <a:r>
              <a:rPr lang="ja-JP" altLang="en-US" dirty="0"/>
              <a:t>の感染拡大における特例的な措置として、</a:t>
            </a:r>
            <a:br>
              <a:rPr lang="en-US" altLang="ja-JP" dirty="0"/>
            </a:br>
            <a:r>
              <a:rPr lang="ja-JP" altLang="en-US" dirty="0"/>
              <a:t>面接授業に相当する教育効果を有すると大学において</a:t>
            </a:r>
            <a:br>
              <a:rPr lang="en-US" altLang="ja-JP" dirty="0"/>
            </a:br>
            <a:r>
              <a:rPr lang="ja-JP" altLang="en-US" dirty="0"/>
              <a:t>認められる場合、単位の上限に算入する必要はない</a:t>
            </a:r>
            <a:endParaRPr lang="en-US" altLang="ja-JP" dirty="0"/>
          </a:p>
          <a:p>
            <a:r>
              <a:rPr lang="ja-JP" altLang="en-US" dirty="0"/>
              <a:t>遠隔授業を実施する授業時数が半数を超えない範囲で行われる授業科目については，面接授業の授業科目として取り扱う</a:t>
            </a:r>
            <a:endParaRPr lang="en-US" altLang="ja-JP" dirty="0"/>
          </a:p>
          <a:p>
            <a:endParaRPr lang="en-US" altLang="ja-JP" dirty="0"/>
          </a:p>
          <a:p>
            <a:r>
              <a:rPr lang="ja-JP" altLang="en-US" sz="2600" dirty="0"/>
              <a:t>参考情報</a:t>
            </a:r>
            <a:endParaRPr lang="en-US" altLang="ja-JP" sz="2600" dirty="0"/>
          </a:p>
          <a:p>
            <a:pPr lvl="1"/>
            <a:r>
              <a:rPr kumimoji="1" lang="ja-JP" altLang="en-US" sz="2300" dirty="0"/>
              <a:t>文部科学省（</a:t>
            </a:r>
            <a:r>
              <a:rPr kumimoji="1" lang="en-US" altLang="ja-JP" sz="2300" dirty="0"/>
              <a:t>2018</a:t>
            </a:r>
            <a:r>
              <a:rPr kumimoji="1" lang="ja-JP" altLang="en-US" sz="2300" dirty="0"/>
              <a:t>）大学における多様なメディアを高度に利用した授業について</a:t>
            </a:r>
            <a:endParaRPr kumimoji="1" lang="en-US" altLang="ja-JP" sz="2300" dirty="0"/>
          </a:p>
          <a:p>
            <a:pPr lvl="2"/>
            <a:r>
              <a:rPr kumimoji="1" lang="en-US" altLang="ja-JP" sz="2100" dirty="0">
                <a:hlinkClick r:id="rId2"/>
              </a:rPr>
              <a:t>https://www.mext.go.jp/b_menu/shingi/chukyo/chukyo4/043/siryo/__icsFiles/afieldfile/2018/09/10/1409011_6.pdf</a:t>
            </a:r>
            <a:r>
              <a:rPr kumimoji="1" lang="en-US" altLang="ja-JP" sz="2100" dirty="0"/>
              <a:t> </a:t>
            </a:r>
          </a:p>
          <a:p>
            <a:pPr lvl="1"/>
            <a:r>
              <a:rPr lang="ja-JP" altLang="en-US" sz="2300" dirty="0"/>
              <a:t>文部科学省（</a:t>
            </a:r>
            <a:r>
              <a:rPr lang="en-US" altLang="ja-JP" sz="2300" dirty="0"/>
              <a:t>2020</a:t>
            </a:r>
            <a:r>
              <a:rPr lang="ja-JP" altLang="en-US" sz="2300" dirty="0"/>
              <a:t>）学事日程等の取扱い及び遠隔授業の活用に係るＱ＆Ａの送付について（</a:t>
            </a:r>
            <a:r>
              <a:rPr lang="en-US" altLang="ja-JP" sz="2300" dirty="0"/>
              <a:t>5</a:t>
            </a:r>
            <a:r>
              <a:rPr lang="ja-JP" altLang="en-US" sz="2300" dirty="0"/>
              <a:t>月</a:t>
            </a:r>
            <a:r>
              <a:rPr lang="en-US" altLang="ja-JP" sz="2300" dirty="0"/>
              <a:t>22</a:t>
            </a:r>
            <a:r>
              <a:rPr lang="ja-JP" altLang="en-US" sz="2300" dirty="0"/>
              <a:t>日時点）</a:t>
            </a:r>
            <a:r>
              <a:rPr lang="en-US" altLang="ja-JP" sz="1800" dirty="0"/>
              <a:t>(</a:t>
            </a:r>
            <a:r>
              <a:rPr lang="ja-JP" altLang="en-US" sz="1800" dirty="0"/>
              <a:t>問</a:t>
            </a:r>
            <a:r>
              <a:rPr lang="en-US" altLang="ja-JP" sz="1800" dirty="0"/>
              <a:t>19</a:t>
            </a:r>
            <a:r>
              <a:rPr lang="ja-JP" altLang="en-US" sz="1800" dirty="0"/>
              <a:t>が関連</a:t>
            </a:r>
            <a:r>
              <a:rPr lang="en-US" altLang="ja-JP" sz="1800" dirty="0"/>
              <a:t>)</a:t>
            </a:r>
            <a:endParaRPr lang="en-US" altLang="ja-JP" sz="2300" dirty="0"/>
          </a:p>
          <a:p>
            <a:pPr lvl="2"/>
            <a:r>
              <a:rPr kumimoji="1" lang="en-US" altLang="ja-JP" sz="2100" dirty="0">
                <a:hlinkClick r:id="rId3"/>
              </a:rPr>
              <a:t>https://www.mext.go.jp/content/20200525-mxt_kouhou01-000004520_2.pdf</a:t>
            </a:r>
            <a:r>
              <a:rPr kumimoji="1" lang="en-US" altLang="ja-JP" sz="2100" dirty="0"/>
              <a:t> </a:t>
            </a:r>
          </a:p>
          <a:p>
            <a:pPr lvl="1"/>
            <a:r>
              <a:rPr kumimoji="1" lang="ja-JP" altLang="en-US" sz="2500" dirty="0"/>
              <a:t>文部科学省（</a:t>
            </a:r>
            <a:r>
              <a:rPr kumimoji="1" lang="en-US" altLang="ja-JP" sz="2500" dirty="0"/>
              <a:t>2021</a:t>
            </a:r>
            <a:r>
              <a:rPr kumimoji="1" lang="ja-JP" altLang="en-US" sz="2500" dirty="0"/>
              <a:t>）大学等における遠隔授業の取扱いについて（周知）</a:t>
            </a:r>
            <a:endParaRPr kumimoji="1" lang="en-US" altLang="ja-JP" sz="2500" dirty="0"/>
          </a:p>
          <a:p>
            <a:pPr lvl="2"/>
            <a:r>
              <a:rPr kumimoji="1" lang="en-US" altLang="ja-JP" sz="2100" dirty="0">
                <a:hlinkClick r:id="rId4"/>
              </a:rPr>
              <a:t>https://www.mext.go.jp/content/20210426-mxt_kouhou01-000004520_1.pdf</a:t>
            </a:r>
            <a:r>
              <a:rPr lang="en-US" altLang="ja-JP" sz="2100" dirty="0"/>
              <a:t> </a:t>
            </a:r>
            <a:endParaRPr kumimoji="1" lang="ja-JP" altLang="en-US" sz="2100" dirty="0"/>
          </a:p>
        </p:txBody>
      </p:sp>
      <p:sp>
        <p:nvSpPr>
          <p:cNvPr id="4" name="日付プレースホルダ 3"/>
          <p:cNvSpPr>
            <a:spLocks noGrp="1"/>
          </p:cNvSpPr>
          <p:nvPr>
            <p:ph type="dt" sz="half" idx="10"/>
          </p:nvPr>
        </p:nvSpPr>
        <p:spPr>
          <a:xfrm>
            <a:off x="-332623" y="6356350"/>
            <a:ext cx="2133600" cy="365125"/>
          </a:xfrm>
        </p:spPr>
        <p:txBody>
          <a:bodyPr/>
          <a:lstStyle/>
          <a:p>
            <a:r>
              <a:rPr kumimoji="1" lang="en-US" altLang="ja-JP"/>
              <a:t>2021/9/15</a:t>
            </a:r>
            <a:endParaRPr kumimoji="1" lang="ja-JP" altLang="en-US" dirty="0"/>
          </a:p>
        </p:txBody>
      </p:sp>
      <p:sp>
        <p:nvSpPr>
          <p:cNvPr id="6" name="スライド番号プレースホルダ 5"/>
          <p:cNvSpPr>
            <a:spLocks noGrp="1"/>
          </p:cNvSpPr>
          <p:nvPr>
            <p:ph type="sldNum" sz="quarter" idx="12"/>
          </p:nvPr>
        </p:nvSpPr>
        <p:spPr>
          <a:xfrm>
            <a:off x="7766992" y="6486978"/>
            <a:ext cx="2133600" cy="365125"/>
          </a:xfrm>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00772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著作権</a:t>
            </a:r>
          </a:p>
        </p:txBody>
      </p:sp>
      <p:sp>
        <p:nvSpPr>
          <p:cNvPr id="3" name="コンテンツ プレースホルダ 2"/>
          <p:cNvSpPr>
            <a:spLocks noGrp="1"/>
          </p:cNvSpPr>
          <p:nvPr>
            <p:ph idx="1"/>
          </p:nvPr>
        </p:nvSpPr>
        <p:spPr>
          <a:xfrm>
            <a:off x="457200" y="1500174"/>
            <a:ext cx="8579296" cy="4856176"/>
          </a:xfrm>
        </p:spPr>
        <p:txBody>
          <a:bodyPr>
            <a:normAutofit fontScale="85000" lnSpcReduction="20000"/>
          </a:bodyPr>
          <a:lstStyle/>
          <a:p>
            <a:r>
              <a:rPr kumimoji="1" lang="zh-TW" altLang="en-US" dirty="0"/>
              <a:t>授業目的公衆送信補償金制度</a:t>
            </a:r>
            <a:r>
              <a:rPr lang="ja-JP" altLang="en-US" dirty="0"/>
              <a:t>が</a:t>
            </a:r>
            <a:r>
              <a:rPr lang="en-US" altLang="ja-JP" dirty="0"/>
              <a:t>2020/4/28 </a:t>
            </a:r>
            <a:r>
              <a:rPr lang="ja-JP" altLang="en-US" dirty="0"/>
              <a:t>から施行</a:t>
            </a:r>
            <a:endParaRPr lang="en-US" altLang="ja-JP" dirty="0"/>
          </a:p>
          <a:p>
            <a:pPr lvl="1"/>
            <a:r>
              <a:rPr lang="ja-JP" altLang="en-US" dirty="0"/>
              <a:t>大学として補償金を支払うため、</a:t>
            </a:r>
            <a:br>
              <a:rPr lang="en-US" altLang="ja-JP" dirty="0"/>
            </a:br>
            <a:r>
              <a:rPr lang="ja-JP" altLang="en-US" dirty="0"/>
              <a:t>　　　　　　　　　</a:t>
            </a:r>
            <a:r>
              <a:rPr lang="ja-JP" altLang="en-US" b="1" u="sng" dirty="0"/>
              <a:t>教員が個別に手続きする必要なし</a:t>
            </a:r>
            <a:endParaRPr lang="en-US" altLang="ja-JP" b="1" u="sng" dirty="0"/>
          </a:p>
          <a:p>
            <a:r>
              <a:rPr kumimoji="1" lang="ja-JP" altLang="en-US" dirty="0"/>
              <a:t>授業の過程において、</a:t>
            </a:r>
            <a:br>
              <a:rPr kumimoji="1" lang="en-US" altLang="ja-JP" dirty="0"/>
            </a:br>
            <a:r>
              <a:rPr kumimoji="1" lang="ja-JP" altLang="en-US" b="1" u="sng" dirty="0"/>
              <a:t>必要と認められる限度で著作物を公衆送信可能に</a:t>
            </a:r>
            <a:endParaRPr kumimoji="1" lang="en-US" altLang="ja-JP" b="1" u="sng" dirty="0"/>
          </a:p>
          <a:p>
            <a:r>
              <a:rPr kumimoji="1" lang="ja-JP" altLang="en-US" b="1" u="sng" dirty="0"/>
              <a:t>著作権者の利益を不当に害する行為は </a:t>
            </a:r>
            <a:r>
              <a:rPr lang="en-US" altLang="ja-JP" b="1" u="sng" dirty="0"/>
              <a:t>NG</a:t>
            </a:r>
            <a:endParaRPr kumimoji="1" lang="en-US" altLang="ja-JP" b="1" u="sng" dirty="0"/>
          </a:p>
          <a:p>
            <a:pPr lvl="8"/>
            <a:endParaRPr lang="en-US" altLang="ja-JP" dirty="0"/>
          </a:p>
          <a:p>
            <a:r>
              <a:rPr lang="ja-JP" altLang="en-US" sz="2600" dirty="0"/>
              <a:t>参考情報</a:t>
            </a:r>
            <a:endParaRPr lang="en-US" altLang="ja-JP" sz="2600" dirty="0"/>
          </a:p>
          <a:p>
            <a:pPr lvl="1"/>
            <a:r>
              <a:rPr kumimoji="1" lang="zh-CN" altLang="en-US" sz="2300" dirty="0"/>
              <a:t>改正著作権法第３５条</a:t>
            </a:r>
            <a:r>
              <a:rPr kumimoji="1" lang="ja-JP" altLang="en-US" sz="2300" dirty="0"/>
              <a:t>運用指針（令和</a:t>
            </a:r>
            <a:r>
              <a:rPr kumimoji="1" lang="en-US" altLang="ja-JP" sz="2300" dirty="0"/>
              <a:t>3</a:t>
            </a:r>
            <a:r>
              <a:rPr kumimoji="1" lang="ja-JP" altLang="en-US" sz="2300" dirty="0"/>
              <a:t>年度版）</a:t>
            </a:r>
            <a:endParaRPr kumimoji="1" lang="en-US" altLang="ja-JP" sz="2300" dirty="0"/>
          </a:p>
          <a:p>
            <a:pPr lvl="2"/>
            <a:r>
              <a:rPr kumimoji="1" lang="en-US" altLang="ja-JP" sz="2100" dirty="0">
                <a:hlinkClick r:id="rId2"/>
              </a:rPr>
              <a:t>https://sartras.or.jp/wp-content/uploads/unyoshishin_20201221.pdf</a:t>
            </a:r>
            <a:r>
              <a:rPr kumimoji="1" lang="en-US" altLang="ja-JP" sz="2100" dirty="0"/>
              <a:t> </a:t>
            </a:r>
          </a:p>
          <a:p>
            <a:pPr lvl="1"/>
            <a:r>
              <a:rPr lang="en-US" altLang="ja-JP" sz="2300" dirty="0"/>
              <a:t>SARTRAS</a:t>
            </a:r>
            <a:r>
              <a:rPr lang="ja-JP" altLang="en-US" sz="2300" dirty="0"/>
              <a:t> </a:t>
            </a:r>
            <a:r>
              <a:rPr lang="en-US" altLang="ja-JP" sz="2300" dirty="0"/>
              <a:t>FAQ</a:t>
            </a:r>
          </a:p>
          <a:p>
            <a:pPr lvl="2"/>
            <a:r>
              <a:rPr kumimoji="1" lang="en-US" altLang="ja-JP" sz="2100" dirty="0">
                <a:hlinkClick r:id="rId3"/>
              </a:rPr>
              <a:t>https://sartras.or.jp/newfaqs-online/</a:t>
            </a:r>
            <a:r>
              <a:rPr kumimoji="1" lang="en-US" altLang="ja-JP" sz="2100" dirty="0"/>
              <a:t> </a:t>
            </a:r>
          </a:p>
          <a:p>
            <a:pPr lvl="1"/>
            <a:r>
              <a:rPr lang="ja-JP" altLang="en-US" sz="2300" dirty="0"/>
              <a:t>著作物に関する説明会</a:t>
            </a:r>
            <a:endParaRPr lang="en-US" altLang="ja-JP" sz="2300" dirty="0"/>
          </a:p>
          <a:p>
            <a:pPr lvl="2"/>
            <a:r>
              <a:rPr kumimoji="1" lang="en-US" altLang="ja-JP" sz="2100" dirty="0">
                <a:hlinkClick r:id="rId4"/>
              </a:rPr>
              <a:t>https://utelecon.adm.u-tokyo.ac.jp/events/2020-05-08/</a:t>
            </a:r>
            <a:r>
              <a:rPr kumimoji="1" lang="en-US" altLang="ja-JP" sz="2100" dirty="0"/>
              <a:t> </a:t>
            </a:r>
            <a:endParaRPr kumimoji="1" lang="ja-JP" altLang="en-US" sz="2100" dirty="0"/>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dirty="0"/>
          </a:p>
        </p:txBody>
      </p:sp>
      <p:sp>
        <p:nvSpPr>
          <p:cNvPr id="12" name="テキスト ボックス 11">
            <a:extLst>
              <a:ext uri="{FF2B5EF4-FFF2-40B4-BE49-F238E27FC236}">
                <a16:creationId xmlns:a16="http://schemas.microsoft.com/office/drawing/2014/main" id="{51AB91AD-DC42-456D-BED5-99F09A06797A}"/>
              </a:ext>
            </a:extLst>
          </p:cNvPr>
          <p:cNvSpPr txBox="1"/>
          <p:nvPr/>
        </p:nvSpPr>
        <p:spPr>
          <a:xfrm>
            <a:off x="2928660" y="4905094"/>
            <a:ext cx="5692824" cy="307777"/>
          </a:xfrm>
          <a:prstGeom prst="rect">
            <a:avLst/>
          </a:prstGeom>
          <a:noFill/>
        </p:spPr>
        <p:txBody>
          <a:bodyPr wrap="square">
            <a:spAutoFit/>
          </a:bodyPr>
          <a:lstStyle/>
          <a:p>
            <a:r>
              <a:rPr lang="en-US" altLang="ja-JP" sz="1400" dirty="0"/>
              <a:t>SARTRAS: </a:t>
            </a:r>
            <a:r>
              <a:rPr lang="ja-JP" altLang="en-US" sz="1400" dirty="0"/>
              <a:t>一般社団法人授業目的公衆送信補償金等管理協会</a:t>
            </a:r>
          </a:p>
        </p:txBody>
      </p:sp>
    </p:spTree>
    <p:extLst>
      <p:ext uri="{BB962C8B-B14F-4D97-AF65-F5344CB8AC3E}">
        <p14:creationId xmlns:p14="http://schemas.microsoft.com/office/powerpoint/2010/main" val="15702319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11683</TotalTime>
  <Words>2781</Words>
  <Application>Microsoft Office PowerPoint</Application>
  <PresentationFormat>画面に合わせる (4:3)</PresentationFormat>
  <Paragraphs>405</Paragraphs>
  <Slides>28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Meiryo UI</vt:lpstr>
      <vt:lpstr>メイリオ</vt:lpstr>
      <vt:lpstr>Calibri</vt:lpstr>
      <vt:lpstr>Cambria</vt:lpstr>
      <vt:lpstr>Open Sans</vt:lpstr>
      <vt:lpstr>Wingdings</vt:lpstr>
      <vt:lpstr>雪藤</vt:lpstr>
      <vt:lpstr>よりよいオンライン授業に向けて</vt:lpstr>
      <vt:lpstr>目次</vt:lpstr>
      <vt:lpstr>アップデート</vt:lpstr>
      <vt:lpstr>utelecon ポータルサイトの改善</vt:lpstr>
      <vt:lpstr>ツールのアップデート</vt:lpstr>
      <vt:lpstr>オンライン授業を行うにあたって</vt:lpstr>
      <vt:lpstr>授業形態</vt:lpstr>
      <vt:lpstr>メディア授業 要件</vt:lpstr>
      <vt:lpstr>著作権</vt:lpstr>
      <vt:lpstr>リアルタイム授業のポイント</vt:lpstr>
      <vt:lpstr>はじめに</vt:lpstr>
      <vt:lpstr>Good Practice</vt:lpstr>
      <vt:lpstr>リアルタイム授業で使えるツール例</vt:lpstr>
      <vt:lpstr>リアルタイム授業のポイント</vt:lpstr>
      <vt:lpstr>オンデマンド授業のポイント</vt:lpstr>
      <vt:lpstr>はじめに</vt:lpstr>
      <vt:lpstr>Good Practice</vt:lpstr>
      <vt:lpstr>動画作成～公開で使えるツール例</vt:lpstr>
      <vt:lpstr>オンデマンド授業のポイント</vt:lpstr>
      <vt:lpstr>ハイブリッド授業のポイント</vt:lpstr>
      <vt:lpstr>はじめに</vt:lpstr>
      <vt:lpstr>Good Practice</vt:lpstr>
      <vt:lpstr>参考資料</vt:lpstr>
      <vt:lpstr>通信量を抑えるために</vt:lpstr>
      <vt:lpstr>Zoom の通信量 ～全般～</vt:lpstr>
      <vt:lpstr>Zoom の通信量 ～抑え方～</vt:lpstr>
      <vt:lpstr>Zoom の通信量 ～授業例: 教育学～</vt:lpstr>
      <vt:lpstr>Zoom の通信量 ～参考情報～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吉田　塁</cp:lastModifiedBy>
  <cp:revision>1859</cp:revision>
  <dcterms:created xsi:type="dcterms:W3CDTF">2020-03-09T13:20:48Z</dcterms:created>
  <dcterms:modified xsi:type="dcterms:W3CDTF">2021-09-12T04:38:36Z</dcterms:modified>
</cp:coreProperties>
</file>