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365" r:id="rId4"/>
    <p:sldId id="366" r:id="rId5"/>
    <p:sldId id="367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0" d="100"/>
          <a:sy n="70" d="100"/>
        </p:scale>
        <p:origin x="10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supporters/class_2021.html" TargetMode="External"/><Relationship Id="rId2" Type="http://schemas.openxmlformats.org/officeDocument/2006/relationships/hyperlink" Target="https://utelecon.adm.u-tokyo.ac.jp/events/2020-05-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suppor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学生サポーター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大学総合教育研究センター　吉田　塁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オンライン授業を支援するサポーター</a:t>
            </a:r>
          </a:p>
          <a:p>
            <a:pPr lvl="1"/>
            <a:r>
              <a:rPr lang="ja-JP" altLang="en-US" dirty="0"/>
              <a:t>本学</a:t>
            </a:r>
            <a:r>
              <a:rPr kumimoji="1" lang="ja-JP" altLang="en-US" dirty="0"/>
              <a:t>の学生・研究生・ポスドク等が対象</a:t>
            </a:r>
          </a:p>
          <a:p>
            <a:r>
              <a:rPr kumimoji="1" lang="en-US" altLang="ja-JP" dirty="0"/>
              <a:t>TA</a:t>
            </a:r>
            <a:r>
              <a:rPr kumimoji="1" lang="ja-JP" altLang="en-US" dirty="0"/>
              <a:t>よりは軽い仕事</a:t>
            </a:r>
            <a:r>
              <a:rPr kumimoji="1" lang="ja-JP" altLang="en-US" sz="2400" dirty="0"/>
              <a:t>（学生の同意があればハイブリッドのサポートも可）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ウェブ会議に慣れるための事前練習、授業中のチャット確認</a:t>
            </a:r>
          </a:p>
          <a:p>
            <a:r>
              <a:rPr lang="ja-JP" altLang="en-US" dirty="0"/>
              <a:t>サポーター業務は成績とは無関係とする</a:t>
            </a:r>
            <a:endParaRPr kumimoji="1" lang="en-US" altLang="ja-JP" dirty="0"/>
          </a:p>
          <a:p>
            <a:r>
              <a:rPr kumimoji="1" lang="ja-JP" altLang="en-US" dirty="0"/>
              <a:t>研修</a:t>
            </a:r>
            <a:r>
              <a:rPr lang="ja-JP" altLang="en-US" dirty="0"/>
              <a:t>を</a:t>
            </a:r>
            <a:r>
              <a:rPr kumimoji="1" lang="ja-JP" altLang="en-US" dirty="0"/>
              <a:t>受講することを条件とする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研修は</a:t>
            </a:r>
            <a:r>
              <a:rPr kumimoji="1" lang="ja-JP" altLang="en-US" dirty="0">
                <a:hlinkClick r:id="rId2"/>
              </a:rPr>
              <a:t>資料・動画</a:t>
            </a:r>
            <a:r>
              <a:rPr kumimoji="1" lang="ja-JP" altLang="en-US" dirty="0"/>
              <a:t>を確認することで実施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過去に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度受けていたら再受講の必要はなし</a:t>
            </a:r>
            <a:endParaRPr kumimoji="1" lang="en-US" altLang="ja-JP" dirty="0"/>
          </a:p>
          <a:p>
            <a:r>
              <a:rPr kumimoji="1" lang="ja-JP" altLang="en-US" dirty="0"/>
              <a:t>一律</a:t>
            </a:r>
            <a:r>
              <a:rPr kumimoji="1" lang="en-US" altLang="ja-JP" dirty="0"/>
              <a:t>1</a:t>
            </a:r>
            <a:r>
              <a:rPr kumimoji="1" lang="ja-JP" altLang="en-US" dirty="0"/>
              <a:t>科目</a:t>
            </a:r>
            <a:r>
              <a:rPr kumimoji="1" lang="en-US" altLang="ja-JP" dirty="0"/>
              <a:t>13,000</a:t>
            </a:r>
            <a:r>
              <a:rPr kumimoji="1" lang="ja-JP" altLang="en-US" dirty="0"/>
              <a:t>円（</a:t>
            </a:r>
            <a:r>
              <a:rPr kumimoji="1" lang="ja-JP" altLang="en-US" b="1" u="sng" dirty="0"/>
              <a:t>研修含まず</a:t>
            </a:r>
            <a:r>
              <a:rPr kumimoji="1" lang="ja-JP" altLang="en-US" dirty="0"/>
              <a:t>に</a:t>
            </a:r>
            <a:r>
              <a:rPr kumimoji="1" lang="en-US" altLang="ja-JP" dirty="0"/>
              <a:t>10</a:t>
            </a:r>
            <a:r>
              <a:rPr kumimoji="1" lang="ja-JP" altLang="en-US" dirty="0"/>
              <a:t>時間）</a:t>
            </a:r>
            <a:endParaRPr kumimoji="1" lang="en-US" altLang="ja-JP" dirty="0"/>
          </a:p>
          <a:p>
            <a:r>
              <a:rPr kumimoji="1" lang="ja-JP" altLang="en-US" dirty="0"/>
              <a:t>利用方法</a:t>
            </a:r>
            <a:endParaRPr kumimoji="1" lang="en-US" altLang="ja-JP" dirty="0"/>
          </a:p>
          <a:p>
            <a:pPr lvl="1"/>
            <a:r>
              <a:rPr lang="ja-JP" altLang="en-US" dirty="0"/>
              <a:t>サポーター情報を含めて</a:t>
            </a:r>
            <a:r>
              <a:rPr kumimoji="1" lang="ja-JP" altLang="en-US" dirty="0"/>
              <a:t>申請 → </a:t>
            </a:r>
            <a:r>
              <a:rPr lang="ja-JP" altLang="en-US" dirty="0"/>
              <a:t>活動</a:t>
            </a:r>
            <a:r>
              <a:rPr kumimoji="1" lang="ja-JP" altLang="en-US" dirty="0"/>
              <a:t> → 業務完了報告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ja-JP" altLang="en-US" sz="2200" dirty="0"/>
              <a:t>（サポーターいない場合、マッチングすることも可能）</a:t>
            </a:r>
            <a:endParaRPr kumimoji="1" lang="ja-JP" altLang="en-US" dirty="0"/>
          </a:p>
          <a:p>
            <a:r>
              <a:rPr kumimoji="1" lang="ja-JP" altLang="en-US" dirty="0"/>
              <a:t>詳細は以下のページ参照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https://utelecon.github.io/supporters/class_2021.html</a:t>
            </a:r>
            <a:r>
              <a:rPr kumimoji="1" lang="en-US" altLang="ja-JP" dirty="0"/>
              <a:t> </a:t>
            </a:r>
          </a:p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全学的な技術トラブルの学生サポーター</a:t>
            </a:r>
            <a:endParaRPr kumimoji="1" lang="en-US" altLang="ja-JP" dirty="0"/>
          </a:p>
          <a:p>
            <a:pPr lvl="1"/>
            <a:r>
              <a:rPr lang="ja-JP" altLang="en-US" dirty="0"/>
              <a:t>個人情報の取り扱いも可能</a:t>
            </a:r>
            <a:endParaRPr kumimoji="1" lang="en-US" altLang="ja-JP" dirty="0"/>
          </a:p>
          <a:p>
            <a:r>
              <a:rPr kumimoji="1" lang="ja-JP" altLang="en-US" dirty="0"/>
              <a:t>困ったらまずサポートページへ！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https://utelecon.adm.u-tokyo.ac.jp/supports/</a:t>
            </a:r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チャット、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、フォームで相談可</a:t>
            </a:r>
            <a:endParaRPr kumimoji="1" lang="en-US" altLang="ja-JP" dirty="0"/>
          </a:p>
          <a:p>
            <a:pPr lvl="1"/>
            <a:r>
              <a:rPr lang="ja-JP" altLang="en-US" dirty="0"/>
              <a:t>各相談方法や対応時間はサポートページに有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オンライン教育の高度化・普遍化を支援する学生サポーター</a:t>
            </a:r>
            <a:endParaRPr kumimoji="1"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活動例</a:t>
            </a:r>
            <a:endParaRPr lang="en-US" altLang="ja-JP" dirty="0"/>
          </a:p>
          <a:p>
            <a:pPr lvl="1"/>
            <a:r>
              <a:rPr lang="ja-JP" altLang="en-US" dirty="0"/>
              <a:t>ポータルサイトのデザイン一新</a:t>
            </a:r>
            <a:endParaRPr lang="en-US" altLang="ja-JP" dirty="0"/>
          </a:p>
          <a:p>
            <a:pPr lvl="1"/>
            <a:r>
              <a:rPr lang="ja-JP" altLang="en-US" dirty="0"/>
              <a:t>ポータルサイトの記事執筆・情報更新</a:t>
            </a:r>
            <a:endParaRPr lang="en-US" altLang="ja-JP" dirty="0"/>
          </a:p>
          <a:p>
            <a:pPr lvl="1"/>
            <a:r>
              <a:rPr lang="en-US" altLang="ja-JP" dirty="0"/>
              <a:t>…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謝辞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 b="1" dirty="0"/>
              <a:t>学生のみなさんのおかげでオンライン教育のサポートが充実しています！</a:t>
            </a:r>
            <a:endParaRPr lang="en-US" altLang="ja-JP" sz="3600" b="1" dirty="0"/>
          </a:p>
          <a:p>
            <a:pPr marL="0" indent="0" algn="ctr">
              <a:buNone/>
            </a:pPr>
            <a:r>
              <a:rPr lang="ja-JP" altLang="en-US" sz="3600" b="1" dirty="0"/>
              <a:t>本当にありがとうございます！</a:t>
            </a:r>
            <a:endParaRPr lang="en-US" altLang="ja-JP" sz="3600" b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8151</TotalTime>
  <Words>296</Words>
  <Application>Microsoft Office PowerPoint</Application>
  <PresentationFormat>画面に合わせる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学生サポーター</vt:lpstr>
      <vt:lpstr>クラスサポーター</vt:lpstr>
      <vt:lpstr>コモンサポーター</vt:lpstr>
      <vt:lpstr>オンライン教育支援サポーター</vt:lpstr>
      <vt:lpstr>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593</cp:revision>
  <dcterms:created xsi:type="dcterms:W3CDTF">2020-03-09T13:20:48Z</dcterms:created>
  <dcterms:modified xsi:type="dcterms:W3CDTF">2021-09-13T01:49:39Z</dcterms:modified>
</cp:coreProperties>
</file>