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27"/>
  </p:notesMasterIdLst>
  <p:sldIdLst>
    <p:sldId id="256" r:id="rId2"/>
    <p:sldId id="1299" r:id="rId3"/>
    <p:sldId id="1278" r:id="rId4"/>
    <p:sldId id="1282" r:id="rId5"/>
    <p:sldId id="1279" r:id="rId6"/>
    <p:sldId id="1281" r:id="rId7"/>
    <p:sldId id="1283" r:id="rId8"/>
    <p:sldId id="1291" r:id="rId9"/>
    <p:sldId id="1289" r:id="rId10"/>
    <p:sldId id="1300" r:id="rId11"/>
    <p:sldId id="1302" r:id="rId12"/>
    <p:sldId id="1312" r:id="rId13"/>
    <p:sldId id="1288" r:id="rId14"/>
    <p:sldId id="1295" r:id="rId15"/>
    <p:sldId id="1296" r:id="rId16"/>
    <p:sldId id="1297" r:id="rId17"/>
    <p:sldId id="1303" r:id="rId18"/>
    <p:sldId id="1304" r:id="rId19"/>
    <p:sldId id="1305" r:id="rId20"/>
    <p:sldId id="1292" r:id="rId21"/>
    <p:sldId id="1290" r:id="rId22"/>
    <p:sldId id="1293" r:id="rId23"/>
    <p:sldId id="1311" r:id="rId24"/>
    <p:sldId id="1309" r:id="rId25"/>
    <p:sldId id="1310" r:id="rId2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作成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10D5"/>
    <a:srgbClr val="CCFFCC"/>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77" autoAdjust="0"/>
    <p:restoredTop sz="86451" autoAdjust="0"/>
  </p:normalViewPr>
  <p:slideViewPr>
    <p:cSldViewPr>
      <p:cViewPr varScale="1">
        <p:scale>
          <a:sx n="49" d="100"/>
          <a:sy n="49" d="100"/>
        </p:scale>
        <p:origin x="725" y="62"/>
      </p:cViewPr>
      <p:guideLst>
        <p:guide orient="horz" pos="2160"/>
        <p:guide pos="2880"/>
      </p:guideLst>
    </p:cSldViewPr>
  </p:slideViewPr>
  <p:outlineViewPr>
    <p:cViewPr>
      <p:scale>
        <a:sx n="33" d="100"/>
        <a:sy n="33" d="100"/>
      </p:scale>
      <p:origin x="0" y="-1016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2022/9/14</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D842DED-4B9B-4568-AC85-B50FA0785511}" type="slidenum">
              <a:rPr kumimoji="1" lang="ja-JP" altLang="en-US" smtClean="0"/>
              <a:pPr/>
              <a:t>7</a:t>
            </a:fld>
            <a:endParaRPr kumimoji="1" lang="ja-JP" altLang="en-US"/>
          </a:p>
        </p:txBody>
      </p:sp>
    </p:spTree>
    <p:extLst>
      <p:ext uri="{BB962C8B-B14F-4D97-AF65-F5344CB8AC3E}">
        <p14:creationId xmlns:p14="http://schemas.microsoft.com/office/powerpoint/2010/main" val="3427348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D842DED-4B9B-4568-AC85-B50FA0785511}" type="slidenum">
              <a:rPr kumimoji="1" lang="ja-JP" altLang="en-US" smtClean="0"/>
              <a:pPr/>
              <a:t>18</a:t>
            </a:fld>
            <a:endParaRPr kumimoji="1" lang="ja-JP" altLang="en-US"/>
          </a:p>
        </p:txBody>
      </p:sp>
    </p:spTree>
    <p:extLst>
      <p:ext uri="{BB962C8B-B14F-4D97-AF65-F5344CB8AC3E}">
        <p14:creationId xmlns:p14="http://schemas.microsoft.com/office/powerpoint/2010/main" val="1040781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2022/9/14</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2022/9/14</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2022/9/14</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2022/9/14</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2022/9/14</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dirty="0"/>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2022/9/14</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2022/9/14</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ecc.u-tokyo.ac.jp/announcement/2022/09/02_3460.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utelecon.adm.u-tokyo.ac.jp/utokyo_account/mfa/" TargetMode="External"/><Relationship Id="rId2" Type="http://schemas.openxmlformats.org/officeDocument/2006/relationships/hyperlink" Target="https://youtu.be/62Ou6gdcxDE" TargetMode="External"/><Relationship Id="rId1" Type="http://schemas.openxmlformats.org/officeDocument/2006/relationships/slideLayout" Target="../slideLayouts/slideLayout2.xml"/><Relationship Id="rId6" Type="http://schemas.openxmlformats.org/officeDocument/2006/relationships/hyperlink" Target="https://idm.ecc.u-tokyo.ac.jp/webmtn/" TargetMode="External"/><Relationship Id="rId5" Type="http://schemas.openxmlformats.org/officeDocument/2006/relationships/hyperlink" Target="https://www.ecc.u-tokyo.ac.jp/announcement/2019/03/19_2935.html" TargetMode="External"/><Relationship Id="rId4" Type="http://schemas.openxmlformats.org/officeDocument/2006/relationships/hyperlink" Target="https://utacm.adm.u-tokyo.ac.jp/webmtn/LoginServle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utelecon.adm.u-tokyo.ac.jp/utokyo_account/mf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lay.google.com/store/apps/details?id=com.google.android.apps.authenticator2&amp;hl=ja&amp;gl=US" TargetMode="External"/><Relationship Id="rId2" Type="http://schemas.openxmlformats.org/officeDocument/2006/relationships/hyperlink" Target="https://mysignins.microsoft.com/security-info" TargetMode="Externa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hyperlink" Target="https://youtube.com/shorts/GaaO5GgkObY?feature=share" TargetMode="External"/><Relationship Id="rId2" Type="http://schemas.openxmlformats.org/officeDocument/2006/relationships/hyperlink" Target="https://youtu.be/Dwcfbs6R6Ac"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univtokyo.sharepoint.com/sites/utokyoportal/wiki/d/UTokyo_Account_Token.asp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hyperlink" Target="https://www.yubico.com/yubikey/?lang=ja"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utelecon.adm.u-tokyo.ac.jp/utokyo_account/mfa/reregister_and_terminat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hyperlink" Target="https://univtokyo.sharepoint.com/sites/utokyoportal/wiki/d/Work_from_home.aspx" TargetMode="Externa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hyperlink" Target="https://utelecon.adm.u-tokyo.ac.jp/events/2022-09-14/slides/pwgen.xlsx"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utelecon.adm.u-tokyo.ac.jp/events/2022-09-14/slides/hoge.doc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office.com/" TargetMode="External"/><Relationship Id="rId13" Type="http://schemas.openxmlformats.org/officeDocument/2006/relationships/image" Target="../media/image16.png"/><Relationship Id="rId18" Type="http://schemas.openxmlformats.org/officeDocument/2006/relationships/image" Target="../media/image19.svg"/><Relationship Id="rId3" Type="http://schemas.openxmlformats.org/officeDocument/2006/relationships/hyperlink" Target="https://utelecon.adm.u-tokyo.ac.jp/oc/#google" TargetMode="External"/><Relationship Id="rId7" Type="http://schemas.openxmlformats.org/officeDocument/2006/relationships/image" Target="../media/image5.png"/><Relationship Id="rId12" Type="http://schemas.openxmlformats.org/officeDocument/2006/relationships/hyperlink" Target="https://u-tokyo-ac-jp.zoom.us/" TargetMode="External"/><Relationship Id="rId17" Type="http://schemas.openxmlformats.org/officeDocument/2006/relationships/image" Target="../media/image18.png"/><Relationship Id="rId2" Type="http://schemas.openxmlformats.org/officeDocument/2006/relationships/hyperlink" Target="https://utacm.adm.u-tokyo.ac.jp/webmtn/LoginServlet" TargetMode="External"/><Relationship Id="rId16" Type="http://schemas.openxmlformats.org/officeDocument/2006/relationships/hyperlink" Target="https://utokyo.enterprise.slack.com/" TargetMode="External"/><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hyperlink" Target="https://itc-lms.ecc.u-tokyo.ac.jp/" TargetMode="External"/><Relationship Id="rId11" Type="http://schemas.openxmlformats.org/officeDocument/2006/relationships/image" Target="../media/image15.jpeg"/><Relationship Id="rId5" Type="http://schemas.openxmlformats.org/officeDocument/2006/relationships/image" Target="../media/image13.png"/><Relationship Id="rId15" Type="http://schemas.openxmlformats.org/officeDocument/2006/relationships/image" Target="../media/image17.png"/><Relationship Id="rId10" Type="http://schemas.openxmlformats.org/officeDocument/2006/relationships/hyperlink" Target="https://mail.google.com/" TargetMode="External"/><Relationship Id="rId19" Type="http://schemas.openxmlformats.org/officeDocument/2006/relationships/image" Target="../media/image20.png"/><Relationship Id="rId4" Type="http://schemas.openxmlformats.org/officeDocument/2006/relationships/hyperlink" Target="https://utas.adm.u-tokyo.ac.jp/" TargetMode="External"/><Relationship Id="rId9" Type="http://schemas.openxmlformats.org/officeDocument/2006/relationships/image" Target="../media/image14.png"/><Relationship Id="rId14" Type="http://schemas.openxmlformats.org/officeDocument/2006/relationships/hyperlink" Target="https://utelecon.webex.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apps.apple.com/jp/app/microsoft-authenticator/id983156458" TargetMode="External"/><Relationship Id="rId4" Type="http://schemas.openxmlformats.org/officeDocument/2006/relationships/hyperlink" Target="https://play.google.com/store/apps/details?id=com.azure.authenticator&amp;hl=ja&amp;gl=U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youtu.be/5QCnoXLSCrM" TargetMode="External"/><Relationship Id="rId2" Type="http://schemas.openxmlformats.org/officeDocument/2006/relationships/hyperlink" Target="https://youtu.be/ye183PNxVYA" TargetMode="External"/><Relationship Id="rId1" Type="http://schemas.openxmlformats.org/officeDocument/2006/relationships/slideLayout" Target="../slideLayouts/slideLayout2.xml"/><Relationship Id="rId6" Type="http://schemas.openxmlformats.org/officeDocument/2006/relationships/hyperlink" Target="https://youtu.be/Dwcfbs6R6Ac" TargetMode="External"/><Relationship Id="rId5" Type="http://schemas.openxmlformats.org/officeDocument/2006/relationships/hyperlink" Target="https://youtu.be/QpeJezbmf5g" TargetMode="External"/><Relationship Id="rId4" Type="http://schemas.openxmlformats.org/officeDocument/2006/relationships/hyperlink" Target="https://youtu.be/GUKKp_2yNhU"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57200" y="2500306"/>
            <a:ext cx="8686800" cy="1512888"/>
          </a:xfrm>
        </p:spPr>
        <p:txBody>
          <a:bodyPr>
            <a:noAutofit/>
          </a:bodyPr>
          <a:lstStyle/>
          <a:p>
            <a:pPr algn="l"/>
            <a:r>
              <a:rPr kumimoji="1" lang="ja-JP" altLang="en-US"/>
              <a:t>セキュリティ</a:t>
            </a:r>
            <a:r>
              <a:rPr lang="ja-JP" altLang="en-US"/>
              <a:t>と</a:t>
            </a:r>
            <a:r>
              <a:rPr lang="ja-JP" altLang="en-US" dirty="0"/>
              <a:t>多要素認証</a:t>
            </a:r>
            <a:endParaRPr kumimoji="1" lang="ja-JP" altLang="en-US" dirty="0"/>
          </a:p>
        </p:txBody>
      </p:sp>
      <p:sp>
        <p:nvSpPr>
          <p:cNvPr id="3" name="サブタイトル 2"/>
          <p:cNvSpPr>
            <a:spLocks noGrp="1"/>
          </p:cNvSpPr>
          <p:nvPr>
            <p:ph type="subTitle" idx="1"/>
          </p:nvPr>
        </p:nvSpPr>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1D492B-B5C9-23E4-8A08-F22C64615180}"/>
              </a:ext>
            </a:extLst>
          </p:cNvPr>
          <p:cNvSpPr>
            <a:spLocks noGrp="1"/>
          </p:cNvSpPr>
          <p:nvPr>
            <p:ph type="title"/>
          </p:nvPr>
        </p:nvSpPr>
        <p:spPr/>
        <p:txBody>
          <a:bodyPr/>
          <a:lstStyle/>
          <a:p>
            <a:r>
              <a:rPr kumimoji="1" lang="ja-JP" altLang="en-US" dirty="0"/>
              <a:t>お願い</a:t>
            </a:r>
          </a:p>
        </p:txBody>
      </p:sp>
      <p:sp>
        <p:nvSpPr>
          <p:cNvPr id="3" name="コンテンツ プレースホルダー 2">
            <a:extLst>
              <a:ext uri="{FF2B5EF4-FFF2-40B4-BE49-F238E27FC236}">
                <a16:creationId xmlns:a16="http://schemas.microsoft.com/office/drawing/2014/main" id="{88092FA8-1133-AD8E-DE2D-911923D339E1}"/>
              </a:ext>
            </a:extLst>
          </p:cNvPr>
          <p:cNvSpPr>
            <a:spLocks noGrp="1"/>
          </p:cNvSpPr>
          <p:nvPr>
            <p:ph idx="1"/>
          </p:nvPr>
        </p:nvSpPr>
        <p:spPr/>
        <p:txBody>
          <a:bodyPr>
            <a:normAutofit/>
          </a:bodyPr>
          <a:lstStyle/>
          <a:p>
            <a:r>
              <a:rPr lang="ja-JP" altLang="en-US" dirty="0"/>
              <a:t>特に学科で事務で</a:t>
            </a:r>
            <a:r>
              <a:rPr lang="en-US" altLang="ja-JP" dirty="0"/>
              <a:t>Slack</a:t>
            </a:r>
            <a:r>
              <a:rPr lang="ja-JP" altLang="en-US" dirty="0"/>
              <a:t>を使う場合</a:t>
            </a:r>
            <a:r>
              <a:rPr kumimoji="1" lang="ja-JP" altLang="en-US" dirty="0"/>
              <a:t>「多要素認証はセキュリティ向上のため」と伝え、これを機に普及にご協力ください</a:t>
            </a:r>
            <a:endParaRPr kumimoji="1" lang="en-US" altLang="ja-JP" dirty="0"/>
          </a:p>
          <a:p>
            <a:pPr lvl="1"/>
            <a:r>
              <a:rPr lang="ja-JP" altLang="en-US" dirty="0">
                <a:solidFill>
                  <a:srgbClr val="F010D5"/>
                </a:solidFill>
              </a:rPr>
              <a:t>多要素は</a:t>
            </a:r>
            <a:r>
              <a:rPr lang="en-US" altLang="ja-JP" dirty="0">
                <a:solidFill>
                  <a:srgbClr val="F010D5"/>
                </a:solidFill>
              </a:rPr>
              <a:t>Slack</a:t>
            </a:r>
            <a:r>
              <a:rPr lang="ja-JP" altLang="en-US" dirty="0">
                <a:solidFill>
                  <a:srgbClr val="F010D5"/>
                </a:solidFill>
              </a:rPr>
              <a:t>のためならず</a:t>
            </a:r>
            <a:endParaRPr kumimoji="1" lang="en-US" altLang="ja-JP" dirty="0">
              <a:solidFill>
                <a:srgbClr val="F010D5"/>
              </a:solidFill>
            </a:endParaRPr>
          </a:p>
          <a:p>
            <a:r>
              <a:rPr lang="en-US" altLang="ja-JP" dirty="0"/>
              <a:t>Slack</a:t>
            </a:r>
            <a:r>
              <a:rPr lang="ja-JP" altLang="en-US" dirty="0"/>
              <a:t>のみならず、</a:t>
            </a:r>
            <a:r>
              <a:rPr lang="en-US" altLang="ja-JP" dirty="0"/>
              <a:t>UTAS, ITC-LMS, Microsoft, </a:t>
            </a:r>
            <a:r>
              <a:rPr lang="ja-JP" altLang="en-US" dirty="0"/>
              <a:t>あらゆるサービスのセキュリティ向上のため</a:t>
            </a:r>
            <a:endParaRPr lang="en-US" altLang="ja-JP" dirty="0"/>
          </a:p>
        </p:txBody>
      </p:sp>
      <p:sp>
        <p:nvSpPr>
          <p:cNvPr id="4" name="日付プレースホルダー 3">
            <a:extLst>
              <a:ext uri="{FF2B5EF4-FFF2-40B4-BE49-F238E27FC236}">
                <a16:creationId xmlns:a16="http://schemas.microsoft.com/office/drawing/2014/main" id="{9B03FECB-4B01-F3F2-CD69-2643E7C61938}"/>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3D70E26D-76A4-1993-F2CA-71B5DEA43C8F}"/>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A5A90C81-DA2A-262B-6207-DEB26FA30A9D}"/>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grpSp>
        <p:nvGrpSpPr>
          <p:cNvPr id="18" name="グループ化 17">
            <a:extLst>
              <a:ext uri="{FF2B5EF4-FFF2-40B4-BE49-F238E27FC236}">
                <a16:creationId xmlns:a16="http://schemas.microsoft.com/office/drawing/2014/main" id="{4CCABF4A-08ED-B01D-01D2-39ECDD5BCA7E}"/>
              </a:ext>
            </a:extLst>
          </p:cNvPr>
          <p:cNvGrpSpPr/>
          <p:nvPr/>
        </p:nvGrpSpPr>
        <p:grpSpPr>
          <a:xfrm>
            <a:off x="4962528" y="4304084"/>
            <a:ext cx="3296930" cy="2279278"/>
            <a:chOff x="4962528" y="4304084"/>
            <a:chExt cx="3296930" cy="2279278"/>
          </a:xfrm>
        </p:grpSpPr>
        <p:pic>
          <p:nvPicPr>
            <p:cNvPr id="7" name="図 6" descr="スーツを着た人の絵&#10;&#10;中程度の精度で自動的に生成された説明">
              <a:extLst>
                <a:ext uri="{FF2B5EF4-FFF2-40B4-BE49-F238E27FC236}">
                  <a16:creationId xmlns:a16="http://schemas.microsoft.com/office/drawing/2014/main" id="{963FC310-DF17-7DFF-FE80-EC2068FA21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80541" y="4304084"/>
              <a:ext cx="1278917" cy="2279278"/>
            </a:xfrm>
            <a:prstGeom prst="rect">
              <a:avLst/>
            </a:prstGeom>
          </p:spPr>
        </p:pic>
        <p:sp>
          <p:nvSpPr>
            <p:cNvPr id="8" name="テキスト ボックス 7">
              <a:extLst>
                <a:ext uri="{FF2B5EF4-FFF2-40B4-BE49-F238E27FC236}">
                  <a16:creationId xmlns:a16="http://schemas.microsoft.com/office/drawing/2014/main" id="{C1256919-5F78-24C7-2088-E2D11D26B013}"/>
                </a:ext>
              </a:extLst>
            </p:cNvPr>
            <p:cNvSpPr txBox="1"/>
            <p:nvPr/>
          </p:nvSpPr>
          <p:spPr>
            <a:xfrm rot="19722176">
              <a:off x="4962528" y="5645976"/>
              <a:ext cx="2339102" cy="307777"/>
            </a:xfrm>
            <a:prstGeom prst="rect">
              <a:avLst/>
            </a:prstGeom>
            <a:noFill/>
          </p:spPr>
          <p:txBody>
            <a:bodyPr wrap="none" rtlCol="0">
              <a:spAutoFit/>
            </a:bodyPr>
            <a:lstStyle/>
            <a:p>
              <a:r>
                <a:rPr kumimoji="1" lang="ja-JP" altLang="en-US" sz="1400" dirty="0"/>
                <a:t>多要素認証ご利用ください</a:t>
              </a:r>
            </a:p>
          </p:txBody>
        </p:sp>
        <p:cxnSp>
          <p:nvCxnSpPr>
            <p:cNvPr id="10" name="直線コネクタ 9">
              <a:extLst>
                <a:ext uri="{FF2B5EF4-FFF2-40B4-BE49-F238E27FC236}">
                  <a16:creationId xmlns:a16="http://schemas.microsoft.com/office/drawing/2014/main" id="{7966F284-4624-1AA9-D1B6-A82E46BE99A4}"/>
                </a:ext>
              </a:extLst>
            </p:cNvPr>
            <p:cNvCxnSpPr>
              <a:cxnSpLocks/>
            </p:cNvCxnSpPr>
            <p:nvPr/>
          </p:nvCxnSpPr>
          <p:spPr>
            <a:xfrm flipV="1">
              <a:off x="6177020" y="5085184"/>
              <a:ext cx="935818" cy="358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58329967-CC7A-1C31-38BE-5ED3788484E4}"/>
                </a:ext>
              </a:extLst>
            </p:cNvPr>
            <p:cNvCxnSpPr>
              <a:cxnSpLocks/>
            </p:cNvCxnSpPr>
            <p:nvPr/>
          </p:nvCxnSpPr>
          <p:spPr>
            <a:xfrm flipV="1">
              <a:off x="6414900" y="5229200"/>
              <a:ext cx="893404" cy="638008"/>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6353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184C49-F23C-2D15-2DB0-32C447592110}"/>
              </a:ext>
            </a:extLst>
          </p:cNvPr>
          <p:cNvSpPr>
            <a:spLocks noGrp="1"/>
          </p:cNvSpPr>
          <p:nvPr>
            <p:ph type="title"/>
          </p:nvPr>
        </p:nvSpPr>
        <p:spPr/>
        <p:txBody>
          <a:bodyPr>
            <a:normAutofit fontScale="90000"/>
          </a:bodyPr>
          <a:lstStyle/>
          <a:p>
            <a:r>
              <a:rPr kumimoji="1" lang="en-US" altLang="ja-JP" dirty="0"/>
              <a:t>Google</a:t>
            </a:r>
            <a:r>
              <a:rPr kumimoji="1" lang="ja-JP" altLang="en-US" dirty="0"/>
              <a:t>も多要素（</a:t>
            </a:r>
            <a:r>
              <a:rPr kumimoji="1" lang="en-US" altLang="ja-JP" dirty="0"/>
              <a:t>2</a:t>
            </a:r>
            <a:r>
              <a:rPr kumimoji="1" lang="ja-JP" altLang="en-US" dirty="0"/>
              <a:t>段階）認証</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19BF888F-8BCE-271C-3CF6-AC586C05541F}"/>
              </a:ext>
            </a:extLst>
          </p:cNvPr>
          <p:cNvSpPr>
            <a:spLocks noGrp="1"/>
          </p:cNvSpPr>
          <p:nvPr>
            <p:ph idx="1"/>
          </p:nvPr>
        </p:nvSpPr>
        <p:spPr>
          <a:xfrm>
            <a:off x="457200" y="1500174"/>
            <a:ext cx="8435280" cy="4525963"/>
          </a:xfrm>
        </p:spPr>
        <p:txBody>
          <a:bodyPr>
            <a:normAutofit/>
          </a:bodyPr>
          <a:lstStyle/>
          <a:p>
            <a:r>
              <a:rPr lang="ja-JP" altLang="en-US" dirty="0"/>
              <a:t>スマホでの認証操作は</a:t>
            </a:r>
            <a:r>
              <a:rPr lang="en-US" altLang="ja-JP" dirty="0"/>
              <a:t>Microsoft Authenticator</a:t>
            </a:r>
            <a:r>
              <a:rPr lang="ja-JP" altLang="en-US" dirty="0"/>
              <a:t>同様簡単です</a:t>
            </a:r>
            <a:endParaRPr lang="en-US" altLang="ja-JP" dirty="0"/>
          </a:p>
          <a:p>
            <a:r>
              <a:rPr kumimoji="1" lang="ja-JP" altLang="en-US" dirty="0"/>
              <a:t>スマホに特別なアプリのインストール不要</a:t>
            </a:r>
            <a:endParaRPr kumimoji="1" lang="en-US" altLang="ja-JP" dirty="0"/>
          </a:p>
          <a:p>
            <a:pPr lvl="1"/>
            <a:r>
              <a:rPr lang="ja-JP" altLang="en-US" dirty="0"/>
              <a:t>スマホ上で</a:t>
            </a:r>
            <a:r>
              <a:rPr lang="en-US" altLang="ja-JP" dirty="0"/>
              <a:t>Google</a:t>
            </a:r>
            <a:r>
              <a:rPr lang="ja-JP" altLang="en-US" dirty="0"/>
              <a:t>アプリ（</a:t>
            </a:r>
            <a:r>
              <a:rPr lang="en-US" altLang="ja-JP" dirty="0"/>
              <a:t>Gmail</a:t>
            </a:r>
            <a:r>
              <a:rPr lang="ja-JP" altLang="en-US" dirty="0"/>
              <a:t>など）、</a:t>
            </a:r>
            <a:r>
              <a:rPr lang="en-US" altLang="ja-JP" dirty="0"/>
              <a:t>Google</a:t>
            </a:r>
            <a:r>
              <a:rPr lang="ja-JP" altLang="en-US" dirty="0"/>
              <a:t>アカウントを設定しておけばよい</a:t>
            </a:r>
            <a:endParaRPr lang="en-US" altLang="ja-JP" dirty="0"/>
          </a:p>
        </p:txBody>
      </p:sp>
      <p:sp>
        <p:nvSpPr>
          <p:cNvPr id="4" name="日付プレースホルダー 3">
            <a:extLst>
              <a:ext uri="{FF2B5EF4-FFF2-40B4-BE49-F238E27FC236}">
                <a16:creationId xmlns:a16="http://schemas.microsoft.com/office/drawing/2014/main" id="{497385CA-7B6C-34D4-48A8-5FEFEE1A2F18}"/>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24CCB83B-F7C2-CD9A-23BF-9FB83DF514CD}"/>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C57DD6A-8909-804E-585C-E3F6088D6D28}"/>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pic>
        <p:nvPicPr>
          <p:cNvPr id="8" name="図 7">
            <a:extLst>
              <a:ext uri="{FF2B5EF4-FFF2-40B4-BE49-F238E27FC236}">
                <a16:creationId xmlns:a16="http://schemas.microsoft.com/office/drawing/2014/main" id="{46A8D1F5-12AF-C00C-8662-DC12A56554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39793" y="4039435"/>
            <a:ext cx="1302013" cy="2335486"/>
          </a:xfrm>
          <a:prstGeom prst="rect">
            <a:avLst/>
          </a:prstGeom>
        </p:spPr>
      </p:pic>
      <p:pic>
        <p:nvPicPr>
          <p:cNvPr id="10" name="図 9">
            <a:extLst>
              <a:ext uri="{FF2B5EF4-FFF2-40B4-BE49-F238E27FC236}">
                <a16:creationId xmlns:a16="http://schemas.microsoft.com/office/drawing/2014/main" id="{61684576-1C73-080A-0ECF-A759D98A44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4248" y="4021285"/>
            <a:ext cx="1302013" cy="2335486"/>
          </a:xfrm>
          <a:prstGeom prst="rect">
            <a:avLst/>
          </a:prstGeom>
        </p:spPr>
      </p:pic>
      <p:sp>
        <p:nvSpPr>
          <p:cNvPr id="7" name="テキスト ボックス 6">
            <a:extLst>
              <a:ext uri="{FF2B5EF4-FFF2-40B4-BE49-F238E27FC236}">
                <a16:creationId xmlns:a16="http://schemas.microsoft.com/office/drawing/2014/main" id="{186B5D2A-D8E0-EB36-5786-4808F0863770}"/>
              </a:ext>
            </a:extLst>
          </p:cNvPr>
          <p:cNvSpPr txBox="1"/>
          <p:nvPr/>
        </p:nvSpPr>
        <p:spPr>
          <a:xfrm rot="196969">
            <a:off x="3798607" y="4620089"/>
            <a:ext cx="2492990" cy="369332"/>
          </a:xfrm>
          <a:prstGeom prst="rect">
            <a:avLst/>
          </a:prstGeom>
          <a:noFill/>
        </p:spPr>
        <p:txBody>
          <a:bodyPr wrap="none" rtlCol="0">
            <a:spAutoFit/>
          </a:bodyPr>
          <a:lstStyle/>
          <a:p>
            <a:r>
              <a:rPr kumimoji="1" lang="ja-JP" altLang="en-US" dirty="0"/>
              <a:t>よし多要素認証だっ！</a:t>
            </a:r>
          </a:p>
        </p:txBody>
      </p:sp>
      <p:cxnSp>
        <p:nvCxnSpPr>
          <p:cNvPr id="11" name="直線コネクタ 10">
            <a:extLst>
              <a:ext uri="{FF2B5EF4-FFF2-40B4-BE49-F238E27FC236}">
                <a16:creationId xmlns:a16="http://schemas.microsoft.com/office/drawing/2014/main" id="{65FC0157-2AD7-9B97-4FCE-EC151D65F66B}"/>
              </a:ext>
            </a:extLst>
          </p:cNvPr>
          <p:cNvCxnSpPr>
            <a:cxnSpLocks/>
          </p:cNvCxnSpPr>
          <p:nvPr/>
        </p:nvCxnSpPr>
        <p:spPr>
          <a:xfrm flipV="1">
            <a:off x="3124200" y="4431658"/>
            <a:ext cx="1550640" cy="221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51B29C40-7284-025E-2D2D-CE9284759801}"/>
              </a:ext>
            </a:extLst>
          </p:cNvPr>
          <p:cNvCxnSpPr>
            <a:cxnSpLocks/>
          </p:cNvCxnSpPr>
          <p:nvPr/>
        </p:nvCxnSpPr>
        <p:spPr>
          <a:xfrm>
            <a:off x="3176831" y="4914266"/>
            <a:ext cx="1547568" cy="69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F28A7ECA-F851-A08B-D4CD-5273C73BFBB4}"/>
              </a:ext>
            </a:extLst>
          </p:cNvPr>
          <p:cNvCxnSpPr>
            <a:cxnSpLocks/>
          </p:cNvCxnSpPr>
          <p:nvPr/>
        </p:nvCxnSpPr>
        <p:spPr>
          <a:xfrm flipH="1" flipV="1">
            <a:off x="5418437" y="4500741"/>
            <a:ext cx="1550640" cy="221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76DC195E-BBB3-17CE-BC85-29F6CED4FB32}"/>
              </a:ext>
            </a:extLst>
          </p:cNvPr>
          <p:cNvCxnSpPr>
            <a:cxnSpLocks/>
          </p:cNvCxnSpPr>
          <p:nvPr/>
        </p:nvCxnSpPr>
        <p:spPr>
          <a:xfrm flipH="1">
            <a:off x="5471068" y="4983349"/>
            <a:ext cx="1547568" cy="6908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3037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A955AF-F3E9-E242-9FE6-81FD6D543FDD}"/>
              </a:ext>
            </a:extLst>
          </p:cNvPr>
          <p:cNvSpPr>
            <a:spLocks noGrp="1"/>
          </p:cNvSpPr>
          <p:nvPr>
            <p:ph type="title"/>
          </p:nvPr>
        </p:nvSpPr>
        <p:spPr>
          <a:xfrm>
            <a:off x="457200" y="274638"/>
            <a:ext cx="7931224" cy="1143000"/>
          </a:xfrm>
        </p:spPr>
        <p:txBody>
          <a:bodyPr>
            <a:normAutofit fontScale="90000"/>
          </a:bodyPr>
          <a:lstStyle/>
          <a:p>
            <a:r>
              <a:rPr kumimoji="1" lang="en-US" altLang="ja-JP" dirty="0"/>
              <a:t>Google</a:t>
            </a:r>
            <a:r>
              <a:rPr kumimoji="1" lang="ja-JP" altLang="en-US" dirty="0"/>
              <a:t>の</a:t>
            </a:r>
            <a:r>
              <a:rPr kumimoji="1" lang="en-US" altLang="ja-JP" dirty="0"/>
              <a:t>2</a:t>
            </a:r>
            <a:r>
              <a:rPr kumimoji="1" lang="ja-JP" altLang="en-US" dirty="0"/>
              <a:t>段階認証が推奨されるなるほどな理由</a:t>
            </a:r>
          </a:p>
        </p:txBody>
      </p:sp>
      <p:sp>
        <p:nvSpPr>
          <p:cNvPr id="3" name="コンテンツ プレースホルダー 2">
            <a:extLst>
              <a:ext uri="{FF2B5EF4-FFF2-40B4-BE49-F238E27FC236}">
                <a16:creationId xmlns:a16="http://schemas.microsoft.com/office/drawing/2014/main" id="{CD8D2E1D-867A-B4EC-C4FF-8C4479F7059F}"/>
              </a:ext>
            </a:extLst>
          </p:cNvPr>
          <p:cNvSpPr>
            <a:spLocks noGrp="1"/>
          </p:cNvSpPr>
          <p:nvPr>
            <p:ph idx="1"/>
          </p:nvPr>
        </p:nvSpPr>
        <p:spPr>
          <a:xfrm>
            <a:off x="457200" y="1500174"/>
            <a:ext cx="8363272" cy="4525963"/>
          </a:xfrm>
        </p:spPr>
        <p:txBody>
          <a:bodyPr>
            <a:normAutofit fontScale="92500" lnSpcReduction="20000"/>
          </a:bodyPr>
          <a:lstStyle/>
          <a:p>
            <a:r>
              <a:rPr kumimoji="1" lang="en-US" altLang="ja-JP" dirty="0"/>
              <a:t>Google</a:t>
            </a:r>
            <a:r>
              <a:rPr kumimoji="1" lang="ja-JP" altLang="en-US" dirty="0"/>
              <a:t>はこちらの知らない「総合的な」基準で</a:t>
            </a:r>
            <a:r>
              <a:rPr kumimoji="1" lang="ja-JP" altLang="en-US" dirty="0">
                <a:hlinkClick r:id="rId2"/>
              </a:rPr>
              <a:t>怪しげなサインインを</a:t>
            </a:r>
            <a:r>
              <a:rPr lang="ja-JP" altLang="en-US" dirty="0">
                <a:hlinkClick r:id="rId2"/>
              </a:rPr>
              <a:t>拒絶</a:t>
            </a:r>
            <a:r>
              <a:rPr kumimoji="1" lang="ja-JP" altLang="en-US" dirty="0"/>
              <a:t>しています</a:t>
            </a:r>
            <a:endParaRPr kumimoji="1" lang="en-US" altLang="ja-JP" dirty="0"/>
          </a:p>
          <a:p>
            <a:pPr lvl="1"/>
            <a:r>
              <a:rPr lang="ja-JP" altLang="en-US" dirty="0"/>
              <a:t>パスワードが合っていても、いつもと違う場所、端末、</a:t>
            </a:r>
            <a:r>
              <a:rPr lang="en-US" altLang="ja-JP" dirty="0"/>
              <a:t>IP</a:t>
            </a:r>
            <a:r>
              <a:rPr lang="ja-JP" altLang="en-US" dirty="0"/>
              <a:t>アドレスからのサインインを「怪しい」として拒絶している模様</a:t>
            </a:r>
            <a:endParaRPr lang="en-US" altLang="ja-JP" dirty="0"/>
          </a:p>
          <a:p>
            <a:pPr lvl="1"/>
            <a:r>
              <a:rPr lang="ja-JP" altLang="en-US" i="1" dirty="0">
                <a:solidFill>
                  <a:srgbClr val="F010D5"/>
                </a:solidFill>
              </a:rPr>
              <a:t>お客様が所有するアカウントであることを確認できませんでした。</a:t>
            </a:r>
            <a:endParaRPr lang="en-US" altLang="ja-JP" i="1" dirty="0">
              <a:solidFill>
                <a:srgbClr val="F010D5"/>
              </a:solidFill>
            </a:endParaRPr>
          </a:p>
          <a:p>
            <a:pPr lvl="1"/>
            <a:r>
              <a:rPr lang="en-US" altLang="ja-JP" i="1" dirty="0">
                <a:solidFill>
                  <a:srgbClr val="F010D5"/>
                </a:solidFill>
              </a:rPr>
              <a:t>Google couldn't verify this account belongs to you. Try again later or use Account Recovery for help. </a:t>
            </a:r>
          </a:p>
          <a:p>
            <a:r>
              <a:rPr lang="en-US" altLang="ja-JP" dirty="0"/>
              <a:t>2</a:t>
            </a:r>
            <a:r>
              <a:rPr lang="ja-JP" altLang="en-US" dirty="0"/>
              <a:t>段階認証設定すると「怪しさ」が減り、拒絶されることがなくなるようです</a:t>
            </a:r>
          </a:p>
          <a:p>
            <a:pPr lvl="1"/>
            <a:r>
              <a:rPr kumimoji="1" lang="ja-JP" altLang="en-US" dirty="0">
                <a:solidFill>
                  <a:srgbClr val="F010D5"/>
                </a:solidFill>
              </a:rPr>
              <a:t>中国からの学生</a:t>
            </a:r>
            <a:r>
              <a:rPr lang="ja-JP" altLang="en-US" dirty="0">
                <a:solidFill>
                  <a:srgbClr val="F010D5"/>
                </a:solidFill>
              </a:rPr>
              <a:t>で</a:t>
            </a:r>
            <a:r>
              <a:rPr kumimoji="1" lang="ja-JP" altLang="en-US" dirty="0">
                <a:solidFill>
                  <a:srgbClr val="F010D5"/>
                </a:solidFill>
              </a:rPr>
              <a:t>複数の事例</a:t>
            </a:r>
            <a:r>
              <a:rPr kumimoji="1" lang="ja-JP" altLang="en-US" dirty="0"/>
              <a:t>が観測されています</a:t>
            </a:r>
            <a:endParaRPr kumimoji="1" lang="en-US" altLang="ja-JP" dirty="0"/>
          </a:p>
        </p:txBody>
      </p:sp>
      <p:sp>
        <p:nvSpPr>
          <p:cNvPr id="4" name="日付プレースホルダー 3">
            <a:extLst>
              <a:ext uri="{FF2B5EF4-FFF2-40B4-BE49-F238E27FC236}">
                <a16:creationId xmlns:a16="http://schemas.microsoft.com/office/drawing/2014/main" id="{D9D37A8A-0C72-4E36-EBC4-BA7994A1D21C}"/>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70DFB7FB-D50C-64BC-9424-B0A6C5AFF4A5}"/>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CF81D89B-675B-B0B8-7596-2D65BBAC7C84}"/>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spTree>
    <p:extLst>
      <p:ext uri="{BB962C8B-B14F-4D97-AF65-F5344CB8AC3E}">
        <p14:creationId xmlns:p14="http://schemas.microsoft.com/office/powerpoint/2010/main" val="1549809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7">
            <a:extLst>
              <a:ext uri="{FF2B5EF4-FFF2-40B4-BE49-F238E27FC236}">
                <a16:creationId xmlns:a16="http://schemas.microsoft.com/office/drawing/2014/main" id="{3C041269-B6E1-49DE-80B8-78135E25D335}"/>
              </a:ext>
            </a:extLst>
          </p:cNvPr>
          <p:cNvSpPr>
            <a:spLocks noGrp="1"/>
          </p:cNvSpPr>
          <p:nvPr>
            <p:ph type="body" idx="4294967295"/>
          </p:nvPr>
        </p:nvSpPr>
        <p:spPr>
          <a:xfrm>
            <a:off x="457200" y="3717032"/>
            <a:ext cx="8229600" cy="2309105"/>
          </a:xfrm>
        </p:spPr>
        <p:txBody>
          <a:bodyPr/>
          <a:lstStyle/>
          <a:p>
            <a:r>
              <a:rPr kumimoji="1" lang="en-US" altLang="ja-JP" dirty="0">
                <a:hlinkClick r:id="rId2"/>
              </a:rPr>
              <a:t>utac</a:t>
            </a:r>
            <a:r>
              <a:rPr kumimoji="1" lang="ja-JP" altLang="en-US" dirty="0">
                <a:hlinkClick r:id="rId2"/>
              </a:rPr>
              <a:t>設定デモ</a:t>
            </a:r>
            <a:endParaRPr kumimoji="1" lang="ja-JP" altLang="en-US" dirty="0"/>
          </a:p>
        </p:txBody>
      </p:sp>
      <p:sp>
        <p:nvSpPr>
          <p:cNvPr id="2" name="タイトル 1">
            <a:extLst>
              <a:ext uri="{FF2B5EF4-FFF2-40B4-BE49-F238E27FC236}">
                <a16:creationId xmlns:a16="http://schemas.microsoft.com/office/drawing/2014/main" id="{FA5B1B77-7F6E-4E41-B168-EC56B8290811}"/>
              </a:ext>
            </a:extLst>
          </p:cNvPr>
          <p:cNvSpPr>
            <a:spLocks noGrp="1"/>
          </p:cNvSpPr>
          <p:nvPr>
            <p:ph type="title"/>
          </p:nvPr>
        </p:nvSpPr>
        <p:spPr/>
        <p:txBody>
          <a:bodyPr/>
          <a:lstStyle/>
          <a:p>
            <a:r>
              <a:rPr lang="ja-JP" altLang="en-US" dirty="0"/>
              <a:t>設定方法説明ページ</a:t>
            </a:r>
            <a:endParaRPr kumimoji="1" lang="ja-JP" altLang="en-US" dirty="0"/>
          </a:p>
        </p:txBody>
      </p:sp>
      <p:graphicFrame>
        <p:nvGraphicFramePr>
          <p:cNvPr id="7" name="表 7">
            <a:extLst>
              <a:ext uri="{FF2B5EF4-FFF2-40B4-BE49-F238E27FC236}">
                <a16:creationId xmlns:a16="http://schemas.microsoft.com/office/drawing/2014/main" id="{4E0BE75E-6287-4FE7-BCF8-2B4BFB7D5115}"/>
              </a:ext>
            </a:extLst>
          </p:cNvPr>
          <p:cNvGraphicFramePr>
            <a:graphicFrameLocks noGrp="1"/>
          </p:cNvGraphicFramePr>
          <p:nvPr>
            <p:ph idx="1"/>
            <p:extLst>
              <p:ext uri="{D42A27DB-BD31-4B8C-83A1-F6EECF244321}">
                <p14:modId xmlns:p14="http://schemas.microsoft.com/office/powerpoint/2010/main" val="644122160"/>
              </p:ext>
            </p:extLst>
          </p:nvPr>
        </p:nvGraphicFramePr>
        <p:xfrm>
          <a:off x="143508" y="1710576"/>
          <a:ext cx="8856984" cy="1925320"/>
        </p:xfrm>
        <a:graphic>
          <a:graphicData uri="http://schemas.openxmlformats.org/drawingml/2006/table">
            <a:tbl>
              <a:tblPr firstRow="1" bandRow="1">
                <a:tableStyleId>{5C22544A-7EE6-4342-B048-85BDC9FD1C3A}</a:tableStyleId>
              </a:tblPr>
              <a:tblGrid>
                <a:gridCol w="1189601">
                  <a:extLst>
                    <a:ext uri="{9D8B030D-6E8A-4147-A177-3AD203B41FA5}">
                      <a16:colId xmlns:a16="http://schemas.microsoft.com/office/drawing/2014/main" val="4072199928"/>
                    </a:ext>
                  </a:extLst>
                </a:gridCol>
                <a:gridCol w="3952374">
                  <a:extLst>
                    <a:ext uri="{9D8B030D-6E8A-4147-A177-3AD203B41FA5}">
                      <a16:colId xmlns:a16="http://schemas.microsoft.com/office/drawing/2014/main" val="3763760006"/>
                    </a:ext>
                  </a:extLst>
                </a:gridCol>
                <a:gridCol w="3715009">
                  <a:extLst>
                    <a:ext uri="{9D8B030D-6E8A-4147-A177-3AD203B41FA5}">
                      <a16:colId xmlns:a16="http://schemas.microsoft.com/office/drawing/2014/main" val="3661481327"/>
                    </a:ext>
                  </a:extLst>
                </a:gridCol>
              </a:tblGrid>
              <a:tr h="370840">
                <a:tc>
                  <a:txBody>
                    <a:bodyPr/>
                    <a:lstStyle/>
                    <a:p>
                      <a:r>
                        <a:rPr kumimoji="1" lang="en-US" altLang="ja-JP" dirty="0"/>
                        <a:t>Account</a:t>
                      </a:r>
                      <a:endParaRPr kumimoji="1" lang="ja-JP" altLang="en-US" dirty="0"/>
                    </a:p>
                  </a:txBody>
                  <a:tcPr/>
                </a:tc>
                <a:tc>
                  <a:txBody>
                    <a:bodyPr/>
                    <a:lstStyle/>
                    <a:p>
                      <a:r>
                        <a:rPr kumimoji="1" lang="ja-JP" altLang="en-US" dirty="0"/>
                        <a:t>多要素認証設定</a:t>
                      </a:r>
                    </a:p>
                  </a:txBody>
                  <a:tcPr/>
                </a:tc>
                <a:tc>
                  <a:txBody>
                    <a:bodyPr/>
                    <a:lstStyle/>
                    <a:p>
                      <a:r>
                        <a:rPr kumimoji="1" lang="ja-JP" altLang="en-US" dirty="0"/>
                        <a:t>パスワード変更</a:t>
                      </a:r>
                    </a:p>
                  </a:txBody>
                  <a:tcPr/>
                </a:tc>
                <a:extLst>
                  <a:ext uri="{0D108BD9-81ED-4DB2-BD59-A6C34878D82A}">
                    <a16:rowId xmlns:a16="http://schemas.microsoft.com/office/drawing/2014/main" val="1397794290"/>
                  </a:ext>
                </a:extLst>
              </a:tr>
              <a:tr h="370840">
                <a:tc>
                  <a:txBody>
                    <a:bodyPr/>
                    <a:lstStyle/>
                    <a:p>
                      <a:r>
                        <a:rPr kumimoji="1" lang="en-US" altLang="ja-JP" dirty="0"/>
                        <a:t>utac</a:t>
                      </a:r>
                      <a:endParaRPr kumimoji="1" lang="ja-JP" altLang="en-US" dirty="0"/>
                    </a:p>
                  </a:txBody>
                  <a:tcPr/>
                </a:tc>
                <a:tc>
                  <a:txBody>
                    <a:bodyPr/>
                    <a:lstStyle/>
                    <a:p>
                      <a:r>
                        <a:rPr kumimoji="1" lang="en-US" altLang="ja-JP" dirty="0" err="1">
                          <a:sym typeface="Symbol" panose="05050102010706020507" pitchFamily="18" charset="2"/>
                          <a:hlinkClick r:id="rId3"/>
                        </a:rPr>
                        <a:t>utelecon</a:t>
                      </a:r>
                      <a:r>
                        <a:rPr kumimoji="1" lang="en-US" altLang="ja-JP" dirty="0">
                          <a:sym typeface="Symbol" panose="05050102010706020507" pitchFamily="18" charset="2"/>
                          <a:hlinkClick r:id="rId3"/>
                        </a:rPr>
                        <a:t>: UTokyo Account</a:t>
                      </a:r>
                      <a:r>
                        <a:rPr kumimoji="1" lang="ja-JP" altLang="en-US" dirty="0">
                          <a:sym typeface="Symbol" panose="05050102010706020507" pitchFamily="18" charset="2"/>
                          <a:hlinkClick r:id="rId3"/>
                        </a:rPr>
                        <a:t>における多要素認証の利用</a:t>
                      </a:r>
                      <a:endParaRPr kumimoji="1" lang="en-US" altLang="ja-JP" dirty="0">
                        <a:sym typeface="Symbol" panose="05050102010706020507" pitchFamily="18" charset="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hlinkClick r:id="rId4"/>
                        </a:rPr>
                        <a:t>UTokyo Account</a:t>
                      </a:r>
                      <a:r>
                        <a:rPr kumimoji="1" lang="ja-JP" altLang="en-US" dirty="0">
                          <a:hlinkClick r:id="rId4"/>
                        </a:rPr>
                        <a:t>利用者メニュー</a:t>
                      </a:r>
                      <a:endParaRPr kumimoji="1" lang="ja-JP" altLang="en-US" dirty="0"/>
                    </a:p>
                  </a:txBody>
                  <a:tcPr/>
                </a:tc>
                <a:extLst>
                  <a:ext uri="{0D108BD9-81ED-4DB2-BD59-A6C34878D82A}">
                    <a16:rowId xmlns:a16="http://schemas.microsoft.com/office/drawing/2014/main" val="1831722643"/>
                  </a:ext>
                </a:extLst>
              </a:tr>
              <a:tr h="370840">
                <a:tc>
                  <a:txBody>
                    <a:bodyPr/>
                    <a:lstStyle/>
                    <a:p>
                      <a:r>
                        <a:rPr kumimoji="1" lang="en-US" altLang="ja-JP" dirty="0"/>
                        <a:t>Google</a:t>
                      </a:r>
                      <a:endParaRPr kumimoji="1" lang="ja-JP" altLang="en-US" dirty="0"/>
                    </a:p>
                  </a:txBody>
                  <a:tcPr/>
                </a:tc>
                <a:tc>
                  <a:txBody>
                    <a:bodyPr/>
                    <a:lstStyle/>
                    <a:p>
                      <a:r>
                        <a:rPr kumimoji="1" lang="ja-JP" altLang="en-US" dirty="0">
                          <a:hlinkClick r:id="rId5"/>
                        </a:rPr>
                        <a:t>クラウドメール </a:t>
                      </a:r>
                      <a:r>
                        <a:rPr kumimoji="1" lang="en-US" altLang="ja-JP" dirty="0">
                          <a:hlinkClick r:id="rId5"/>
                        </a:rPr>
                        <a:t>(</a:t>
                      </a:r>
                      <a:r>
                        <a:rPr kumimoji="1" lang="en-US" altLang="ja-JP" dirty="0" err="1">
                          <a:hlinkClick r:id="rId5"/>
                        </a:rPr>
                        <a:t>GSuite</a:t>
                      </a:r>
                      <a:r>
                        <a:rPr kumimoji="1" lang="en-US" altLang="ja-JP" dirty="0">
                          <a:hlinkClick r:id="rId5"/>
                        </a:rPr>
                        <a:t> for Education) </a:t>
                      </a:r>
                      <a:r>
                        <a:rPr kumimoji="1" lang="ja-JP" altLang="en-US" dirty="0">
                          <a:hlinkClick r:id="rId5"/>
                        </a:rPr>
                        <a:t>アカウントにおける</a:t>
                      </a:r>
                      <a:r>
                        <a:rPr kumimoji="1" lang="en-US" altLang="ja-JP" dirty="0">
                          <a:hlinkClick r:id="rId5"/>
                        </a:rPr>
                        <a:t>2</a:t>
                      </a:r>
                      <a:r>
                        <a:rPr kumimoji="1" lang="ja-JP" altLang="en-US" dirty="0">
                          <a:hlinkClick r:id="rId5"/>
                        </a:rPr>
                        <a:t>段階認証設定のお願い</a:t>
                      </a:r>
                      <a:endParaRPr kumimoji="1" lang="en-US" altLang="ja-JP" dirty="0"/>
                    </a:p>
                  </a:txBody>
                  <a:tcPr/>
                </a:tc>
                <a:tc>
                  <a:txBody>
                    <a:bodyPr/>
                    <a:lstStyle/>
                    <a:p>
                      <a:r>
                        <a:rPr kumimoji="1" lang="en-US" altLang="ja-JP" dirty="0">
                          <a:hlinkClick r:id="rId6"/>
                        </a:rPr>
                        <a:t>ECCS</a:t>
                      </a:r>
                      <a:r>
                        <a:rPr kumimoji="1" lang="ja-JP" altLang="en-US" dirty="0">
                          <a:hlinkClick r:id="rId6"/>
                        </a:rPr>
                        <a:t>利用者メニュー</a:t>
                      </a:r>
                      <a:endParaRPr kumimoji="1" lang="en-US" altLang="ja-JP" dirty="0"/>
                    </a:p>
                  </a:txBody>
                  <a:tcPr/>
                </a:tc>
                <a:extLst>
                  <a:ext uri="{0D108BD9-81ED-4DB2-BD59-A6C34878D82A}">
                    <a16:rowId xmlns:a16="http://schemas.microsoft.com/office/drawing/2014/main" val="3283867869"/>
                  </a:ext>
                </a:extLst>
              </a:tr>
            </a:tbl>
          </a:graphicData>
        </a:graphic>
      </p:graphicFrame>
      <p:sp>
        <p:nvSpPr>
          <p:cNvPr id="4" name="日付プレースホルダー 3">
            <a:extLst>
              <a:ext uri="{FF2B5EF4-FFF2-40B4-BE49-F238E27FC236}">
                <a16:creationId xmlns:a16="http://schemas.microsoft.com/office/drawing/2014/main" id="{6A878805-C363-4BF3-BF39-5E24A351E8E9}"/>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D4A6D400-8BAD-4379-9F5D-B83DEF6F91CC}"/>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CB0E5D28-55EA-4039-840B-94FE54C3CD34}"/>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Tree>
    <p:extLst>
      <p:ext uri="{BB962C8B-B14F-4D97-AF65-F5344CB8AC3E}">
        <p14:creationId xmlns:p14="http://schemas.microsoft.com/office/powerpoint/2010/main" val="2899526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89AC5-3EE9-76EB-11D0-A7A431D5FD0D}"/>
              </a:ext>
            </a:extLst>
          </p:cNvPr>
          <p:cNvSpPr>
            <a:spLocks noGrp="1"/>
          </p:cNvSpPr>
          <p:nvPr>
            <p:ph type="title"/>
          </p:nvPr>
        </p:nvSpPr>
        <p:spPr/>
        <p:txBody>
          <a:bodyPr>
            <a:normAutofit/>
          </a:bodyPr>
          <a:lstStyle/>
          <a:p>
            <a:r>
              <a:rPr lang="en-US" altLang="ja-JP" dirty="0"/>
              <a:t>utac</a:t>
            </a:r>
            <a:r>
              <a:rPr lang="ja-JP" altLang="en-US" dirty="0"/>
              <a:t>多要素認証にまつわる諸々</a:t>
            </a:r>
            <a:endParaRPr kumimoji="1" lang="ja-JP" altLang="en-US" dirty="0"/>
          </a:p>
        </p:txBody>
      </p:sp>
      <p:sp>
        <p:nvSpPr>
          <p:cNvPr id="3" name="コンテンツ プレースホルダー 2">
            <a:extLst>
              <a:ext uri="{FF2B5EF4-FFF2-40B4-BE49-F238E27FC236}">
                <a16:creationId xmlns:a16="http://schemas.microsoft.com/office/drawing/2014/main" id="{D56BD248-D792-AE74-6658-444C076E7E3A}"/>
              </a:ext>
            </a:extLst>
          </p:cNvPr>
          <p:cNvSpPr>
            <a:spLocks noGrp="1"/>
          </p:cNvSpPr>
          <p:nvPr>
            <p:ph idx="1"/>
          </p:nvPr>
        </p:nvSpPr>
        <p:spPr/>
        <p:txBody>
          <a:bodyPr>
            <a:normAutofit/>
          </a:bodyPr>
          <a:lstStyle/>
          <a:p>
            <a:r>
              <a:rPr kumimoji="1" lang="ja-JP" altLang="en-US" dirty="0"/>
              <a:t>初期設定時の罠</a:t>
            </a:r>
            <a:endParaRPr kumimoji="1" lang="en-US" altLang="ja-JP" dirty="0"/>
          </a:p>
          <a:p>
            <a:r>
              <a:rPr kumimoji="1" lang="ja-JP" altLang="en-US" dirty="0"/>
              <a:t>要素は二つ以上設定がおススメ</a:t>
            </a:r>
            <a:endParaRPr kumimoji="1" lang="en-US" altLang="ja-JP" dirty="0"/>
          </a:p>
          <a:p>
            <a:r>
              <a:rPr lang="ja-JP" altLang="en-US" dirty="0"/>
              <a:t>「あの障害（こないだは</a:t>
            </a:r>
            <a:r>
              <a:rPr lang="en-US" altLang="ja-JP" dirty="0"/>
              <a:t>a</a:t>
            </a:r>
            <a:r>
              <a:rPr lang="ja-JP" altLang="en-US" dirty="0"/>
              <a:t>〇）」対策</a:t>
            </a:r>
            <a:endParaRPr lang="en-US" altLang="ja-JP" dirty="0"/>
          </a:p>
          <a:p>
            <a:r>
              <a:rPr kumimoji="1" lang="ja-JP" altLang="en-US" dirty="0"/>
              <a:t>スマホ・携帯を持っていない（持たない主義）</a:t>
            </a:r>
            <a:endParaRPr kumimoji="1" lang="en-US" altLang="ja-JP" dirty="0"/>
          </a:p>
          <a:p>
            <a:r>
              <a:rPr lang="ja-JP" altLang="en-US" dirty="0"/>
              <a:t>しょっちゅう認証を求められるようになった気がする</a:t>
            </a:r>
            <a:endParaRPr lang="en-US" altLang="ja-JP" dirty="0"/>
          </a:p>
          <a:p>
            <a:endParaRPr kumimoji="1" lang="ja-JP" altLang="en-US" dirty="0"/>
          </a:p>
        </p:txBody>
      </p:sp>
      <p:sp>
        <p:nvSpPr>
          <p:cNvPr id="4" name="日付プレースホルダー 3">
            <a:extLst>
              <a:ext uri="{FF2B5EF4-FFF2-40B4-BE49-F238E27FC236}">
                <a16:creationId xmlns:a16="http://schemas.microsoft.com/office/drawing/2014/main" id="{FE62BC8F-CE4F-AC63-4639-176029FEA026}"/>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5B85BCC1-BF81-0665-3FB9-9170E597BEA9}"/>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69E35F2-3F16-018F-F449-03EA5AC91622}"/>
              </a:ext>
            </a:extLst>
          </p:cNvPr>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Tree>
    <p:extLst>
      <p:ext uri="{BB962C8B-B14F-4D97-AF65-F5344CB8AC3E}">
        <p14:creationId xmlns:p14="http://schemas.microsoft.com/office/powerpoint/2010/main" val="321302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7FA7D7-1331-DA7A-3625-55FAAABD9442}"/>
              </a:ext>
            </a:extLst>
          </p:cNvPr>
          <p:cNvSpPr>
            <a:spLocks noGrp="1"/>
          </p:cNvSpPr>
          <p:nvPr>
            <p:ph type="title"/>
          </p:nvPr>
        </p:nvSpPr>
        <p:spPr/>
        <p:txBody>
          <a:bodyPr/>
          <a:lstStyle/>
          <a:p>
            <a:r>
              <a:rPr kumimoji="1" lang="ja-JP" altLang="en-US" dirty="0"/>
              <a:t>初期設定時の罠</a:t>
            </a:r>
          </a:p>
        </p:txBody>
      </p:sp>
      <p:sp>
        <p:nvSpPr>
          <p:cNvPr id="3" name="コンテンツ プレースホルダー 2">
            <a:extLst>
              <a:ext uri="{FF2B5EF4-FFF2-40B4-BE49-F238E27FC236}">
                <a16:creationId xmlns:a16="http://schemas.microsoft.com/office/drawing/2014/main" id="{B1E2E17C-9DE9-A0E4-1728-0EB02328D84B}"/>
              </a:ext>
            </a:extLst>
          </p:cNvPr>
          <p:cNvSpPr>
            <a:spLocks noGrp="1"/>
          </p:cNvSpPr>
          <p:nvPr>
            <p:ph idx="1"/>
          </p:nvPr>
        </p:nvSpPr>
        <p:spPr>
          <a:xfrm>
            <a:off x="457200" y="1500174"/>
            <a:ext cx="8507288" cy="4525963"/>
          </a:xfrm>
        </p:spPr>
        <p:txBody>
          <a:bodyPr>
            <a:normAutofit fontScale="92500" lnSpcReduction="10000"/>
          </a:bodyPr>
          <a:lstStyle/>
          <a:p>
            <a:r>
              <a:rPr kumimoji="1" lang="ja-JP" altLang="en-US" dirty="0">
                <a:hlinkClick r:id="rId2"/>
              </a:rPr>
              <a:t>初期設定</a:t>
            </a:r>
            <a:r>
              <a:rPr kumimoji="1" lang="ja-JP" altLang="en-US" dirty="0"/>
              <a:t>は以下をやる必要がある</a:t>
            </a:r>
            <a:endParaRPr kumimoji="1" lang="en-US" altLang="ja-JP" dirty="0"/>
          </a:p>
          <a:p>
            <a:pPr lvl="1"/>
            <a:r>
              <a:rPr kumimoji="1" lang="en-US" altLang="ja-JP" dirty="0"/>
              <a:t>(a) </a:t>
            </a:r>
            <a:r>
              <a:rPr kumimoji="1" lang="ja-JP" altLang="en-US" dirty="0"/>
              <a:t>本人確認方法</a:t>
            </a:r>
            <a:r>
              <a:rPr lang="ja-JP" altLang="en-US" dirty="0"/>
              <a:t>（アプリ</a:t>
            </a:r>
            <a:r>
              <a:rPr kumimoji="1" lang="ja-JP" altLang="en-US" dirty="0"/>
              <a:t>？</a:t>
            </a:r>
            <a:r>
              <a:rPr kumimoji="1" lang="en-US" altLang="ja-JP" dirty="0"/>
              <a:t>SMS</a:t>
            </a:r>
            <a:r>
              <a:rPr kumimoji="1" lang="ja-JP" altLang="en-US" dirty="0"/>
              <a:t>？家電？）設定</a:t>
            </a:r>
            <a:endParaRPr kumimoji="1" lang="en-US" altLang="ja-JP" dirty="0"/>
          </a:p>
          <a:p>
            <a:pPr lvl="1"/>
            <a:r>
              <a:rPr lang="en-US" altLang="ja-JP" dirty="0"/>
              <a:t>(b)</a:t>
            </a:r>
            <a:r>
              <a:rPr lang="ja-JP" altLang="en-US" dirty="0">
                <a:solidFill>
                  <a:srgbClr val="F010D5"/>
                </a:solidFill>
              </a:rPr>
              <a:t>「多要素認証</a:t>
            </a:r>
            <a:r>
              <a:rPr lang="en-US" altLang="ja-JP" dirty="0">
                <a:solidFill>
                  <a:srgbClr val="F010D5"/>
                </a:solidFill>
              </a:rPr>
              <a:t>ON</a:t>
            </a:r>
            <a:r>
              <a:rPr lang="ja-JP" altLang="en-US" dirty="0">
                <a:solidFill>
                  <a:srgbClr val="F010D5"/>
                </a:solidFill>
              </a:rPr>
              <a:t>」というフラグ</a:t>
            </a:r>
            <a:r>
              <a:rPr lang="ja-JP" altLang="en-US" dirty="0"/>
              <a:t>の設定</a:t>
            </a:r>
            <a:endParaRPr lang="en-US" altLang="ja-JP" dirty="0"/>
          </a:p>
          <a:p>
            <a:pPr lvl="1"/>
            <a:r>
              <a:rPr lang="en-US" altLang="ja-JP" dirty="0"/>
              <a:t>(c) </a:t>
            </a:r>
            <a:r>
              <a:rPr lang="en-US" altLang="ja-JP" dirty="0">
                <a:solidFill>
                  <a:srgbClr val="F010D5"/>
                </a:solidFill>
              </a:rPr>
              <a:t>40</a:t>
            </a:r>
            <a:r>
              <a:rPr lang="ja-JP" altLang="en-US" dirty="0">
                <a:solidFill>
                  <a:srgbClr val="F010D5"/>
                </a:solidFill>
              </a:rPr>
              <a:t>分</a:t>
            </a:r>
            <a:r>
              <a:rPr lang="ja-JP" altLang="en-US" dirty="0"/>
              <a:t>待つ</a:t>
            </a:r>
            <a:endParaRPr lang="en-US" altLang="ja-JP" dirty="0"/>
          </a:p>
          <a:p>
            <a:r>
              <a:rPr lang="en-US" altLang="ja-JP" dirty="0"/>
              <a:t>(a)</a:t>
            </a:r>
            <a:r>
              <a:rPr lang="ja-JP" altLang="en-US" dirty="0"/>
              <a:t>を終えて</a:t>
            </a:r>
            <a:r>
              <a:rPr lang="en-US" altLang="ja-JP" dirty="0">
                <a:solidFill>
                  <a:srgbClr val="F010D5"/>
                </a:solidFill>
              </a:rPr>
              <a:t>(b)</a:t>
            </a:r>
            <a:r>
              <a:rPr lang="ja-JP" altLang="en-US" dirty="0">
                <a:solidFill>
                  <a:srgbClr val="F010D5"/>
                </a:solidFill>
              </a:rPr>
              <a:t> を忘れてしまうケース</a:t>
            </a:r>
            <a:r>
              <a:rPr lang="ja-JP" altLang="en-US" dirty="0"/>
              <a:t>が多発</a:t>
            </a:r>
            <a:endParaRPr lang="en-US" altLang="ja-JP" dirty="0"/>
          </a:p>
          <a:p>
            <a:pPr lvl="1"/>
            <a:r>
              <a:rPr lang="ja-JP" altLang="en-US" dirty="0"/>
              <a:t>忘れると多要素認証が必須のサービス（</a:t>
            </a:r>
            <a:r>
              <a:rPr lang="en-US" altLang="ja-JP" dirty="0"/>
              <a:t>UTokyo VPN, UTokyo Slack</a:t>
            </a:r>
            <a:r>
              <a:rPr lang="ja-JP" altLang="en-US" dirty="0"/>
              <a:t>）アクセス時に「サービスを利用する権限がない」旨のエラー</a:t>
            </a:r>
            <a:endParaRPr lang="en-US" altLang="ja-JP" dirty="0"/>
          </a:p>
          <a:p>
            <a:r>
              <a:rPr lang="ja-JP" altLang="en-US" dirty="0"/>
              <a:t>初期設定ページに従い最後</a:t>
            </a:r>
            <a:r>
              <a:rPr lang="en-US" altLang="ja-JP" dirty="0"/>
              <a:t>(b)</a:t>
            </a:r>
            <a:r>
              <a:rPr lang="ja-JP" altLang="en-US" dirty="0"/>
              <a:t>までやり遂げてください</a:t>
            </a:r>
            <a:endParaRPr lang="en-US" altLang="ja-JP" dirty="0"/>
          </a:p>
        </p:txBody>
      </p:sp>
      <p:sp>
        <p:nvSpPr>
          <p:cNvPr id="4" name="日付プレースホルダー 3">
            <a:extLst>
              <a:ext uri="{FF2B5EF4-FFF2-40B4-BE49-F238E27FC236}">
                <a16:creationId xmlns:a16="http://schemas.microsoft.com/office/drawing/2014/main" id="{4CE7CC6B-4FC2-75BB-3260-4B1F9E6B7480}"/>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0E35CA88-6564-ECD3-A1EF-6503B9550654}"/>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4429563-9828-8F11-B248-1C00603F0221}"/>
              </a:ext>
            </a:extLst>
          </p:cNvPr>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spTree>
    <p:extLst>
      <p:ext uri="{BB962C8B-B14F-4D97-AF65-F5344CB8AC3E}">
        <p14:creationId xmlns:p14="http://schemas.microsoft.com/office/powerpoint/2010/main" val="384207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E6A0A2-AA35-0B5A-5BE9-58E98CF185D3}"/>
              </a:ext>
            </a:extLst>
          </p:cNvPr>
          <p:cNvSpPr>
            <a:spLocks noGrp="1"/>
          </p:cNvSpPr>
          <p:nvPr>
            <p:ph type="title"/>
          </p:nvPr>
        </p:nvSpPr>
        <p:spPr/>
        <p:txBody>
          <a:bodyPr>
            <a:normAutofit fontScale="90000"/>
          </a:bodyPr>
          <a:lstStyle/>
          <a:p>
            <a:r>
              <a:rPr lang="ja-JP" altLang="en-US" dirty="0"/>
              <a:t>要素</a:t>
            </a:r>
            <a:r>
              <a:rPr lang="ja-JP" altLang="en-US"/>
              <a:t>（認証手段）は</a:t>
            </a:r>
            <a:r>
              <a:rPr lang="ja-JP" altLang="en-US" dirty="0"/>
              <a:t>二つ以上設定</a:t>
            </a:r>
            <a:endParaRPr kumimoji="1" lang="ja-JP" altLang="en-US" dirty="0"/>
          </a:p>
        </p:txBody>
      </p:sp>
      <p:sp>
        <p:nvSpPr>
          <p:cNvPr id="3" name="コンテンツ プレースホルダー 2">
            <a:extLst>
              <a:ext uri="{FF2B5EF4-FFF2-40B4-BE49-F238E27FC236}">
                <a16:creationId xmlns:a16="http://schemas.microsoft.com/office/drawing/2014/main" id="{105D8960-499A-85CE-3ECA-935016B46AF2}"/>
              </a:ext>
            </a:extLst>
          </p:cNvPr>
          <p:cNvSpPr>
            <a:spLocks noGrp="1"/>
          </p:cNvSpPr>
          <p:nvPr>
            <p:ph idx="1"/>
          </p:nvPr>
        </p:nvSpPr>
        <p:spPr/>
        <p:txBody>
          <a:bodyPr>
            <a:normAutofit lnSpcReduction="10000"/>
          </a:bodyPr>
          <a:lstStyle/>
          <a:p>
            <a:r>
              <a:rPr kumimoji="1" lang="ja-JP" altLang="en-US" dirty="0"/>
              <a:t>スマホと、別の電話（家の電話、職場の電話）を設定しておくのが吉</a:t>
            </a:r>
            <a:endParaRPr kumimoji="1" lang="en-US" altLang="ja-JP" dirty="0"/>
          </a:p>
          <a:p>
            <a:pPr lvl="1"/>
            <a:r>
              <a:rPr kumimoji="1" lang="ja-JP" altLang="en-US" dirty="0">
                <a:solidFill>
                  <a:srgbClr val="F010D5"/>
                </a:solidFill>
              </a:rPr>
              <a:t>スマホを忘れても</a:t>
            </a:r>
            <a:r>
              <a:rPr kumimoji="1" lang="ja-JP" altLang="en-US" dirty="0"/>
              <a:t>大丈夫</a:t>
            </a:r>
            <a:endParaRPr kumimoji="1" lang="en-US" altLang="ja-JP" dirty="0"/>
          </a:p>
          <a:p>
            <a:pPr lvl="1"/>
            <a:r>
              <a:rPr lang="ja-JP" altLang="en-US" dirty="0">
                <a:solidFill>
                  <a:srgbClr val="F010D5"/>
                </a:solidFill>
              </a:rPr>
              <a:t>スマホを買い替えた時</a:t>
            </a:r>
            <a:r>
              <a:rPr lang="ja-JP" altLang="en-US" dirty="0"/>
              <a:t>も大丈夫（別の方法で</a:t>
            </a:r>
            <a:r>
              <a:rPr lang="ja-JP" altLang="en-US" dirty="0">
                <a:hlinkClick r:id="rId2"/>
              </a:rPr>
              <a:t>設定ページ</a:t>
            </a:r>
            <a:r>
              <a:rPr lang="ja-JP" altLang="en-US" dirty="0"/>
              <a:t>にサインインしてスマホを自力で再設定できる）</a:t>
            </a:r>
            <a:endParaRPr lang="en-US" altLang="ja-JP" dirty="0"/>
          </a:p>
          <a:p>
            <a:r>
              <a:rPr kumimoji="1" lang="en-US" altLang="ja-JP" dirty="0"/>
              <a:t>Google</a:t>
            </a:r>
            <a:r>
              <a:rPr kumimoji="1" lang="ja-JP" altLang="en-US" dirty="0"/>
              <a:t>の</a:t>
            </a:r>
            <a:r>
              <a:rPr kumimoji="1" lang="en-US" altLang="ja-JP" dirty="0"/>
              <a:t>2</a:t>
            </a:r>
            <a:r>
              <a:rPr kumimoji="1" lang="ja-JP" altLang="en-US" dirty="0"/>
              <a:t>段階認証も同様</a:t>
            </a:r>
            <a:endParaRPr kumimoji="1" lang="en-US" altLang="ja-JP" dirty="0"/>
          </a:p>
          <a:p>
            <a:pPr lvl="1"/>
            <a:r>
              <a:rPr kumimoji="1" lang="ja-JP" altLang="en-US" dirty="0"/>
              <a:t>固定電話（職場・いえ）</a:t>
            </a:r>
            <a:endParaRPr kumimoji="1" lang="en-US" altLang="ja-JP" dirty="0"/>
          </a:p>
          <a:p>
            <a:pPr lvl="1"/>
            <a:r>
              <a:rPr kumimoji="1" lang="en-US" altLang="ja-JP" dirty="0">
                <a:hlinkClick r:id="rId3"/>
              </a:rPr>
              <a:t>Google</a:t>
            </a:r>
            <a:r>
              <a:rPr kumimoji="1" lang="ja-JP" altLang="en-US" dirty="0">
                <a:hlinkClick r:id="rId3"/>
              </a:rPr>
              <a:t>認証システム</a:t>
            </a:r>
            <a:r>
              <a:rPr kumimoji="1" lang="ja-JP" altLang="en-US" dirty="0"/>
              <a:t>（</a:t>
            </a:r>
            <a:r>
              <a:rPr kumimoji="1" lang="en-US" altLang="ja-JP" dirty="0"/>
              <a:t>6</a:t>
            </a:r>
            <a:r>
              <a:rPr kumimoji="1" lang="ja-JP" altLang="en-US" dirty="0"/>
              <a:t>桁入力）</a:t>
            </a:r>
          </a:p>
        </p:txBody>
      </p:sp>
      <p:sp>
        <p:nvSpPr>
          <p:cNvPr id="4" name="日付プレースホルダー 3">
            <a:extLst>
              <a:ext uri="{FF2B5EF4-FFF2-40B4-BE49-F238E27FC236}">
                <a16:creationId xmlns:a16="http://schemas.microsoft.com/office/drawing/2014/main" id="{5A684CB8-77A9-A08B-25A8-BD79B5AE1DC7}"/>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25894A45-8EEB-F248-D90E-A1D425332BC0}"/>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FDCF643F-0B15-3A61-CD70-310A9A6EF0EA}"/>
              </a:ext>
            </a:extLst>
          </p:cNvPr>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pic>
        <p:nvPicPr>
          <p:cNvPr id="7" name="図 6" descr="グラフィカル ユーザー インターフェイス, テキスト&#10;&#10;自動的に生成された説明">
            <a:extLst>
              <a:ext uri="{FF2B5EF4-FFF2-40B4-BE49-F238E27FC236}">
                <a16:creationId xmlns:a16="http://schemas.microsoft.com/office/drawing/2014/main" id="{A798F240-97AB-BA2C-3825-A59C604F103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539997" y="4439906"/>
            <a:ext cx="2400300" cy="1835840"/>
          </a:xfrm>
          <a:prstGeom prst="rect">
            <a:avLst/>
          </a:prstGeom>
        </p:spPr>
      </p:pic>
    </p:spTree>
    <p:extLst>
      <p:ext uri="{BB962C8B-B14F-4D97-AF65-F5344CB8AC3E}">
        <p14:creationId xmlns:p14="http://schemas.microsoft.com/office/powerpoint/2010/main" val="2899711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949505-ED87-7A90-0834-A5965171CF0E}"/>
              </a:ext>
            </a:extLst>
          </p:cNvPr>
          <p:cNvSpPr>
            <a:spLocks noGrp="1"/>
          </p:cNvSpPr>
          <p:nvPr>
            <p:ph type="title"/>
          </p:nvPr>
        </p:nvSpPr>
        <p:spPr/>
        <p:txBody>
          <a:bodyPr>
            <a:normAutofit/>
          </a:bodyPr>
          <a:lstStyle/>
          <a:p>
            <a:r>
              <a:rPr kumimoji="1" lang="ja-JP" altLang="en-US" dirty="0"/>
              <a:t>携帯電話会社の障害対策は</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302B115C-6B8E-BEC1-2FB1-2E6E17131553}"/>
              </a:ext>
            </a:extLst>
          </p:cNvPr>
          <p:cNvSpPr>
            <a:spLocks noGrp="1"/>
          </p:cNvSpPr>
          <p:nvPr>
            <p:ph idx="1"/>
          </p:nvPr>
        </p:nvSpPr>
        <p:spPr/>
        <p:txBody>
          <a:bodyPr>
            <a:normAutofit/>
          </a:bodyPr>
          <a:lstStyle/>
          <a:p>
            <a:r>
              <a:rPr lang="en-US" altLang="ja-JP" dirty="0">
                <a:hlinkClick r:id="rId2"/>
              </a:rPr>
              <a:t>Google</a:t>
            </a:r>
            <a:r>
              <a:rPr lang="ja-JP" altLang="en-US" dirty="0">
                <a:hlinkClick r:id="rId2"/>
              </a:rPr>
              <a:t>認証システム</a:t>
            </a:r>
            <a:r>
              <a:rPr lang="ja-JP" altLang="en-US" dirty="0"/>
              <a:t>（</a:t>
            </a:r>
            <a:r>
              <a:rPr lang="en-US" altLang="ja-JP" dirty="0"/>
              <a:t>6</a:t>
            </a:r>
            <a:r>
              <a:rPr lang="ja-JP" altLang="en-US" dirty="0"/>
              <a:t>桁を入力する方式）は携帯の通信障害時でも使えます</a:t>
            </a:r>
            <a:endParaRPr lang="en-US" altLang="ja-JP" dirty="0"/>
          </a:p>
          <a:p>
            <a:r>
              <a:rPr lang="ja-JP" altLang="en-US" dirty="0"/>
              <a:t>実は</a:t>
            </a:r>
            <a:r>
              <a:rPr lang="en-US" altLang="ja-JP" dirty="0"/>
              <a:t>Microsoft Authenticator</a:t>
            </a:r>
            <a:r>
              <a:rPr lang="ja-JP" altLang="en-US" dirty="0"/>
              <a:t>も同じ使い方ができます</a:t>
            </a:r>
            <a:endParaRPr lang="en-US" altLang="ja-JP" dirty="0"/>
          </a:p>
          <a:p>
            <a:r>
              <a:rPr lang="ja-JP" altLang="en-US" dirty="0"/>
              <a:t>その方法（</a:t>
            </a:r>
            <a:r>
              <a:rPr lang="ja-JP" altLang="en-US" dirty="0">
                <a:hlinkClick r:id="rId3"/>
              </a:rPr>
              <a:t>動画</a:t>
            </a:r>
            <a:r>
              <a:rPr lang="ja-JP" altLang="en-US" dirty="0"/>
              <a:t>）</a:t>
            </a:r>
            <a:endParaRPr lang="en-US" altLang="ja-JP" dirty="0"/>
          </a:p>
          <a:p>
            <a:pPr lvl="1"/>
            <a:r>
              <a:rPr lang="ja-JP" altLang="en-US" dirty="0"/>
              <a:t>スマホで</a:t>
            </a:r>
            <a:r>
              <a:rPr lang="en-US" altLang="ja-JP" dirty="0"/>
              <a:t>Microsoft Authenticator</a:t>
            </a:r>
            <a:r>
              <a:rPr lang="ja-JP" altLang="en-US" dirty="0"/>
              <a:t>アプリをタップして起動</a:t>
            </a:r>
            <a:endParaRPr lang="en-US" altLang="ja-JP" dirty="0"/>
          </a:p>
          <a:p>
            <a:pPr lvl="1"/>
            <a:r>
              <a:rPr lang="en-US" altLang="ja-JP" dirty="0"/>
              <a:t>The University of Tokyo</a:t>
            </a:r>
            <a:r>
              <a:rPr lang="ja-JP" altLang="en-US" dirty="0"/>
              <a:t>を選択、</a:t>
            </a:r>
            <a:r>
              <a:rPr lang="en-US" altLang="ja-JP" dirty="0"/>
              <a:t>6</a:t>
            </a:r>
            <a:r>
              <a:rPr lang="ja-JP" altLang="en-US" dirty="0"/>
              <a:t>桁を表示</a:t>
            </a:r>
            <a:endParaRPr lang="en-US" altLang="ja-JP" dirty="0"/>
          </a:p>
        </p:txBody>
      </p:sp>
      <p:sp>
        <p:nvSpPr>
          <p:cNvPr id="4" name="日付プレースホルダー 3">
            <a:extLst>
              <a:ext uri="{FF2B5EF4-FFF2-40B4-BE49-F238E27FC236}">
                <a16:creationId xmlns:a16="http://schemas.microsoft.com/office/drawing/2014/main" id="{1467EACB-FB17-71EB-EDE2-1AEC2D90234A}"/>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560AD83E-1ACD-A88B-6EF4-1A2AFF11E818}"/>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191114E3-A7D5-FA85-CC3E-D11AB1EC5891}"/>
              </a:ext>
            </a:extLst>
          </p:cNvPr>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spTree>
    <p:extLst>
      <p:ext uri="{BB962C8B-B14F-4D97-AF65-F5344CB8AC3E}">
        <p14:creationId xmlns:p14="http://schemas.microsoft.com/office/powerpoint/2010/main" val="2182907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458DC9-86FF-1876-2DA4-F21263F06449}"/>
              </a:ext>
            </a:extLst>
          </p:cNvPr>
          <p:cNvSpPr>
            <a:spLocks noGrp="1"/>
          </p:cNvSpPr>
          <p:nvPr>
            <p:ph type="title"/>
          </p:nvPr>
        </p:nvSpPr>
        <p:spPr/>
        <p:txBody>
          <a:bodyPr>
            <a:normAutofit fontScale="90000"/>
          </a:bodyPr>
          <a:lstStyle/>
          <a:p>
            <a:r>
              <a:rPr kumimoji="1" lang="ja-JP" altLang="en-US" dirty="0"/>
              <a:t>スマホも携帯も持っていない（持たない主義）</a:t>
            </a:r>
          </a:p>
        </p:txBody>
      </p:sp>
      <p:sp>
        <p:nvSpPr>
          <p:cNvPr id="3" name="コンテンツ プレースホルダー 2">
            <a:extLst>
              <a:ext uri="{FF2B5EF4-FFF2-40B4-BE49-F238E27FC236}">
                <a16:creationId xmlns:a16="http://schemas.microsoft.com/office/drawing/2014/main" id="{93A8A5AF-5EE2-AE75-DE0F-9F733056F522}"/>
              </a:ext>
            </a:extLst>
          </p:cNvPr>
          <p:cNvSpPr>
            <a:spLocks noGrp="1"/>
          </p:cNvSpPr>
          <p:nvPr>
            <p:ph idx="1"/>
          </p:nvPr>
        </p:nvSpPr>
        <p:spPr>
          <a:xfrm>
            <a:off x="107504" y="1500174"/>
            <a:ext cx="8964488" cy="4525963"/>
          </a:xfrm>
        </p:spPr>
        <p:txBody>
          <a:bodyPr>
            <a:normAutofit fontScale="92500" lnSpcReduction="20000"/>
          </a:bodyPr>
          <a:lstStyle/>
          <a:p>
            <a:r>
              <a:rPr kumimoji="1" lang="ja-JP" altLang="en-US" dirty="0"/>
              <a:t>多要素認証専用に以下いずれか</a:t>
            </a:r>
            <a:r>
              <a:rPr lang="ja-JP" altLang="en-US" dirty="0"/>
              <a:t>をご検討ください</a:t>
            </a:r>
            <a:endParaRPr kumimoji="1" lang="en-US" altLang="ja-JP" dirty="0"/>
          </a:p>
          <a:p>
            <a:pPr lvl="1"/>
            <a:r>
              <a:rPr lang="ja-JP" altLang="en-US" dirty="0"/>
              <a:t>大学が貸し出している</a:t>
            </a:r>
            <a:r>
              <a:rPr lang="ja-JP" altLang="en-US" b="1" dirty="0"/>
              <a:t>ガラ</a:t>
            </a:r>
            <a:r>
              <a:rPr kumimoji="1" lang="ja-JP" altLang="en-US" b="1" dirty="0"/>
              <a:t>携電話</a:t>
            </a:r>
            <a:r>
              <a:rPr kumimoji="1" lang="ja-JP" altLang="en-US" dirty="0"/>
              <a:t>（</a:t>
            </a:r>
            <a:r>
              <a:rPr kumimoji="1" lang="en-US" altLang="ja-JP" dirty="0"/>
              <a:t>480</a:t>
            </a:r>
            <a:r>
              <a:rPr kumimoji="1" lang="ja-JP" altLang="en-US" dirty="0"/>
              <a:t>円</a:t>
            </a:r>
            <a:r>
              <a:rPr kumimoji="1" lang="en-US" altLang="ja-JP" dirty="0"/>
              <a:t>/</a:t>
            </a:r>
            <a:r>
              <a:rPr kumimoji="1" lang="ja-JP" altLang="en-US" dirty="0"/>
              <a:t>月）</a:t>
            </a:r>
            <a:endParaRPr kumimoji="1" lang="en-US" altLang="ja-JP" dirty="0"/>
          </a:p>
          <a:p>
            <a:pPr lvl="1"/>
            <a:r>
              <a:rPr lang="ja-JP" altLang="en-US" b="1" dirty="0"/>
              <a:t>固定電話</a:t>
            </a:r>
            <a:r>
              <a:rPr lang="en-US" altLang="ja-JP" b="1" dirty="0"/>
              <a:t>x2</a:t>
            </a:r>
            <a:r>
              <a:rPr lang="ja-JP" altLang="en-US" dirty="0"/>
              <a:t>（いえでんと職場電話）</a:t>
            </a:r>
            <a:endParaRPr lang="en-US" altLang="ja-JP" dirty="0"/>
          </a:p>
          <a:p>
            <a:pPr lvl="2"/>
            <a:r>
              <a:rPr lang="ja-JP" altLang="en-US" dirty="0"/>
              <a:t>初期設定時に罠があります（おたずねください）</a:t>
            </a:r>
            <a:endParaRPr lang="en-US" altLang="ja-JP" dirty="0"/>
          </a:p>
          <a:p>
            <a:pPr lvl="1"/>
            <a:r>
              <a:rPr lang="ja-JP" altLang="en-US" b="1" dirty="0"/>
              <a:t>専用ハードウェアトークン</a:t>
            </a:r>
            <a:endParaRPr lang="en-US" altLang="ja-JP" b="1" dirty="0"/>
          </a:p>
          <a:p>
            <a:pPr lvl="2"/>
            <a:r>
              <a:rPr lang="ja-JP" altLang="en-US" dirty="0"/>
              <a:t>試験的に</a:t>
            </a:r>
            <a:r>
              <a:rPr lang="ja-JP" altLang="en-US" dirty="0">
                <a:hlinkClick r:id="rId3"/>
              </a:rPr>
              <a:t>貸し出し中</a:t>
            </a:r>
            <a:r>
              <a:rPr lang="ja-JP" altLang="en-US" dirty="0"/>
              <a:t>（物理的には</a:t>
            </a:r>
            <a:r>
              <a:rPr lang="en-US" altLang="ja-JP" dirty="0"/>
              <a:t>10000</a:t>
            </a:r>
            <a:r>
              <a:rPr lang="ja-JP" altLang="en-US" dirty="0"/>
              <a:t>円</a:t>
            </a:r>
            <a:r>
              <a:rPr lang="en-US" altLang="ja-JP" dirty="0"/>
              <a:t>/</a:t>
            </a:r>
            <a:r>
              <a:rPr lang="ja-JP" altLang="en-US" dirty="0"/>
              <a:t>台程度。費用負担方式検討中）</a:t>
            </a:r>
            <a:endParaRPr lang="en-US" altLang="ja-JP" dirty="0"/>
          </a:p>
          <a:p>
            <a:pPr lvl="1"/>
            <a:r>
              <a:rPr kumimoji="1" lang="ja-JP" altLang="en-US" b="1" dirty="0"/>
              <a:t>専用セキュリティキー</a:t>
            </a:r>
            <a:r>
              <a:rPr kumimoji="1" lang="ja-JP" altLang="en-US" dirty="0"/>
              <a:t> </a:t>
            </a:r>
            <a:r>
              <a:rPr kumimoji="1" lang="en-US" altLang="ja-JP" dirty="0">
                <a:hlinkClick r:id="rId4"/>
              </a:rPr>
              <a:t>YubiKey</a:t>
            </a:r>
            <a:endParaRPr kumimoji="1" lang="en-US" altLang="ja-JP" dirty="0"/>
          </a:p>
          <a:p>
            <a:pPr lvl="2"/>
            <a:r>
              <a:rPr lang="en-US" altLang="ja-JP" dirty="0"/>
              <a:t>USB</a:t>
            </a:r>
            <a:r>
              <a:rPr lang="ja-JP" altLang="en-US" dirty="0"/>
              <a:t>ポートに刺すか近接無線通信（</a:t>
            </a:r>
            <a:r>
              <a:rPr lang="en-US" altLang="ja-JP" dirty="0"/>
              <a:t>NFC</a:t>
            </a:r>
            <a:r>
              <a:rPr lang="ja-JP" altLang="en-US" dirty="0"/>
              <a:t>）で</a:t>
            </a:r>
            <a:r>
              <a:rPr lang="en-US" altLang="ja-JP" dirty="0"/>
              <a:t>PC</a:t>
            </a:r>
            <a:r>
              <a:rPr lang="ja-JP" altLang="en-US" dirty="0"/>
              <a:t>と接続</a:t>
            </a:r>
            <a:endParaRPr lang="en-US" altLang="ja-JP" dirty="0"/>
          </a:p>
          <a:p>
            <a:pPr lvl="2"/>
            <a:r>
              <a:rPr kumimoji="1" lang="ja-JP" altLang="en-US" dirty="0"/>
              <a:t>自費購入下さい（</a:t>
            </a:r>
            <a:r>
              <a:rPr kumimoji="1" lang="en-US" altLang="ja-JP" dirty="0"/>
              <a:t>Amazon</a:t>
            </a:r>
            <a:r>
              <a:rPr kumimoji="1" lang="ja-JP" altLang="en-US" dirty="0"/>
              <a:t>など）</a:t>
            </a:r>
            <a:endParaRPr kumimoji="1" lang="en-US" altLang="ja-JP" dirty="0"/>
          </a:p>
          <a:p>
            <a:pPr lvl="2"/>
            <a:r>
              <a:rPr kumimoji="1" lang="ja-JP" altLang="en-US" dirty="0"/>
              <a:t>設定方法案内は少々お待ちください（巷に溢れていますが</a:t>
            </a:r>
            <a:r>
              <a:rPr kumimoji="1" lang="en-US" altLang="ja-JP" dirty="0"/>
              <a:t>utac</a:t>
            </a:r>
            <a:r>
              <a:rPr kumimoji="1" lang="ja-JP" altLang="en-US" dirty="0"/>
              <a:t>での正解がわかりにくい）</a:t>
            </a:r>
          </a:p>
        </p:txBody>
      </p:sp>
      <p:sp>
        <p:nvSpPr>
          <p:cNvPr id="4" name="日付プレースホルダー 3">
            <a:extLst>
              <a:ext uri="{FF2B5EF4-FFF2-40B4-BE49-F238E27FC236}">
                <a16:creationId xmlns:a16="http://schemas.microsoft.com/office/drawing/2014/main" id="{BE951C70-FBD6-9E2A-C1ED-048BD611D3D1}"/>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20D6B741-FA40-FF1E-D5A7-E9B3473555A0}"/>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61CB241F-1626-3D5D-910B-BC5242C2BDF4}"/>
              </a:ext>
            </a:extLst>
          </p:cNvPr>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pic>
        <p:nvPicPr>
          <p:cNvPr id="10" name="図 9">
            <a:extLst>
              <a:ext uri="{FF2B5EF4-FFF2-40B4-BE49-F238E27FC236}">
                <a16:creationId xmlns:a16="http://schemas.microsoft.com/office/drawing/2014/main" id="{F2FD8220-F48C-5FC6-4B46-3A5A23DB817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5355051" y="5507070"/>
            <a:ext cx="1329497" cy="519067"/>
          </a:xfrm>
          <a:prstGeom prst="rect">
            <a:avLst/>
          </a:prstGeom>
        </p:spPr>
      </p:pic>
      <p:pic>
        <p:nvPicPr>
          <p:cNvPr id="8" name="図 7" descr="テキスト&#10;&#10;中程度の精度で自動的に生成された説明">
            <a:extLst>
              <a:ext uri="{FF2B5EF4-FFF2-40B4-BE49-F238E27FC236}">
                <a16:creationId xmlns:a16="http://schemas.microsoft.com/office/drawing/2014/main" id="{2AEEF52B-2D8C-52DE-88F1-2C24FBBDF07A}"/>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5969722" y="3813184"/>
            <a:ext cx="1166956" cy="464538"/>
          </a:xfrm>
          <a:prstGeom prst="rect">
            <a:avLst/>
          </a:prstGeom>
        </p:spPr>
      </p:pic>
    </p:spTree>
    <p:extLst>
      <p:ext uri="{BB962C8B-B14F-4D97-AF65-F5344CB8AC3E}">
        <p14:creationId xmlns:p14="http://schemas.microsoft.com/office/powerpoint/2010/main" val="2256685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2FBEA2-87D7-21A9-2193-78414EDF74E0}"/>
              </a:ext>
            </a:extLst>
          </p:cNvPr>
          <p:cNvSpPr>
            <a:spLocks noGrp="1"/>
          </p:cNvSpPr>
          <p:nvPr>
            <p:ph type="title"/>
          </p:nvPr>
        </p:nvSpPr>
        <p:spPr/>
        <p:txBody>
          <a:bodyPr>
            <a:normAutofit fontScale="90000"/>
          </a:bodyPr>
          <a:lstStyle/>
          <a:p>
            <a:r>
              <a:rPr kumimoji="1" lang="ja-JP" altLang="en-US" dirty="0"/>
              <a:t>しょっちゅう認証を求められることがあった</a:t>
            </a:r>
          </a:p>
        </p:txBody>
      </p:sp>
      <p:sp>
        <p:nvSpPr>
          <p:cNvPr id="3" name="コンテンツ プレースホルダー 2">
            <a:extLst>
              <a:ext uri="{FF2B5EF4-FFF2-40B4-BE49-F238E27FC236}">
                <a16:creationId xmlns:a16="http://schemas.microsoft.com/office/drawing/2014/main" id="{866B66A7-C5DF-38B1-55E7-05B59B21C60D}"/>
              </a:ext>
            </a:extLst>
          </p:cNvPr>
          <p:cNvSpPr>
            <a:spLocks noGrp="1"/>
          </p:cNvSpPr>
          <p:nvPr>
            <p:ph idx="1"/>
          </p:nvPr>
        </p:nvSpPr>
        <p:spPr>
          <a:xfrm>
            <a:off x="251520" y="1500174"/>
            <a:ext cx="8712968" cy="3836887"/>
          </a:xfrm>
        </p:spPr>
        <p:txBody>
          <a:bodyPr>
            <a:normAutofit fontScale="77500" lnSpcReduction="20000"/>
          </a:bodyPr>
          <a:lstStyle/>
          <a:p>
            <a:r>
              <a:rPr kumimoji="1" lang="en-US" altLang="ja-JP" dirty="0"/>
              <a:t>8</a:t>
            </a:r>
            <a:r>
              <a:rPr kumimoji="1" lang="ja-JP" altLang="en-US" dirty="0"/>
              <a:t>月の一時期、複数の方から頻繁に認証が必要で面倒過ぎ、多要素認証をやめたいという要望</a:t>
            </a:r>
            <a:endParaRPr kumimoji="1" lang="en-US" altLang="ja-JP" dirty="0"/>
          </a:p>
          <a:p>
            <a:r>
              <a:rPr lang="ja-JP" altLang="en-US" dirty="0"/>
              <a:t>その時期、再認証頻度の設定を（あるガイドラインに従い）変更していた（一日に一度）</a:t>
            </a:r>
            <a:endParaRPr lang="en-US" altLang="ja-JP" dirty="0"/>
          </a:p>
          <a:p>
            <a:r>
              <a:rPr lang="ja-JP" altLang="en-US" dirty="0"/>
              <a:t>その結果以下のような状況が発生したと分析</a:t>
            </a:r>
            <a:endParaRPr lang="en-US" altLang="ja-JP" dirty="0"/>
          </a:p>
          <a:p>
            <a:pPr lvl="1"/>
            <a:r>
              <a:rPr kumimoji="1" lang="ja-JP" altLang="en-US" dirty="0"/>
              <a:t>ブラウザ外で動くアプリ（</a:t>
            </a:r>
            <a:r>
              <a:rPr kumimoji="1" lang="en-US" altLang="ja-JP" dirty="0"/>
              <a:t>VPN, Office</a:t>
            </a:r>
            <a:r>
              <a:rPr kumimoji="1" lang="ja-JP" altLang="en-US" dirty="0"/>
              <a:t>アプリなど）がパスワードを覚えず、パスワードを毎日、アプリごとに打つことになった</a:t>
            </a:r>
            <a:endParaRPr kumimoji="1" lang="en-US" altLang="ja-JP" dirty="0"/>
          </a:p>
          <a:p>
            <a:pPr lvl="1"/>
            <a:r>
              <a:rPr kumimoji="1" lang="ja-JP" altLang="en-US" dirty="0"/>
              <a:t>「多要素の」認証が面倒というよりも</a:t>
            </a:r>
            <a:r>
              <a:rPr kumimoji="1" lang="ja-JP" altLang="en-US" dirty="0">
                <a:solidFill>
                  <a:srgbClr val="F010D5"/>
                </a:solidFill>
              </a:rPr>
              <a:t>（普通の）認証（パスワード入力）の頻度が問題</a:t>
            </a:r>
            <a:r>
              <a:rPr kumimoji="1" lang="ja-JP" altLang="en-US" dirty="0"/>
              <a:t>であったと分析</a:t>
            </a:r>
            <a:endParaRPr kumimoji="1" lang="en-US" altLang="ja-JP" dirty="0"/>
          </a:p>
          <a:p>
            <a:pPr lvl="1"/>
            <a:r>
              <a:rPr lang="ja-JP" altLang="en-US" dirty="0">
                <a:sym typeface="Symbol" panose="05050102010706020507" pitchFamily="18" charset="2"/>
              </a:rPr>
              <a:t> </a:t>
            </a:r>
            <a:r>
              <a:rPr lang="ja-JP" altLang="en-US" dirty="0"/>
              <a:t>その後</a:t>
            </a:r>
            <a:r>
              <a:rPr lang="en-US" altLang="ja-JP" dirty="0"/>
              <a:t>14</a:t>
            </a:r>
            <a:r>
              <a:rPr lang="ja-JP" altLang="en-US" dirty="0"/>
              <a:t>日に一度に変更しています（今後も調整）</a:t>
            </a:r>
            <a:endParaRPr lang="en-US" altLang="ja-JP" dirty="0"/>
          </a:p>
        </p:txBody>
      </p:sp>
      <p:sp>
        <p:nvSpPr>
          <p:cNvPr id="4" name="日付プレースホルダー 3">
            <a:extLst>
              <a:ext uri="{FF2B5EF4-FFF2-40B4-BE49-F238E27FC236}">
                <a16:creationId xmlns:a16="http://schemas.microsoft.com/office/drawing/2014/main" id="{B6EFB1A8-BBB1-CDB9-8965-C5B7BDEA14CE}"/>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73E34671-B83C-510E-4ADF-3D23FD801794}"/>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64B60099-B4E3-5B25-4A9C-70626D4AF8F4}"/>
              </a:ext>
            </a:extLst>
          </p:cNvPr>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cxnSp>
        <p:nvCxnSpPr>
          <p:cNvPr id="8" name="直線矢印コネクタ 7">
            <a:extLst>
              <a:ext uri="{FF2B5EF4-FFF2-40B4-BE49-F238E27FC236}">
                <a16:creationId xmlns:a16="http://schemas.microsoft.com/office/drawing/2014/main" id="{ADF02695-738A-D9DB-E6A4-8E684318876E}"/>
              </a:ext>
            </a:extLst>
          </p:cNvPr>
          <p:cNvCxnSpPr/>
          <p:nvPr/>
        </p:nvCxnSpPr>
        <p:spPr>
          <a:xfrm>
            <a:off x="2913434" y="5484312"/>
            <a:ext cx="47175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46766FD9-99A3-075B-0AF0-0BC1BFB453CF}"/>
              </a:ext>
            </a:extLst>
          </p:cNvPr>
          <p:cNvCxnSpPr/>
          <p:nvPr/>
        </p:nvCxnSpPr>
        <p:spPr>
          <a:xfrm>
            <a:off x="2913434" y="5690906"/>
            <a:ext cx="47175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155FE363-AE3C-658A-E1A6-19B1E37D0E57}"/>
              </a:ext>
            </a:extLst>
          </p:cNvPr>
          <p:cNvCxnSpPr/>
          <p:nvPr/>
        </p:nvCxnSpPr>
        <p:spPr>
          <a:xfrm>
            <a:off x="2893446" y="5906930"/>
            <a:ext cx="47175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7FE05997-590E-70C0-0A04-1F00488CE543}"/>
              </a:ext>
            </a:extLst>
          </p:cNvPr>
          <p:cNvCxnSpPr/>
          <p:nvPr/>
        </p:nvCxnSpPr>
        <p:spPr>
          <a:xfrm>
            <a:off x="2893446" y="6122435"/>
            <a:ext cx="47175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5F21C140-13EA-ADEC-31F6-6CA044422852}"/>
              </a:ext>
            </a:extLst>
          </p:cNvPr>
          <p:cNvSpPr/>
          <p:nvPr/>
        </p:nvSpPr>
        <p:spPr>
          <a:xfrm>
            <a:off x="3302818" y="539121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CCBF9F9F-52DA-5641-0157-A5562B6B5447}"/>
              </a:ext>
            </a:extLst>
          </p:cNvPr>
          <p:cNvSpPr/>
          <p:nvPr/>
        </p:nvSpPr>
        <p:spPr>
          <a:xfrm>
            <a:off x="3454474" y="5606192"/>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070683F-31CC-7971-B9AE-3002741A95FA}"/>
              </a:ext>
            </a:extLst>
          </p:cNvPr>
          <p:cNvSpPr/>
          <p:nvPr/>
        </p:nvSpPr>
        <p:spPr>
          <a:xfrm>
            <a:off x="3362478" y="583060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A09EDB4E-1A97-BC3B-1128-16B4060933DA}"/>
              </a:ext>
            </a:extLst>
          </p:cNvPr>
          <p:cNvSpPr/>
          <p:nvPr/>
        </p:nvSpPr>
        <p:spPr>
          <a:xfrm>
            <a:off x="3578502" y="605500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5A411B3-952F-9366-4FD1-D9ED8403CF96}"/>
              </a:ext>
            </a:extLst>
          </p:cNvPr>
          <p:cNvSpPr txBox="1"/>
          <p:nvPr/>
        </p:nvSpPr>
        <p:spPr>
          <a:xfrm>
            <a:off x="1324306" y="5390564"/>
            <a:ext cx="1633781" cy="769441"/>
          </a:xfrm>
          <a:prstGeom prst="rect">
            <a:avLst/>
          </a:prstGeom>
          <a:noFill/>
        </p:spPr>
        <p:txBody>
          <a:bodyPr wrap="none" rtlCol="0">
            <a:spAutoFit/>
          </a:bodyPr>
          <a:lstStyle/>
          <a:p>
            <a:pPr lvl="1"/>
            <a:r>
              <a:rPr kumimoji="1" lang="ja-JP" altLang="en-US" sz="1100" dirty="0"/>
              <a:t>ブラウザアプリ</a:t>
            </a:r>
            <a:endParaRPr kumimoji="1" lang="en-US" altLang="ja-JP" sz="1100" dirty="0"/>
          </a:p>
          <a:p>
            <a:pPr lvl="1"/>
            <a:r>
              <a:rPr lang="en-US" altLang="ja-JP" sz="1100" dirty="0"/>
              <a:t>VPN</a:t>
            </a:r>
          </a:p>
          <a:p>
            <a:pPr lvl="1"/>
            <a:r>
              <a:rPr kumimoji="1" lang="en-US" altLang="ja-JP" sz="1100" dirty="0"/>
              <a:t>Office</a:t>
            </a:r>
          </a:p>
          <a:p>
            <a:pPr lvl="1"/>
            <a:r>
              <a:rPr lang="en-US" altLang="ja-JP" sz="1100" dirty="0"/>
              <a:t>Teams</a:t>
            </a:r>
            <a:endParaRPr kumimoji="1" lang="ja-JP" altLang="en-US" sz="1100" dirty="0"/>
          </a:p>
        </p:txBody>
      </p:sp>
      <p:sp>
        <p:nvSpPr>
          <p:cNvPr id="17" name="楕円 16">
            <a:extLst>
              <a:ext uri="{FF2B5EF4-FFF2-40B4-BE49-F238E27FC236}">
                <a16:creationId xmlns:a16="http://schemas.microsoft.com/office/drawing/2014/main" id="{F047C1AF-0C9E-DA01-94B0-B5897178A982}"/>
              </a:ext>
            </a:extLst>
          </p:cNvPr>
          <p:cNvSpPr/>
          <p:nvPr/>
        </p:nvSpPr>
        <p:spPr>
          <a:xfrm>
            <a:off x="4765654" y="540693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36A8FB01-25AA-3395-0476-62F897BE1D64}"/>
              </a:ext>
            </a:extLst>
          </p:cNvPr>
          <p:cNvSpPr/>
          <p:nvPr/>
        </p:nvSpPr>
        <p:spPr>
          <a:xfrm>
            <a:off x="4693646" y="562191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138C1AD6-DD72-BCF5-ACFE-9D7C8DC93A9C}"/>
              </a:ext>
            </a:extLst>
          </p:cNvPr>
          <p:cNvSpPr/>
          <p:nvPr/>
        </p:nvSpPr>
        <p:spPr>
          <a:xfrm>
            <a:off x="4825314" y="5846322"/>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74ED73BD-7CDD-273C-5A4C-056DFADFE33A}"/>
              </a:ext>
            </a:extLst>
          </p:cNvPr>
          <p:cNvSpPr/>
          <p:nvPr/>
        </p:nvSpPr>
        <p:spPr>
          <a:xfrm>
            <a:off x="4981678" y="607073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51C911AA-E360-A16D-42D1-4EE1178147D8}"/>
              </a:ext>
            </a:extLst>
          </p:cNvPr>
          <p:cNvSpPr/>
          <p:nvPr/>
        </p:nvSpPr>
        <p:spPr>
          <a:xfrm>
            <a:off x="6205814" y="540693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C47E1488-9D54-B3B1-BA0E-8E80D9E62523}"/>
              </a:ext>
            </a:extLst>
          </p:cNvPr>
          <p:cNvSpPr/>
          <p:nvPr/>
        </p:nvSpPr>
        <p:spPr>
          <a:xfrm>
            <a:off x="6349830" y="562191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D1C14C84-9601-06AC-632B-ECE7717D2D1C}"/>
              </a:ext>
            </a:extLst>
          </p:cNvPr>
          <p:cNvSpPr/>
          <p:nvPr/>
        </p:nvSpPr>
        <p:spPr>
          <a:xfrm>
            <a:off x="6277822" y="5846322"/>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BBD5711D-3361-09ED-A23D-306CD5C90B15}"/>
              </a:ext>
            </a:extLst>
          </p:cNvPr>
          <p:cNvSpPr/>
          <p:nvPr/>
        </p:nvSpPr>
        <p:spPr>
          <a:xfrm>
            <a:off x="6434186" y="607073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14394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D934A7-30D2-8DDA-AAA9-F7342DBE9932}"/>
              </a:ext>
            </a:extLst>
          </p:cNvPr>
          <p:cNvSpPr>
            <a:spLocks noGrp="1"/>
          </p:cNvSpPr>
          <p:nvPr>
            <p:ph type="title"/>
          </p:nvPr>
        </p:nvSpPr>
        <p:spPr/>
        <p:txBody>
          <a:bodyPr>
            <a:normAutofit fontScale="90000"/>
          </a:bodyPr>
          <a:lstStyle/>
          <a:p>
            <a:r>
              <a:rPr lang="ja-JP" altLang="en-US" dirty="0"/>
              <a:t>絶対に漏らせないデータがそこにはある</a:t>
            </a:r>
            <a:endParaRPr kumimoji="1" lang="ja-JP" altLang="en-US" dirty="0"/>
          </a:p>
        </p:txBody>
      </p:sp>
      <p:sp>
        <p:nvSpPr>
          <p:cNvPr id="4" name="日付プレースホルダー 3">
            <a:extLst>
              <a:ext uri="{FF2B5EF4-FFF2-40B4-BE49-F238E27FC236}">
                <a16:creationId xmlns:a16="http://schemas.microsoft.com/office/drawing/2014/main" id="{E433F9AC-8174-19BC-B7C7-C5E24720BD13}"/>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85BDD17D-2DAC-23F8-253F-886C8541D68B}"/>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65BC695-8C26-9826-C3B4-7D353D8D9703}"/>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grpSp>
        <p:nvGrpSpPr>
          <p:cNvPr id="40" name="グループ化 39">
            <a:extLst>
              <a:ext uri="{FF2B5EF4-FFF2-40B4-BE49-F238E27FC236}">
                <a16:creationId xmlns:a16="http://schemas.microsoft.com/office/drawing/2014/main" id="{66CF50F7-A0B5-7F50-052B-BF5C0AE2B35B}"/>
              </a:ext>
            </a:extLst>
          </p:cNvPr>
          <p:cNvGrpSpPr/>
          <p:nvPr/>
        </p:nvGrpSpPr>
        <p:grpSpPr>
          <a:xfrm>
            <a:off x="5275590" y="1712943"/>
            <a:ext cx="1626698" cy="935360"/>
            <a:chOff x="3203848" y="1825915"/>
            <a:chExt cx="2274263" cy="1307713"/>
          </a:xfrm>
        </p:grpSpPr>
        <p:sp>
          <p:nvSpPr>
            <p:cNvPr id="19" name="雲 18">
              <a:extLst>
                <a:ext uri="{FF2B5EF4-FFF2-40B4-BE49-F238E27FC236}">
                  <a16:creationId xmlns:a16="http://schemas.microsoft.com/office/drawing/2014/main" id="{2E54CE4C-4011-08C8-86F4-45E97D7C4136}"/>
                </a:ext>
              </a:extLst>
            </p:cNvPr>
            <p:cNvSpPr/>
            <p:nvPr/>
          </p:nvSpPr>
          <p:spPr>
            <a:xfrm>
              <a:off x="3203848" y="1825915"/>
              <a:ext cx="2274263" cy="1307713"/>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7" name="図 26" descr="グラフィカル ユーザー インターフェイス, アプリケーション&#10;&#10;自動的に生成された説明">
              <a:extLst>
                <a:ext uri="{FF2B5EF4-FFF2-40B4-BE49-F238E27FC236}">
                  <a16:creationId xmlns:a16="http://schemas.microsoft.com/office/drawing/2014/main" id="{99AD6698-5EB6-F150-63A7-A806984036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48504" y="2057524"/>
              <a:ext cx="1584949" cy="831132"/>
            </a:xfrm>
            <a:prstGeom prst="rect">
              <a:avLst/>
            </a:prstGeom>
          </p:spPr>
        </p:pic>
      </p:grpSp>
      <p:grpSp>
        <p:nvGrpSpPr>
          <p:cNvPr id="39" name="グループ化 38">
            <a:extLst>
              <a:ext uri="{FF2B5EF4-FFF2-40B4-BE49-F238E27FC236}">
                <a16:creationId xmlns:a16="http://schemas.microsoft.com/office/drawing/2014/main" id="{FC71A395-93C2-6604-1252-45ADE056C995}"/>
              </a:ext>
            </a:extLst>
          </p:cNvPr>
          <p:cNvGrpSpPr/>
          <p:nvPr/>
        </p:nvGrpSpPr>
        <p:grpSpPr>
          <a:xfrm>
            <a:off x="3675823" y="1340768"/>
            <a:ext cx="1626698" cy="935359"/>
            <a:chOff x="5580619" y="1664743"/>
            <a:chExt cx="2274263" cy="1307712"/>
          </a:xfrm>
        </p:grpSpPr>
        <p:sp>
          <p:nvSpPr>
            <p:cNvPr id="18" name="雲 17">
              <a:extLst>
                <a:ext uri="{FF2B5EF4-FFF2-40B4-BE49-F238E27FC236}">
                  <a16:creationId xmlns:a16="http://schemas.microsoft.com/office/drawing/2014/main" id="{187CC96F-4565-1F1D-4845-E35E3ACE4D67}"/>
                </a:ext>
              </a:extLst>
            </p:cNvPr>
            <p:cNvSpPr/>
            <p:nvPr/>
          </p:nvSpPr>
          <p:spPr>
            <a:xfrm>
              <a:off x="5580619" y="1664743"/>
              <a:ext cx="2274263" cy="130771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descr="グラフィカル ユーザー インターフェイス が含まれている画像&#10;&#10;自動的に生成された説明">
              <a:extLst>
                <a:ext uri="{FF2B5EF4-FFF2-40B4-BE49-F238E27FC236}">
                  <a16:creationId xmlns:a16="http://schemas.microsoft.com/office/drawing/2014/main" id="{1E787342-C8E2-9C43-B73E-C41F74A37D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2971" y="1905008"/>
              <a:ext cx="1089558" cy="726371"/>
            </a:xfrm>
            <a:prstGeom prst="rect">
              <a:avLst/>
            </a:prstGeom>
          </p:spPr>
        </p:pic>
      </p:grpSp>
      <p:grpSp>
        <p:nvGrpSpPr>
          <p:cNvPr id="43" name="グループ化 42">
            <a:extLst>
              <a:ext uri="{FF2B5EF4-FFF2-40B4-BE49-F238E27FC236}">
                <a16:creationId xmlns:a16="http://schemas.microsoft.com/office/drawing/2014/main" id="{6B744223-B6D2-D680-74DB-EC9758C0CF94}"/>
              </a:ext>
            </a:extLst>
          </p:cNvPr>
          <p:cNvGrpSpPr/>
          <p:nvPr/>
        </p:nvGrpSpPr>
        <p:grpSpPr>
          <a:xfrm>
            <a:off x="2176787" y="1827799"/>
            <a:ext cx="1510641" cy="707450"/>
            <a:chOff x="1699620" y="3945686"/>
            <a:chExt cx="2274263" cy="1065063"/>
          </a:xfrm>
        </p:grpSpPr>
        <p:sp>
          <p:nvSpPr>
            <p:cNvPr id="32" name="雲 31">
              <a:extLst>
                <a:ext uri="{FF2B5EF4-FFF2-40B4-BE49-F238E27FC236}">
                  <a16:creationId xmlns:a16="http://schemas.microsoft.com/office/drawing/2014/main" id="{ECAFC4FD-351A-F19A-5AA1-0DD61BF4035E}"/>
                </a:ext>
              </a:extLst>
            </p:cNvPr>
            <p:cNvSpPr/>
            <p:nvPr/>
          </p:nvSpPr>
          <p:spPr>
            <a:xfrm>
              <a:off x="1699620" y="3945686"/>
              <a:ext cx="2274263" cy="1065063"/>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図 34">
              <a:extLst>
                <a:ext uri="{FF2B5EF4-FFF2-40B4-BE49-F238E27FC236}">
                  <a16:creationId xmlns:a16="http://schemas.microsoft.com/office/drawing/2014/main" id="{D866E30B-BD15-F699-DE38-96059AA3E8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9711" y="4316075"/>
              <a:ext cx="1714083" cy="324286"/>
            </a:xfrm>
            <a:prstGeom prst="rect">
              <a:avLst/>
            </a:prstGeom>
          </p:spPr>
        </p:pic>
      </p:grpSp>
      <p:grpSp>
        <p:nvGrpSpPr>
          <p:cNvPr id="42" name="グループ化 41">
            <a:extLst>
              <a:ext uri="{FF2B5EF4-FFF2-40B4-BE49-F238E27FC236}">
                <a16:creationId xmlns:a16="http://schemas.microsoft.com/office/drawing/2014/main" id="{2A7D0B4B-6C96-9DD8-02D9-9730B185CFD0}"/>
              </a:ext>
            </a:extLst>
          </p:cNvPr>
          <p:cNvGrpSpPr/>
          <p:nvPr/>
        </p:nvGrpSpPr>
        <p:grpSpPr>
          <a:xfrm>
            <a:off x="483975" y="1462977"/>
            <a:ext cx="1741951" cy="956911"/>
            <a:chOff x="4572000" y="3239988"/>
            <a:chExt cx="2274263" cy="1249328"/>
          </a:xfrm>
        </p:grpSpPr>
        <p:sp>
          <p:nvSpPr>
            <p:cNvPr id="36" name="雲 35">
              <a:extLst>
                <a:ext uri="{FF2B5EF4-FFF2-40B4-BE49-F238E27FC236}">
                  <a16:creationId xmlns:a16="http://schemas.microsoft.com/office/drawing/2014/main" id="{35D685F3-0699-0027-5B1A-A96B16B4CA42}"/>
                </a:ext>
              </a:extLst>
            </p:cNvPr>
            <p:cNvSpPr/>
            <p:nvPr/>
          </p:nvSpPr>
          <p:spPr>
            <a:xfrm>
              <a:off x="4572000" y="3284310"/>
              <a:ext cx="2274263" cy="1065063"/>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8" name="図 37" descr="ロゴ&#10;&#10;自動的に生成された説明">
              <a:extLst>
                <a:ext uri="{FF2B5EF4-FFF2-40B4-BE49-F238E27FC236}">
                  <a16:creationId xmlns:a16="http://schemas.microsoft.com/office/drawing/2014/main" id="{EDC2CABD-8969-3D2C-0821-ACF43B8AE19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84467" y="3239988"/>
              <a:ext cx="1249328" cy="1249328"/>
            </a:xfrm>
            <a:prstGeom prst="rect">
              <a:avLst/>
            </a:prstGeom>
          </p:spPr>
        </p:pic>
      </p:grpSp>
      <p:sp>
        <p:nvSpPr>
          <p:cNvPr id="45" name="雲 44">
            <a:extLst>
              <a:ext uri="{FF2B5EF4-FFF2-40B4-BE49-F238E27FC236}">
                <a16:creationId xmlns:a16="http://schemas.microsoft.com/office/drawing/2014/main" id="{BFC88472-094F-1249-FCDD-E40F8A76093E}"/>
              </a:ext>
            </a:extLst>
          </p:cNvPr>
          <p:cNvSpPr/>
          <p:nvPr/>
        </p:nvSpPr>
        <p:spPr>
          <a:xfrm>
            <a:off x="6982709" y="1750515"/>
            <a:ext cx="1626698" cy="93536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t>
            </a:r>
            <a:endParaRPr kumimoji="1" lang="ja-JP" altLang="en-US" dirty="0">
              <a:solidFill>
                <a:schemeClr val="tx1"/>
              </a:solidFill>
            </a:endParaRPr>
          </a:p>
        </p:txBody>
      </p:sp>
      <p:pic>
        <p:nvPicPr>
          <p:cNvPr id="60" name="図 59">
            <a:extLst>
              <a:ext uri="{FF2B5EF4-FFF2-40B4-BE49-F238E27FC236}">
                <a16:creationId xmlns:a16="http://schemas.microsoft.com/office/drawing/2014/main" id="{868118BC-DD11-26E6-FB99-6C73F210E1E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23524" y="4963473"/>
            <a:ext cx="925270" cy="1345847"/>
          </a:xfrm>
          <a:prstGeom prst="rect">
            <a:avLst/>
          </a:prstGeom>
        </p:spPr>
      </p:pic>
      <p:pic>
        <p:nvPicPr>
          <p:cNvPr id="62" name="図 61" descr="ゲームのキャラクター&#10;&#10;低い精度で自動的に生成された説明">
            <a:extLst>
              <a:ext uri="{FF2B5EF4-FFF2-40B4-BE49-F238E27FC236}">
                <a16:creationId xmlns:a16="http://schemas.microsoft.com/office/drawing/2014/main" id="{DAC76D61-52F2-6A40-5F3D-6BDEF6AD987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72994" y="4811779"/>
            <a:ext cx="925270" cy="1345847"/>
          </a:xfrm>
          <a:prstGeom prst="rect">
            <a:avLst/>
          </a:prstGeom>
        </p:spPr>
      </p:pic>
      <p:pic>
        <p:nvPicPr>
          <p:cNvPr id="72" name="図 71" descr="おもちゃ, 衣類 が含まれている画像&#10;&#10;自動的に生成された説明">
            <a:extLst>
              <a:ext uri="{FF2B5EF4-FFF2-40B4-BE49-F238E27FC236}">
                <a16:creationId xmlns:a16="http://schemas.microsoft.com/office/drawing/2014/main" id="{2D7B85CE-15F3-669E-AFCD-551CCB5A3A3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63679" y="4581076"/>
            <a:ext cx="815960" cy="1521605"/>
          </a:xfrm>
          <a:prstGeom prst="rect">
            <a:avLst/>
          </a:prstGeom>
        </p:spPr>
      </p:pic>
      <p:pic>
        <p:nvPicPr>
          <p:cNvPr id="76" name="図 75" descr="おもちゃ が含まれている画像&#10;&#10;自動的に生成された説明">
            <a:extLst>
              <a:ext uri="{FF2B5EF4-FFF2-40B4-BE49-F238E27FC236}">
                <a16:creationId xmlns:a16="http://schemas.microsoft.com/office/drawing/2014/main" id="{7A9ACB37-7520-8A0A-CA76-C6012778843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21587" y="4795679"/>
            <a:ext cx="942092" cy="1345846"/>
          </a:xfrm>
          <a:prstGeom prst="rect">
            <a:avLst/>
          </a:prstGeom>
        </p:spPr>
      </p:pic>
      <p:grpSp>
        <p:nvGrpSpPr>
          <p:cNvPr id="159" name="グループ化 158">
            <a:extLst>
              <a:ext uri="{FF2B5EF4-FFF2-40B4-BE49-F238E27FC236}">
                <a16:creationId xmlns:a16="http://schemas.microsoft.com/office/drawing/2014/main" id="{356EF083-B7D8-C1C9-694B-B9DF9D6E44DE}"/>
              </a:ext>
            </a:extLst>
          </p:cNvPr>
          <p:cNvGrpSpPr/>
          <p:nvPr/>
        </p:nvGrpSpPr>
        <p:grpSpPr>
          <a:xfrm>
            <a:off x="757722" y="2038543"/>
            <a:ext cx="7735789" cy="2924930"/>
            <a:chOff x="757722" y="2349846"/>
            <a:chExt cx="7735789" cy="2924930"/>
          </a:xfrm>
        </p:grpSpPr>
        <p:pic>
          <p:nvPicPr>
            <p:cNvPr id="101" name="図 100" descr="文字の書かれた紙&#10;&#10;自動的に生成された説明">
              <a:extLst>
                <a:ext uri="{FF2B5EF4-FFF2-40B4-BE49-F238E27FC236}">
                  <a16:creationId xmlns:a16="http://schemas.microsoft.com/office/drawing/2014/main" id="{4065754C-7B10-DEB7-7904-4CDD4C97703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7722" y="2406212"/>
              <a:ext cx="213878" cy="373586"/>
            </a:xfrm>
            <a:prstGeom prst="rect">
              <a:avLst/>
            </a:prstGeom>
          </p:spPr>
        </p:pic>
        <p:cxnSp>
          <p:nvCxnSpPr>
            <p:cNvPr id="103" name="直線コネクタ 102">
              <a:extLst>
                <a:ext uri="{FF2B5EF4-FFF2-40B4-BE49-F238E27FC236}">
                  <a16:creationId xmlns:a16="http://schemas.microsoft.com/office/drawing/2014/main" id="{587EED2C-6BE3-F7E1-C294-9D9415AFEECB}"/>
                </a:ext>
              </a:extLst>
            </p:cNvPr>
            <p:cNvCxnSpPr>
              <a:cxnSpLocks/>
              <a:stCxn id="62" idx="0"/>
              <a:endCxn id="137" idx="2"/>
            </p:cNvCxnSpPr>
            <p:nvPr/>
          </p:nvCxnSpPr>
          <p:spPr>
            <a:xfrm flipV="1">
              <a:off x="3135629" y="2723764"/>
              <a:ext cx="983672" cy="2399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05FA9A7A-B043-E15E-C352-0B8E18ACDC20}"/>
                </a:ext>
              </a:extLst>
            </p:cNvPr>
            <p:cNvCxnSpPr>
              <a:cxnSpLocks/>
              <a:stCxn id="60" idx="0"/>
              <a:endCxn id="142" idx="2"/>
            </p:cNvCxnSpPr>
            <p:nvPr/>
          </p:nvCxnSpPr>
          <p:spPr>
            <a:xfrm flipV="1">
              <a:off x="4186159" y="3099683"/>
              <a:ext cx="1820797" cy="2175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E4FE0C27-F041-D223-225F-465C728A3F86}"/>
                </a:ext>
              </a:extLst>
            </p:cNvPr>
            <p:cNvCxnSpPr>
              <a:cxnSpLocks/>
              <a:stCxn id="76" idx="0"/>
              <a:endCxn id="131" idx="2"/>
            </p:cNvCxnSpPr>
            <p:nvPr/>
          </p:nvCxnSpPr>
          <p:spPr>
            <a:xfrm flipH="1" flipV="1">
              <a:off x="1486292" y="2788525"/>
              <a:ext cx="4006341" cy="2318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C8712F70-F593-6E1A-C118-E9CC757973E5}"/>
                </a:ext>
              </a:extLst>
            </p:cNvPr>
            <p:cNvCxnSpPr>
              <a:cxnSpLocks/>
              <a:stCxn id="72" idx="0"/>
              <a:endCxn id="140" idx="2"/>
            </p:cNvCxnSpPr>
            <p:nvPr/>
          </p:nvCxnSpPr>
          <p:spPr>
            <a:xfrm flipH="1" flipV="1">
              <a:off x="5067460" y="2738320"/>
              <a:ext cx="1304199" cy="2154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0466E923-82ED-3182-DF93-F18702A6C27A}"/>
                </a:ext>
              </a:extLst>
            </p:cNvPr>
            <p:cNvCxnSpPr>
              <a:cxnSpLocks/>
              <a:stCxn id="60" idx="0"/>
              <a:endCxn id="134" idx="2"/>
            </p:cNvCxnSpPr>
            <p:nvPr/>
          </p:nvCxnSpPr>
          <p:spPr>
            <a:xfrm flipH="1" flipV="1">
              <a:off x="2930877" y="2940071"/>
              <a:ext cx="1255282" cy="2334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544CFCA6-A6A8-5D2F-5F58-34318945766C}"/>
                </a:ext>
              </a:extLst>
            </p:cNvPr>
            <p:cNvCxnSpPr>
              <a:cxnSpLocks/>
              <a:stCxn id="62" idx="0"/>
              <a:endCxn id="145" idx="2"/>
            </p:cNvCxnSpPr>
            <p:nvPr/>
          </p:nvCxnSpPr>
          <p:spPr>
            <a:xfrm flipV="1">
              <a:off x="3135629" y="3096057"/>
              <a:ext cx="4302784" cy="2027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4061D065-FA49-DC92-48CC-119E7FB60817}"/>
                </a:ext>
              </a:extLst>
            </p:cNvPr>
            <p:cNvCxnSpPr>
              <a:cxnSpLocks/>
              <a:stCxn id="76" idx="0"/>
              <a:endCxn id="135" idx="2"/>
            </p:cNvCxnSpPr>
            <p:nvPr/>
          </p:nvCxnSpPr>
          <p:spPr>
            <a:xfrm flipH="1" flipV="1">
              <a:off x="3226642" y="2949130"/>
              <a:ext cx="2265991" cy="2157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F5C546C6-38CC-889C-A8BD-EAE6D8785EFF}"/>
                </a:ext>
              </a:extLst>
            </p:cNvPr>
            <p:cNvCxnSpPr>
              <a:cxnSpLocks/>
              <a:stCxn id="72" idx="0"/>
              <a:endCxn id="144" idx="2"/>
            </p:cNvCxnSpPr>
            <p:nvPr/>
          </p:nvCxnSpPr>
          <p:spPr>
            <a:xfrm flipV="1">
              <a:off x="6371659" y="3114571"/>
              <a:ext cx="257590" cy="1777808"/>
            </a:xfrm>
            <a:prstGeom prst="line">
              <a:avLst/>
            </a:prstGeom>
          </p:spPr>
          <p:style>
            <a:lnRef idx="1">
              <a:schemeClr val="accent1"/>
            </a:lnRef>
            <a:fillRef idx="0">
              <a:schemeClr val="accent1"/>
            </a:fillRef>
            <a:effectRef idx="0">
              <a:schemeClr val="accent1"/>
            </a:effectRef>
            <a:fontRef idx="minor">
              <a:schemeClr val="tx1"/>
            </a:fontRef>
          </p:style>
        </p:cxnSp>
        <p:pic>
          <p:nvPicPr>
            <p:cNvPr id="130" name="図 129" descr="文字の書かれた紙&#10;&#10;自動的に生成された説明">
              <a:extLst>
                <a:ext uri="{FF2B5EF4-FFF2-40B4-BE49-F238E27FC236}">
                  <a16:creationId xmlns:a16="http://schemas.microsoft.com/office/drawing/2014/main" id="{268FB358-FC14-8363-7D4B-DCB04C8B980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83588" y="2405880"/>
              <a:ext cx="213878" cy="373586"/>
            </a:xfrm>
            <a:prstGeom prst="rect">
              <a:avLst/>
            </a:prstGeom>
          </p:spPr>
        </p:pic>
        <p:pic>
          <p:nvPicPr>
            <p:cNvPr id="131" name="図 130" descr="文字の書かれた紙&#10;&#10;自動的に生成された説明">
              <a:extLst>
                <a:ext uri="{FF2B5EF4-FFF2-40B4-BE49-F238E27FC236}">
                  <a16:creationId xmlns:a16="http://schemas.microsoft.com/office/drawing/2014/main" id="{3FA6F384-44CA-9409-B14C-338A5666D6B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79353" y="2414939"/>
              <a:ext cx="213878" cy="373586"/>
            </a:xfrm>
            <a:prstGeom prst="rect">
              <a:avLst/>
            </a:prstGeom>
          </p:spPr>
        </p:pic>
        <p:pic>
          <p:nvPicPr>
            <p:cNvPr id="132" name="図 131" descr="文字の書かれた紙&#10;&#10;自動的に生成された説明">
              <a:extLst>
                <a:ext uri="{FF2B5EF4-FFF2-40B4-BE49-F238E27FC236}">
                  <a16:creationId xmlns:a16="http://schemas.microsoft.com/office/drawing/2014/main" id="{EB9CA58C-3219-2DDF-A2DA-F94A12B7B18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705881" y="2420768"/>
              <a:ext cx="213878" cy="373586"/>
            </a:xfrm>
            <a:prstGeom prst="rect">
              <a:avLst/>
            </a:prstGeom>
          </p:spPr>
        </p:pic>
        <p:pic>
          <p:nvPicPr>
            <p:cNvPr id="133" name="図 132" descr="文字の書かれた紙&#10;&#10;自動的に生成された説明">
              <a:extLst>
                <a:ext uri="{FF2B5EF4-FFF2-40B4-BE49-F238E27FC236}">
                  <a16:creationId xmlns:a16="http://schemas.microsoft.com/office/drawing/2014/main" id="{69D6C90A-E25C-C3AA-5E8D-FDA115F77B8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498072" y="2566817"/>
              <a:ext cx="213878" cy="373586"/>
            </a:xfrm>
            <a:prstGeom prst="rect">
              <a:avLst/>
            </a:prstGeom>
          </p:spPr>
        </p:pic>
        <p:pic>
          <p:nvPicPr>
            <p:cNvPr id="134" name="図 133" descr="文字の書かれた紙&#10;&#10;自動的に生成された説明">
              <a:extLst>
                <a:ext uri="{FF2B5EF4-FFF2-40B4-BE49-F238E27FC236}">
                  <a16:creationId xmlns:a16="http://schemas.microsoft.com/office/drawing/2014/main" id="{B71ED10B-5555-B7D9-5858-C5510F5284F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23938" y="2566485"/>
              <a:ext cx="213878" cy="373586"/>
            </a:xfrm>
            <a:prstGeom prst="rect">
              <a:avLst/>
            </a:prstGeom>
          </p:spPr>
        </p:pic>
        <p:pic>
          <p:nvPicPr>
            <p:cNvPr id="135" name="図 134" descr="文字の書かれた紙&#10;&#10;自動的に生成された説明">
              <a:extLst>
                <a:ext uri="{FF2B5EF4-FFF2-40B4-BE49-F238E27FC236}">
                  <a16:creationId xmlns:a16="http://schemas.microsoft.com/office/drawing/2014/main" id="{542648A2-C5FC-B77C-10E9-C3D3C27F1E2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19703" y="2575544"/>
              <a:ext cx="213878" cy="373586"/>
            </a:xfrm>
            <a:prstGeom prst="rect">
              <a:avLst/>
            </a:prstGeom>
          </p:spPr>
        </p:pic>
        <p:pic>
          <p:nvPicPr>
            <p:cNvPr id="136" name="図 135" descr="文字の書かれた紙&#10;&#10;自動的に生成された説明">
              <a:extLst>
                <a:ext uri="{FF2B5EF4-FFF2-40B4-BE49-F238E27FC236}">
                  <a16:creationId xmlns:a16="http://schemas.microsoft.com/office/drawing/2014/main" id="{0EA4EE6F-AC99-D1CE-5282-3DF1B791C31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446231" y="2581373"/>
              <a:ext cx="213878" cy="373586"/>
            </a:xfrm>
            <a:prstGeom prst="rect">
              <a:avLst/>
            </a:prstGeom>
          </p:spPr>
        </p:pic>
        <p:pic>
          <p:nvPicPr>
            <p:cNvPr id="137" name="図 136" descr="文字の書かれた紙&#10;&#10;自動的に生成された説明">
              <a:extLst>
                <a:ext uri="{FF2B5EF4-FFF2-40B4-BE49-F238E27FC236}">
                  <a16:creationId xmlns:a16="http://schemas.microsoft.com/office/drawing/2014/main" id="{3E5720E6-B025-4452-A3CF-5512F70E4AC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012362" y="2350178"/>
              <a:ext cx="213878" cy="373586"/>
            </a:xfrm>
            <a:prstGeom prst="rect">
              <a:avLst/>
            </a:prstGeom>
          </p:spPr>
        </p:pic>
        <p:pic>
          <p:nvPicPr>
            <p:cNvPr id="138" name="図 137" descr="文字の書かれた紙&#10;&#10;自動的に生成された説明">
              <a:extLst>
                <a:ext uri="{FF2B5EF4-FFF2-40B4-BE49-F238E27FC236}">
                  <a16:creationId xmlns:a16="http://schemas.microsoft.com/office/drawing/2014/main" id="{9C4FBF84-E4B8-6FB1-5EBC-922E9472D67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338228" y="2349846"/>
              <a:ext cx="213878" cy="373586"/>
            </a:xfrm>
            <a:prstGeom prst="rect">
              <a:avLst/>
            </a:prstGeom>
          </p:spPr>
        </p:pic>
        <p:pic>
          <p:nvPicPr>
            <p:cNvPr id="139" name="図 138" descr="文字の書かれた紙&#10;&#10;自動的に生成された説明">
              <a:extLst>
                <a:ext uri="{FF2B5EF4-FFF2-40B4-BE49-F238E27FC236}">
                  <a16:creationId xmlns:a16="http://schemas.microsoft.com/office/drawing/2014/main" id="{25382AAD-703B-3FAE-A3DF-AF03FFD88D0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633993" y="2358905"/>
              <a:ext cx="213878" cy="373586"/>
            </a:xfrm>
            <a:prstGeom prst="rect">
              <a:avLst/>
            </a:prstGeom>
          </p:spPr>
        </p:pic>
        <p:pic>
          <p:nvPicPr>
            <p:cNvPr id="140" name="図 139" descr="文字の書かれた紙&#10;&#10;自動的に生成された説明">
              <a:extLst>
                <a:ext uri="{FF2B5EF4-FFF2-40B4-BE49-F238E27FC236}">
                  <a16:creationId xmlns:a16="http://schemas.microsoft.com/office/drawing/2014/main" id="{108A4BB8-8A69-4A21-C3A7-6B67135865C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60521" y="2364734"/>
              <a:ext cx="213878" cy="373586"/>
            </a:xfrm>
            <a:prstGeom prst="rect">
              <a:avLst/>
            </a:prstGeom>
          </p:spPr>
        </p:pic>
        <p:pic>
          <p:nvPicPr>
            <p:cNvPr id="141" name="図 140" descr="文字の書かれた紙&#10;&#10;自動的に生成された説明">
              <a:extLst>
                <a:ext uri="{FF2B5EF4-FFF2-40B4-BE49-F238E27FC236}">
                  <a16:creationId xmlns:a16="http://schemas.microsoft.com/office/drawing/2014/main" id="{3B156D6A-9AD1-58C5-7D86-84C187C04EB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574151" y="2726429"/>
              <a:ext cx="213878" cy="373586"/>
            </a:xfrm>
            <a:prstGeom prst="rect">
              <a:avLst/>
            </a:prstGeom>
          </p:spPr>
        </p:pic>
        <p:pic>
          <p:nvPicPr>
            <p:cNvPr id="142" name="図 141" descr="文字の書かれた紙&#10;&#10;自動的に生成された説明">
              <a:extLst>
                <a:ext uri="{FF2B5EF4-FFF2-40B4-BE49-F238E27FC236}">
                  <a16:creationId xmlns:a16="http://schemas.microsoft.com/office/drawing/2014/main" id="{5E94494F-AF67-5EB9-2A66-B8700E66A10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900017" y="2726097"/>
              <a:ext cx="213878" cy="373586"/>
            </a:xfrm>
            <a:prstGeom prst="rect">
              <a:avLst/>
            </a:prstGeom>
          </p:spPr>
        </p:pic>
        <p:pic>
          <p:nvPicPr>
            <p:cNvPr id="143" name="図 142" descr="文字の書かれた紙&#10;&#10;自動的に生成された説明">
              <a:extLst>
                <a:ext uri="{FF2B5EF4-FFF2-40B4-BE49-F238E27FC236}">
                  <a16:creationId xmlns:a16="http://schemas.microsoft.com/office/drawing/2014/main" id="{761ACF6A-CC36-B093-764F-8A7F16973F0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195782" y="2735156"/>
              <a:ext cx="213878" cy="373586"/>
            </a:xfrm>
            <a:prstGeom prst="rect">
              <a:avLst/>
            </a:prstGeom>
          </p:spPr>
        </p:pic>
        <p:pic>
          <p:nvPicPr>
            <p:cNvPr id="144" name="図 143" descr="文字の書かれた紙&#10;&#10;自動的に生成された説明">
              <a:extLst>
                <a:ext uri="{FF2B5EF4-FFF2-40B4-BE49-F238E27FC236}">
                  <a16:creationId xmlns:a16="http://schemas.microsoft.com/office/drawing/2014/main" id="{73FDBFD4-0E1A-7143-DCA8-AA45B0B5E08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522310" y="2740985"/>
              <a:ext cx="213878" cy="373586"/>
            </a:xfrm>
            <a:prstGeom prst="rect">
              <a:avLst/>
            </a:prstGeom>
          </p:spPr>
        </p:pic>
        <p:pic>
          <p:nvPicPr>
            <p:cNvPr id="145" name="図 144" descr="文字の書かれた紙&#10;&#10;自動的に生成された説明">
              <a:extLst>
                <a:ext uri="{FF2B5EF4-FFF2-40B4-BE49-F238E27FC236}">
                  <a16:creationId xmlns:a16="http://schemas.microsoft.com/office/drawing/2014/main" id="{C6B9D880-2423-3A26-61F9-D17ADA02BAB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31474" y="2722471"/>
              <a:ext cx="213878" cy="373586"/>
            </a:xfrm>
            <a:prstGeom prst="rect">
              <a:avLst/>
            </a:prstGeom>
          </p:spPr>
        </p:pic>
        <p:pic>
          <p:nvPicPr>
            <p:cNvPr id="146" name="図 145" descr="文字の書かれた紙&#10;&#10;自動的に生成された説明">
              <a:extLst>
                <a:ext uri="{FF2B5EF4-FFF2-40B4-BE49-F238E27FC236}">
                  <a16:creationId xmlns:a16="http://schemas.microsoft.com/office/drawing/2014/main" id="{CD0521DE-4976-7732-EF55-B05FCE0DCA0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657340" y="2722139"/>
              <a:ext cx="213878" cy="373586"/>
            </a:xfrm>
            <a:prstGeom prst="rect">
              <a:avLst/>
            </a:prstGeom>
          </p:spPr>
        </p:pic>
        <p:pic>
          <p:nvPicPr>
            <p:cNvPr id="147" name="図 146" descr="文字の書かれた紙&#10;&#10;自動的に生成された説明">
              <a:extLst>
                <a:ext uri="{FF2B5EF4-FFF2-40B4-BE49-F238E27FC236}">
                  <a16:creationId xmlns:a16="http://schemas.microsoft.com/office/drawing/2014/main" id="{17C27698-C6B3-E4C0-9441-FBD1933A6C5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53105" y="2731198"/>
              <a:ext cx="213878" cy="373586"/>
            </a:xfrm>
            <a:prstGeom prst="rect">
              <a:avLst/>
            </a:prstGeom>
          </p:spPr>
        </p:pic>
        <p:pic>
          <p:nvPicPr>
            <p:cNvPr id="148" name="図 147" descr="文字の書かれた紙&#10;&#10;自動的に生成された説明">
              <a:extLst>
                <a:ext uri="{FF2B5EF4-FFF2-40B4-BE49-F238E27FC236}">
                  <a16:creationId xmlns:a16="http://schemas.microsoft.com/office/drawing/2014/main" id="{7A15512C-3CEC-6BCC-3EE2-7AE43B132D1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279633" y="2737027"/>
              <a:ext cx="213878" cy="373586"/>
            </a:xfrm>
            <a:prstGeom prst="rect">
              <a:avLst/>
            </a:prstGeom>
          </p:spPr>
        </p:pic>
      </p:grpSp>
      <p:grpSp>
        <p:nvGrpSpPr>
          <p:cNvPr id="3" name="グループ化 2">
            <a:extLst>
              <a:ext uri="{FF2B5EF4-FFF2-40B4-BE49-F238E27FC236}">
                <a16:creationId xmlns:a16="http://schemas.microsoft.com/office/drawing/2014/main" id="{198C973C-FE08-CA86-9BC9-E345B6573E09}"/>
              </a:ext>
            </a:extLst>
          </p:cNvPr>
          <p:cNvGrpSpPr/>
          <p:nvPr/>
        </p:nvGrpSpPr>
        <p:grpSpPr>
          <a:xfrm>
            <a:off x="353436" y="2468163"/>
            <a:ext cx="8577048" cy="4057181"/>
            <a:chOff x="353436" y="2468163"/>
            <a:chExt cx="8577048" cy="4057181"/>
          </a:xfrm>
        </p:grpSpPr>
        <p:grpSp>
          <p:nvGrpSpPr>
            <p:cNvPr id="171" name="グループ化 170">
              <a:extLst>
                <a:ext uri="{FF2B5EF4-FFF2-40B4-BE49-F238E27FC236}">
                  <a16:creationId xmlns:a16="http://schemas.microsoft.com/office/drawing/2014/main" id="{87310EFC-523C-9981-0002-45E0B9999DC4}"/>
                </a:ext>
              </a:extLst>
            </p:cNvPr>
            <p:cNvGrpSpPr/>
            <p:nvPr/>
          </p:nvGrpSpPr>
          <p:grpSpPr>
            <a:xfrm>
              <a:off x="353436" y="2468163"/>
              <a:ext cx="8577048" cy="4057181"/>
              <a:chOff x="353436" y="2191981"/>
              <a:chExt cx="8577048" cy="4057181"/>
            </a:xfrm>
          </p:grpSpPr>
          <p:pic>
            <p:nvPicPr>
              <p:cNvPr id="82" name="図 81" descr="暗い, 夜, 記号, 光 が含まれている画像&#10;&#10;自動的に生成された説明">
                <a:extLst>
                  <a:ext uri="{FF2B5EF4-FFF2-40B4-BE49-F238E27FC236}">
                    <a16:creationId xmlns:a16="http://schemas.microsoft.com/office/drawing/2014/main" id="{BA4E6291-8A32-FADA-7A14-D5D71F06993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53436" y="4242041"/>
                <a:ext cx="1046116" cy="1758178"/>
              </a:xfrm>
              <a:prstGeom prst="rect">
                <a:avLst/>
              </a:prstGeom>
            </p:spPr>
          </p:pic>
          <p:pic>
            <p:nvPicPr>
              <p:cNvPr id="83" name="図 82" descr="暗い, 夜, 記号, 光 が含まれている画像&#10;&#10;自動的に生成された説明">
                <a:extLst>
                  <a:ext uri="{FF2B5EF4-FFF2-40B4-BE49-F238E27FC236}">
                    <a16:creationId xmlns:a16="http://schemas.microsoft.com/office/drawing/2014/main" id="{AEEBA821-90C8-7D31-6FF7-DC3B5C54B7F7}"/>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77514" y="4490984"/>
                <a:ext cx="1046116" cy="1758178"/>
              </a:xfrm>
              <a:prstGeom prst="rect">
                <a:avLst/>
              </a:prstGeom>
            </p:spPr>
          </p:pic>
          <p:pic>
            <p:nvPicPr>
              <p:cNvPr id="84" name="図 83" descr="暗い, 夜, 記号, 光 が含まれている画像&#10;&#10;自動的に生成された説明">
                <a:extLst>
                  <a:ext uri="{FF2B5EF4-FFF2-40B4-BE49-F238E27FC236}">
                    <a16:creationId xmlns:a16="http://schemas.microsoft.com/office/drawing/2014/main" id="{949DE6BE-C633-85A8-AE86-04ABAD17487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84368" y="4395641"/>
                <a:ext cx="1046116" cy="1758178"/>
              </a:xfrm>
              <a:prstGeom prst="rect">
                <a:avLst/>
              </a:prstGeom>
            </p:spPr>
          </p:pic>
          <p:cxnSp>
            <p:nvCxnSpPr>
              <p:cNvPr id="161" name="直線矢印コネクタ 160">
                <a:extLst>
                  <a:ext uri="{FF2B5EF4-FFF2-40B4-BE49-F238E27FC236}">
                    <a16:creationId xmlns:a16="http://schemas.microsoft.com/office/drawing/2014/main" id="{1448C0B0-4F16-E3F7-46B4-D1A4D60FFEBB}"/>
                  </a:ext>
                </a:extLst>
              </p:cNvPr>
              <p:cNvCxnSpPr>
                <a:cxnSpLocks/>
                <a:stCxn id="82" idx="0"/>
                <a:endCxn id="101" idx="2"/>
              </p:cNvCxnSpPr>
              <p:nvPr/>
            </p:nvCxnSpPr>
            <p:spPr>
              <a:xfrm flipH="1" flipV="1">
                <a:off x="864661" y="2192313"/>
                <a:ext cx="11833" cy="20497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線矢印コネクタ 161">
                <a:extLst>
                  <a:ext uri="{FF2B5EF4-FFF2-40B4-BE49-F238E27FC236}">
                    <a16:creationId xmlns:a16="http://schemas.microsoft.com/office/drawing/2014/main" id="{9B12B4F4-49E9-04BB-3B73-4688888F0E66}"/>
                  </a:ext>
                </a:extLst>
              </p:cNvPr>
              <p:cNvCxnSpPr>
                <a:cxnSpLocks/>
                <a:stCxn id="82" idx="0"/>
                <a:endCxn id="130" idx="2"/>
              </p:cNvCxnSpPr>
              <p:nvPr/>
            </p:nvCxnSpPr>
            <p:spPr>
              <a:xfrm flipV="1">
                <a:off x="876494" y="2191981"/>
                <a:ext cx="314033" cy="20500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線矢印コネクタ 164">
                <a:extLst>
                  <a:ext uri="{FF2B5EF4-FFF2-40B4-BE49-F238E27FC236}">
                    <a16:creationId xmlns:a16="http://schemas.microsoft.com/office/drawing/2014/main" id="{132CD8EB-5B35-34CA-0A84-52350B279D80}"/>
                  </a:ext>
                </a:extLst>
              </p:cNvPr>
              <p:cNvCxnSpPr>
                <a:cxnSpLocks/>
                <a:stCxn id="82" idx="0"/>
                <a:endCxn id="131" idx="2"/>
              </p:cNvCxnSpPr>
              <p:nvPr/>
            </p:nvCxnSpPr>
            <p:spPr>
              <a:xfrm flipV="1">
                <a:off x="876494" y="2201040"/>
                <a:ext cx="609798" cy="20410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直線矢印コネクタ 167">
                <a:extLst>
                  <a:ext uri="{FF2B5EF4-FFF2-40B4-BE49-F238E27FC236}">
                    <a16:creationId xmlns:a16="http://schemas.microsoft.com/office/drawing/2014/main" id="{7CC926E0-6516-441A-ACF1-E9E57370CDAA}"/>
                  </a:ext>
                </a:extLst>
              </p:cNvPr>
              <p:cNvCxnSpPr>
                <a:cxnSpLocks/>
                <a:stCxn id="82" idx="0"/>
                <a:endCxn id="132" idx="2"/>
              </p:cNvCxnSpPr>
              <p:nvPr/>
            </p:nvCxnSpPr>
            <p:spPr>
              <a:xfrm flipV="1">
                <a:off x="876494" y="2206869"/>
                <a:ext cx="936326" cy="20351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6" name="四角形: 角を丸くする 175">
              <a:extLst>
                <a:ext uri="{FF2B5EF4-FFF2-40B4-BE49-F238E27FC236}">
                  <a16:creationId xmlns:a16="http://schemas.microsoft.com/office/drawing/2014/main" id="{CE903688-2E59-DD2B-87D3-F63CBFBA8C0C}"/>
                </a:ext>
              </a:extLst>
            </p:cNvPr>
            <p:cNvSpPr/>
            <p:nvPr/>
          </p:nvSpPr>
          <p:spPr>
            <a:xfrm>
              <a:off x="2567447" y="3038728"/>
              <a:ext cx="4870966" cy="1235225"/>
            </a:xfrm>
            <a:prstGeom prst="roundRect">
              <a:avLst>
                <a:gd name="adj" fmla="val 1115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rgbClr val="F010D5"/>
                  </a:solidFill>
                </a:rPr>
                <a:t>今日も</a:t>
              </a:r>
              <a:r>
                <a:rPr lang="en-US" altLang="ja-JP" dirty="0">
                  <a:solidFill>
                    <a:srgbClr val="F010D5"/>
                  </a:solidFill>
                </a:rPr>
                <a:t>50000</a:t>
              </a:r>
              <a:r>
                <a:rPr lang="ja-JP" altLang="en-US" dirty="0">
                  <a:solidFill>
                    <a:srgbClr val="F010D5"/>
                  </a:solidFill>
                </a:rPr>
                <a:t>人の</a:t>
              </a:r>
              <a:endParaRPr lang="en-US" altLang="ja-JP" dirty="0">
                <a:solidFill>
                  <a:srgbClr val="F010D5"/>
                </a:solidFill>
              </a:endParaRPr>
            </a:p>
            <a:p>
              <a:pPr marL="285750" indent="-285750">
                <a:buFont typeface="Arial" panose="020B0604020202020204" pitchFamily="34" charset="0"/>
                <a:buChar char="•"/>
              </a:pPr>
              <a:r>
                <a:rPr lang="en-US" altLang="ja-JP" dirty="0">
                  <a:solidFill>
                    <a:srgbClr val="F010D5"/>
                  </a:solidFill>
                </a:rPr>
                <a:t>UTokyo Account</a:t>
              </a:r>
              <a:r>
                <a:rPr lang="ja-JP" altLang="en-US" dirty="0">
                  <a:solidFill>
                    <a:srgbClr val="F010D5"/>
                  </a:solidFill>
                </a:rPr>
                <a:t> </a:t>
              </a:r>
              <a:r>
                <a:rPr lang="en-US" altLang="ja-JP" dirty="0">
                  <a:solidFill>
                    <a:srgbClr val="F010D5"/>
                  </a:solidFill>
                </a:rPr>
                <a:t>(10</a:t>
              </a:r>
              <a:r>
                <a:rPr lang="ja-JP" altLang="en-US" dirty="0">
                  <a:solidFill>
                    <a:srgbClr val="F010D5"/>
                  </a:solidFill>
                </a:rPr>
                <a:t>桁</a:t>
              </a:r>
              <a:r>
                <a:rPr lang="en-US" altLang="ja-JP" dirty="0">
                  <a:solidFill>
                    <a:srgbClr val="F010D5"/>
                  </a:solidFill>
                </a:rPr>
                <a:t>@utac.u-tokyo.ac.jp)</a:t>
              </a:r>
            </a:p>
            <a:p>
              <a:pPr marL="285750" indent="-285750">
                <a:buFont typeface="Arial" panose="020B0604020202020204" pitchFamily="34" charset="0"/>
                <a:buChar char="•"/>
              </a:pPr>
              <a:r>
                <a:rPr kumimoji="1" lang="en-US" altLang="ja-JP" dirty="0">
                  <a:solidFill>
                    <a:srgbClr val="F010D5"/>
                  </a:solidFill>
                </a:rPr>
                <a:t>Google Account (</a:t>
              </a:r>
              <a:r>
                <a:rPr kumimoji="1" lang="en-US" altLang="ja-JP" i="1" dirty="0">
                  <a:solidFill>
                    <a:srgbClr val="F010D5"/>
                  </a:solidFill>
                </a:rPr>
                <a:t>xxx</a:t>
              </a:r>
              <a:r>
                <a:rPr kumimoji="1" lang="en-US" altLang="ja-JP" dirty="0">
                  <a:solidFill>
                    <a:srgbClr val="F010D5"/>
                  </a:solidFill>
                </a:rPr>
                <a:t>@g.ecc.u-tokyo.ac.jp)</a:t>
              </a:r>
            </a:p>
            <a:p>
              <a:r>
                <a:rPr lang="ja-JP" altLang="en-US" dirty="0">
                  <a:solidFill>
                    <a:srgbClr val="F010D5"/>
                  </a:solidFill>
                </a:rPr>
                <a:t>がインターネットで口を開けている</a:t>
              </a:r>
              <a:endParaRPr kumimoji="1" lang="ja-JP" altLang="en-US" dirty="0">
                <a:solidFill>
                  <a:srgbClr val="F010D5"/>
                </a:solidFill>
              </a:endParaRPr>
            </a:p>
          </p:txBody>
        </p:sp>
      </p:grpSp>
    </p:spTree>
    <p:extLst>
      <p:ext uri="{BB962C8B-B14F-4D97-AF65-F5344CB8AC3E}">
        <p14:creationId xmlns:p14="http://schemas.microsoft.com/office/powerpoint/2010/main" val="404254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AF1F3-7A4F-44A1-AC7E-0CD9A2D524AF}"/>
              </a:ext>
            </a:extLst>
          </p:cNvPr>
          <p:cNvSpPr>
            <a:spLocks noGrp="1"/>
          </p:cNvSpPr>
          <p:nvPr>
            <p:ph type="title"/>
          </p:nvPr>
        </p:nvSpPr>
        <p:spPr>
          <a:xfrm>
            <a:off x="251520" y="274638"/>
            <a:ext cx="8712968" cy="1143000"/>
          </a:xfrm>
        </p:spPr>
        <p:txBody>
          <a:bodyPr>
            <a:normAutofit fontScale="90000"/>
          </a:bodyPr>
          <a:lstStyle/>
          <a:p>
            <a:r>
              <a:rPr lang="ja-JP" altLang="en-US" dirty="0"/>
              <a:t>多要素認証の利用終了方法</a:t>
            </a:r>
            <a:br>
              <a:rPr lang="en-US" altLang="ja-JP" dirty="0"/>
            </a:br>
            <a:r>
              <a:rPr lang="ja-JP" altLang="en-US" dirty="0"/>
              <a:t>（</a:t>
            </a:r>
            <a:r>
              <a:rPr lang="en-US" altLang="ja-JP" dirty="0"/>
              <a:t>…</a:t>
            </a:r>
            <a:r>
              <a:rPr lang="ja-JP" altLang="en-US" dirty="0"/>
              <a:t>じゃなかったあの時に戻りたい）</a:t>
            </a:r>
            <a:endParaRPr kumimoji="1" lang="ja-JP" altLang="en-US" dirty="0"/>
          </a:p>
        </p:txBody>
      </p:sp>
      <p:sp>
        <p:nvSpPr>
          <p:cNvPr id="3" name="コンテンツ プレースホルダー 2">
            <a:extLst>
              <a:ext uri="{FF2B5EF4-FFF2-40B4-BE49-F238E27FC236}">
                <a16:creationId xmlns:a16="http://schemas.microsoft.com/office/drawing/2014/main" id="{33B9FD86-B0C8-4038-A29E-93B77F2C9E4F}"/>
              </a:ext>
            </a:extLst>
          </p:cNvPr>
          <p:cNvSpPr>
            <a:spLocks noGrp="1"/>
          </p:cNvSpPr>
          <p:nvPr>
            <p:ph idx="1"/>
          </p:nvPr>
        </p:nvSpPr>
        <p:spPr>
          <a:xfrm>
            <a:off x="457200" y="1500174"/>
            <a:ext cx="7283152" cy="4525963"/>
          </a:xfrm>
        </p:spPr>
        <p:txBody>
          <a:bodyPr>
            <a:normAutofit fontScale="85000" lnSpcReduction="10000"/>
          </a:bodyPr>
          <a:lstStyle/>
          <a:p>
            <a:r>
              <a:rPr lang="ja-JP" altLang="en-US" dirty="0"/>
              <a:t>できるだけ思い止まって、と言った上で</a:t>
            </a:r>
            <a:r>
              <a:rPr lang="en-US" altLang="ja-JP" dirty="0"/>
              <a:t>…</a:t>
            </a:r>
          </a:p>
          <a:p>
            <a:r>
              <a:rPr lang="ja-JP" altLang="en-US" dirty="0"/>
              <a:t>それでも利用終了したい場合、</a:t>
            </a:r>
            <a:endParaRPr lang="en-US" altLang="ja-JP" dirty="0"/>
          </a:p>
          <a:p>
            <a:pPr lvl="1"/>
            <a:r>
              <a:rPr lang="ja-JP" altLang="en-US" b="1" dirty="0"/>
              <a:t>現在普通に認証できる</a:t>
            </a:r>
            <a:r>
              <a:rPr lang="ja-JP" altLang="en-US" dirty="0"/>
              <a:t> </a:t>
            </a:r>
            <a:r>
              <a:rPr lang="ja-JP" altLang="en-US" dirty="0">
                <a:sym typeface="Symbol" panose="05050102010706020507" pitchFamily="18" charset="2"/>
              </a:rPr>
              <a:t> </a:t>
            </a:r>
            <a:r>
              <a:rPr lang="ja-JP" altLang="en-US" dirty="0">
                <a:hlinkClick r:id="rId2"/>
              </a:rPr>
              <a:t>専用フォーム</a:t>
            </a:r>
            <a:r>
              <a:rPr lang="ja-JP" altLang="en-US" dirty="0"/>
              <a:t>からお申し込みください</a:t>
            </a:r>
            <a:endParaRPr lang="en-US" altLang="ja-JP" dirty="0"/>
          </a:p>
          <a:p>
            <a:pPr lvl="1"/>
            <a:r>
              <a:rPr lang="ja-JP" altLang="en-US" b="1" dirty="0"/>
              <a:t>トラブルなどで現在認証できない</a:t>
            </a:r>
            <a:r>
              <a:rPr lang="ja-JP" altLang="en-US" dirty="0"/>
              <a:t> </a:t>
            </a:r>
            <a:r>
              <a:rPr lang="ja-JP" altLang="en-US" dirty="0">
                <a:sym typeface="Symbol" panose="05050102010706020507" pitchFamily="18" charset="2"/>
              </a:rPr>
              <a:t> 別途の本人確認が必要なため、部局事務（人事担当・学務・教務担当）経由でご連絡下さい（事務ご担当の方ご協力よろしくお願いします）</a:t>
            </a:r>
            <a:endParaRPr lang="en-US" altLang="ja-JP" dirty="0">
              <a:sym typeface="Symbol" panose="05050102010706020507" pitchFamily="18" charset="2"/>
            </a:endParaRPr>
          </a:p>
          <a:p>
            <a:pPr lvl="1"/>
            <a:r>
              <a:rPr lang="ja-JP" altLang="en-US" b="1" dirty="0">
                <a:sym typeface="Symbol" panose="05050102010706020507" pitchFamily="18" charset="2"/>
              </a:rPr>
              <a:t>緊急時</a:t>
            </a:r>
            <a:r>
              <a:rPr lang="ja-JP" altLang="en-US" dirty="0">
                <a:sym typeface="Symbol" panose="05050102010706020507" pitchFamily="18" charset="2"/>
              </a:rPr>
              <a:t>  </a:t>
            </a:r>
            <a:r>
              <a:rPr lang="en-US" altLang="ja-JP" dirty="0" err="1">
                <a:sym typeface="Symbol" panose="05050102010706020507" pitchFamily="18" charset="2"/>
              </a:rPr>
              <a:t>utelecon</a:t>
            </a:r>
            <a:r>
              <a:rPr lang="ja-JP" altLang="en-US" dirty="0">
                <a:sym typeface="Symbol" panose="05050102010706020507" pitchFamily="18" charset="2"/>
              </a:rPr>
              <a:t>サポート窓口へ本人から直接の連絡も受け付けます（ただし、認証できない状態で、メールだけで信じて解除ができないことはご理解ください）</a:t>
            </a:r>
            <a:endParaRPr lang="en-US" altLang="ja-JP" dirty="0">
              <a:sym typeface="Symbol" panose="05050102010706020507" pitchFamily="18" charset="2"/>
            </a:endParaRPr>
          </a:p>
        </p:txBody>
      </p:sp>
      <p:sp>
        <p:nvSpPr>
          <p:cNvPr id="4" name="日付プレースホルダー 3">
            <a:extLst>
              <a:ext uri="{FF2B5EF4-FFF2-40B4-BE49-F238E27FC236}">
                <a16:creationId xmlns:a16="http://schemas.microsoft.com/office/drawing/2014/main" id="{5ACACDF0-8057-4701-8AAB-61B30B4A0003}"/>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AE089F74-1FEF-4611-BCB0-2C5453FF3F4B}"/>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81A5183-EF6B-4AC8-BBAD-20235471BE30}"/>
              </a:ext>
            </a:extLst>
          </p:cNvPr>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pic>
        <p:nvPicPr>
          <p:cNvPr id="8" name="図 7" descr="ランプ が含まれている画像&#10;&#10;自動的に生成された説明">
            <a:extLst>
              <a:ext uri="{FF2B5EF4-FFF2-40B4-BE49-F238E27FC236}">
                <a16:creationId xmlns:a16="http://schemas.microsoft.com/office/drawing/2014/main" id="{CB6089C8-754C-DB99-6ACF-5E1C1B5F60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2238390"/>
            <a:ext cx="1383804" cy="1524765"/>
          </a:xfrm>
          <a:prstGeom prst="rect">
            <a:avLst/>
          </a:prstGeom>
        </p:spPr>
      </p:pic>
      <p:sp>
        <p:nvSpPr>
          <p:cNvPr id="9" name="テキスト ボックス 8">
            <a:extLst>
              <a:ext uri="{FF2B5EF4-FFF2-40B4-BE49-F238E27FC236}">
                <a16:creationId xmlns:a16="http://schemas.microsoft.com/office/drawing/2014/main" id="{CC50A858-C9D5-EF72-4570-D37B9262F1C6}"/>
              </a:ext>
            </a:extLst>
          </p:cNvPr>
          <p:cNvSpPr txBox="1"/>
          <p:nvPr/>
        </p:nvSpPr>
        <p:spPr>
          <a:xfrm>
            <a:off x="7625660" y="1723511"/>
            <a:ext cx="1338828" cy="369332"/>
          </a:xfrm>
          <a:prstGeom prst="rect">
            <a:avLst/>
          </a:prstGeom>
          <a:noFill/>
        </p:spPr>
        <p:txBody>
          <a:bodyPr wrap="none" rtlCol="0">
            <a:spAutoFit/>
          </a:bodyPr>
          <a:lstStyle/>
          <a:p>
            <a:r>
              <a:rPr kumimoji="1" lang="ja-JP" altLang="en-US" dirty="0"/>
              <a:t>やめないで</a:t>
            </a:r>
          </a:p>
        </p:txBody>
      </p:sp>
      <p:cxnSp>
        <p:nvCxnSpPr>
          <p:cNvPr id="11" name="直線コネクタ 10">
            <a:extLst>
              <a:ext uri="{FF2B5EF4-FFF2-40B4-BE49-F238E27FC236}">
                <a16:creationId xmlns:a16="http://schemas.microsoft.com/office/drawing/2014/main" id="{D17F5350-F533-9AA1-4CFB-6864DBC9072C}"/>
              </a:ext>
            </a:extLst>
          </p:cNvPr>
          <p:cNvCxnSpPr/>
          <p:nvPr/>
        </p:nvCxnSpPr>
        <p:spPr>
          <a:xfrm>
            <a:off x="7740352" y="2155854"/>
            <a:ext cx="288032" cy="2086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36B0D609-C226-32DC-4701-CB92FD50F0D1}"/>
              </a:ext>
            </a:extLst>
          </p:cNvPr>
          <p:cNvCxnSpPr>
            <a:stCxn id="9" idx="3"/>
          </p:cNvCxnSpPr>
          <p:nvPr/>
        </p:nvCxnSpPr>
        <p:spPr>
          <a:xfrm flipH="1">
            <a:off x="8748464" y="1908177"/>
            <a:ext cx="216024" cy="408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ADE35D72-A715-F561-024A-420E563678F7}"/>
              </a:ext>
            </a:extLst>
          </p:cNvPr>
          <p:cNvCxnSpPr/>
          <p:nvPr/>
        </p:nvCxnSpPr>
        <p:spPr>
          <a:xfrm>
            <a:off x="7738833" y="2035458"/>
            <a:ext cx="288032" cy="2086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432F40B0-905A-D34E-4E0E-2F35E6BDF646}"/>
              </a:ext>
            </a:extLst>
          </p:cNvPr>
          <p:cNvCxnSpPr/>
          <p:nvPr/>
        </p:nvCxnSpPr>
        <p:spPr>
          <a:xfrm flipH="1">
            <a:off x="8839780" y="1918374"/>
            <a:ext cx="216024" cy="408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2114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8B2731-7A3B-4472-A9A9-8C5537E7FD5E}"/>
              </a:ext>
            </a:extLst>
          </p:cNvPr>
          <p:cNvSpPr>
            <a:spLocks noGrp="1"/>
          </p:cNvSpPr>
          <p:nvPr>
            <p:ph type="title"/>
          </p:nvPr>
        </p:nvSpPr>
        <p:spPr>
          <a:xfrm>
            <a:off x="127824" y="274638"/>
            <a:ext cx="8888352" cy="1143000"/>
          </a:xfrm>
        </p:spPr>
        <p:txBody>
          <a:bodyPr>
            <a:normAutofit fontScale="90000"/>
          </a:bodyPr>
          <a:lstStyle/>
          <a:p>
            <a:r>
              <a:rPr kumimoji="1" lang="ja-JP" altLang="en-US" dirty="0"/>
              <a:t>まとめ：多要素認証</a:t>
            </a:r>
            <a:r>
              <a:rPr lang="ja-JP" altLang="en-US" dirty="0"/>
              <a:t>で暮らしに</a:t>
            </a:r>
            <a:r>
              <a:rPr lang="ja-JP" altLang="en-US"/>
              <a:t>安全を</a:t>
            </a:r>
            <a:endParaRPr kumimoji="1" lang="ja-JP" altLang="en-US" dirty="0"/>
          </a:p>
        </p:txBody>
      </p:sp>
      <p:sp>
        <p:nvSpPr>
          <p:cNvPr id="4" name="日付プレースホルダー 3">
            <a:extLst>
              <a:ext uri="{FF2B5EF4-FFF2-40B4-BE49-F238E27FC236}">
                <a16:creationId xmlns:a16="http://schemas.microsoft.com/office/drawing/2014/main" id="{4E8F5523-0660-4E47-97DA-CE197F75BFB5}"/>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63D8864B-07D2-4211-B822-03B6E90BA76A}"/>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2ED8FBCD-A3D5-4843-AA2F-499E50785D76}"/>
              </a:ext>
            </a:extLst>
          </p:cNvPr>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graphicFrame>
        <p:nvGraphicFramePr>
          <p:cNvPr id="8" name="表 8">
            <a:extLst>
              <a:ext uri="{FF2B5EF4-FFF2-40B4-BE49-F238E27FC236}">
                <a16:creationId xmlns:a16="http://schemas.microsoft.com/office/drawing/2014/main" id="{5DCEA0FD-946A-4D31-ADEF-158799EFEDC1}"/>
              </a:ext>
            </a:extLst>
          </p:cNvPr>
          <p:cNvGraphicFramePr>
            <a:graphicFrameLocks noGrp="1"/>
          </p:cNvGraphicFramePr>
          <p:nvPr>
            <p:ph idx="1"/>
            <p:extLst>
              <p:ext uri="{D42A27DB-BD31-4B8C-83A1-F6EECF244321}">
                <p14:modId xmlns:p14="http://schemas.microsoft.com/office/powerpoint/2010/main" val="549827983"/>
              </p:ext>
            </p:extLst>
          </p:nvPr>
        </p:nvGraphicFramePr>
        <p:xfrm>
          <a:off x="127824" y="1219627"/>
          <a:ext cx="8888352" cy="1691640"/>
        </p:xfrm>
        <a:graphic>
          <a:graphicData uri="http://schemas.openxmlformats.org/drawingml/2006/table">
            <a:tbl>
              <a:tblPr firstRow="1" bandRow="1">
                <a:tableStyleId>{5C22544A-7EE6-4342-B048-85BDC9FD1C3A}</a:tableStyleId>
              </a:tblPr>
              <a:tblGrid>
                <a:gridCol w="2736304">
                  <a:extLst>
                    <a:ext uri="{9D8B030D-6E8A-4147-A177-3AD203B41FA5}">
                      <a16:colId xmlns:a16="http://schemas.microsoft.com/office/drawing/2014/main" val="2032980875"/>
                    </a:ext>
                  </a:extLst>
                </a:gridCol>
                <a:gridCol w="1872208">
                  <a:extLst>
                    <a:ext uri="{9D8B030D-6E8A-4147-A177-3AD203B41FA5}">
                      <a16:colId xmlns:a16="http://schemas.microsoft.com/office/drawing/2014/main" val="2822196753"/>
                    </a:ext>
                  </a:extLst>
                </a:gridCol>
                <a:gridCol w="4279840">
                  <a:extLst>
                    <a:ext uri="{9D8B030D-6E8A-4147-A177-3AD203B41FA5}">
                      <a16:colId xmlns:a16="http://schemas.microsoft.com/office/drawing/2014/main" val="2028954647"/>
                    </a:ext>
                  </a:extLst>
                </a:gridCol>
              </a:tblGrid>
              <a:tr h="370840">
                <a:tc>
                  <a:txBody>
                    <a:bodyPr/>
                    <a:lstStyle/>
                    <a:p>
                      <a:r>
                        <a:rPr kumimoji="1" lang="ja-JP" altLang="en-US" dirty="0"/>
                        <a:t>データのありか</a:t>
                      </a:r>
                    </a:p>
                  </a:txBody>
                  <a:tcPr/>
                </a:tc>
                <a:tc>
                  <a:txBody>
                    <a:bodyPr/>
                    <a:lstStyle/>
                    <a:p>
                      <a:r>
                        <a:rPr kumimoji="1" lang="ja-JP" altLang="en-US" dirty="0"/>
                        <a:t>代表的脅威</a:t>
                      </a:r>
                    </a:p>
                  </a:txBody>
                  <a:tcPr/>
                </a:tc>
                <a:tc>
                  <a:txBody>
                    <a:bodyPr/>
                    <a:lstStyle/>
                    <a:p>
                      <a:r>
                        <a:rPr kumimoji="1" lang="ja-JP" altLang="en-US" dirty="0"/>
                        <a:t>防衛手段</a:t>
                      </a:r>
                    </a:p>
                  </a:txBody>
                  <a:tcPr/>
                </a:tc>
                <a:extLst>
                  <a:ext uri="{0D108BD9-81ED-4DB2-BD59-A6C34878D82A}">
                    <a16:rowId xmlns:a16="http://schemas.microsoft.com/office/drawing/2014/main" val="2271159727"/>
                  </a:ext>
                </a:extLst>
              </a:tr>
              <a:tr h="370840">
                <a:tc>
                  <a:txBody>
                    <a:bodyPr/>
                    <a:lstStyle/>
                    <a:p>
                      <a:r>
                        <a:rPr kumimoji="1" lang="ja-JP" altLang="en-US" sz="1600" dirty="0"/>
                        <a:t>クラウド</a:t>
                      </a:r>
                      <a:br>
                        <a:rPr kumimoji="1" lang="en-US" altLang="ja-JP" sz="1600" dirty="0"/>
                      </a:br>
                      <a:r>
                        <a:rPr kumimoji="1" lang="ja-JP" altLang="en-US" sz="1600" dirty="0"/>
                        <a:t>（</a:t>
                      </a:r>
                      <a:r>
                        <a:rPr kumimoji="1" lang="en-US" altLang="ja-JP" sz="1600" dirty="0"/>
                        <a:t>UTokyo/Google Account</a:t>
                      </a:r>
                      <a:r>
                        <a:rPr kumimoji="1" lang="ja-JP" altLang="en-US" sz="1600" dirty="0"/>
                        <a:t>）</a:t>
                      </a:r>
                    </a:p>
                  </a:txBody>
                  <a:tcPr/>
                </a:tc>
                <a:tc>
                  <a:txBody>
                    <a:bodyPr/>
                    <a:lstStyle/>
                    <a:p>
                      <a:r>
                        <a:rPr kumimoji="1" lang="ja-JP" altLang="en-US" sz="1600" dirty="0"/>
                        <a:t>パスワード流出</a:t>
                      </a:r>
                    </a:p>
                  </a:txBody>
                  <a:tcPr/>
                </a:tc>
                <a:tc>
                  <a:txBody>
                    <a:bodyPr/>
                    <a:lstStyle/>
                    <a:p>
                      <a:r>
                        <a:rPr kumimoji="1" lang="ja-JP" altLang="en-US" sz="1600" dirty="0">
                          <a:solidFill>
                            <a:srgbClr val="F010D5"/>
                          </a:solidFill>
                        </a:rPr>
                        <a:t>強固なパスワード・多要素認証</a:t>
                      </a:r>
                    </a:p>
                  </a:txBody>
                  <a:tcPr/>
                </a:tc>
                <a:extLst>
                  <a:ext uri="{0D108BD9-81ED-4DB2-BD59-A6C34878D82A}">
                    <a16:rowId xmlns:a16="http://schemas.microsoft.com/office/drawing/2014/main" val="1044572838"/>
                  </a:ext>
                </a:extLst>
              </a:tr>
              <a:tr h="370840">
                <a:tc>
                  <a:txBody>
                    <a:bodyPr/>
                    <a:lstStyle/>
                    <a:p>
                      <a:r>
                        <a:rPr kumimoji="1" lang="ja-JP" altLang="en-US" sz="1600" dirty="0"/>
                        <a:t>スマホ</a:t>
                      </a:r>
                    </a:p>
                  </a:txBody>
                  <a:tcPr/>
                </a:tc>
                <a:tc>
                  <a:txBody>
                    <a:bodyPr/>
                    <a:lstStyle/>
                    <a:p>
                      <a:r>
                        <a:rPr kumimoji="1" lang="ja-JP" altLang="en-US" sz="1600" dirty="0"/>
                        <a:t>物理的盗難・紛失</a:t>
                      </a:r>
                    </a:p>
                  </a:txBody>
                  <a:tcPr/>
                </a:tc>
                <a:tc>
                  <a:txBody>
                    <a:bodyPr/>
                    <a:lstStyle/>
                    <a:p>
                      <a:r>
                        <a:rPr kumimoji="1" lang="ja-JP" altLang="en-US" sz="1600" dirty="0">
                          <a:solidFill>
                            <a:srgbClr val="F010D5"/>
                          </a:solidFill>
                        </a:rPr>
                        <a:t>画面ロック</a:t>
                      </a:r>
                      <a:r>
                        <a:rPr kumimoji="1" lang="ja-JP" altLang="en-US" sz="1600" dirty="0"/>
                        <a:t>（生体認証、番号入力）</a:t>
                      </a:r>
                    </a:p>
                  </a:txBody>
                  <a:tcPr/>
                </a:tc>
                <a:extLst>
                  <a:ext uri="{0D108BD9-81ED-4DB2-BD59-A6C34878D82A}">
                    <a16:rowId xmlns:a16="http://schemas.microsoft.com/office/drawing/2014/main" val="2124874510"/>
                  </a:ext>
                </a:extLst>
              </a:tr>
              <a:tr h="370840">
                <a:tc>
                  <a:txBody>
                    <a:bodyPr/>
                    <a:lstStyle/>
                    <a:p>
                      <a:r>
                        <a:rPr kumimoji="1" lang="en-US" altLang="ja-JP" sz="1600" dirty="0"/>
                        <a:t>PC</a:t>
                      </a:r>
                      <a:endParaRPr kumimoji="1" lang="ja-JP" altLang="en-US" sz="1600" dirty="0"/>
                    </a:p>
                  </a:txBody>
                  <a:tcPr/>
                </a:tc>
                <a:tc>
                  <a:txBody>
                    <a:bodyPr/>
                    <a:lstStyle/>
                    <a:p>
                      <a:r>
                        <a:rPr kumimoji="1" lang="ja-JP" altLang="en-US" sz="1600" dirty="0"/>
                        <a:t>物理的盗難・紛失</a:t>
                      </a:r>
                    </a:p>
                  </a:txBody>
                  <a:tcPr/>
                </a:tc>
                <a:tc>
                  <a:txBody>
                    <a:bodyPr/>
                    <a:lstStyle/>
                    <a:p>
                      <a:r>
                        <a:rPr kumimoji="1" lang="ja-JP" altLang="en-US" sz="1600" dirty="0">
                          <a:solidFill>
                            <a:srgbClr val="F010D5"/>
                          </a:solidFill>
                        </a:rPr>
                        <a:t>手動ログイン、画面ロック、暗号化ドライブ</a:t>
                      </a:r>
                    </a:p>
                  </a:txBody>
                  <a:tcPr/>
                </a:tc>
                <a:extLst>
                  <a:ext uri="{0D108BD9-81ED-4DB2-BD59-A6C34878D82A}">
                    <a16:rowId xmlns:a16="http://schemas.microsoft.com/office/drawing/2014/main" val="1102117583"/>
                  </a:ext>
                </a:extLst>
              </a:tr>
            </a:tbl>
          </a:graphicData>
        </a:graphic>
      </p:graphicFrame>
      <p:pic>
        <p:nvPicPr>
          <p:cNvPr id="23" name="図 22" descr="時計 が含まれている画像&#10;&#10;自動的に生成された説明">
            <a:extLst>
              <a:ext uri="{FF2B5EF4-FFF2-40B4-BE49-F238E27FC236}">
                <a16:creationId xmlns:a16="http://schemas.microsoft.com/office/drawing/2014/main" id="{DFC4866C-0304-404A-A3AF-16C50DD959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7671" y="2843392"/>
            <a:ext cx="1770205" cy="1493956"/>
          </a:xfrm>
          <a:prstGeom prst="rect">
            <a:avLst/>
          </a:prstGeom>
        </p:spPr>
      </p:pic>
      <p:pic>
        <p:nvPicPr>
          <p:cNvPr id="25" name="図 24">
            <a:extLst>
              <a:ext uri="{FF2B5EF4-FFF2-40B4-BE49-F238E27FC236}">
                <a16:creationId xmlns:a16="http://schemas.microsoft.com/office/drawing/2014/main" id="{DE84376B-2AC5-4DB7-8287-B0B562C95E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18" y="2843392"/>
            <a:ext cx="1637606" cy="1493956"/>
          </a:xfrm>
          <a:prstGeom prst="rect">
            <a:avLst/>
          </a:prstGeom>
        </p:spPr>
      </p:pic>
      <p:pic>
        <p:nvPicPr>
          <p:cNvPr id="27" name="図 26">
            <a:extLst>
              <a:ext uri="{FF2B5EF4-FFF2-40B4-BE49-F238E27FC236}">
                <a16:creationId xmlns:a16="http://schemas.microsoft.com/office/drawing/2014/main" id="{B06AF723-E26E-459E-944D-D4C68F6CBD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7670" y="3914775"/>
            <a:ext cx="1770205" cy="1493956"/>
          </a:xfrm>
          <a:prstGeom prst="rect">
            <a:avLst/>
          </a:prstGeom>
        </p:spPr>
      </p:pic>
      <p:pic>
        <p:nvPicPr>
          <p:cNvPr id="29" name="図 28" descr="食品 が含まれている画像&#10;&#10;自動的に生成された説明">
            <a:extLst>
              <a:ext uri="{FF2B5EF4-FFF2-40B4-BE49-F238E27FC236}">
                <a16:creationId xmlns:a16="http://schemas.microsoft.com/office/drawing/2014/main" id="{77B64ECE-825D-4187-86FD-3127F464BB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920" y="3996691"/>
            <a:ext cx="1547813" cy="1412040"/>
          </a:xfrm>
          <a:prstGeom prst="rect">
            <a:avLst/>
          </a:prstGeom>
        </p:spPr>
      </p:pic>
      <p:sp>
        <p:nvSpPr>
          <p:cNvPr id="31" name="テキスト ボックス 30">
            <a:extLst>
              <a:ext uri="{FF2B5EF4-FFF2-40B4-BE49-F238E27FC236}">
                <a16:creationId xmlns:a16="http://schemas.microsoft.com/office/drawing/2014/main" id="{81245031-3628-45EB-92F0-646F2263CB0F}"/>
              </a:ext>
            </a:extLst>
          </p:cNvPr>
          <p:cNvSpPr txBox="1"/>
          <p:nvPr/>
        </p:nvSpPr>
        <p:spPr>
          <a:xfrm>
            <a:off x="1679183" y="3816030"/>
            <a:ext cx="1338828" cy="369332"/>
          </a:xfrm>
          <a:prstGeom prst="rect">
            <a:avLst/>
          </a:prstGeom>
          <a:noFill/>
        </p:spPr>
        <p:txBody>
          <a:bodyPr wrap="none" rtlCol="0">
            <a:spAutoFit/>
          </a:bodyPr>
          <a:lstStyle/>
          <a:p>
            <a:r>
              <a:rPr lang="ja-JP" altLang="en-US" dirty="0"/>
              <a:t>多要素認証</a:t>
            </a:r>
            <a:endParaRPr kumimoji="1" lang="ja-JP" altLang="en-US" dirty="0"/>
          </a:p>
        </p:txBody>
      </p:sp>
      <p:sp>
        <p:nvSpPr>
          <p:cNvPr id="32" name="矢印: 右 31">
            <a:extLst>
              <a:ext uri="{FF2B5EF4-FFF2-40B4-BE49-F238E27FC236}">
                <a16:creationId xmlns:a16="http://schemas.microsoft.com/office/drawing/2014/main" id="{33BDAAA3-75C0-4122-8880-1F2A4FC353BE}"/>
              </a:ext>
            </a:extLst>
          </p:cNvPr>
          <p:cNvSpPr/>
          <p:nvPr/>
        </p:nvSpPr>
        <p:spPr>
          <a:xfrm>
            <a:off x="1738602" y="4201783"/>
            <a:ext cx="1394859" cy="36512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0D716089-10FC-1D81-1AC6-CAFBC434D561}"/>
              </a:ext>
            </a:extLst>
          </p:cNvPr>
          <p:cNvSpPr/>
          <p:nvPr/>
        </p:nvSpPr>
        <p:spPr>
          <a:xfrm>
            <a:off x="6591510" y="3011476"/>
            <a:ext cx="2485654" cy="35718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r>
              <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rPr>
              <a:t>ユータック</a:t>
            </a:r>
            <a:endParaRPr kumimoji="1" lang="en-US" altLang="ja-JP" sz="3200" dirty="0">
              <a:solidFill>
                <a:schemeClr val="tx1"/>
              </a:solidFill>
              <a:latin typeface="UD デジタル 教科書体 N-B" panose="02020700000000000000" pitchFamily="17" charset="-128"/>
              <a:ea typeface="UD デジタル 教科書体 N-B" panose="02020700000000000000" pitchFamily="17" charset="-128"/>
            </a:endParaRPr>
          </a:p>
          <a:p>
            <a:r>
              <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rPr>
              <a:t> パスワド入れたら</a:t>
            </a:r>
            <a:endParaRPr kumimoji="1" lang="en-US" altLang="ja-JP" sz="3200" dirty="0">
              <a:solidFill>
                <a:schemeClr val="tx1"/>
              </a:solidFill>
              <a:latin typeface="UD デジタル 教科書体 N-B" panose="02020700000000000000" pitchFamily="17" charset="-128"/>
              <a:ea typeface="UD デジタル 教科書体 N-B" panose="02020700000000000000" pitchFamily="17" charset="-128"/>
            </a:endParaRPr>
          </a:p>
          <a:p>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a:t>
            </a:r>
            <a:r>
              <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rPr>
              <a:t>スマホとる</a:t>
            </a:r>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a:t>
            </a:r>
            <a:endParaRPr lang="en-US" altLang="ja-JP" sz="3200" dirty="0">
              <a:solidFill>
                <a:schemeClr val="tx1"/>
              </a:solidFill>
              <a:latin typeface="UD デジタル 教科書体 N-B" panose="02020700000000000000" pitchFamily="17" charset="-128"/>
              <a:ea typeface="UD デジタル 教科書体 N-B" panose="02020700000000000000" pitchFamily="17" charset="-128"/>
            </a:endParaRPr>
          </a:p>
          <a:p>
            <a:pPr algn="ctr"/>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a:t>
            </a:r>
            <a:r>
              <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rPr>
              <a:t>そのひと手間で</a:t>
            </a:r>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秋しづかかな</a:t>
            </a:r>
            <a:endPar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endParaRPr>
          </a:p>
        </p:txBody>
      </p:sp>
      <p:sp>
        <p:nvSpPr>
          <p:cNvPr id="10" name="テキスト ボックス 9">
            <a:extLst>
              <a:ext uri="{FF2B5EF4-FFF2-40B4-BE49-F238E27FC236}">
                <a16:creationId xmlns:a16="http://schemas.microsoft.com/office/drawing/2014/main" id="{FE28FBC0-B86D-A556-736A-156B4F36EECC}"/>
              </a:ext>
            </a:extLst>
          </p:cNvPr>
          <p:cNvSpPr txBox="1"/>
          <p:nvPr/>
        </p:nvSpPr>
        <p:spPr>
          <a:xfrm>
            <a:off x="56669" y="5420704"/>
            <a:ext cx="5050904" cy="923330"/>
          </a:xfrm>
          <a:prstGeom prst="rect">
            <a:avLst/>
          </a:prstGeom>
          <a:noFill/>
        </p:spPr>
        <p:txBody>
          <a:bodyPr wrap="square">
            <a:spAutoFit/>
          </a:bodyPr>
          <a:lstStyle/>
          <a:p>
            <a:r>
              <a:rPr lang="ja-JP" altLang="ja-JP" dirty="0">
                <a:hlinkClick r:id="rId6"/>
              </a:rPr>
              <a:t>在宅勤務の</a:t>
            </a:r>
            <a:r>
              <a:rPr lang="en-US" altLang="ja-JP" dirty="0">
                <a:hlinkClick r:id="rId6"/>
              </a:rPr>
              <a:t>PC</a:t>
            </a:r>
            <a:r>
              <a:rPr lang="ja-JP" altLang="ja-JP" dirty="0">
                <a:hlinkClick r:id="rId6"/>
              </a:rPr>
              <a:t>利用ガイド</a:t>
            </a:r>
            <a:r>
              <a:rPr lang="ja-JP" altLang="en-US" dirty="0"/>
              <a:t> もご覧ください</a:t>
            </a:r>
            <a:endParaRPr lang="en-US" altLang="ja-JP" dirty="0"/>
          </a:p>
          <a:p>
            <a:r>
              <a:rPr lang="ja-JP" altLang="en-US" dirty="0"/>
              <a:t>面倒だと感じたら「やめた</a:t>
            </a:r>
            <a:r>
              <a:rPr lang="en-US" altLang="ja-JP" dirty="0"/>
              <a:t>!</a:t>
            </a:r>
            <a:r>
              <a:rPr lang="ja-JP" altLang="en-US" dirty="0"/>
              <a:t>」と思う前に症状をお知らせいただけるとありがたいです</a:t>
            </a:r>
          </a:p>
        </p:txBody>
      </p:sp>
      <p:sp>
        <p:nvSpPr>
          <p:cNvPr id="12" name="正方形/長方形 11">
            <a:extLst>
              <a:ext uri="{FF2B5EF4-FFF2-40B4-BE49-F238E27FC236}">
                <a16:creationId xmlns:a16="http://schemas.microsoft.com/office/drawing/2014/main" id="{358F841A-9757-F160-A226-043A550A9465}"/>
              </a:ext>
            </a:extLst>
          </p:cNvPr>
          <p:cNvSpPr/>
          <p:nvPr/>
        </p:nvSpPr>
        <p:spPr>
          <a:xfrm rot="20450801">
            <a:off x="5531946" y="3023823"/>
            <a:ext cx="1368152" cy="67965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著作権フリー</a:t>
            </a:r>
            <a:endParaRPr kumimoji="1" lang="en-US" altLang="ja-JP" sz="1400" dirty="0"/>
          </a:p>
          <a:p>
            <a:pPr algn="ctr"/>
            <a:r>
              <a:rPr lang="ja-JP" altLang="en-US" sz="1400" dirty="0"/>
              <a:t>転載自由</a:t>
            </a:r>
            <a:endParaRPr lang="en-US" altLang="ja-JP" sz="1400" dirty="0"/>
          </a:p>
          <a:p>
            <a:pPr algn="ctr"/>
            <a:r>
              <a:rPr kumimoji="1" lang="ja-JP" altLang="en-US" sz="1400" dirty="0"/>
              <a:t>添削歓迎</a:t>
            </a:r>
          </a:p>
        </p:txBody>
      </p:sp>
      <p:sp>
        <p:nvSpPr>
          <p:cNvPr id="7" name="四角形: 角を丸くする 6">
            <a:extLst>
              <a:ext uri="{FF2B5EF4-FFF2-40B4-BE49-F238E27FC236}">
                <a16:creationId xmlns:a16="http://schemas.microsoft.com/office/drawing/2014/main" id="{97A099B1-04B9-00CE-0AB4-4ECD131DD52E}"/>
              </a:ext>
            </a:extLst>
          </p:cNvPr>
          <p:cNvSpPr/>
          <p:nvPr/>
        </p:nvSpPr>
        <p:spPr>
          <a:xfrm>
            <a:off x="4236816" y="6108845"/>
            <a:ext cx="2808313" cy="66743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口語訳：認証するたびにスマホを取る一手間は面倒だけど、それをしているから今日も安心して仕事ができるんだなぁ</a:t>
            </a:r>
            <a:endParaRPr lang="en-US" altLang="ja-JP" sz="1100" dirty="0"/>
          </a:p>
        </p:txBody>
      </p:sp>
    </p:spTree>
    <p:extLst>
      <p:ext uri="{BB962C8B-B14F-4D97-AF65-F5344CB8AC3E}">
        <p14:creationId xmlns:p14="http://schemas.microsoft.com/office/powerpoint/2010/main" val="2989109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C554B5-5440-9134-DA74-D724F6B857AC}"/>
              </a:ext>
            </a:extLst>
          </p:cNvPr>
          <p:cNvSpPr>
            <a:spLocks noGrp="1"/>
          </p:cNvSpPr>
          <p:nvPr>
            <p:ph type="title"/>
          </p:nvPr>
        </p:nvSpPr>
        <p:spPr/>
        <p:txBody>
          <a:bodyPr/>
          <a:lstStyle/>
          <a:p>
            <a:r>
              <a:rPr kumimoji="1" lang="ja-JP" altLang="en-US" dirty="0"/>
              <a:t>ちゃんとしたパスワード</a:t>
            </a:r>
          </a:p>
        </p:txBody>
      </p:sp>
      <p:sp>
        <p:nvSpPr>
          <p:cNvPr id="3" name="コンテンツ プレースホルダー 2">
            <a:extLst>
              <a:ext uri="{FF2B5EF4-FFF2-40B4-BE49-F238E27FC236}">
                <a16:creationId xmlns:a16="http://schemas.microsoft.com/office/drawing/2014/main" id="{45A91AE4-C467-48C5-8F28-A0A66F1C1E89}"/>
              </a:ext>
            </a:extLst>
          </p:cNvPr>
          <p:cNvSpPr>
            <a:spLocks noGrp="1"/>
          </p:cNvSpPr>
          <p:nvPr>
            <p:ph idx="1"/>
          </p:nvPr>
        </p:nvSpPr>
        <p:spPr/>
        <p:txBody>
          <a:bodyPr>
            <a:normAutofit fontScale="85000" lnSpcReduction="20000"/>
          </a:bodyPr>
          <a:lstStyle/>
          <a:p>
            <a:r>
              <a:rPr lang="ja-JP" altLang="en-US" b="1" dirty="0"/>
              <a:t>あなただけに覚えられる</a:t>
            </a:r>
            <a:r>
              <a:rPr lang="ja-JP" altLang="en-US" dirty="0"/>
              <a:t>パスワード</a:t>
            </a:r>
            <a:endParaRPr lang="en-US" altLang="ja-JP" dirty="0"/>
          </a:p>
          <a:p>
            <a:pPr lvl="1"/>
            <a:r>
              <a:rPr kumimoji="1" lang="ja-JP" altLang="en-US" dirty="0"/>
              <a:t>巷で推奨（？）されている方法</a:t>
            </a:r>
            <a:endParaRPr kumimoji="1" lang="en-US" altLang="ja-JP" dirty="0"/>
          </a:p>
          <a:p>
            <a:pPr lvl="1"/>
            <a:r>
              <a:rPr lang="ja-JP" altLang="en-US" dirty="0"/>
              <a:t>自分に思い出せる長い文章を思い浮かべてある規則で文字を取り出す</a:t>
            </a:r>
            <a:endParaRPr lang="en-US" altLang="ja-JP" dirty="0"/>
          </a:p>
          <a:p>
            <a:pPr lvl="2"/>
            <a:r>
              <a:rPr lang="en-US" altLang="ja-JP" dirty="0">
                <a:solidFill>
                  <a:srgbClr val="F010D5"/>
                </a:solidFill>
              </a:rPr>
              <a:t>W</a:t>
            </a:r>
            <a:r>
              <a:rPr lang="en-US" altLang="ja-JP" dirty="0"/>
              <a:t>in</a:t>
            </a:r>
            <a:r>
              <a:rPr lang="en-US" altLang="ja-JP" dirty="0">
                <a:solidFill>
                  <a:srgbClr val="F010D5"/>
                </a:solidFill>
              </a:rPr>
              <a:t>d</a:t>
            </a:r>
            <a:r>
              <a:rPr lang="en-US" altLang="ja-JP" dirty="0"/>
              <a:t>ow</a:t>
            </a:r>
            <a:r>
              <a:rPr lang="en-US" altLang="ja-JP" dirty="0">
                <a:solidFill>
                  <a:srgbClr val="F010D5"/>
                </a:solidFill>
              </a:rPr>
              <a:t>s</a:t>
            </a:r>
            <a:r>
              <a:rPr lang="en-US" altLang="ja-JP" dirty="0"/>
              <a:t> </a:t>
            </a:r>
            <a:r>
              <a:rPr lang="en-US" altLang="ja-JP" dirty="0">
                <a:solidFill>
                  <a:srgbClr val="F010D5"/>
                </a:solidFill>
              </a:rPr>
              <a:t>g</a:t>
            </a:r>
            <a:r>
              <a:rPr lang="en-US" altLang="ja-JP" dirty="0"/>
              <a:t>a </a:t>
            </a:r>
            <a:r>
              <a:rPr lang="en-US" altLang="ja-JP" dirty="0">
                <a:solidFill>
                  <a:srgbClr val="F010D5"/>
                </a:solidFill>
              </a:rPr>
              <a:t>1</a:t>
            </a:r>
            <a:r>
              <a:rPr lang="en-US" altLang="ja-JP" dirty="0"/>
              <a:t> </a:t>
            </a:r>
            <a:r>
              <a:rPr lang="en-US" altLang="ja-JP" dirty="0">
                <a:solidFill>
                  <a:srgbClr val="F010D5"/>
                </a:solidFill>
              </a:rPr>
              <a:t>b</a:t>
            </a:r>
            <a:r>
              <a:rPr lang="en-US" altLang="ja-JP" dirty="0"/>
              <a:t>a</a:t>
            </a:r>
            <a:r>
              <a:rPr lang="en-US" altLang="ja-JP" dirty="0">
                <a:solidFill>
                  <a:srgbClr val="F010D5"/>
                </a:solidFill>
              </a:rPr>
              <a:t>n</a:t>
            </a:r>
            <a:r>
              <a:rPr lang="en-US" altLang="ja-JP" dirty="0"/>
              <a:t> </a:t>
            </a:r>
            <a:r>
              <a:rPr lang="en-US" altLang="ja-JP" dirty="0" err="1">
                <a:solidFill>
                  <a:srgbClr val="F010D5"/>
                </a:solidFill>
              </a:rPr>
              <a:t>t</a:t>
            </a:r>
            <a:r>
              <a:rPr lang="en-US" altLang="ja-JP" dirty="0" err="1"/>
              <a:t>e</a:t>
            </a:r>
            <a:r>
              <a:rPr lang="en-US" altLang="ja-JP" dirty="0"/>
              <a:t> </a:t>
            </a:r>
            <a:r>
              <a:rPr lang="en-US" altLang="ja-JP" dirty="0" err="1">
                <a:solidFill>
                  <a:srgbClr val="F010D5"/>
                </a:solidFill>
              </a:rPr>
              <a:t>k</a:t>
            </a:r>
            <a:r>
              <a:rPr lang="en-US" altLang="ja-JP" dirty="0" err="1"/>
              <a:t>o</a:t>
            </a:r>
            <a:r>
              <a:rPr lang="en-US" altLang="ja-JP" dirty="0" err="1">
                <a:solidFill>
                  <a:srgbClr val="F010D5"/>
                </a:solidFill>
              </a:rPr>
              <a:t>t</a:t>
            </a:r>
            <a:r>
              <a:rPr lang="en-US" altLang="ja-JP" dirty="0" err="1"/>
              <a:t>o</a:t>
            </a:r>
            <a:r>
              <a:rPr lang="en-US" altLang="ja-JP" dirty="0"/>
              <a:t> </a:t>
            </a:r>
            <a:r>
              <a:rPr lang="en-US" altLang="ja-JP" dirty="0">
                <a:solidFill>
                  <a:srgbClr val="F010D5"/>
                </a:solidFill>
              </a:rPr>
              <a:t>h</a:t>
            </a:r>
            <a:r>
              <a:rPr lang="en-US" altLang="ja-JP" dirty="0"/>
              <a:t>a </a:t>
            </a:r>
            <a:r>
              <a:rPr lang="en-US" altLang="ja-JP" dirty="0" err="1">
                <a:solidFill>
                  <a:srgbClr val="F010D5"/>
                </a:solidFill>
              </a:rPr>
              <a:t>n</a:t>
            </a:r>
            <a:r>
              <a:rPr lang="en-US" altLang="ja-JP" dirty="0" err="1"/>
              <a:t>ai</a:t>
            </a:r>
            <a:r>
              <a:rPr lang="en-US" altLang="ja-JP" dirty="0"/>
              <a:t> </a:t>
            </a:r>
            <a:r>
              <a:rPr lang="en-US" altLang="ja-JP" dirty="0">
                <a:solidFill>
                  <a:srgbClr val="F010D5"/>
                </a:solidFill>
              </a:rPr>
              <a:t>t</a:t>
            </a:r>
            <a:r>
              <a:rPr lang="en-US" altLang="ja-JP" dirty="0"/>
              <a:t>o </a:t>
            </a:r>
            <a:r>
              <a:rPr lang="en-US" altLang="ja-JP" dirty="0" err="1"/>
              <a:t>o</a:t>
            </a:r>
            <a:r>
              <a:rPr lang="en-US" altLang="ja-JP" dirty="0" err="1">
                <a:solidFill>
                  <a:srgbClr val="F010D5"/>
                </a:solidFill>
              </a:rPr>
              <a:t>m</a:t>
            </a:r>
            <a:r>
              <a:rPr lang="en-US" altLang="ja-JP" dirty="0" err="1"/>
              <a:t>oi</a:t>
            </a:r>
            <a:r>
              <a:rPr lang="en-US" altLang="ja-JP" dirty="0" err="1">
                <a:solidFill>
                  <a:srgbClr val="F010D5"/>
                </a:solidFill>
              </a:rPr>
              <a:t>m</a:t>
            </a:r>
            <a:r>
              <a:rPr lang="en-US" altLang="ja-JP" dirty="0" err="1"/>
              <a:t>a</a:t>
            </a:r>
            <a:r>
              <a:rPr lang="en-US" altLang="ja-JP" dirty="0" err="1">
                <a:solidFill>
                  <a:srgbClr val="F010D5"/>
                </a:solidFill>
              </a:rPr>
              <a:t>s</a:t>
            </a:r>
            <a:r>
              <a:rPr lang="en-US" altLang="ja-JP" dirty="0" err="1"/>
              <a:t>u</a:t>
            </a:r>
            <a:r>
              <a:rPr lang="en-US" altLang="ja-JP" dirty="0"/>
              <a:t> </a:t>
            </a:r>
            <a:r>
              <a:rPr lang="en-US" altLang="ja-JP" dirty="0">
                <a:sym typeface="Symbol" panose="05050102010706020507" pitchFamily="18" charset="2"/>
              </a:rPr>
              <a:t> </a:t>
            </a:r>
            <a:r>
              <a:rPr lang="en-US" altLang="ja-JP" dirty="0">
                <a:solidFill>
                  <a:srgbClr val="F010D5"/>
                </a:solidFill>
              </a:rPr>
              <a:t>Wdsg1bntkthntmms</a:t>
            </a:r>
          </a:p>
          <a:p>
            <a:pPr lvl="1"/>
            <a:r>
              <a:rPr lang="en-US" altLang="ja-JP" dirty="0"/>
              <a:t>AI</a:t>
            </a:r>
            <a:r>
              <a:rPr lang="ja-JP" altLang="en-US" dirty="0"/>
              <a:t>に生成されてしまう可能性は否定できないが</a:t>
            </a:r>
            <a:r>
              <a:rPr lang="en-US" altLang="ja-JP" dirty="0"/>
              <a:t>…</a:t>
            </a:r>
          </a:p>
          <a:p>
            <a:r>
              <a:rPr kumimoji="1" lang="ja-JP" altLang="en-US" b="1" dirty="0"/>
              <a:t>乱数</a:t>
            </a:r>
            <a:r>
              <a:rPr kumimoji="1" lang="ja-JP" altLang="en-US" dirty="0"/>
              <a:t>パスワード（王道）</a:t>
            </a:r>
            <a:endParaRPr kumimoji="1" lang="en-US" altLang="ja-JP" dirty="0"/>
          </a:p>
          <a:p>
            <a:pPr lvl="1"/>
            <a:r>
              <a:rPr lang="ja-JP" altLang="en-US" dirty="0"/>
              <a:t>一番安全（例：大文字小文字数字混ぜて</a:t>
            </a:r>
            <a:r>
              <a:rPr lang="en-US" altLang="ja-JP" dirty="0"/>
              <a:t>12</a:t>
            </a:r>
            <a:r>
              <a:rPr lang="ja-JP" altLang="en-US" dirty="0"/>
              <a:t>文字）</a:t>
            </a:r>
            <a:endParaRPr lang="en-US" altLang="ja-JP" dirty="0"/>
          </a:p>
          <a:p>
            <a:pPr lvl="1"/>
            <a:r>
              <a:rPr lang="ja-JP" altLang="en-US" dirty="0"/>
              <a:t>生成方法：例えばこの</a:t>
            </a:r>
            <a:r>
              <a:rPr lang="en-US" altLang="ja-JP" dirty="0">
                <a:hlinkClick r:id="rId2"/>
              </a:rPr>
              <a:t>Excel</a:t>
            </a:r>
            <a:endParaRPr lang="en-US" altLang="ja-JP" dirty="0"/>
          </a:p>
          <a:p>
            <a:pPr lvl="2"/>
            <a:r>
              <a:rPr lang="ja-JP" altLang="en-US" dirty="0"/>
              <a:t>注：</a:t>
            </a:r>
            <a:r>
              <a:rPr lang="en-US" altLang="ja-JP" dirty="0"/>
              <a:t>Linux </a:t>
            </a:r>
            <a:r>
              <a:rPr lang="en-US" altLang="ja-JP" dirty="0" err="1"/>
              <a:t>pwgen</a:t>
            </a:r>
            <a:r>
              <a:rPr lang="ja-JP" altLang="en-US" dirty="0"/>
              <a:t>コマンド、スクリプト言語などもっと普通な方法はあります（無理やり</a:t>
            </a:r>
            <a:r>
              <a:rPr lang="en-US" altLang="ja-JP" dirty="0"/>
              <a:t>Excel</a:t>
            </a:r>
            <a:r>
              <a:rPr lang="ja-JP" altLang="en-US" dirty="0"/>
              <a:t>でやってみただけです）</a:t>
            </a:r>
            <a:endParaRPr lang="en-US" altLang="ja-JP" dirty="0"/>
          </a:p>
          <a:p>
            <a:pPr lvl="1"/>
            <a:r>
              <a:rPr kumimoji="1" lang="ja-JP" altLang="en-US" dirty="0">
                <a:solidFill>
                  <a:srgbClr val="F010D5"/>
                </a:solidFill>
              </a:rPr>
              <a:t>問題：なかなか覚えられない</a:t>
            </a:r>
            <a:r>
              <a:rPr kumimoji="1" lang="ja-JP" altLang="en-US" dirty="0"/>
              <a:t>（次スライド）</a:t>
            </a:r>
            <a:endParaRPr kumimoji="1" lang="en-US" altLang="ja-JP" dirty="0"/>
          </a:p>
        </p:txBody>
      </p:sp>
      <p:sp>
        <p:nvSpPr>
          <p:cNvPr id="4" name="日付プレースホルダー 3">
            <a:extLst>
              <a:ext uri="{FF2B5EF4-FFF2-40B4-BE49-F238E27FC236}">
                <a16:creationId xmlns:a16="http://schemas.microsoft.com/office/drawing/2014/main" id="{EC496670-CD9C-72D7-4DDF-C7E08B3DA920}"/>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EB7479FB-1F38-2A66-4EFA-B1C715636CBE}"/>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281B533-9D96-6F03-A3AF-75C872B818CD}"/>
              </a:ext>
            </a:extLst>
          </p:cNvPr>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spTree>
    <p:extLst>
      <p:ext uri="{BB962C8B-B14F-4D97-AF65-F5344CB8AC3E}">
        <p14:creationId xmlns:p14="http://schemas.microsoft.com/office/powerpoint/2010/main" val="3727735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1E3E18-2A62-E4F6-740A-942C2D89925A}"/>
              </a:ext>
            </a:extLst>
          </p:cNvPr>
          <p:cNvSpPr>
            <a:spLocks noGrp="1"/>
          </p:cNvSpPr>
          <p:nvPr>
            <p:ph type="title"/>
          </p:nvPr>
        </p:nvSpPr>
        <p:spPr/>
        <p:txBody>
          <a:bodyPr>
            <a:normAutofit fontScale="90000"/>
          </a:bodyPr>
          <a:lstStyle/>
          <a:p>
            <a:r>
              <a:rPr kumimoji="1" lang="ja-JP" altLang="en-US" dirty="0"/>
              <a:t>乱数パスワード覚えられない問題</a:t>
            </a:r>
          </a:p>
        </p:txBody>
      </p:sp>
      <p:sp>
        <p:nvSpPr>
          <p:cNvPr id="3" name="コンテンツ プレースホルダー 2">
            <a:extLst>
              <a:ext uri="{FF2B5EF4-FFF2-40B4-BE49-F238E27FC236}">
                <a16:creationId xmlns:a16="http://schemas.microsoft.com/office/drawing/2014/main" id="{F688813C-769C-086D-2BBE-73D9CF7B7297}"/>
              </a:ext>
            </a:extLst>
          </p:cNvPr>
          <p:cNvSpPr>
            <a:spLocks noGrp="1"/>
          </p:cNvSpPr>
          <p:nvPr>
            <p:ph idx="1"/>
          </p:nvPr>
        </p:nvSpPr>
        <p:spPr/>
        <p:txBody>
          <a:bodyPr>
            <a:normAutofit/>
          </a:bodyPr>
          <a:lstStyle/>
          <a:p>
            <a:r>
              <a:rPr kumimoji="1" lang="ja-JP" altLang="en-US" dirty="0"/>
              <a:t>紙に書いておく</a:t>
            </a:r>
            <a:r>
              <a:rPr kumimoji="1" lang="en-US" altLang="ja-JP" dirty="0"/>
              <a:t>?</a:t>
            </a:r>
          </a:p>
          <a:p>
            <a:r>
              <a:rPr lang="ja-JP" altLang="en-US" dirty="0"/>
              <a:t>「いざというとき」の手段としては〇</a:t>
            </a:r>
            <a:endParaRPr lang="en-US" altLang="ja-JP" dirty="0"/>
          </a:p>
          <a:p>
            <a:r>
              <a:rPr lang="ja-JP" altLang="en-US" dirty="0"/>
              <a:t>入力を要求されることが稀なら紙でも耐えられる</a:t>
            </a:r>
            <a:endParaRPr lang="en-US" altLang="ja-JP" dirty="0"/>
          </a:p>
          <a:p>
            <a:r>
              <a:rPr lang="ja-JP" altLang="en-US" dirty="0"/>
              <a:t>だが一般には解決策といえるかは怪しい</a:t>
            </a:r>
            <a:endParaRPr lang="en-US" altLang="ja-JP" dirty="0"/>
          </a:p>
          <a:p>
            <a:r>
              <a:rPr lang="ja-JP" altLang="en-US" dirty="0">
                <a:sym typeface="Symbol" panose="05050102010706020507" pitchFamily="18" charset="2"/>
              </a:rPr>
              <a:t> </a:t>
            </a:r>
            <a:r>
              <a:rPr kumimoji="1" lang="ja-JP" altLang="en-US" dirty="0"/>
              <a:t>コンピュータに保存（＋コピペ）したくなる</a:t>
            </a:r>
          </a:p>
        </p:txBody>
      </p:sp>
      <p:sp>
        <p:nvSpPr>
          <p:cNvPr id="4" name="日付プレースホルダー 3">
            <a:extLst>
              <a:ext uri="{FF2B5EF4-FFF2-40B4-BE49-F238E27FC236}">
                <a16:creationId xmlns:a16="http://schemas.microsoft.com/office/drawing/2014/main" id="{29194638-1C92-BA51-52ED-54D0CF20DB80}"/>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B4383C67-8CCC-48B0-FF36-51913F5187DD}"/>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97BC163-9AD2-1E75-BC49-C199FA806354}"/>
              </a:ext>
            </a:extLst>
          </p:cNvPr>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spTree>
    <p:extLst>
      <p:ext uri="{BB962C8B-B14F-4D97-AF65-F5344CB8AC3E}">
        <p14:creationId xmlns:p14="http://schemas.microsoft.com/office/powerpoint/2010/main" val="2434770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32B5E9-077A-06BE-D78B-3B9B76E5DCBE}"/>
              </a:ext>
            </a:extLst>
          </p:cNvPr>
          <p:cNvSpPr>
            <a:spLocks noGrp="1"/>
          </p:cNvSpPr>
          <p:nvPr>
            <p:ph type="title"/>
          </p:nvPr>
        </p:nvSpPr>
        <p:spPr/>
        <p:txBody>
          <a:bodyPr>
            <a:normAutofit fontScale="90000"/>
          </a:bodyPr>
          <a:lstStyle/>
          <a:p>
            <a:r>
              <a:rPr kumimoji="1" lang="ja-JP" altLang="en-US" dirty="0"/>
              <a:t>乱数パスワード覚えられない問題</a:t>
            </a:r>
            <a:br>
              <a:rPr kumimoji="1" lang="en-US" altLang="ja-JP" dirty="0"/>
            </a:br>
            <a:r>
              <a:rPr kumimoji="1" lang="ja-JP" altLang="en-US" dirty="0">
                <a:solidFill>
                  <a:srgbClr val="F010D5"/>
                </a:solidFill>
              </a:rPr>
              <a:t>ほげ</a:t>
            </a:r>
            <a:r>
              <a:rPr kumimoji="1" lang="en-US" altLang="ja-JP" dirty="0">
                <a:solidFill>
                  <a:srgbClr val="F010D5"/>
                </a:solidFill>
              </a:rPr>
              <a:t>.docx </a:t>
            </a:r>
            <a:r>
              <a:rPr kumimoji="1" lang="ja-JP" altLang="en-US" dirty="0"/>
              <a:t>方式</a:t>
            </a:r>
          </a:p>
        </p:txBody>
      </p:sp>
      <p:sp>
        <p:nvSpPr>
          <p:cNvPr id="3" name="コンテンツ プレースホルダー 2">
            <a:extLst>
              <a:ext uri="{FF2B5EF4-FFF2-40B4-BE49-F238E27FC236}">
                <a16:creationId xmlns:a16="http://schemas.microsoft.com/office/drawing/2014/main" id="{97CFEFAA-A113-3A84-DFC9-926267E00435}"/>
              </a:ext>
            </a:extLst>
          </p:cNvPr>
          <p:cNvSpPr>
            <a:spLocks noGrp="1"/>
          </p:cNvSpPr>
          <p:nvPr>
            <p:ph idx="1"/>
          </p:nvPr>
        </p:nvSpPr>
        <p:spPr/>
        <p:txBody>
          <a:bodyPr>
            <a:normAutofit/>
          </a:bodyPr>
          <a:lstStyle/>
          <a:p>
            <a:r>
              <a:rPr lang="ja-JP" altLang="en-US" dirty="0"/>
              <a:t>端末内（ローカルフォルダ）に</a:t>
            </a:r>
            <a:r>
              <a:rPr lang="ja-JP" altLang="en-US" dirty="0">
                <a:solidFill>
                  <a:srgbClr val="F010D5"/>
                </a:solidFill>
              </a:rPr>
              <a:t>暗号化されたファイル</a:t>
            </a:r>
            <a:r>
              <a:rPr lang="ja-JP" altLang="en-US" dirty="0"/>
              <a:t>（</a:t>
            </a:r>
            <a:r>
              <a:rPr lang="en-US" altLang="ja-JP" dirty="0"/>
              <a:t>word </a:t>
            </a:r>
            <a:r>
              <a:rPr lang="ja-JP" altLang="en-US" dirty="0"/>
              <a:t>で作成可能）を作り</a:t>
            </a:r>
            <a:r>
              <a:rPr lang="en-US" altLang="ja-JP" dirty="0"/>
              <a:t>UTokyo Account</a:t>
            </a:r>
            <a:r>
              <a:rPr lang="ja-JP" altLang="en-US" dirty="0"/>
              <a:t>のパスワードをメモしておく「</a:t>
            </a:r>
            <a:r>
              <a:rPr kumimoji="1" lang="ja-JP" altLang="en-US" dirty="0"/>
              <a:t>ほげ</a:t>
            </a:r>
            <a:r>
              <a:rPr lang="en-US" altLang="ja-JP" dirty="0"/>
              <a:t>.docx</a:t>
            </a:r>
            <a:r>
              <a:rPr lang="ja-JP" altLang="en-US" dirty="0"/>
              <a:t>」</a:t>
            </a:r>
            <a:endParaRPr lang="en-US" altLang="ja-JP" dirty="0"/>
          </a:p>
          <a:p>
            <a:pPr lvl="1"/>
            <a:r>
              <a:rPr lang="ja-JP" altLang="en-US" dirty="0">
                <a:hlinkClick r:id="rId2"/>
              </a:rPr>
              <a:t>見本</a:t>
            </a:r>
            <a:r>
              <a:rPr lang="ja-JP" altLang="en-US" dirty="0"/>
              <a:t> </a:t>
            </a:r>
            <a:r>
              <a:rPr lang="en-US" altLang="ja-JP" dirty="0"/>
              <a:t>(</a:t>
            </a:r>
            <a:r>
              <a:rPr lang="ja-JP" altLang="en-US" dirty="0"/>
              <a:t>パスワード：  </a:t>
            </a:r>
            <a:r>
              <a:rPr lang="en-US" altLang="ja-JP" dirty="0"/>
              <a:t>eeyoWei3)</a:t>
            </a:r>
          </a:p>
          <a:p>
            <a:r>
              <a:rPr lang="en-US" altLang="ja-JP" dirty="0"/>
              <a:t>Word:</a:t>
            </a:r>
            <a:r>
              <a:rPr lang="ja-JP" altLang="en-US" dirty="0"/>
              <a:t>「ファイル」</a:t>
            </a:r>
            <a:r>
              <a:rPr lang="ja-JP" altLang="en-US" dirty="0">
                <a:sym typeface="Symbol" panose="05050102010706020507" pitchFamily="18" charset="2"/>
              </a:rPr>
              <a:t></a:t>
            </a:r>
            <a:r>
              <a:rPr lang="ja-JP" altLang="en-US" dirty="0"/>
              <a:t>「情報」</a:t>
            </a:r>
            <a:r>
              <a:rPr lang="ja-JP" altLang="en-US" dirty="0">
                <a:sym typeface="Symbol" panose="05050102010706020507" pitchFamily="18" charset="2"/>
              </a:rPr>
              <a:t></a:t>
            </a:r>
            <a:r>
              <a:rPr lang="ja-JP" altLang="en-US" dirty="0"/>
              <a:t>「文書の保護」</a:t>
            </a:r>
            <a:r>
              <a:rPr lang="ja-JP" altLang="en-US" dirty="0">
                <a:sym typeface="Symbol" panose="05050102010706020507" pitchFamily="18" charset="2"/>
              </a:rPr>
              <a:t></a:t>
            </a:r>
            <a:r>
              <a:rPr lang="ja-JP" altLang="en-US" dirty="0"/>
              <a:t>「パスワードを使用して暗号化」</a:t>
            </a:r>
            <a:endParaRPr lang="en-US" altLang="ja-JP" dirty="0"/>
          </a:p>
        </p:txBody>
      </p:sp>
      <p:sp>
        <p:nvSpPr>
          <p:cNvPr id="4" name="日付プレースホルダー 3">
            <a:extLst>
              <a:ext uri="{FF2B5EF4-FFF2-40B4-BE49-F238E27FC236}">
                <a16:creationId xmlns:a16="http://schemas.microsoft.com/office/drawing/2014/main" id="{46CA1032-BBC1-072A-5020-1F3CFA0AA2F8}"/>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28D4EAD5-1D4C-4C95-7DB0-D1755133A700}"/>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AB9E232F-06C8-ADC6-15BD-67E21B8381E9}"/>
              </a:ext>
            </a:extLst>
          </p:cNvPr>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spTree>
    <p:extLst>
      <p:ext uri="{BB962C8B-B14F-4D97-AF65-F5344CB8AC3E}">
        <p14:creationId xmlns:p14="http://schemas.microsoft.com/office/powerpoint/2010/main" val="2716494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73CB3F-4042-61BA-0FDE-E0066F56D327}"/>
              </a:ext>
            </a:extLst>
          </p:cNvPr>
          <p:cNvSpPr>
            <a:spLocks noGrp="1"/>
          </p:cNvSpPr>
          <p:nvPr>
            <p:ph type="title"/>
          </p:nvPr>
        </p:nvSpPr>
        <p:spPr/>
        <p:txBody>
          <a:bodyPr/>
          <a:lstStyle/>
          <a:p>
            <a:r>
              <a:rPr lang="ja-JP" altLang="en-US" dirty="0">
                <a:solidFill>
                  <a:srgbClr val="F010D5"/>
                </a:solidFill>
              </a:rPr>
              <a:t>ほげ</a:t>
            </a:r>
            <a:r>
              <a:rPr lang="en-US" altLang="ja-JP" dirty="0">
                <a:solidFill>
                  <a:srgbClr val="F010D5"/>
                </a:solidFill>
              </a:rPr>
              <a:t>.docx</a:t>
            </a:r>
            <a:r>
              <a:rPr lang="ja-JP" altLang="en-US" dirty="0"/>
              <a:t>のパスワードは</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264BFC81-5F2A-41F6-FB24-34CA7EF66ED6}"/>
              </a:ext>
            </a:extLst>
          </p:cNvPr>
          <p:cNvSpPr>
            <a:spLocks noGrp="1"/>
          </p:cNvSpPr>
          <p:nvPr>
            <p:ph idx="1"/>
          </p:nvPr>
        </p:nvSpPr>
        <p:spPr/>
        <p:txBody>
          <a:bodyPr>
            <a:normAutofit fontScale="85000" lnSpcReduction="20000"/>
          </a:bodyPr>
          <a:lstStyle/>
          <a:p>
            <a:r>
              <a:rPr kumimoji="1" lang="en-US" altLang="ja-JP" dirty="0"/>
              <a:t>A: </a:t>
            </a:r>
            <a:r>
              <a:rPr kumimoji="1" lang="ja-JP" altLang="en-US" dirty="0"/>
              <a:t>記憶可能なものに設定</a:t>
            </a:r>
            <a:endParaRPr kumimoji="1" lang="en-US" altLang="ja-JP" dirty="0"/>
          </a:p>
          <a:p>
            <a:r>
              <a:rPr lang="en-US" altLang="ja-JP" dirty="0"/>
              <a:t>Q: </a:t>
            </a:r>
            <a:r>
              <a:rPr lang="ja-JP" altLang="en-US" dirty="0"/>
              <a:t>え？それって（初めから</a:t>
            </a:r>
            <a:r>
              <a:rPr lang="en-US" altLang="ja-JP" dirty="0"/>
              <a:t>utac</a:t>
            </a:r>
            <a:r>
              <a:rPr lang="ja-JP" altLang="en-US" dirty="0"/>
              <a:t>に記憶可能なパスワードを使うのと）同じことでは</a:t>
            </a:r>
            <a:r>
              <a:rPr lang="en-US" altLang="ja-JP" dirty="0"/>
              <a:t>?</a:t>
            </a:r>
          </a:p>
          <a:p>
            <a:r>
              <a:rPr kumimoji="1" lang="en-US" altLang="ja-JP" dirty="0"/>
              <a:t>A: </a:t>
            </a:r>
            <a:r>
              <a:rPr kumimoji="1" lang="ja-JP" altLang="en-US" dirty="0"/>
              <a:t>否。「ほげ</a:t>
            </a:r>
            <a:r>
              <a:rPr kumimoji="1" lang="en-US" altLang="ja-JP" dirty="0"/>
              <a:t>.docx</a:t>
            </a:r>
            <a:r>
              <a:rPr kumimoji="1" lang="ja-JP" altLang="en-US" dirty="0"/>
              <a:t>」がその端末に物理的にさわら</a:t>
            </a:r>
            <a:r>
              <a:rPr lang="ja-JP" altLang="en-US" dirty="0"/>
              <a:t>ない</a:t>
            </a:r>
            <a:r>
              <a:rPr kumimoji="1" lang="ja-JP" altLang="en-US" dirty="0"/>
              <a:t>と開けられない</a:t>
            </a:r>
            <a:r>
              <a:rPr lang="ja-JP" altLang="en-US" dirty="0"/>
              <a:t>ようにしていれ</a:t>
            </a:r>
            <a:r>
              <a:rPr kumimoji="1" lang="ja-JP" altLang="en-US" dirty="0"/>
              <a:t>ば「ほげ</a:t>
            </a:r>
            <a:r>
              <a:rPr kumimoji="1" lang="en-US" altLang="ja-JP" dirty="0"/>
              <a:t>.docx</a:t>
            </a:r>
            <a:r>
              <a:rPr kumimoji="1" lang="ja-JP" altLang="en-US" dirty="0"/>
              <a:t>」はすでにある程度安全</a:t>
            </a:r>
            <a:endParaRPr kumimoji="1" lang="en-US" altLang="ja-JP" dirty="0"/>
          </a:p>
          <a:p>
            <a:r>
              <a:rPr kumimoji="1" lang="en-US" altLang="ja-JP" dirty="0"/>
              <a:t>UTokyo Account</a:t>
            </a:r>
            <a:r>
              <a:rPr kumimoji="1" lang="ja-JP" altLang="en-US" dirty="0"/>
              <a:t>パスワードはインターネットに開いた入口の鍵であることに注意</a:t>
            </a:r>
            <a:r>
              <a:rPr kumimoji="1" lang="en-US" altLang="ja-JP" dirty="0"/>
              <a:t>!</a:t>
            </a:r>
          </a:p>
          <a:p>
            <a:r>
              <a:rPr lang="en-US" altLang="ja-JP" dirty="0"/>
              <a:t>utac</a:t>
            </a:r>
            <a:r>
              <a:rPr lang="ja-JP" altLang="en-US" dirty="0"/>
              <a:t>は以下の</a:t>
            </a:r>
            <a:r>
              <a:rPr lang="en-US" altLang="ja-JP" dirty="0"/>
              <a:t>(a)(b)</a:t>
            </a:r>
            <a:r>
              <a:rPr lang="ja-JP" altLang="en-US" dirty="0"/>
              <a:t>（の弱い方）で守られている</a:t>
            </a:r>
            <a:endParaRPr lang="en-US" altLang="ja-JP" dirty="0"/>
          </a:p>
          <a:p>
            <a:pPr lvl="1"/>
            <a:r>
              <a:rPr lang="en-US" altLang="ja-JP" dirty="0"/>
              <a:t>(a) </a:t>
            </a:r>
            <a:r>
              <a:rPr lang="ja-JP" altLang="en-US" dirty="0"/>
              <a:t>乱数パスワード</a:t>
            </a:r>
            <a:endParaRPr lang="en-US" altLang="ja-JP" dirty="0"/>
          </a:p>
          <a:p>
            <a:pPr lvl="1"/>
            <a:r>
              <a:rPr lang="en-US" altLang="ja-JP" dirty="0"/>
              <a:t>(b) </a:t>
            </a:r>
            <a:r>
              <a:rPr lang="ja-JP" altLang="en-US" dirty="0"/>
              <a:t>端末の物理セキュリティ＋ログインセキュリティ＋ほげ</a:t>
            </a:r>
            <a:r>
              <a:rPr lang="en-US" altLang="ja-JP" dirty="0"/>
              <a:t>.docx</a:t>
            </a:r>
            <a:r>
              <a:rPr lang="ja-JP" altLang="en-US" dirty="0"/>
              <a:t>のパスワード</a:t>
            </a:r>
            <a:endParaRPr lang="en-US" altLang="ja-JP" dirty="0"/>
          </a:p>
        </p:txBody>
      </p:sp>
      <p:sp>
        <p:nvSpPr>
          <p:cNvPr id="4" name="日付プレースホルダー 3">
            <a:extLst>
              <a:ext uri="{FF2B5EF4-FFF2-40B4-BE49-F238E27FC236}">
                <a16:creationId xmlns:a16="http://schemas.microsoft.com/office/drawing/2014/main" id="{30C03E70-83A7-ABC5-1B4E-A28986445FD7}"/>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DD506F66-6191-C358-BC92-DC02DA07B3F9}"/>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C4BADE5-F883-B205-7444-B7941686292E}"/>
              </a:ext>
            </a:extLst>
          </p:cNvPr>
          <p:cNvSpPr>
            <a:spLocks noGrp="1"/>
          </p:cNvSpPr>
          <p:nvPr>
            <p:ph type="sldNum" sz="quarter" idx="12"/>
          </p:nvPr>
        </p:nvSpPr>
        <p:spPr/>
        <p:txBody>
          <a:bodyPr/>
          <a:lstStyle/>
          <a:p>
            <a:fld id="{EDF77D8D-9987-453A-9A05-EB91CA595C68}" type="slidenum">
              <a:rPr kumimoji="1" lang="ja-JP" altLang="en-US" smtClean="0"/>
              <a:pPr/>
              <a:t>25</a:t>
            </a:fld>
            <a:endParaRPr kumimoji="1" lang="ja-JP" altLang="en-US"/>
          </a:p>
        </p:txBody>
      </p:sp>
    </p:spTree>
    <p:extLst>
      <p:ext uri="{BB962C8B-B14F-4D97-AF65-F5344CB8AC3E}">
        <p14:creationId xmlns:p14="http://schemas.microsoft.com/office/powerpoint/2010/main" val="1200508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35101F-2927-4A48-9B91-975B7BA55BB3}"/>
              </a:ext>
            </a:extLst>
          </p:cNvPr>
          <p:cNvSpPr>
            <a:spLocks noGrp="1"/>
          </p:cNvSpPr>
          <p:nvPr>
            <p:ph type="title"/>
          </p:nvPr>
        </p:nvSpPr>
        <p:spPr/>
        <p:txBody>
          <a:bodyPr>
            <a:normAutofit/>
          </a:bodyPr>
          <a:lstStyle/>
          <a:p>
            <a:r>
              <a:rPr kumimoji="1" lang="ja-JP" altLang="en-US" dirty="0"/>
              <a:t>サービス提供の方針</a:t>
            </a:r>
          </a:p>
        </p:txBody>
      </p:sp>
      <p:sp>
        <p:nvSpPr>
          <p:cNvPr id="3" name="コンテンツ プレースホルダー 2">
            <a:extLst>
              <a:ext uri="{FF2B5EF4-FFF2-40B4-BE49-F238E27FC236}">
                <a16:creationId xmlns:a16="http://schemas.microsoft.com/office/drawing/2014/main" id="{87B4B09F-4EFC-483E-A232-5C78EDEE9F3F}"/>
              </a:ext>
            </a:extLst>
          </p:cNvPr>
          <p:cNvSpPr>
            <a:spLocks noGrp="1"/>
          </p:cNvSpPr>
          <p:nvPr>
            <p:ph idx="1"/>
          </p:nvPr>
        </p:nvSpPr>
        <p:spPr>
          <a:xfrm>
            <a:off x="179512" y="1500174"/>
            <a:ext cx="8964488" cy="4525963"/>
          </a:xfrm>
        </p:spPr>
        <p:txBody>
          <a:bodyPr/>
          <a:lstStyle/>
          <a:p>
            <a:r>
              <a:rPr kumimoji="1" lang="ja-JP" altLang="en-US" b="1" dirty="0"/>
              <a:t>集約</a:t>
            </a:r>
            <a:r>
              <a:rPr kumimoji="1" lang="en-US" altLang="ja-JP" b="1" dirty="0"/>
              <a:t>:</a:t>
            </a:r>
            <a:r>
              <a:rPr kumimoji="1" lang="en-US" altLang="ja-JP" dirty="0"/>
              <a:t> </a:t>
            </a:r>
            <a:r>
              <a:rPr kumimoji="1" lang="ja-JP" altLang="en-US" dirty="0"/>
              <a:t>ほとんどのサービスに、</a:t>
            </a:r>
            <a:r>
              <a:rPr kumimoji="1" lang="en-US" altLang="ja-JP" dirty="0">
                <a:solidFill>
                  <a:srgbClr val="F010D5"/>
                </a:solidFill>
              </a:rPr>
              <a:t>UTokyo Account</a:t>
            </a:r>
            <a:r>
              <a:rPr kumimoji="1" lang="ja-JP" altLang="en-US" dirty="0"/>
              <a:t>（以下 </a:t>
            </a:r>
            <a:r>
              <a:rPr kumimoji="1" lang="en-US" altLang="ja-JP" dirty="0">
                <a:solidFill>
                  <a:srgbClr val="F010D5"/>
                </a:solidFill>
              </a:rPr>
              <a:t>utac</a:t>
            </a:r>
            <a:r>
              <a:rPr kumimoji="1" lang="ja-JP" altLang="en-US" dirty="0"/>
              <a:t>）だけで入れるようにする</a:t>
            </a:r>
            <a:endParaRPr lang="en-US" altLang="ja-JP" dirty="0"/>
          </a:p>
          <a:p>
            <a:r>
              <a:rPr lang="ja-JP" altLang="en-US" b="1" dirty="0"/>
              <a:t>どこでも</a:t>
            </a:r>
            <a:r>
              <a:rPr lang="en-US" altLang="ja-JP" b="1" dirty="0"/>
              <a:t>:</a:t>
            </a:r>
            <a:r>
              <a:rPr lang="en-US" altLang="ja-JP" dirty="0"/>
              <a:t> </a:t>
            </a:r>
            <a:r>
              <a:rPr lang="ja-JP" altLang="en-US" dirty="0"/>
              <a:t>在宅等、場所を選ばず仕事を可能にする</a:t>
            </a:r>
            <a:endParaRPr kumimoji="1" lang="ja-JP" altLang="en-US" dirty="0"/>
          </a:p>
        </p:txBody>
      </p:sp>
      <p:sp>
        <p:nvSpPr>
          <p:cNvPr id="4" name="日付プレースホルダー 3">
            <a:extLst>
              <a:ext uri="{FF2B5EF4-FFF2-40B4-BE49-F238E27FC236}">
                <a16:creationId xmlns:a16="http://schemas.microsoft.com/office/drawing/2014/main" id="{2721C498-AA2C-4A0A-9E77-CEDF99385A38}"/>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E77DDCCD-298F-422D-9520-6F05720CE323}"/>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96B65CB-8223-40D2-BB26-C41402D8702C}"/>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
        <p:nvSpPr>
          <p:cNvPr id="10" name="正方形/長方形 4">
            <a:extLst>
              <a:ext uri="{FF2B5EF4-FFF2-40B4-BE49-F238E27FC236}">
                <a16:creationId xmlns:a16="http://schemas.microsoft.com/office/drawing/2014/main" id="{6F770046-5F8F-4B31-A35D-09128570538F}"/>
              </a:ext>
            </a:extLst>
          </p:cNvPr>
          <p:cNvSpPr/>
          <p:nvPr/>
        </p:nvSpPr>
        <p:spPr>
          <a:xfrm>
            <a:off x="323528" y="4878046"/>
            <a:ext cx="8640960" cy="423162"/>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2"/>
              </a:rPr>
              <a:t>UTokyo Account (utac)</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1" name="正方形/長方形 5">
            <a:extLst>
              <a:ext uri="{FF2B5EF4-FFF2-40B4-BE49-F238E27FC236}">
                <a16:creationId xmlns:a16="http://schemas.microsoft.com/office/drawing/2014/main" id="{0B3B423B-2DE2-471D-9070-EF5C845E666C}"/>
              </a:ext>
            </a:extLst>
          </p:cNvPr>
          <p:cNvSpPr/>
          <p:nvPr/>
        </p:nvSpPr>
        <p:spPr>
          <a:xfrm>
            <a:off x="539552" y="4058361"/>
            <a:ext cx="941780" cy="576423"/>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2" name="正方形/長方形 6">
            <a:extLst>
              <a:ext uri="{FF2B5EF4-FFF2-40B4-BE49-F238E27FC236}">
                <a16:creationId xmlns:a16="http://schemas.microsoft.com/office/drawing/2014/main" id="{CAF90C73-C011-4A32-BD82-36AEBC2D55B6}"/>
              </a:ext>
            </a:extLst>
          </p:cNvPr>
          <p:cNvSpPr/>
          <p:nvPr/>
        </p:nvSpPr>
        <p:spPr>
          <a:xfrm>
            <a:off x="1602583" y="4058361"/>
            <a:ext cx="1025201" cy="576423"/>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3" name="矢印: 上 11">
            <a:extLst>
              <a:ext uri="{FF2B5EF4-FFF2-40B4-BE49-F238E27FC236}">
                <a16:creationId xmlns:a16="http://schemas.microsoft.com/office/drawing/2014/main" id="{556E4A2F-20D3-4046-AF19-36668A9D63A5}"/>
              </a:ext>
            </a:extLst>
          </p:cNvPr>
          <p:cNvSpPr/>
          <p:nvPr/>
        </p:nvSpPr>
        <p:spPr>
          <a:xfrm>
            <a:off x="755576" y="4634784"/>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4" name="矢印: 上 12">
            <a:extLst>
              <a:ext uri="{FF2B5EF4-FFF2-40B4-BE49-F238E27FC236}">
                <a16:creationId xmlns:a16="http://schemas.microsoft.com/office/drawing/2014/main" id="{900D6184-8E25-4A28-8442-29C0750278D9}"/>
              </a:ext>
            </a:extLst>
          </p:cNvPr>
          <p:cNvSpPr/>
          <p:nvPr/>
        </p:nvSpPr>
        <p:spPr>
          <a:xfrm>
            <a:off x="1835696" y="4634784"/>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5" name="矢印: 上 13">
            <a:extLst>
              <a:ext uri="{FF2B5EF4-FFF2-40B4-BE49-F238E27FC236}">
                <a16:creationId xmlns:a16="http://schemas.microsoft.com/office/drawing/2014/main" id="{CFA40E64-2DF6-48DD-A312-10B94E010CE7}"/>
              </a:ext>
            </a:extLst>
          </p:cNvPr>
          <p:cNvSpPr/>
          <p:nvPr/>
        </p:nvSpPr>
        <p:spPr>
          <a:xfrm>
            <a:off x="3030742" y="4634784"/>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6" name="矢印: 上 14">
            <a:extLst>
              <a:ext uri="{FF2B5EF4-FFF2-40B4-BE49-F238E27FC236}">
                <a16:creationId xmlns:a16="http://schemas.microsoft.com/office/drawing/2014/main" id="{FA37E608-44D5-4178-8152-AEA678EC39EA}"/>
              </a:ext>
            </a:extLst>
          </p:cNvPr>
          <p:cNvSpPr/>
          <p:nvPr/>
        </p:nvSpPr>
        <p:spPr>
          <a:xfrm>
            <a:off x="4067944" y="4634784"/>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7" name="矢印: 上 15">
            <a:extLst>
              <a:ext uri="{FF2B5EF4-FFF2-40B4-BE49-F238E27FC236}">
                <a16:creationId xmlns:a16="http://schemas.microsoft.com/office/drawing/2014/main" id="{F3BD7EFB-9ABF-4506-9F4C-D2C9F9CC261A}"/>
              </a:ext>
            </a:extLst>
          </p:cNvPr>
          <p:cNvSpPr/>
          <p:nvPr/>
        </p:nvSpPr>
        <p:spPr>
          <a:xfrm>
            <a:off x="5971329" y="4658345"/>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8" name="正方形/長方形 9">
            <a:extLst>
              <a:ext uri="{FF2B5EF4-FFF2-40B4-BE49-F238E27FC236}">
                <a16:creationId xmlns:a16="http://schemas.microsoft.com/office/drawing/2014/main" id="{550A31D8-059C-4310-BA0E-2C65871F2067}"/>
              </a:ext>
            </a:extLst>
          </p:cNvPr>
          <p:cNvSpPr/>
          <p:nvPr/>
        </p:nvSpPr>
        <p:spPr>
          <a:xfrm>
            <a:off x="5790789" y="4052033"/>
            <a:ext cx="869443" cy="571177"/>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21" name="矢印: 上 34">
            <a:extLst>
              <a:ext uri="{FF2B5EF4-FFF2-40B4-BE49-F238E27FC236}">
                <a16:creationId xmlns:a16="http://schemas.microsoft.com/office/drawing/2014/main" id="{67E56C05-550D-4016-B894-5C6A15EA2034}"/>
              </a:ext>
            </a:extLst>
          </p:cNvPr>
          <p:cNvSpPr/>
          <p:nvPr/>
        </p:nvSpPr>
        <p:spPr>
          <a:xfrm>
            <a:off x="5055777" y="4650459"/>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22" name="正方形/長方形 36">
            <a:extLst>
              <a:ext uri="{FF2B5EF4-FFF2-40B4-BE49-F238E27FC236}">
                <a16:creationId xmlns:a16="http://schemas.microsoft.com/office/drawing/2014/main" id="{B0DA7DBA-A486-438B-BF92-3D3B12A5C547}"/>
              </a:ext>
            </a:extLst>
          </p:cNvPr>
          <p:cNvSpPr/>
          <p:nvPr/>
        </p:nvSpPr>
        <p:spPr>
          <a:xfrm>
            <a:off x="4854686" y="4051338"/>
            <a:ext cx="869442" cy="571874"/>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9" name="四角形: 角を丸くする 26">
            <a:extLst>
              <a:ext uri="{FF2B5EF4-FFF2-40B4-BE49-F238E27FC236}">
                <a16:creationId xmlns:a16="http://schemas.microsoft.com/office/drawing/2014/main" id="{9DA1A2EE-DC76-4103-96EF-34574F2BAE09}"/>
              </a:ext>
            </a:extLst>
          </p:cNvPr>
          <p:cNvSpPr/>
          <p:nvPr/>
        </p:nvSpPr>
        <p:spPr>
          <a:xfrm>
            <a:off x="3829908" y="4456952"/>
            <a:ext cx="956302" cy="158015"/>
          </a:xfrm>
          <a:prstGeom prst="round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3"/>
              </a:rPr>
              <a:t>有効化</a:t>
            </a:r>
            <a:endParaRPr kumimoji="1" lang="ja-JP" altLang="en-US" sz="1200" dirty="0">
              <a:solidFill>
                <a:schemeClr val="tx1"/>
              </a:solidFill>
            </a:endParaRPr>
          </a:p>
        </p:txBody>
      </p:sp>
      <p:sp>
        <p:nvSpPr>
          <p:cNvPr id="23" name="矢印: 上 15">
            <a:extLst>
              <a:ext uri="{FF2B5EF4-FFF2-40B4-BE49-F238E27FC236}">
                <a16:creationId xmlns:a16="http://schemas.microsoft.com/office/drawing/2014/main" id="{F653FF81-1761-25E5-71C7-280B5F734E0E}"/>
              </a:ext>
            </a:extLst>
          </p:cNvPr>
          <p:cNvSpPr/>
          <p:nvPr/>
        </p:nvSpPr>
        <p:spPr>
          <a:xfrm>
            <a:off x="8054487" y="4650101"/>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24" name="正方形/長方形 9">
            <a:extLst>
              <a:ext uri="{FF2B5EF4-FFF2-40B4-BE49-F238E27FC236}">
                <a16:creationId xmlns:a16="http://schemas.microsoft.com/office/drawing/2014/main" id="{7D7BB1E9-862B-CF28-9E3D-CEDF73BFCECA}"/>
              </a:ext>
            </a:extLst>
          </p:cNvPr>
          <p:cNvSpPr/>
          <p:nvPr/>
        </p:nvSpPr>
        <p:spPr>
          <a:xfrm>
            <a:off x="7873947" y="4043789"/>
            <a:ext cx="869443" cy="571177"/>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1200" b="1" dirty="0">
              <a:solidFill>
                <a:schemeClr val="tx1"/>
              </a:solidFill>
              <a:latin typeface="Meiryo UI" panose="020B0604030504040204" pitchFamily="50" charset="-128"/>
              <a:ea typeface="Meiryo UI" panose="020B0604030504040204" pitchFamily="50" charset="-128"/>
            </a:endParaRPr>
          </a:p>
        </p:txBody>
      </p:sp>
      <p:pic>
        <p:nvPicPr>
          <p:cNvPr id="26" name="図 25" descr="ロゴ&#10;&#10;自動的に生成された説明">
            <a:hlinkClick r:id="rId4"/>
            <a:extLst>
              <a:ext uri="{FF2B5EF4-FFF2-40B4-BE49-F238E27FC236}">
                <a16:creationId xmlns:a16="http://schemas.microsoft.com/office/drawing/2014/main" id="{5CFF80F6-3DDD-4CCD-CAE7-80AE87FE95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3902" y="4016354"/>
            <a:ext cx="735736" cy="735736"/>
          </a:xfrm>
          <a:prstGeom prst="rect">
            <a:avLst/>
          </a:prstGeom>
        </p:spPr>
      </p:pic>
      <p:pic>
        <p:nvPicPr>
          <p:cNvPr id="28" name="図 27">
            <a:hlinkClick r:id="rId6"/>
            <a:extLst>
              <a:ext uri="{FF2B5EF4-FFF2-40B4-BE49-F238E27FC236}">
                <a16:creationId xmlns:a16="http://schemas.microsoft.com/office/drawing/2014/main" id="{B21D5784-6056-E839-EFA6-27D655C2DA2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90380" y="4217107"/>
            <a:ext cx="903495" cy="170931"/>
          </a:xfrm>
          <a:prstGeom prst="rect">
            <a:avLst/>
          </a:prstGeom>
        </p:spPr>
      </p:pic>
      <p:pic>
        <p:nvPicPr>
          <p:cNvPr id="32" name="図 31" descr="ロゴ, 会社名&#10;&#10;自動的に生成された説明">
            <a:hlinkClick r:id="rId8"/>
            <a:extLst>
              <a:ext uri="{FF2B5EF4-FFF2-40B4-BE49-F238E27FC236}">
                <a16:creationId xmlns:a16="http://schemas.microsoft.com/office/drawing/2014/main" id="{CB1C709B-BD8E-7134-3D0A-1581368FDE1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31990" y="4045779"/>
            <a:ext cx="1047922" cy="589005"/>
          </a:xfrm>
          <a:prstGeom prst="rect">
            <a:avLst/>
          </a:prstGeom>
        </p:spPr>
      </p:pic>
      <p:pic>
        <p:nvPicPr>
          <p:cNvPr id="36" name="図 35" descr="ロゴ, 会社名&#10;&#10;自動的に生成された説明">
            <a:hlinkClick r:id="rId10"/>
            <a:extLst>
              <a:ext uri="{FF2B5EF4-FFF2-40B4-BE49-F238E27FC236}">
                <a16:creationId xmlns:a16="http://schemas.microsoft.com/office/drawing/2014/main" id="{4BB7A668-60DB-9C01-A1A2-AB89C87BD41D}"/>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839740" y="3651072"/>
            <a:ext cx="948284" cy="632189"/>
          </a:xfrm>
          <a:prstGeom prst="rect">
            <a:avLst/>
          </a:prstGeom>
        </p:spPr>
      </p:pic>
      <p:pic>
        <p:nvPicPr>
          <p:cNvPr id="38" name="図 37" descr="挿絵 が含まれている画像&#10;&#10;自動的に生成された説明">
            <a:hlinkClick r:id="rId12"/>
            <a:extLst>
              <a:ext uri="{FF2B5EF4-FFF2-40B4-BE49-F238E27FC236}">
                <a16:creationId xmlns:a16="http://schemas.microsoft.com/office/drawing/2014/main" id="{48D81650-4DAF-5546-307C-ECF04466E4A7}"/>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926694" y="4257401"/>
            <a:ext cx="734426" cy="166915"/>
          </a:xfrm>
          <a:prstGeom prst="rect">
            <a:avLst/>
          </a:prstGeom>
        </p:spPr>
      </p:pic>
      <p:pic>
        <p:nvPicPr>
          <p:cNvPr id="40" name="図 39" descr="挿絵 が含まれている画像&#10;&#10;自動的に生成された説明">
            <a:hlinkClick r:id="rId14"/>
            <a:extLst>
              <a:ext uri="{FF2B5EF4-FFF2-40B4-BE49-F238E27FC236}">
                <a16:creationId xmlns:a16="http://schemas.microsoft.com/office/drawing/2014/main" id="{4E65D1C4-9504-FC2F-0B80-74CA34008EB0}"/>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817325" y="4276872"/>
            <a:ext cx="832486" cy="232252"/>
          </a:xfrm>
          <a:prstGeom prst="rect">
            <a:avLst/>
          </a:prstGeom>
        </p:spPr>
      </p:pic>
      <p:pic>
        <p:nvPicPr>
          <p:cNvPr id="42" name="グラフィックス 41">
            <a:hlinkClick r:id="rId16"/>
            <a:extLst>
              <a:ext uri="{FF2B5EF4-FFF2-40B4-BE49-F238E27FC236}">
                <a16:creationId xmlns:a16="http://schemas.microsoft.com/office/drawing/2014/main" id="{A969DA39-4085-662D-6591-F0B97CAF4DA6}"/>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967517" y="4315446"/>
            <a:ext cx="759385" cy="192657"/>
          </a:xfrm>
          <a:prstGeom prst="rect">
            <a:avLst/>
          </a:prstGeom>
        </p:spPr>
      </p:pic>
      <p:sp>
        <p:nvSpPr>
          <p:cNvPr id="8" name="四角形: 角を丸くする 7">
            <a:extLst>
              <a:ext uri="{FF2B5EF4-FFF2-40B4-BE49-F238E27FC236}">
                <a16:creationId xmlns:a16="http://schemas.microsoft.com/office/drawing/2014/main" id="{B28D1B78-4160-813E-57D9-F59D7C510073}"/>
              </a:ext>
            </a:extLst>
          </p:cNvPr>
          <p:cNvSpPr/>
          <p:nvPr/>
        </p:nvSpPr>
        <p:spPr>
          <a:xfrm>
            <a:off x="683568" y="5452293"/>
            <a:ext cx="7920880" cy="52281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ym typeface="Symbol" panose="05050102010706020507" pitchFamily="18" charset="2"/>
              </a:rPr>
              <a:t> </a:t>
            </a:r>
            <a:r>
              <a:rPr lang="ja-JP" altLang="en-US" dirty="0"/>
              <a:t>データは「学内アクセスに限定」に頼らず、</a:t>
            </a:r>
            <a:r>
              <a:rPr lang="ja-JP" altLang="en-US" b="1" dirty="0"/>
              <a:t>強力なユーザ認証</a:t>
            </a:r>
            <a:r>
              <a:rPr lang="ja-JP" altLang="en-US" dirty="0"/>
              <a:t>で守る</a:t>
            </a:r>
            <a:endParaRPr kumimoji="1" lang="ja-JP" altLang="en-US" dirty="0"/>
          </a:p>
        </p:txBody>
      </p:sp>
      <p:pic>
        <p:nvPicPr>
          <p:cNvPr id="20" name="図 19" descr="アイコン&#10;&#10;自動的に生成された説明">
            <a:extLst>
              <a:ext uri="{FF2B5EF4-FFF2-40B4-BE49-F238E27FC236}">
                <a16:creationId xmlns:a16="http://schemas.microsoft.com/office/drawing/2014/main" id="{1576306B-5094-5127-80C4-07D669302878}"/>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732240" y="4189753"/>
            <a:ext cx="1050189" cy="420843"/>
          </a:xfrm>
          <a:prstGeom prst="rect">
            <a:avLst/>
          </a:prstGeom>
        </p:spPr>
      </p:pic>
      <p:sp>
        <p:nvSpPr>
          <p:cNvPr id="25" name="矢印: 上 15">
            <a:extLst>
              <a:ext uri="{FF2B5EF4-FFF2-40B4-BE49-F238E27FC236}">
                <a16:creationId xmlns:a16="http://schemas.microsoft.com/office/drawing/2014/main" id="{35C9C96E-4353-220C-B21E-A4AF638D143C}"/>
              </a:ext>
            </a:extLst>
          </p:cNvPr>
          <p:cNvSpPr/>
          <p:nvPr/>
        </p:nvSpPr>
        <p:spPr>
          <a:xfrm>
            <a:off x="7009851" y="4652935"/>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pic>
        <p:nvPicPr>
          <p:cNvPr id="29" name="図 28" descr="白い背景に黒い文字が書かれた紙&#10;&#10;中程度の精度で自動的に生成された説明">
            <a:extLst>
              <a:ext uri="{FF2B5EF4-FFF2-40B4-BE49-F238E27FC236}">
                <a16:creationId xmlns:a16="http://schemas.microsoft.com/office/drawing/2014/main" id="{8DFA53D8-836B-0C6A-D4C0-7A970B28F01F}"/>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475988" y="3875798"/>
            <a:ext cx="336371" cy="365125"/>
          </a:xfrm>
          <a:prstGeom prst="rect">
            <a:avLst/>
          </a:prstGeom>
        </p:spPr>
      </p:pic>
      <p:pic>
        <p:nvPicPr>
          <p:cNvPr id="30" name="図 29" descr="白い背景に黒い文字が書かれた紙&#10;&#10;中程度の精度で自動的に生成された説明">
            <a:extLst>
              <a:ext uri="{FF2B5EF4-FFF2-40B4-BE49-F238E27FC236}">
                <a16:creationId xmlns:a16="http://schemas.microsoft.com/office/drawing/2014/main" id="{6D45BBB9-9AAC-636D-FE3D-4CECE20576E0}"/>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511878" y="3869803"/>
            <a:ext cx="336371" cy="365125"/>
          </a:xfrm>
          <a:prstGeom prst="rect">
            <a:avLst/>
          </a:prstGeom>
        </p:spPr>
      </p:pic>
    </p:spTree>
    <p:extLst>
      <p:ext uri="{BB962C8B-B14F-4D97-AF65-F5344CB8AC3E}">
        <p14:creationId xmlns:p14="http://schemas.microsoft.com/office/powerpoint/2010/main" val="1067184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87B369-6662-42F9-BD87-4EEB85B9FB0E}"/>
              </a:ext>
            </a:extLst>
          </p:cNvPr>
          <p:cNvSpPr>
            <a:spLocks noGrp="1"/>
          </p:cNvSpPr>
          <p:nvPr>
            <p:ph type="title"/>
          </p:nvPr>
        </p:nvSpPr>
        <p:spPr/>
        <p:txBody>
          <a:bodyPr>
            <a:normAutofit/>
          </a:bodyPr>
          <a:lstStyle/>
          <a:p>
            <a:r>
              <a:rPr kumimoji="1" lang="ja-JP" altLang="en-US" dirty="0"/>
              <a:t>強力なユーザ認証の基本</a:t>
            </a:r>
          </a:p>
        </p:txBody>
      </p:sp>
      <p:sp>
        <p:nvSpPr>
          <p:cNvPr id="3" name="コンテンツ プレースホルダー 2">
            <a:extLst>
              <a:ext uri="{FF2B5EF4-FFF2-40B4-BE49-F238E27FC236}">
                <a16:creationId xmlns:a16="http://schemas.microsoft.com/office/drawing/2014/main" id="{A6CAC519-D47E-4B5E-8AD5-1A8DDD1A6DFA}"/>
              </a:ext>
            </a:extLst>
          </p:cNvPr>
          <p:cNvSpPr>
            <a:spLocks noGrp="1"/>
          </p:cNvSpPr>
          <p:nvPr>
            <p:ph idx="1"/>
          </p:nvPr>
        </p:nvSpPr>
        <p:spPr/>
        <p:txBody>
          <a:bodyPr/>
          <a:lstStyle/>
          <a:p>
            <a:r>
              <a:rPr lang="ja-JP" altLang="en-US" dirty="0"/>
              <a:t>ちゃんとした</a:t>
            </a:r>
            <a:r>
              <a:rPr kumimoji="1" lang="ja-JP" altLang="en-US" dirty="0"/>
              <a:t>パスワードを使う</a:t>
            </a:r>
            <a:endParaRPr kumimoji="1" lang="en-US" altLang="ja-JP" dirty="0"/>
          </a:p>
          <a:p>
            <a:r>
              <a:rPr lang="ja-JP" altLang="en-US" dirty="0">
                <a:solidFill>
                  <a:srgbClr val="F010D5"/>
                </a:solidFill>
              </a:rPr>
              <a:t>多要素認証を使う</a:t>
            </a:r>
            <a:endParaRPr kumimoji="1" lang="ja-JP" altLang="en-US" dirty="0">
              <a:solidFill>
                <a:srgbClr val="F010D5"/>
              </a:solidFill>
            </a:endParaRPr>
          </a:p>
        </p:txBody>
      </p:sp>
      <p:sp>
        <p:nvSpPr>
          <p:cNvPr id="4" name="日付プレースホルダー 3">
            <a:extLst>
              <a:ext uri="{FF2B5EF4-FFF2-40B4-BE49-F238E27FC236}">
                <a16:creationId xmlns:a16="http://schemas.microsoft.com/office/drawing/2014/main" id="{1B238A67-AE57-4824-B809-709B5ADFF81D}"/>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1EE260AF-D96D-4462-A1B1-3A91E5D30014}"/>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43E32F2-F465-4800-9C47-1C86AAFB6557}"/>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grpSp>
        <p:nvGrpSpPr>
          <p:cNvPr id="17" name="グループ化 16">
            <a:extLst>
              <a:ext uri="{FF2B5EF4-FFF2-40B4-BE49-F238E27FC236}">
                <a16:creationId xmlns:a16="http://schemas.microsoft.com/office/drawing/2014/main" id="{BF5C5C3C-A166-4E9A-904C-D38CCF63A52D}"/>
              </a:ext>
            </a:extLst>
          </p:cNvPr>
          <p:cNvGrpSpPr/>
          <p:nvPr/>
        </p:nvGrpSpPr>
        <p:grpSpPr>
          <a:xfrm>
            <a:off x="4211960" y="1916832"/>
            <a:ext cx="510590" cy="720080"/>
            <a:chOff x="5876528" y="4005064"/>
            <a:chExt cx="689992" cy="973088"/>
          </a:xfrm>
        </p:grpSpPr>
        <p:sp>
          <p:nvSpPr>
            <p:cNvPr id="8" name="楕円 7">
              <a:extLst>
                <a:ext uri="{FF2B5EF4-FFF2-40B4-BE49-F238E27FC236}">
                  <a16:creationId xmlns:a16="http://schemas.microsoft.com/office/drawing/2014/main" id="{D2D5BF80-00DB-4AD2-B90E-042A4CB79FB7}"/>
                </a:ext>
              </a:extLst>
            </p:cNvPr>
            <p:cNvSpPr/>
            <p:nvPr/>
          </p:nvSpPr>
          <p:spPr>
            <a:xfrm>
              <a:off x="5876528" y="4301480"/>
              <a:ext cx="676672" cy="676672"/>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98B8C77C-0CD4-4F12-BD19-7BB887B495E1}"/>
                </a:ext>
              </a:extLst>
            </p:cNvPr>
            <p:cNvSpPr/>
            <p:nvPr/>
          </p:nvSpPr>
          <p:spPr>
            <a:xfrm flipV="1">
              <a:off x="6012160" y="4501480"/>
              <a:ext cx="295672" cy="29567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B933CAF9-B586-4E66-B124-5B93B98089CE}"/>
                </a:ext>
              </a:extLst>
            </p:cNvPr>
            <p:cNvCxnSpPr>
              <a:endCxn id="8" idx="0"/>
            </p:cNvCxnSpPr>
            <p:nvPr/>
          </p:nvCxnSpPr>
          <p:spPr>
            <a:xfrm flipH="1">
              <a:off x="6214864" y="4005064"/>
              <a:ext cx="13320" cy="2964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1D67FB2-22CC-4725-8D7A-D1B1094AAD0B}"/>
                </a:ext>
              </a:extLst>
            </p:cNvPr>
            <p:cNvCxnSpPr>
              <a:cxnSpLocks/>
              <a:endCxn id="8" idx="7"/>
            </p:cNvCxnSpPr>
            <p:nvPr/>
          </p:nvCxnSpPr>
          <p:spPr>
            <a:xfrm flipH="1">
              <a:off x="6454104" y="4157464"/>
              <a:ext cx="112416" cy="2431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C1504381-2554-42D1-80F5-7C23377DC128}"/>
                </a:ext>
              </a:extLst>
            </p:cNvPr>
            <p:cNvCxnSpPr>
              <a:cxnSpLocks/>
              <a:endCxn id="8" idx="1"/>
            </p:cNvCxnSpPr>
            <p:nvPr/>
          </p:nvCxnSpPr>
          <p:spPr>
            <a:xfrm>
              <a:off x="5876528" y="4157464"/>
              <a:ext cx="99096" cy="2431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5435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A3D6B7-7D8D-4530-96FD-42CBAB5C2079}"/>
              </a:ext>
            </a:extLst>
          </p:cNvPr>
          <p:cNvSpPr>
            <a:spLocks noGrp="1"/>
          </p:cNvSpPr>
          <p:nvPr>
            <p:ph type="title"/>
          </p:nvPr>
        </p:nvSpPr>
        <p:spPr/>
        <p:txBody>
          <a:bodyPr/>
          <a:lstStyle/>
          <a:p>
            <a:r>
              <a:rPr kumimoji="1" lang="ja-JP" altLang="en-US" dirty="0"/>
              <a:t>多要素認証とは</a:t>
            </a:r>
          </a:p>
        </p:txBody>
      </p:sp>
      <p:sp>
        <p:nvSpPr>
          <p:cNvPr id="3" name="コンテンツ プレースホルダー 2">
            <a:extLst>
              <a:ext uri="{FF2B5EF4-FFF2-40B4-BE49-F238E27FC236}">
                <a16:creationId xmlns:a16="http://schemas.microsoft.com/office/drawing/2014/main" id="{D4E777CB-0FF5-477E-AA59-61B96770E438}"/>
              </a:ext>
            </a:extLst>
          </p:cNvPr>
          <p:cNvSpPr>
            <a:spLocks noGrp="1"/>
          </p:cNvSpPr>
          <p:nvPr>
            <p:ph idx="1"/>
          </p:nvPr>
        </p:nvSpPr>
        <p:spPr/>
        <p:txBody>
          <a:bodyPr>
            <a:normAutofit/>
          </a:bodyPr>
          <a:lstStyle/>
          <a:p>
            <a:r>
              <a:rPr kumimoji="1" lang="ja-JP" altLang="en-US" dirty="0"/>
              <a:t>一般には、正当な利用者しか知る（持つ）はずのない</a:t>
            </a:r>
            <a:r>
              <a:rPr kumimoji="1" lang="en-US" altLang="ja-JP" dirty="0">
                <a:solidFill>
                  <a:srgbClr val="F010D5"/>
                </a:solidFill>
              </a:rPr>
              <a:t>2</a:t>
            </a:r>
            <a:r>
              <a:rPr kumimoji="1" lang="ja-JP" altLang="en-US" dirty="0">
                <a:solidFill>
                  <a:srgbClr val="F010D5"/>
                </a:solidFill>
              </a:rPr>
              <a:t>つ以上の情報</a:t>
            </a:r>
            <a:r>
              <a:rPr lang="ja-JP" altLang="en-US" dirty="0"/>
              <a:t>を確認してログイン許可すること</a:t>
            </a:r>
            <a:endParaRPr lang="en-US" altLang="ja-JP" dirty="0"/>
          </a:p>
          <a:p>
            <a:pPr lvl="1"/>
            <a:r>
              <a:rPr kumimoji="1" lang="ja-JP" altLang="en-US" dirty="0"/>
              <a:t>パスワード、</a:t>
            </a:r>
            <a:r>
              <a:rPr lang="ja-JP" altLang="en-US" dirty="0"/>
              <a:t>電話、スマホ、生体情報、専用デバイス、</a:t>
            </a:r>
            <a:r>
              <a:rPr lang="en-US" altLang="ja-JP" dirty="0"/>
              <a:t>etc.</a:t>
            </a:r>
          </a:p>
          <a:p>
            <a:r>
              <a:rPr kumimoji="1" lang="ja-JP" altLang="en-US" dirty="0"/>
              <a:t>実際問題としては</a:t>
            </a:r>
            <a:r>
              <a:rPr kumimoji="1" lang="ja-JP" altLang="en-US" dirty="0">
                <a:solidFill>
                  <a:srgbClr val="F010D5"/>
                </a:solidFill>
              </a:rPr>
              <a:t>「パスワード＋何か」</a:t>
            </a:r>
            <a:r>
              <a:rPr kumimoji="1" lang="ja-JP" altLang="en-US" dirty="0"/>
              <a:t>を使ってログインする</a:t>
            </a:r>
          </a:p>
        </p:txBody>
      </p:sp>
      <p:sp>
        <p:nvSpPr>
          <p:cNvPr id="4" name="日付プレースホルダー 3">
            <a:extLst>
              <a:ext uri="{FF2B5EF4-FFF2-40B4-BE49-F238E27FC236}">
                <a16:creationId xmlns:a16="http://schemas.microsoft.com/office/drawing/2014/main" id="{E4D58164-71D1-4096-A983-7F0BD955E01B}"/>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D4911568-A1B7-4B80-9366-5BA52F460D8E}"/>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0D40BE4-2CCF-4E5A-853E-B299FDF26F00}"/>
              </a:ext>
            </a:extLst>
          </p:cNvPr>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Tree>
    <p:extLst>
      <p:ext uri="{BB962C8B-B14F-4D97-AF65-F5344CB8AC3E}">
        <p14:creationId xmlns:p14="http://schemas.microsoft.com/office/powerpoint/2010/main" val="3778154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5C124-BB7B-4E23-B72C-EBA39BEAA5DE}"/>
              </a:ext>
            </a:extLst>
          </p:cNvPr>
          <p:cNvSpPr>
            <a:spLocks noGrp="1"/>
          </p:cNvSpPr>
          <p:nvPr>
            <p:ph type="title"/>
          </p:nvPr>
        </p:nvSpPr>
        <p:spPr/>
        <p:txBody>
          <a:bodyPr/>
          <a:lstStyle/>
          <a:p>
            <a:r>
              <a:rPr kumimoji="1" lang="ja-JP" altLang="en-US" dirty="0"/>
              <a:t>なぜ多要素認証</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5FA86047-F155-4E10-9921-4500C3183DCE}"/>
              </a:ext>
            </a:extLst>
          </p:cNvPr>
          <p:cNvSpPr>
            <a:spLocks noGrp="1"/>
          </p:cNvSpPr>
          <p:nvPr>
            <p:ph idx="1"/>
          </p:nvPr>
        </p:nvSpPr>
        <p:spPr>
          <a:xfrm>
            <a:off x="457200" y="1500174"/>
            <a:ext cx="8579296" cy="4525963"/>
          </a:xfrm>
        </p:spPr>
        <p:txBody>
          <a:bodyPr>
            <a:normAutofit/>
          </a:bodyPr>
          <a:lstStyle/>
          <a:p>
            <a:r>
              <a:rPr kumimoji="1" lang="ja-JP" altLang="en-US" dirty="0"/>
              <a:t>多要素にすることでパスワードだけの状態よりも</a:t>
            </a:r>
            <a:r>
              <a:rPr kumimoji="1" lang="ja-JP" altLang="en-US" dirty="0">
                <a:solidFill>
                  <a:srgbClr val="F010D5"/>
                </a:solidFill>
              </a:rPr>
              <a:t>「格段に」</a:t>
            </a:r>
            <a:r>
              <a:rPr kumimoji="1" lang="ja-JP" altLang="en-US" dirty="0"/>
              <a:t>安全になる</a:t>
            </a:r>
            <a:endParaRPr kumimoji="1" lang="en-US" altLang="ja-JP" dirty="0"/>
          </a:p>
          <a:p>
            <a:r>
              <a:rPr kumimoji="1" lang="ja-JP" altLang="en-US" dirty="0"/>
              <a:t>バラバラなアカウントを統一</a:t>
            </a:r>
            <a:r>
              <a:rPr lang="ja-JP" altLang="en-US" dirty="0"/>
              <a:t>＋それを強固に守る </a:t>
            </a:r>
            <a:r>
              <a:rPr lang="ja-JP" altLang="en-US" dirty="0">
                <a:sym typeface="Symbol" panose="05050102010706020507" pitchFamily="18" charset="2"/>
              </a:rPr>
              <a:t> </a:t>
            </a:r>
            <a:r>
              <a:rPr lang="ja-JP" altLang="en-US" dirty="0"/>
              <a:t>安全性と利便性を両立</a:t>
            </a:r>
            <a:endParaRPr kumimoji="1" lang="en-US" altLang="ja-JP" dirty="0"/>
          </a:p>
        </p:txBody>
      </p:sp>
      <p:sp>
        <p:nvSpPr>
          <p:cNvPr id="4" name="日付プレースホルダー 3">
            <a:extLst>
              <a:ext uri="{FF2B5EF4-FFF2-40B4-BE49-F238E27FC236}">
                <a16:creationId xmlns:a16="http://schemas.microsoft.com/office/drawing/2014/main" id="{4929CE6F-95F3-4261-B1BE-0B4A93BF9706}"/>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2B41BB01-CAE4-4588-B0DA-F58A3B85E8AE}"/>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E1FA1D1-D766-49CA-80C4-0BCB819C9857}"/>
              </a:ext>
            </a:extLst>
          </p:cNvPr>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sp>
        <p:nvSpPr>
          <p:cNvPr id="7" name="正方形/長方形 6">
            <a:extLst>
              <a:ext uri="{FF2B5EF4-FFF2-40B4-BE49-F238E27FC236}">
                <a16:creationId xmlns:a16="http://schemas.microsoft.com/office/drawing/2014/main" id="{1A151DAA-00EB-431A-181F-D748EA6F5B85}"/>
              </a:ext>
            </a:extLst>
          </p:cNvPr>
          <p:cNvSpPr/>
          <p:nvPr/>
        </p:nvSpPr>
        <p:spPr>
          <a:xfrm>
            <a:off x="5556293" y="3861048"/>
            <a:ext cx="2448272" cy="2448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C38B984C-923B-273A-C132-93BD3A00F779}"/>
              </a:ext>
            </a:extLst>
          </p:cNvPr>
          <p:cNvSpPr txBox="1"/>
          <p:nvPr/>
        </p:nvSpPr>
        <p:spPr>
          <a:xfrm>
            <a:off x="5187161" y="3501008"/>
            <a:ext cx="3236784" cy="307777"/>
          </a:xfrm>
          <a:prstGeom prst="rect">
            <a:avLst/>
          </a:prstGeom>
          <a:noFill/>
        </p:spPr>
        <p:txBody>
          <a:bodyPr wrap="none" rtlCol="0">
            <a:spAutoFit/>
          </a:bodyPr>
          <a:lstStyle/>
          <a:p>
            <a:r>
              <a:rPr lang="ja-JP" altLang="en-US" sz="1400" dirty="0"/>
              <a:t>パスワード（盗まれる・当てられる）</a:t>
            </a:r>
            <a:endParaRPr kumimoji="1" lang="ja-JP" altLang="en-US" sz="1400" dirty="0"/>
          </a:p>
        </p:txBody>
      </p:sp>
      <p:sp>
        <p:nvSpPr>
          <p:cNvPr id="9" name="テキスト ボックス 8">
            <a:extLst>
              <a:ext uri="{FF2B5EF4-FFF2-40B4-BE49-F238E27FC236}">
                <a16:creationId xmlns:a16="http://schemas.microsoft.com/office/drawing/2014/main" id="{7D3A9C82-DA3D-58DB-02B2-A30BE9661ED5}"/>
              </a:ext>
            </a:extLst>
          </p:cNvPr>
          <p:cNvSpPr txBox="1"/>
          <p:nvPr/>
        </p:nvSpPr>
        <p:spPr>
          <a:xfrm rot="16200000">
            <a:off x="6957455" y="4984240"/>
            <a:ext cx="2698175" cy="307777"/>
          </a:xfrm>
          <a:prstGeom prst="rect">
            <a:avLst/>
          </a:prstGeom>
          <a:noFill/>
        </p:spPr>
        <p:txBody>
          <a:bodyPr wrap="none" rtlCol="0">
            <a:spAutoFit/>
          </a:bodyPr>
          <a:lstStyle/>
          <a:p>
            <a:r>
              <a:rPr lang="ja-JP" altLang="en-US" sz="1400" dirty="0"/>
              <a:t>多要素（例：スマホ）盗まれる</a:t>
            </a:r>
            <a:endParaRPr kumimoji="1" lang="ja-JP" altLang="en-US" sz="1400" dirty="0"/>
          </a:p>
        </p:txBody>
      </p:sp>
      <p:sp>
        <p:nvSpPr>
          <p:cNvPr id="10" name="正方形/長方形 9">
            <a:extLst>
              <a:ext uri="{FF2B5EF4-FFF2-40B4-BE49-F238E27FC236}">
                <a16:creationId xmlns:a16="http://schemas.microsoft.com/office/drawing/2014/main" id="{6EAD9DF3-FA46-F1F4-81B1-7AFA674FC9A0}"/>
              </a:ext>
            </a:extLst>
          </p:cNvPr>
          <p:cNvSpPr/>
          <p:nvPr/>
        </p:nvSpPr>
        <p:spPr>
          <a:xfrm>
            <a:off x="6553200" y="3861048"/>
            <a:ext cx="179040" cy="244827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1FF870E8-E082-8645-6F77-2650DC2CF186}"/>
              </a:ext>
            </a:extLst>
          </p:cNvPr>
          <p:cNvGrpSpPr/>
          <p:nvPr/>
        </p:nvGrpSpPr>
        <p:grpSpPr>
          <a:xfrm>
            <a:off x="6553200" y="3861048"/>
            <a:ext cx="179040" cy="2448272"/>
            <a:chOff x="3563888" y="4077072"/>
            <a:chExt cx="179040" cy="2448272"/>
          </a:xfrm>
        </p:grpSpPr>
        <p:sp>
          <p:nvSpPr>
            <p:cNvPr id="12" name="正方形/長方形 11">
              <a:extLst>
                <a:ext uri="{FF2B5EF4-FFF2-40B4-BE49-F238E27FC236}">
                  <a16:creationId xmlns:a16="http://schemas.microsoft.com/office/drawing/2014/main" id="{47B88FFC-DA74-2902-C414-EDD353715D92}"/>
                </a:ext>
              </a:extLst>
            </p:cNvPr>
            <p:cNvSpPr/>
            <p:nvPr/>
          </p:nvSpPr>
          <p:spPr>
            <a:xfrm>
              <a:off x="3563888" y="4077072"/>
              <a:ext cx="179040" cy="2448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19A843B5-8398-878C-7D97-BBA9822965E4}"/>
                </a:ext>
              </a:extLst>
            </p:cNvPr>
            <p:cNvSpPr/>
            <p:nvPr/>
          </p:nvSpPr>
          <p:spPr>
            <a:xfrm>
              <a:off x="3563888" y="5157192"/>
              <a:ext cx="170901" cy="14401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782348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C94315-A35E-427A-AB18-6A0F94E6CD26}"/>
              </a:ext>
            </a:extLst>
          </p:cNvPr>
          <p:cNvSpPr>
            <a:spLocks noGrp="1"/>
          </p:cNvSpPr>
          <p:nvPr>
            <p:ph type="title"/>
          </p:nvPr>
        </p:nvSpPr>
        <p:spPr/>
        <p:txBody>
          <a:bodyPr/>
          <a:lstStyle/>
          <a:p>
            <a:r>
              <a:rPr kumimoji="1" lang="ja-JP" altLang="en-US" dirty="0"/>
              <a:t>面倒くさくないですか</a:t>
            </a:r>
            <a:r>
              <a:rPr kumimoji="1" lang="en-US" altLang="ja-JP" dirty="0"/>
              <a:t>?</a:t>
            </a:r>
            <a:endParaRPr kumimoji="1" lang="ja-JP" altLang="en-US" dirty="0"/>
          </a:p>
        </p:txBody>
      </p:sp>
      <p:sp>
        <p:nvSpPr>
          <p:cNvPr id="4" name="日付プレースホルダー 3">
            <a:extLst>
              <a:ext uri="{FF2B5EF4-FFF2-40B4-BE49-F238E27FC236}">
                <a16:creationId xmlns:a16="http://schemas.microsoft.com/office/drawing/2014/main" id="{8F43AE8E-BCA2-4A8B-A2CC-537E46020E53}"/>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F2CB4E35-3B26-42AA-8F20-C293ECB8F6CB}"/>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28E5818-2CE1-4808-9911-FE86D35230DF}"/>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pic>
        <p:nvPicPr>
          <p:cNvPr id="8" name="図 7" descr="携帯電話の画面のスクリーンショット&#10;&#10;自動的に生成された説明">
            <a:extLst>
              <a:ext uri="{FF2B5EF4-FFF2-40B4-BE49-F238E27FC236}">
                <a16:creationId xmlns:a16="http://schemas.microsoft.com/office/drawing/2014/main" id="{970B7757-D2DA-4408-A26F-5E6384AE653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868144" y="4151486"/>
            <a:ext cx="3165231" cy="2204864"/>
          </a:xfrm>
          <a:prstGeom prst="rect">
            <a:avLst/>
          </a:prstGeom>
        </p:spPr>
      </p:pic>
      <p:sp>
        <p:nvSpPr>
          <p:cNvPr id="3" name="コンテンツ プレースホルダー 2">
            <a:extLst>
              <a:ext uri="{FF2B5EF4-FFF2-40B4-BE49-F238E27FC236}">
                <a16:creationId xmlns:a16="http://schemas.microsoft.com/office/drawing/2014/main" id="{F13198D2-7E24-4F55-BEA5-1E1FFFFE9A7E}"/>
              </a:ext>
            </a:extLst>
          </p:cNvPr>
          <p:cNvSpPr>
            <a:spLocks noGrp="1"/>
          </p:cNvSpPr>
          <p:nvPr>
            <p:ph idx="1"/>
          </p:nvPr>
        </p:nvSpPr>
        <p:spPr/>
        <p:txBody>
          <a:bodyPr/>
          <a:lstStyle/>
          <a:p>
            <a:r>
              <a:rPr kumimoji="1" lang="ja-JP" altLang="en-US" dirty="0"/>
              <a:t>方法によって違いますがスマホの認証アプリを用いた方法はかなり楽です</a:t>
            </a:r>
            <a:endParaRPr kumimoji="1" lang="en-US" altLang="ja-JP" dirty="0"/>
          </a:p>
          <a:p>
            <a:r>
              <a:rPr kumimoji="1" lang="en-US" altLang="ja-JP" dirty="0"/>
              <a:t>UTokyo Account </a:t>
            </a:r>
            <a:r>
              <a:rPr kumimoji="1" lang="en-US" altLang="ja-JP" dirty="0">
                <a:sym typeface="Symbol" panose="05050102010706020507" pitchFamily="18" charset="2"/>
              </a:rPr>
              <a:t> </a:t>
            </a:r>
            <a:r>
              <a:rPr kumimoji="1" lang="en-US" altLang="ja-JP" dirty="0"/>
              <a:t>Microsoft Authenticator</a:t>
            </a:r>
          </a:p>
          <a:p>
            <a:r>
              <a:rPr lang="ja-JP" altLang="en-US" dirty="0"/>
              <a:t>スマホを常に持ち歩いている人なら</a:t>
            </a:r>
            <a:r>
              <a:rPr lang="ja-JP" altLang="en-US" dirty="0">
                <a:sym typeface="Symbol" panose="05050102010706020507" pitchFamily="18" charset="2"/>
              </a:rPr>
              <a:t></a:t>
            </a:r>
            <a:r>
              <a:rPr lang="ja-JP" altLang="en-US" dirty="0">
                <a:solidFill>
                  <a:srgbClr val="F010D5"/>
                </a:solidFill>
              </a:rPr>
              <a:t>スマホを開く一手間</a:t>
            </a:r>
            <a:endParaRPr lang="en-US" altLang="ja-JP" dirty="0">
              <a:solidFill>
                <a:srgbClr val="F010D5"/>
              </a:solidFill>
            </a:endParaRPr>
          </a:p>
          <a:p>
            <a:pPr lvl="1"/>
            <a:r>
              <a:rPr lang="en-US" altLang="ja-JP" dirty="0">
                <a:hlinkClick r:id="rId4"/>
              </a:rPr>
              <a:t>Android</a:t>
            </a:r>
            <a:endParaRPr lang="en-US" altLang="ja-JP" dirty="0"/>
          </a:p>
          <a:p>
            <a:pPr lvl="1"/>
            <a:r>
              <a:rPr lang="en-US" altLang="ja-JP" dirty="0">
                <a:hlinkClick r:id="rId5"/>
              </a:rPr>
              <a:t>iOS</a:t>
            </a:r>
            <a:endParaRPr lang="en-US" altLang="ja-JP" dirty="0"/>
          </a:p>
        </p:txBody>
      </p:sp>
    </p:spTree>
    <p:extLst>
      <p:ext uri="{BB962C8B-B14F-4D97-AF65-F5344CB8AC3E}">
        <p14:creationId xmlns:p14="http://schemas.microsoft.com/office/powerpoint/2010/main" val="2723674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46A7DA-444C-451B-9AC1-EF82996F1100}"/>
              </a:ext>
            </a:extLst>
          </p:cNvPr>
          <p:cNvSpPr>
            <a:spLocks noGrp="1"/>
          </p:cNvSpPr>
          <p:nvPr>
            <p:ph type="title"/>
          </p:nvPr>
        </p:nvSpPr>
        <p:spPr>
          <a:xfrm>
            <a:off x="457200" y="274638"/>
            <a:ext cx="8435280" cy="1143000"/>
          </a:xfrm>
        </p:spPr>
        <p:txBody>
          <a:bodyPr>
            <a:normAutofit/>
          </a:bodyPr>
          <a:lstStyle/>
          <a:p>
            <a:r>
              <a:rPr kumimoji="1" lang="ja-JP" altLang="en-US" dirty="0"/>
              <a:t>多要素認証デモ（</a:t>
            </a:r>
            <a:r>
              <a:rPr kumimoji="1" lang="en-US" altLang="ja-JP" dirty="0"/>
              <a:t>utac</a:t>
            </a:r>
            <a:r>
              <a:rPr kumimoji="1" lang="ja-JP" altLang="en-US" dirty="0"/>
              <a:t>）</a:t>
            </a:r>
          </a:p>
        </p:txBody>
      </p:sp>
      <p:sp>
        <p:nvSpPr>
          <p:cNvPr id="3" name="コンテンツ プレースホルダー 2">
            <a:extLst>
              <a:ext uri="{FF2B5EF4-FFF2-40B4-BE49-F238E27FC236}">
                <a16:creationId xmlns:a16="http://schemas.microsoft.com/office/drawing/2014/main" id="{2FF60BE2-AB73-447C-B5D8-95C6FADAA7D6}"/>
              </a:ext>
            </a:extLst>
          </p:cNvPr>
          <p:cNvSpPr>
            <a:spLocks noGrp="1"/>
          </p:cNvSpPr>
          <p:nvPr>
            <p:ph idx="1"/>
          </p:nvPr>
        </p:nvSpPr>
        <p:spPr/>
        <p:txBody>
          <a:bodyPr>
            <a:normAutofit fontScale="92500" lnSpcReduction="10000"/>
          </a:bodyPr>
          <a:lstStyle/>
          <a:p>
            <a:r>
              <a:rPr lang="en-US" altLang="ja-JP" dirty="0">
                <a:hlinkClick r:id="rId2"/>
              </a:rPr>
              <a:t>Microsoft Authenticator</a:t>
            </a:r>
            <a:r>
              <a:rPr lang="ja-JP" altLang="en-US" dirty="0"/>
              <a:t>（</a:t>
            </a:r>
            <a:r>
              <a:rPr lang="ja-JP" altLang="en-US" dirty="0">
                <a:solidFill>
                  <a:srgbClr val="F010D5"/>
                </a:solidFill>
              </a:rPr>
              <a:t>推奨</a:t>
            </a:r>
            <a:r>
              <a:rPr lang="en-US" altLang="ja-JP" dirty="0"/>
              <a:t>; </a:t>
            </a:r>
            <a:r>
              <a:rPr lang="ja-JP" altLang="en-US" dirty="0"/>
              <a:t>携帯を開けてタップするだけ）</a:t>
            </a:r>
            <a:endParaRPr kumimoji="1" lang="en-US" altLang="ja-JP" dirty="0">
              <a:hlinkClick r:id="rId3"/>
            </a:endParaRPr>
          </a:p>
          <a:p>
            <a:r>
              <a:rPr kumimoji="1" lang="en-US" altLang="ja-JP" dirty="0">
                <a:hlinkClick r:id="rId4"/>
              </a:rPr>
              <a:t>SMS</a:t>
            </a:r>
            <a:r>
              <a:rPr kumimoji="1" lang="ja-JP" altLang="en-US" dirty="0"/>
              <a:t>（携帯電話に飛んでくる</a:t>
            </a:r>
            <a:r>
              <a:rPr kumimoji="1" lang="en-US" altLang="ja-JP" dirty="0"/>
              <a:t>6</a:t>
            </a:r>
            <a:r>
              <a:rPr kumimoji="1" lang="ja-JP" altLang="en-US" dirty="0"/>
              <a:t>桁の数字）</a:t>
            </a:r>
            <a:endParaRPr kumimoji="1" lang="en-US" altLang="ja-JP" dirty="0"/>
          </a:p>
          <a:p>
            <a:r>
              <a:rPr lang="ja-JP" altLang="en-US" dirty="0"/>
              <a:t>音声電話（スマホがなければ意外とおススメ</a:t>
            </a:r>
            <a:r>
              <a:rPr lang="en-US" altLang="ja-JP" dirty="0"/>
              <a:t>? </a:t>
            </a:r>
            <a:r>
              <a:rPr lang="ja-JP" altLang="en-US" dirty="0"/>
              <a:t>電話に出て</a:t>
            </a:r>
            <a:r>
              <a:rPr lang="en-US" altLang="ja-JP" dirty="0"/>
              <a:t>#</a:t>
            </a:r>
            <a:r>
              <a:rPr lang="ja-JP" altLang="en-US" dirty="0"/>
              <a:t>キーを押すだけ）</a:t>
            </a:r>
            <a:endParaRPr lang="en-US" altLang="ja-JP" dirty="0"/>
          </a:p>
          <a:p>
            <a:pPr lvl="1"/>
            <a:r>
              <a:rPr kumimoji="1" lang="ja-JP" altLang="en-US" dirty="0">
                <a:hlinkClick r:id="rId3"/>
              </a:rPr>
              <a:t>携帯</a:t>
            </a:r>
            <a:endParaRPr kumimoji="1" lang="en-US" altLang="ja-JP" dirty="0"/>
          </a:p>
          <a:p>
            <a:pPr lvl="1"/>
            <a:r>
              <a:rPr lang="ja-JP" altLang="en-US" dirty="0">
                <a:hlinkClick r:id="rId5"/>
              </a:rPr>
              <a:t>いえでん</a:t>
            </a:r>
            <a:endParaRPr lang="en-US" altLang="ja-JP" dirty="0"/>
          </a:p>
          <a:p>
            <a:r>
              <a:rPr lang="en-US" altLang="ja-JP" dirty="0">
                <a:hlinkClick r:id="rId6"/>
              </a:rPr>
              <a:t>Google</a:t>
            </a:r>
            <a:r>
              <a:rPr lang="ja-JP" altLang="en-US" dirty="0">
                <a:hlinkClick r:id="rId6"/>
              </a:rPr>
              <a:t>認証システム</a:t>
            </a:r>
            <a:endParaRPr lang="en-US" altLang="ja-JP" dirty="0"/>
          </a:p>
          <a:p>
            <a:pPr lvl="1"/>
            <a:r>
              <a:rPr lang="en-US" altLang="ja-JP" dirty="0"/>
              <a:t>Microsoft Authenticator</a:t>
            </a:r>
            <a:r>
              <a:rPr lang="ja-JP" altLang="en-US" dirty="0"/>
              <a:t>と似てますが、</a:t>
            </a:r>
            <a:r>
              <a:rPr lang="en-US" altLang="ja-JP" dirty="0"/>
              <a:t>UTokyo Account</a:t>
            </a:r>
            <a:r>
              <a:rPr lang="ja-JP" altLang="en-US" dirty="0"/>
              <a:t>で使うには不便（</a:t>
            </a:r>
            <a:r>
              <a:rPr lang="en-US" altLang="ja-JP" dirty="0"/>
              <a:t>6</a:t>
            </a:r>
            <a:r>
              <a:rPr lang="ja-JP" altLang="en-US" dirty="0"/>
              <a:t>桁数字入力が必要）</a:t>
            </a:r>
            <a:endParaRPr lang="en-US" altLang="ja-JP" dirty="0"/>
          </a:p>
        </p:txBody>
      </p:sp>
      <p:sp>
        <p:nvSpPr>
          <p:cNvPr id="4" name="日付プレースホルダー 3">
            <a:extLst>
              <a:ext uri="{FF2B5EF4-FFF2-40B4-BE49-F238E27FC236}">
                <a16:creationId xmlns:a16="http://schemas.microsoft.com/office/drawing/2014/main" id="{51DAC441-42F8-4D3F-9E5E-DC53F4901CDD}"/>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6AADC434-7044-43F5-B2AD-BA1BD08C1055}"/>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EBD5FE46-D2DC-4983-B9BE-DCEEBE09167B}"/>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extLst>
      <p:ext uri="{BB962C8B-B14F-4D97-AF65-F5344CB8AC3E}">
        <p14:creationId xmlns:p14="http://schemas.microsoft.com/office/powerpoint/2010/main" val="2803634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5F75D3-9A38-4D6A-B62A-A889383AE0BB}"/>
              </a:ext>
            </a:extLst>
          </p:cNvPr>
          <p:cNvSpPr>
            <a:spLocks noGrp="1"/>
          </p:cNvSpPr>
          <p:nvPr>
            <p:ph type="title"/>
          </p:nvPr>
        </p:nvSpPr>
        <p:spPr/>
        <p:txBody>
          <a:bodyPr>
            <a:normAutofit fontScale="90000"/>
          </a:bodyPr>
          <a:lstStyle/>
          <a:p>
            <a:r>
              <a:rPr lang="ja-JP" altLang="en-US" dirty="0"/>
              <a:t>今後は多要素認証が必須ですか</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9B27D235-22A9-4BE6-B2DC-3344089E25C9}"/>
              </a:ext>
            </a:extLst>
          </p:cNvPr>
          <p:cNvSpPr>
            <a:spLocks noGrp="1"/>
          </p:cNvSpPr>
          <p:nvPr>
            <p:ph idx="1"/>
          </p:nvPr>
        </p:nvSpPr>
        <p:spPr>
          <a:xfrm>
            <a:off x="457200" y="1500174"/>
            <a:ext cx="8435280" cy="4525963"/>
          </a:xfrm>
        </p:spPr>
        <p:txBody>
          <a:bodyPr>
            <a:normAutofit lnSpcReduction="10000"/>
          </a:bodyPr>
          <a:lstStyle/>
          <a:p>
            <a:r>
              <a:rPr lang="ja-JP" altLang="en-US" dirty="0">
                <a:solidFill>
                  <a:srgbClr val="F010D5"/>
                </a:solidFill>
              </a:rPr>
              <a:t>セキュリティ向上（不正侵入防止）のため強く推奨</a:t>
            </a:r>
            <a:endParaRPr lang="en-US" altLang="ja-JP" dirty="0">
              <a:solidFill>
                <a:srgbClr val="F010D5"/>
              </a:solidFill>
            </a:endParaRPr>
          </a:p>
          <a:p>
            <a:pPr lvl="1"/>
            <a:r>
              <a:rPr lang="ja-JP" altLang="en-US" dirty="0">
                <a:solidFill>
                  <a:srgbClr val="F010D5"/>
                </a:solidFill>
              </a:rPr>
              <a:t>「必須か</a:t>
            </a:r>
            <a:r>
              <a:rPr lang="en-US" altLang="ja-JP" dirty="0">
                <a:solidFill>
                  <a:srgbClr val="F010D5"/>
                </a:solidFill>
              </a:rPr>
              <a:t>?</a:t>
            </a:r>
            <a:r>
              <a:rPr lang="ja-JP" altLang="en-US" dirty="0">
                <a:solidFill>
                  <a:srgbClr val="F010D5"/>
                </a:solidFill>
              </a:rPr>
              <a:t>」と問わず是非ご利用開始下さい</a:t>
            </a:r>
            <a:endParaRPr lang="en-US" altLang="ja-JP" dirty="0">
              <a:solidFill>
                <a:srgbClr val="F010D5"/>
              </a:solidFill>
            </a:endParaRPr>
          </a:p>
          <a:p>
            <a:r>
              <a:rPr lang="ja-JP" altLang="en-US" dirty="0"/>
              <a:t>利便性と両立し、普及率を高める（利用率</a:t>
            </a:r>
            <a:r>
              <a:rPr lang="en-US" altLang="ja-JP" dirty="0"/>
              <a:t>100%</a:t>
            </a:r>
            <a:r>
              <a:rPr lang="ja-JP" altLang="en-US" dirty="0"/>
              <a:t>に近づける）のが現在の目標</a:t>
            </a:r>
            <a:endParaRPr lang="en-US" altLang="ja-JP" dirty="0"/>
          </a:p>
          <a:p>
            <a:r>
              <a:rPr lang="ja-JP" altLang="en-US" dirty="0"/>
              <a:t>当面、新しく導入するサービスを多要素認証必須とする方針</a:t>
            </a:r>
            <a:endParaRPr lang="en-US" altLang="ja-JP" dirty="0"/>
          </a:p>
          <a:p>
            <a:pPr lvl="1"/>
            <a:r>
              <a:rPr kumimoji="1" lang="en-US" altLang="ja-JP" dirty="0"/>
              <a:t>UTokyo VPN</a:t>
            </a:r>
          </a:p>
          <a:p>
            <a:pPr lvl="1"/>
            <a:r>
              <a:rPr kumimoji="1" lang="en-US" altLang="ja-JP" dirty="0"/>
              <a:t>UTokyo Slack</a:t>
            </a:r>
            <a:endParaRPr kumimoji="1" lang="ja-JP" altLang="en-US" dirty="0"/>
          </a:p>
        </p:txBody>
      </p:sp>
      <p:sp>
        <p:nvSpPr>
          <p:cNvPr id="4" name="日付プレースホルダー 3">
            <a:extLst>
              <a:ext uri="{FF2B5EF4-FFF2-40B4-BE49-F238E27FC236}">
                <a16:creationId xmlns:a16="http://schemas.microsoft.com/office/drawing/2014/main" id="{2B350B62-BCE4-40B0-B0FE-42CB18181327}"/>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DF8D0B59-729E-4DA8-8F6A-1049DC0240BF}"/>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4A4D0717-256B-48F0-88F9-5405AB4D2A70}"/>
              </a:ext>
            </a:extLst>
          </p:cNvPr>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grpSp>
        <p:nvGrpSpPr>
          <p:cNvPr id="7" name="グループ化 6">
            <a:extLst>
              <a:ext uri="{FF2B5EF4-FFF2-40B4-BE49-F238E27FC236}">
                <a16:creationId xmlns:a16="http://schemas.microsoft.com/office/drawing/2014/main" id="{FC0E3A0C-DF77-52C9-2B5B-B046CBF7CB34}"/>
              </a:ext>
            </a:extLst>
          </p:cNvPr>
          <p:cNvGrpSpPr/>
          <p:nvPr/>
        </p:nvGrpSpPr>
        <p:grpSpPr>
          <a:xfrm>
            <a:off x="4962528" y="4304084"/>
            <a:ext cx="3296930" cy="2279278"/>
            <a:chOff x="4962528" y="4304084"/>
            <a:chExt cx="3296930" cy="2279278"/>
          </a:xfrm>
        </p:grpSpPr>
        <p:pic>
          <p:nvPicPr>
            <p:cNvPr id="9" name="図 8" descr="スーツを着た人の絵&#10;&#10;中程度の精度で自動的に生成された説明">
              <a:extLst>
                <a:ext uri="{FF2B5EF4-FFF2-40B4-BE49-F238E27FC236}">
                  <a16:creationId xmlns:a16="http://schemas.microsoft.com/office/drawing/2014/main" id="{FA562CB5-1B5D-8315-1E13-071FFB4008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80541" y="4304084"/>
              <a:ext cx="1278917" cy="2279278"/>
            </a:xfrm>
            <a:prstGeom prst="rect">
              <a:avLst/>
            </a:prstGeom>
          </p:spPr>
        </p:pic>
        <p:sp>
          <p:nvSpPr>
            <p:cNvPr id="10" name="テキスト ボックス 9">
              <a:extLst>
                <a:ext uri="{FF2B5EF4-FFF2-40B4-BE49-F238E27FC236}">
                  <a16:creationId xmlns:a16="http://schemas.microsoft.com/office/drawing/2014/main" id="{34951294-DC09-CDAC-8C32-D02981B7407F}"/>
                </a:ext>
              </a:extLst>
            </p:cNvPr>
            <p:cNvSpPr txBox="1"/>
            <p:nvPr/>
          </p:nvSpPr>
          <p:spPr>
            <a:xfrm rot="19722176">
              <a:off x="4962528" y="5645976"/>
              <a:ext cx="2339102" cy="307777"/>
            </a:xfrm>
            <a:prstGeom prst="rect">
              <a:avLst/>
            </a:prstGeom>
            <a:noFill/>
          </p:spPr>
          <p:txBody>
            <a:bodyPr wrap="none" rtlCol="0">
              <a:spAutoFit/>
            </a:bodyPr>
            <a:lstStyle/>
            <a:p>
              <a:r>
                <a:rPr kumimoji="1" lang="ja-JP" altLang="en-US" sz="1400" dirty="0"/>
                <a:t>多要素認証ご利用ください</a:t>
              </a:r>
            </a:p>
          </p:txBody>
        </p:sp>
        <p:cxnSp>
          <p:nvCxnSpPr>
            <p:cNvPr id="11" name="直線コネクタ 10">
              <a:extLst>
                <a:ext uri="{FF2B5EF4-FFF2-40B4-BE49-F238E27FC236}">
                  <a16:creationId xmlns:a16="http://schemas.microsoft.com/office/drawing/2014/main" id="{DA15ABBC-9FDB-7B2B-03D1-8AF149E29A2F}"/>
                </a:ext>
              </a:extLst>
            </p:cNvPr>
            <p:cNvCxnSpPr>
              <a:cxnSpLocks/>
            </p:cNvCxnSpPr>
            <p:nvPr/>
          </p:nvCxnSpPr>
          <p:spPr>
            <a:xfrm flipV="1">
              <a:off x="6177020" y="5085184"/>
              <a:ext cx="935818" cy="358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1E461536-B151-8508-BEB4-28FB2CA35C00}"/>
                </a:ext>
              </a:extLst>
            </p:cNvPr>
            <p:cNvCxnSpPr>
              <a:cxnSpLocks/>
            </p:cNvCxnSpPr>
            <p:nvPr/>
          </p:nvCxnSpPr>
          <p:spPr>
            <a:xfrm flipV="1">
              <a:off x="6414900" y="5229200"/>
              <a:ext cx="893404" cy="638008"/>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6819443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2301</Words>
  <Application>Microsoft Office PowerPoint</Application>
  <PresentationFormat>画面に合わせる (4:3)</PresentationFormat>
  <Paragraphs>262</Paragraphs>
  <Slides>25</Slides>
  <Notes>2</Notes>
  <HiddenSlides>4</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25</vt:i4>
      </vt:variant>
    </vt:vector>
  </HeadingPairs>
  <TitlesOfParts>
    <vt:vector size="33" baseType="lpstr">
      <vt:lpstr>Meiryo UI</vt:lpstr>
      <vt:lpstr>UD デジタル 教科書体 N-B</vt:lpstr>
      <vt:lpstr>Arial</vt:lpstr>
      <vt:lpstr>Calibri</vt:lpstr>
      <vt:lpstr>Cambria</vt:lpstr>
      <vt:lpstr>Symbol</vt:lpstr>
      <vt:lpstr>Wingdings</vt:lpstr>
      <vt:lpstr>雪藤</vt:lpstr>
      <vt:lpstr>セキュリティと多要素認証</vt:lpstr>
      <vt:lpstr>絶対に漏らせないデータがそこにはある</vt:lpstr>
      <vt:lpstr>サービス提供の方針</vt:lpstr>
      <vt:lpstr>強力なユーザ認証の基本</vt:lpstr>
      <vt:lpstr>多要素認証とは</vt:lpstr>
      <vt:lpstr>なぜ多要素認証?</vt:lpstr>
      <vt:lpstr>面倒くさくないですか?</vt:lpstr>
      <vt:lpstr>多要素認証デモ（utac）</vt:lpstr>
      <vt:lpstr>今後は多要素認証が必須ですか?</vt:lpstr>
      <vt:lpstr>お願い</vt:lpstr>
      <vt:lpstr>Googleも多要素（2段階）認証！</vt:lpstr>
      <vt:lpstr>Googleの2段階認証が推奨されるなるほどな理由</vt:lpstr>
      <vt:lpstr>設定方法説明ページ</vt:lpstr>
      <vt:lpstr>utac多要素認証にまつわる諸々</vt:lpstr>
      <vt:lpstr>初期設定時の罠</vt:lpstr>
      <vt:lpstr>要素（認証手段）は二つ以上設定</vt:lpstr>
      <vt:lpstr>携帯電話会社の障害対策は?</vt:lpstr>
      <vt:lpstr>スマホも携帯も持っていない（持たない主義）</vt:lpstr>
      <vt:lpstr>しょっちゅう認証を求められることがあった</vt:lpstr>
      <vt:lpstr>多要素認証の利用終了方法 （…じゃなかったあの時に戻りたい）</vt:lpstr>
      <vt:lpstr>まとめ：多要素認証で暮らしに安全を</vt:lpstr>
      <vt:lpstr>ちゃんとしたパスワード</vt:lpstr>
      <vt:lpstr>乱数パスワード覚えられない問題</vt:lpstr>
      <vt:lpstr>乱数パスワード覚えられない問題 ほげ.docx 方式</vt:lpstr>
      <vt:lpstr>ほげ.docxのパスワードは?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2022-09-14T03:21:43Z</dcterms:created>
  <dcterms:modified xsi:type="dcterms:W3CDTF">2022-09-14T03:22:01Z</dcterms:modified>
</cp:coreProperties>
</file>