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1"/>
  </p:notesMasterIdLst>
  <p:sldIdLst>
    <p:sldId id="256" r:id="rId5"/>
    <p:sldId id="1423" r:id="rId6"/>
    <p:sldId id="1402" r:id="rId7"/>
    <p:sldId id="1403" r:id="rId8"/>
    <p:sldId id="1404" r:id="rId9"/>
    <p:sldId id="1406" r:id="rId10"/>
    <p:sldId id="1424" r:id="rId11"/>
    <p:sldId id="1410" r:id="rId12"/>
    <p:sldId id="1408" r:id="rId13"/>
    <p:sldId id="1409" r:id="rId14"/>
    <p:sldId id="1419" r:id="rId15"/>
    <p:sldId id="1420" r:id="rId16"/>
    <p:sldId id="1425" r:id="rId17"/>
    <p:sldId id="1412" r:id="rId18"/>
    <p:sldId id="1417" r:id="rId19"/>
    <p:sldId id="1418" r:id="rId20"/>
    <p:sldId id="1413" r:id="rId21"/>
    <p:sldId id="1430" r:id="rId22"/>
    <p:sldId id="1426" r:id="rId23"/>
    <p:sldId id="1427" r:id="rId24"/>
    <p:sldId id="1415" r:id="rId25"/>
    <p:sldId id="1431" r:id="rId26"/>
    <p:sldId id="1422" r:id="rId27"/>
    <p:sldId id="1421" r:id="rId28"/>
    <p:sldId id="1429" r:id="rId29"/>
    <p:sldId id="1407" r:id="rId3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17E6589-4C7B-08BB-D3AC-A49C8D14613E}" name="田浦　健次朗" initials="健田" userId="S::2615215597@utac.u-tokyo.ac.jp::4dc884a8-fd95-403d-a383-b378924a686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F90"/>
    <a:srgbClr val="FF0000"/>
    <a:srgbClr val="D9D9D9"/>
    <a:srgbClr val="CC3300"/>
    <a:srgbClr val="FF9900"/>
    <a:srgbClr val="FFFF99"/>
    <a:srgbClr val="3366FF"/>
    <a:srgbClr val="D5D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306417-DAAF-4CFB-9028-3E4EA03B485E}" v="13" dt="2024-09-10T08:06:28.5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A4338-2B97-43C1-AE79-82EAB43E70B8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72FE4-D4FB-41CC-911D-1A8538F305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303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632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803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921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757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6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87DF2000-4CFD-0C6C-84F0-860343B22A90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52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7C7E4B6-21F2-1124-59EF-0F4896C52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560F3B-40BE-DA45-0D09-5CA6FE1C0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FC9A93-41BC-DD64-02BC-BF8ECF36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1268DE-3E09-B9A6-521E-ECA40FC4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</a:t>
            </a:r>
            <a:r>
              <a:rPr kumimoji="1" lang="fr-FR" altLang="ja-JP" err="1"/>
              <a:t>Semester</a:t>
            </a:r>
            <a:r>
              <a:rPr kumimoji="1" lang="fr-FR" altLang="ja-JP"/>
              <a:t> </a:t>
            </a:r>
            <a:r>
              <a:rPr kumimoji="1" lang="fr-FR" altLang="ja-JP" err="1"/>
              <a:t>utelecon</a:t>
            </a:r>
            <a:r>
              <a:rPr kumimoji="1" lang="fr-FR" altLang="ja-JP"/>
              <a:t> Information Session Part IIII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EF163B-7666-DAC7-3F87-715E149F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0EB179E-A620-8CC5-A4E0-92EE77625E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81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0A2968-4B11-0687-BC1E-E54637A4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4AAFC2-EA2B-84D8-6181-79B9C033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750C50-7C8F-BDFB-59DC-7E748F2E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7F24DC-5BD7-7FD0-FB33-E12075D7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</a:t>
            </a:r>
            <a:r>
              <a:rPr kumimoji="1" lang="fr-FR" altLang="ja-JP" err="1"/>
              <a:t>Semester</a:t>
            </a:r>
            <a:r>
              <a:rPr kumimoji="1" lang="fr-FR" altLang="ja-JP"/>
              <a:t> </a:t>
            </a:r>
            <a:r>
              <a:rPr kumimoji="1" lang="fr-FR" altLang="ja-JP" err="1"/>
              <a:t>utelecon</a:t>
            </a:r>
            <a:r>
              <a:rPr kumimoji="1" lang="fr-FR" altLang="ja-JP"/>
              <a:t> Information Session Part IIII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94BAD5-108F-0BEE-C91E-9E834D89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45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138C3DF9-5F25-FC32-B770-C84E7407581A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08000"/>
          </a:xfrm>
          <a:prstGeom prst="rect">
            <a:avLst/>
          </a:prstGeo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A1AF54-08E3-D019-42EC-8D25CF27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E699F1-B038-362A-C206-7243A87E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</a:t>
            </a:r>
            <a:r>
              <a:rPr kumimoji="1" lang="fr-FR" altLang="ja-JP" err="1"/>
              <a:t>Semester</a:t>
            </a:r>
            <a:r>
              <a:rPr kumimoji="1" lang="fr-FR" altLang="ja-JP"/>
              <a:t> </a:t>
            </a:r>
            <a:r>
              <a:rPr kumimoji="1" lang="fr-FR" altLang="ja-JP" err="1"/>
              <a:t>utelecon</a:t>
            </a:r>
            <a:r>
              <a:rPr kumimoji="1" lang="fr-FR" altLang="ja-JP"/>
              <a:t> Information Session Part IIII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1004AA-7484-E745-6B8F-9458069E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E5F2DF1F-64F5-12E9-9184-628E57097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080000" cy="720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8A8FF041-85DE-2CFF-99A0-454FB80E2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517471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005E5EF-D837-1B73-6BDF-AF01507E2A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06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3A363-1C2A-5EA5-0792-D7296D92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0DDFC63-3336-60B3-40AD-F86ACE0F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A329B63-E0C7-88F5-4CAF-CCE7B8A0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</a:t>
            </a:r>
            <a:r>
              <a:rPr kumimoji="1" lang="fr-FR" altLang="ja-JP" err="1"/>
              <a:t>Semester</a:t>
            </a:r>
            <a:r>
              <a:rPr kumimoji="1" lang="fr-FR" altLang="ja-JP"/>
              <a:t> </a:t>
            </a:r>
            <a:r>
              <a:rPr kumimoji="1" lang="fr-FR" altLang="ja-JP" err="1"/>
              <a:t>utelecon</a:t>
            </a:r>
            <a:r>
              <a:rPr kumimoji="1" lang="fr-FR" altLang="ja-JP"/>
              <a:t> Information Session Part IIII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EDCF5F-D5B0-4B55-CE17-38A23494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71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EEA073E-5F66-6162-7607-562D36E3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6C003CF-6969-17DE-4CEE-1DC3C14C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</a:t>
            </a:r>
            <a:r>
              <a:rPr kumimoji="1" lang="fr-FR" altLang="ja-JP" err="1"/>
              <a:t>Semester</a:t>
            </a:r>
            <a:r>
              <a:rPr kumimoji="1" lang="fr-FR" altLang="ja-JP"/>
              <a:t> </a:t>
            </a:r>
            <a:r>
              <a:rPr kumimoji="1" lang="fr-FR" altLang="ja-JP" err="1"/>
              <a:t>utelecon</a:t>
            </a:r>
            <a:r>
              <a:rPr kumimoji="1" lang="fr-FR" altLang="ja-JP"/>
              <a:t> Information Session Part IIII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433E56-6903-D71A-8A4B-599F5641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21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CAF4A46A-1AC4-2EB3-5118-2104AF853FE6}"/>
              </a:ext>
            </a:extLst>
          </p:cNvPr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498000"/>
            <a:ext cx="12192000" cy="360000"/>
          </a:xfrm>
          <a:prstGeom prst="rect">
            <a:avLst/>
          </a:prstGeom>
        </p:spPr>
      </p:pic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82DBBF-AC73-A5EB-1DA9-152EA4AD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08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0B2423-EDA7-E3C9-99F4-0A6A98BEC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1284"/>
            <a:ext cx="10515600" cy="5174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833BCC-2C65-C0F6-35D4-70553AA57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52000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/>
              <a:t>2024/9/13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10322E-B731-CD41-C4B3-E35EB9B58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52000"/>
            <a:ext cx="41148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altLang="ja-JP"/>
              <a:t>2024 A </a:t>
            </a:r>
            <a:r>
              <a:rPr lang="fr-FR" altLang="ja-JP" err="1"/>
              <a:t>Semester</a:t>
            </a:r>
            <a:r>
              <a:rPr lang="fr-FR" altLang="ja-JP"/>
              <a:t> </a:t>
            </a:r>
            <a:r>
              <a:rPr lang="fr-FR" altLang="ja-JP" err="1"/>
              <a:t>utelecon</a:t>
            </a:r>
            <a:r>
              <a:rPr lang="fr-FR" altLang="ja-JP"/>
              <a:t> Information Session Part IIII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8734D-01FE-2717-6D8D-28D5B737D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52000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238D974C-B194-4AA9-B594-062E052A82EF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CD8BEB5-2712-E7A0-6BF6-E7148F3B498F}"/>
              </a:ext>
            </a:extLst>
          </p:cNvPr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936000"/>
            <a:ext cx="12192000" cy="720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06D4178-E55D-D7F1-78C5-CB1EB581E8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94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li.do/" TargetMode="External"/><Relationship Id="rId2" Type="http://schemas.openxmlformats.org/officeDocument/2006/relationships/hyperlink" Target="https://app.sli.do/event/faBx8JbTgARtVdPB75oNQ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tol.ecc.u-tokyo.ac.jp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en/utol/students/" TargetMode="External"/><Relationship Id="rId2" Type="http://schemas.openxmlformats.org/officeDocument/2006/relationships/hyperlink" Target="https://utelecon.adm.u-tokyo.ac.jp/en/utol/lecturers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utelecon.adm.u-tokyo.ac.jp/en/events/2024-09-13/slides/04_appendix_on_utol_en.pdf" TargetMode="External"/><Relationship Id="rId4" Type="http://schemas.openxmlformats.org/officeDocument/2006/relationships/hyperlink" Target="https://univtokyo.sharepoint.com/sites/utokyoportal/wiki/d/UTOL.aspx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tas.adm.u-tokyo.ac.jp/campusweb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utol.ecc.u-tokyo.ac.jp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utas.adm.u-tokyo.ac.jp/campusweb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9B836-353B-0EDB-5101-3437F71F2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668000" cy="2387600"/>
          </a:xfrm>
        </p:spPr>
        <p:txBody>
          <a:bodyPr>
            <a:noAutofit/>
          </a:bodyPr>
          <a:lstStyle/>
          <a:p>
            <a:r>
              <a:rPr kumimoji="1" lang="en-US" altLang="ja-JP" sz="4400"/>
              <a:t>Part III:</a:t>
            </a:r>
            <a:br>
              <a:rPr kumimoji="1" lang="en-US" altLang="ja-JP" sz="4400"/>
            </a:br>
            <a:r>
              <a:rPr kumimoji="1" lang="en-US" altLang="ja-JP" sz="4400"/>
              <a:t>Systems for Educational Activities</a:t>
            </a:r>
            <a:br>
              <a:rPr kumimoji="1" lang="en-US" altLang="ja-JP" sz="4400"/>
            </a:br>
            <a:r>
              <a:rPr kumimoji="1" lang="en-US" altLang="ja-JP" sz="4400"/>
              <a:t>in </a:t>
            </a:r>
            <a:r>
              <a:rPr kumimoji="1" lang="en-US" altLang="ja-JP" sz="4400" err="1"/>
              <a:t>UTokyo</a:t>
            </a:r>
            <a:r>
              <a:rPr kumimoji="1" lang="en-US" altLang="ja-JP" sz="4400"/>
              <a:t> – UTAS and UTOL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A3CDA6-C2CF-9E57-ABBE-E6FF1371E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kumimoji="1" lang="en-US" altLang="ja-JP"/>
          </a:p>
          <a:p>
            <a:r>
              <a:rPr kumimoji="1" lang="en-US" altLang="ja-JP"/>
              <a:t>Presenter:	AMEMIYA Tomohiro</a:t>
            </a:r>
          </a:p>
          <a:p>
            <a:r>
              <a:rPr kumimoji="1" lang="en-US" altLang="ja-JP"/>
              <a:t>		Professor,</a:t>
            </a:r>
          </a:p>
          <a:p>
            <a:r>
              <a:rPr lang="en-US" altLang="ja-JP"/>
              <a:t>		</a:t>
            </a:r>
            <a:r>
              <a:rPr kumimoji="1" lang="en-US" altLang="ja-JP"/>
              <a:t>Information Technology Center</a:t>
            </a: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DAF9C5F6-5967-1ECA-726E-1426D4EABB61}"/>
              </a:ext>
            </a:extLst>
          </p:cNvPr>
          <p:cNvSpPr txBox="1">
            <a:spLocks/>
          </p:cNvSpPr>
          <p:nvPr/>
        </p:nvSpPr>
        <p:spPr>
          <a:xfrm>
            <a:off x="2735179" y="24844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ja-JP" sz="2400"/>
              <a:t>Information Session on ICT Systems and Tools for </a:t>
            </a:r>
            <a:r>
              <a:rPr kumimoji="1" lang="en-US" altLang="ja-JP" sz="2400" err="1"/>
              <a:t>UTokyo</a:t>
            </a:r>
            <a:r>
              <a:rPr kumimoji="1" lang="en-US" altLang="ja-JP" sz="2400"/>
              <a:t> Members</a:t>
            </a:r>
            <a:br>
              <a:rPr kumimoji="1" lang="en-US" altLang="ja-JP" sz="2400"/>
            </a:br>
            <a:r>
              <a:rPr kumimoji="1" lang="en-US" altLang="ja-JP" sz="2400"/>
              <a:t>(</a:t>
            </a:r>
            <a:r>
              <a:rPr kumimoji="1" lang="en-US" altLang="ja-JP" sz="2400" i="1"/>
              <a:t>Conducted in English</a:t>
            </a:r>
            <a:r>
              <a:rPr kumimoji="1" lang="en-US" altLang="ja-JP" sz="2400"/>
              <a:t>)</a:t>
            </a:r>
            <a:endParaRPr lang="en-US" altLang="ja-JP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9D27D66-AAE8-E08B-218F-03A7B6FF2F95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500070E-B6D1-AC6E-5ED4-298D0E9250B7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Access via </a:t>
            </a:r>
            <a:r>
              <a:rPr lang="en-US" altLang="ja-JP" b="1">
                <a:hlinkClick r:id="rId2"/>
              </a:rPr>
              <a:t>this link</a:t>
            </a:r>
            <a:r>
              <a:rPr lang="en-US" altLang="ja-JP"/>
              <a:t> or </a:t>
            </a:r>
            <a:r>
              <a:rPr lang="en-US" altLang="ja-JP">
                <a:hlinkClick r:id="rId3"/>
              </a:rPr>
              <a:t>https://sli.do/ </a:t>
            </a:r>
            <a:r>
              <a:rPr lang="en-US" altLang="ja-JP"/>
              <a:t> and following e</a:t>
            </a:r>
            <a:r>
              <a:rPr lang="ja-JP" altLang="en-US"/>
              <a:t>vent code:</a:t>
            </a:r>
            <a:endParaRPr lang="en-US" altLang="ja-JP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/>
              <a:t>Please ask questions at any time</a:t>
            </a:r>
            <a:endParaRPr lang="en-US" altLang="ja-JP"/>
          </a:p>
          <a:p>
            <a:r>
              <a:rPr lang="ja-JP" altLang="en-US"/>
              <a:t>before or during the explanation.</a:t>
            </a:r>
            <a:endParaRPr lang="en-US" altLang="ja-JP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DD91D86-2F47-884B-7F6D-45BC8F5B6D88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/>
              <a:t>Send us questions via  </a:t>
            </a:r>
            <a:r>
              <a:rPr lang="en-US" altLang="ja-JP" sz="2800" b="1" err="1">
                <a:solidFill>
                  <a:srgbClr val="1B8139"/>
                </a:solidFill>
              </a:rPr>
              <a:t>slido</a:t>
            </a:r>
            <a:r>
              <a:rPr lang="en-US" altLang="ja-JP" sz="2800" b="1">
                <a:solidFill>
                  <a:srgbClr val="1B8139"/>
                </a:solidFill>
              </a:rPr>
              <a:t> </a:t>
            </a:r>
            <a:r>
              <a:rPr lang="en-US" altLang="ja-JP" sz="2000" b="1"/>
              <a:t>!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4A8D6B1-152D-8CDC-6D83-B795F55DE09A}"/>
              </a:ext>
            </a:extLst>
          </p:cNvPr>
          <p:cNvSpPr txBox="1"/>
          <p:nvPr/>
        </p:nvSpPr>
        <p:spPr>
          <a:xfrm>
            <a:off x="8528817" y="6550223"/>
            <a:ext cx="3663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>
                <a:solidFill>
                  <a:schemeClr val="bg1"/>
                </a:solidFill>
                <a:latin typeface="Consolas" panose="020B0609020204030204" pitchFamily="49" charset="0"/>
              </a:rPr>
              <a:t>Ver 2.22 Last updated on 2024/09/10</a:t>
            </a:r>
            <a:endParaRPr kumimoji="1" lang="ja-JP" altLang="en-US" sz="14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264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1AFE6-57B7-F88A-D022-A14791F5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What class instructors </a:t>
            </a:r>
            <a:r>
              <a:rPr kumimoji="1" lang="en-US" altLang="ja-JP" b="1"/>
              <a:t>can</a:t>
            </a:r>
            <a:r>
              <a:rPr kumimoji="1" lang="en-US" altLang="ja-JP"/>
              <a:t> do on </a:t>
            </a:r>
            <a:r>
              <a:rPr kumimoji="1" lang="en-US" altLang="ja-JP" b="1"/>
              <a:t>UTAS</a:t>
            </a:r>
            <a:endParaRPr kumimoji="1" lang="ja-JP" altLang="en-US" b="1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BE7EF4-56DF-F510-784F-2E996E48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ja-JP" b="1">
                <a:ea typeface="メイリオ"/>
              </a:rPr>
              <a:t>Register notices about classes</a:t>
            </a:r>
            <a:endParaRPr kumimoji="1" lang="en-US" altLang="ja-JP" b="1"/>
          </a:p>
          <a:p>
            <a:r>
              <a:rPr kumimoji="1" lang="en-US" altLang="ja-JP">
                <a:ea typeface="メイリオ"/>
              </a:rPr>
              <a:t>Register for information on class cancellations, classroom changes</a:t>
            </a:r>
            <a:r>
              <a:rPr lang="en-US" altLang="ja-JP">
                <a:ea typeface="メイリオ"/>
              </a:rPr>
              <a:t>, </a:t>
            </a:r>
            <a:r>
              <a:rPr lang="en-US" altLang="ja-JP">
                <a:ea typeface="メイリオ"/>
                <a:cs typeface="+mn-lt"/>
              </a:rPr>
              <a:t>and </a:t>
            </a:r>
            <a:r>
              <a:rPr lang="en-US">
                <a:ea typeface="+mn-lt"/>
                <a:cs typeface="+mn-lt"/>
              </a:rPr>
              <a:t>supplementary classes</a:t>
            </a:r>
            <a:endParaRPr lang="en-US" altLang="ja-JP">
              <a:ea typeface="+mn-lt"/>
              <a:cs typeface="+mn-lt"/>
            </a:endParaRP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en-US" altLang="ja-JP" b="1"/>
              <a:t>Supervising Students</a:t>
            </a:r>
          </a:p>
          <a:p>
            <a:r>
              <a:rPr kumimoji="1" lang="en-US" altLang="ja-JP"/>
              <a:t>Browse information about the students you are supervising</a:t>
            </a:r>
          </a:p>
          <a:p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D4B0A4-9E31-232B-9EAE-F87C727E4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5AFF5E-8A9F-DFBF-8DE4-60A093CA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</a:t>
            </a:r>
            <a:r>
              <a:rPr kumimoji="1" lang="fr-FR" altLang="ja-JP" err="1"/>
              <a:t>Semester</a:t>
            </a:r>
            <a:r>
              <a:rPr kumimoji="1" lang="fr-FR" altLang="ja-JP"/>
              <a:t> </a:t>
            </a:r>
            <a:r>
              <a:rPr kumimoji="1" lang="fr-FR" altLang="ja-JP" err="1"/>
              <a:t>utelecon</a:t>
            </a:r>
            <a:r>
              <a:rPr kumimoji="1" lang="fr-FR" altLang="ja-JP"/>
              <a:t> Information Session Part 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F786B3-A31A-0D7D-2454-4DC6967F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078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6BBF18-2EA3-DF8C-AC99-B7328D4F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>
                <a:ea typeface="メイリオ"/>
              </a:rPr>
              <a:t>UTAS:</a:t>
            </a:r>
            <a:r>
              <a:rPr lang="en-US" altLang="ja-JP">
                <a:ea typeface="メイリオ"/>
              </a:rPr>
              <a:t> Switch Languages </a:t>
            </a:r>
            <a:r>
              <a:rPr lang="en-US" altLang="ja-JP" sz="3600">
                <a:ea typeface="メイリオ"/>
              </a:rPr>
              <a:t>(after login) </a:t>
            </a:r>
            <a:endParaRPr kumimoji="1" lang="ja-JP" altLang="en-US"/>
          </a:p>
        </p:txBody>
      </p:sp>
      <p:pic>
        <p:nvPicPr>
          <p:cNvPr id="8" name="コンテンツ プレースホルダー 7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715C7BA1-B92C-6F40-BD15-60FA37996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6904" y="1250950"/>
            <a:ext cx="8598191" cy="5175250"/>
          </a:xfr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8B4498-D595-99AA-9D3D-ACD09378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2C1C23-A938-E848-E269-EA89CF75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A5B075-3E78-17C0-BE99-271AA333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89255AF-7EC5-8CD7-A46F-17BBBCC60CAD}"/>
              </a:ext>
            </a:extLst>
          </p:cNvPr>
          <p:cNvSpPr/>
          <p:nvPr/>
        </p:nvSpPr>
        <p:spPr>
          <a:xfrm>
            <a:off x="5691657" y="1231525"/>
            <a:ext cx="371696" cy="3693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3DF0402-38DC-B08E-5268-777359499633}"/>
              </a:ext>
            </a:extLst>
          </p:cNvPr>
          <p:cNvSpPr txBox="1"/>
          <p:nvPr/>
        </p:nvSpPr>
        <p:spPr>
          <a:xfrm>
            <a:off x="5891794" y="926644"/>
            <a:ext cx="266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Switch language to English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28098476-6517-BB5A-C683-D01771E4CF48}"/>
              </a:ext>
            </a:extLst>
          </p:cNvPr>
          <p:cNvSpPr/>
          <p:nvPr/>
        </p:nvSpPr>
        <p:spPr>
          <a:xfrm rot="10800000">
            <a:off x="5800577" y="1055416"/>
            <a:ext cx="153855" cy="1326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10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9BFB1D-6AA6-7123-ED79-C9B8C173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UTAS: Guidelines for Creating Syllabuses</a:t>
            </a:r>
            <a:endParaRPr kumimoji="1" lang="ja-JP" altLang="en-US"/>
          </a:p>
        </p:txBody>
      </p:sp>
      <p:pic>
        <p:nvPicPr>
          <p:cNvPr id="8" name="コンテンツ プレースホルダー 7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0DCE835E-D41F-1506-D64E-1E7A09A24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1801" y="1250950"/>
            <a:ext cx="8588397" cy="5175250"/>
          </a:xfr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B98626-B27F-8ED3-AFA7-6050D327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B4C89F-43A4-E779-CFC2-DB2FEBAE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1023A1-5C01-1FF8-DB01-7E450D56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26D6197-871C-1E39-E761-0892E07E53A6}"/>
              </a:ext>
            </a:extLst>
          </p:cNvPr>
          <p:cNvSpPr/>
          <p:nvPr/>
        </p:nvSpPr>
        <p:spPr>
          <a:xfrm>
            <a:off x="5567831" y="1774450"/>
            <a:ext cx="490069" cy="4686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0728A6A-76A4-E921-26C6-B3AC1D809ABF}"/>
              </a:ext>
            </a:extLst>
          </p:cNvPr>
          <p:cNvSpPr/>
          <p:nvPr/>
        </p:nvSpPr>
        <p:spPr>
          <a:xfrm>
            <a:off x="3548531" y="4488768"/>
            <a:ext cx="1175869" cy="3270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44521B13-CCAB-0F47-2838-D4696DC24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865" y="4488768"/>
            <a:ext cx="3852000" cy="1321544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8E4AD28-FD4B-07B4-D706-B62EBE56C381}"/>
              </a:ext>
            </a:extLst>
          </p:cNvPr>
          <p:cNvSpPr/>
          <p:nvPr/>
        </p:nvSpPr>
        <p:spPr>
          <a:xfrm>
            <a:off x="3548531" y="5410788"/>
            <a:ext cx="1175869" cy="944292"/>
          </a:xfrm>
          <a:prstGeom prst="roundRect">
            <a:avLst>
              <a:gd name="adj" fmla="val 859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EFACEEC-0F13-B200-86A5-264E03635949}"/>
              </a:ext>
            </a:extLst>
          </p:cNvPr>
          <p:cNvSpPr/>
          <p:nvPr/>
        </p:nvSpPr>
        <p:spPr>
          <a:xfrm>
            <a:off x="5964071" y="5513720"/>
            <a:ext cx="1762609" cy="247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AAA0F9F2-AF40-2A6D-8B91-1F21711C8A2F}"/>
              </a:ext>
            </a:extLst>
          </p:cNvPr>
          <p:cNvSpPr/>
          <p:nvPr/>
        </p:nvSpPr>
        <p:spPr>
          <a:xfrm>
            <a:off x="4640580" y="2240280"/>
            <a:ext cx="1196340" cy="2202180"/>
          </a:xfrm>
          <a:custGeom>
            <a:avLst/>
            <a:gdLst>
              <a:gd name="connsiteX0" fmla="*/ 1196340 w 1196340"/>
              <a:gd name="connsiteY0" fmla="*/ 0 h 2202180"/>
              <a:gd name="connsiteX1" fmla="*/ 1196340 w 1196340"/>
              <a:gd name="connsiteY1" fmla="*/ 1082040 h 2202180"/>
              <a:gd name="connsiteX2" fmla="*/ 0 w 1196340"/>
              <a:gd name="connsiteY2" fmla="*/ 1082040 h 2202180"/>
              <a:gd name="connsiteX3" fmla="*/ 0 w 1196340"/>
              <a:gd name="connsiteY3" fmla="*/ 2202180 h 2202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6340" h="2202180">
                <a:moveTo>
                  <a:pt x="1196340" y="0"/>
                </a:moveTo>
                <a:lnTo>
                  <a:pt x="1196340" y="1082040"/>
                </a:lnTo>
                <a:lnTo>
                  <a:pt x="0" y="1082040"/>
                </a:lnTo>
                <a:lnTo>
                  <a:pt x="0" y="220218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3D252DBD-76DE-CD5B-AC7E-9E9D040B595C}"/>
              </a:ext>
            </a:extLst>
          </p:cNvPr>
          <p:cNvSpPr/>
          <p:nvPr/>
        </p:nvSpPr>
        <p:spPr>
          <a:xfrm>
            <a:off x="4724400" y="4709160"/>
            <a:ext cx="1470660" cy="777240"/>
          </a:xfrm>
          <a:custGeom>
            <a:avLst/>
            <a:gdLst>
              <a:gd name="connsiteX0" fmla="*/ 0 w 1470660"/>
              <a:gd name="connsiteY0" fmla="*/ 0 h 777240"/>
              <a:gd name="connsiteX1" fmla="*/ 1470660 w 1470660"/>
              <a:gd name="connsiteY1" fmla="*/ 0 h 777240"/>
              <a:gd name="connsiteX2" fmla="*/ 1470660 w 1470660"/>
              <a:gd name="connsiteY2" fmla="*/ 77724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0660" h="777240">
                <a:moveTo>
                  <a:pt x="0" y="0"/>
                </a:moveTo>
                <a:lnTo>
                  <a:pt x="1470660" y="0"/>
                </a:lnTo>
                <a:lnTo>
                  <a:pt x="1470660" y="77724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AFE6929-7E40-B2B6-45C8-951BCAF8BF00}"/>
              </a:ext>
            </a:extLst>
          </p:cNvPr>
          <p:cNvSpPr txBox="1"/>
          <p:nvPr/>
        </p:nvSpPr>
        <p:spPr>
          <a:xfrm>
            <a:off x="185809" y="5421269"/>
            <a:ext cx="328711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Detailed Manual</a:t>
            </a:r>
          </a:p>
          <a:p>
            <a:r>
              <a:rPr kumimoji="1" lang="en-US" altLang="ja-JP">
                <a:solidFill>
                  <a:srgbClr val="FF0000"/>
                </a:solidFill>
              </a:rPr>
              <a:t>(</a:t>
            </a:r>
            <a:r>
              <a:rPr lang="en-US" altLang="ja-JP">
                <a:solidFill>
                  <a:srgbClr val="FF0000"/>
                </a:solidFill>
              </a:rPr>
              <a:t>For Faculty: </a:t>
            </a:r>
            <a:r>
              <a:rPr kumimoji="1" lang="en-US" altLang="ja-JP">
                <a:solidFill>
                  <a:srgbClr val="FF0000"/>
                </a:solidFill>
              </a:rPr>
              <a:t>only in Japanese)</a:t>
            </a:r>
          </a:p>
          <a:p>
            <a:r>
              <a:rPr lang="en-US" altLang="ja-JP">
                <a:solidFill>
                  <a:srgbClr val="FF0000"/>
                </a:solidFill>
              </a:rPr>
              <a:t>(For Students: </a:t>
            </a:r>
            <a:r>
              <a:rPr lang="en-US" altLang="ja-JP" b="1">
                <a:solidFill>
                  <a:srgbClr val="FF0000"/>
                </a:solidFill>
              </a:rPr>
              <a:t>English</a:t>
            </a:r>
            <a:r>
              <a:rPr lang="en-US" altLang="ja-JP">
                <a:solidFill>
                  <a:srgbClr val="FF0000"/>
                </a:solidFill>
              </a:rPr>
              <a:t>/Japanese)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1C32DB4-2474-2AE7-3BBE-FC97226E0DB5}"/>
              </a:ext>
            </a:extLst>
          </p:cNvPr>
          <p:cNvSpPr txBox="1"/>
          <p:nvPr/>
        </p:nvSpPr>
        <p:spPr>
          <a:xfrm>
            <a:off x="5886208" y="2302479"/>
            <a:ext cx="81708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Others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4CBD873-9283-E822-05D7-39E0A0831949}"/>
              </a:ext>
            </a:extLst>
          </p:cNvPr>
          <p:cNvSpPr txBox="1"/>
          <p:nvPr/>
        </p:nvSpPr>
        <p:spPr>
          <a:xfrm>
            <a:off x="5812865" y="5893482"/>
            <a:ext cx="45883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Guidelines for Creating Syllabuses</a:t>
            </a:r>
            <a:r>
              <a:rPr lang="ja-JP" altLang="en-US">
                <a:solidFill>
                  <a:srgbClr val="FF0000"/>
                </a:solidFill>
              </a:rPr>
              <a:t> </a:t>
            </a:r>
            <a:r>
              <a:rPr lang="en-US" altLang="ja-JP">
                <a:solidFill>
                  <a:srgbClr val="FF0000"/>
                </a:solidFill>
              </a:rPr>
              <a:t>(</a:t>
            </a:r>
            <a:r>
              <a:rPr lang="en-US" altLang="ja-JP" b="1">
                <a:solidFill>
                  <a:srgbClr val="FF0000"/>
                </a:solidFill>
              </a:rPr>
              <a:t>English</a:t>
            </a:r>
            <a:r>
              <a:rPr lang="ja-JP" altLang="en-US">
                <a:solidFill>
                  <a:srgbClr val="FF0000"/>
                </a:solidFill>
              </a:rPr>
              <a:t> </a:t>
            </a:r>
            <a:r>
              <a:rPr lang="en-US" altLang="ja-JP">
                <a:solidFill>
                  <a:srgbClr val="FF0000"/>
                </a:solidFill>
              </a:rPr>
              <a:t>ver.)</a:t>
            </a:r>
            <a:endParaRPr kumimoji="1" lang="en-US" altLang="ja-JP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866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070D081D-9390-8001-7AE8-EEE89B794C5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07EE37E5-2FC5-9FC4-CAC0-4C1763DE6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FC8397-65CF-3643-48B7-ACBE11AB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4E1A81-6835-DAB1-C63E-970C6735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IIII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445719-066E-D4BC-9F50-814226E37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9D254E49-B69D-583E-7C4B-320E2506F067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/>
              <a:t>UTOL</a:t>
            </a:r>
          </a:p>
          <a:p>
            <a:pPr algn="ctr"/>
            <a:r>
              <a:rPr kumimoji="1" lang="en-US" altLang="ja-JP" sz="3600" err="1"/>
              <a:t>UTo</a:t>
            </a:r>
            <a:r>
              <a:rPr kumimoji="1" lang="en-US" altLang="ja-JP" sz="3600" b="0" err="1"/>
              <a:t>kyo</a:t>
            </a:r>
            <a:r>
              <a:rPr kumimoji="1" lang="en-US" altLang="ja-JP" sz="3600" b="0"/>
              <a:t> </a:t>
            </a:r>
            <a:r>
              <a:rPr kumimoji="1" lang="en-US" altLang="ja-JP" sz="3600"/>
              <a:t>L</a:t>
            </a:r>
            <a:r>
              <a:rPr kumimoji="1" lang="en-US" altLang="ja-JP" sz="3600" b="0"/>
              <a:t>earning Management System</a:t>
            </a:r>
            <a:endParaRPr lang="ja-JP" altLang="en-US" sz="3600" b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35DE4730-263C-C0D9-F491-AEFDDFC60C9D}"/>
              </a:ext>
            </a:extLst>
          </p:cNvPr>
          <p:cNvSpPr txBox="1">
            <a:spLocks/>
          </p:cNvSpPr>
          <p:nvPr/>
        </p:nvSpPr>
        <p:spPr>
          <a:xfrm>
            <a:off x="4572000" y="3429000"/>
            <a:ext cx="3048000" cy="299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ja-JP" sz="3600"/>
              <a:t>(Introduction)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3600"/>
              <a:t>UTAS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3600"/>
              <a:t>UTOL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3600"/>
              <a:t>(Summary)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B6B1757-E3ED-2CBA-0349-55489ECB094C}"/>
              </a:ext>
            </a:extLst>
          </p:cNvPr>
          <p:cNvSpPr/>
          <p:nvPr/>
        </p:nvSpPr>
        <p:spPr>
          <a:xfrm>
            <a:off x="4523874" y="4819587"/>
            <a:ext cx="1876926" cy="602088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719C6C3F-82E3-CD40-77F7-DED3DEB8D32C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0111617-1731-309F-80D6-B5FD33ABE9EA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Access via </a:t>
            </a:r>
            <a:r>
              <a:rPr lang="en-US" altLang="ja-JP" b="1">
                <a:hlinkClick r:id="rId4"/>
              </a:rPr>
              <a:t>this link</a:t>
            </a:r>
            <a:r>
              <a:rPr lang="en-US" altLang="ja-JP"/>
              <a:t> or </a:t>
            </a:r>
            <a:r>
              <a:rPr lang="en-US" altLang="ja-JP">
                <a:hlinkClick r:id="rId5"/>
              </a:rPr>
              <a:t>https://sli.do/ </a:t>
            </a:r>
            <a:r>
              <a:rPr lang="en-US" altLang="ja-JP"/>
              <a:t> and following e</a:t>
            </a:r>
            <a:r>
              <a:rPr lang="ja-JP" altLang="en-US"/>
              <a:t>vent code:</a:t>
            </a:r>
            <a:endParaRPr lang="en-US" altLang="ja-JP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/>
              <a:t>Please ask questions at any time</a:t>
            </a:r>
            <a:endParaRPr lang="en-US" altLang="ja-JP"/>
          </a:p>
          <a:p>
            <a:r>
              <a:rPr lang="ja-JP" altLang="en-US"/>
              <a:t>before or during the explanation.</a:t>
            </a:r>
            <a:endParaRPr lang="en-US" altLang="ja-JP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9910DC9-F519-DD0D-7C0A-334E2CBFB9B5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/>
              <a:t>Send us questions via  </a:t>
            </a:r>
            <a:r>
              <a:rPr lang="en-US" altLang="ja-JP" sz="2800" b="1" err="1">
                <a:solidFill>
                  <a:srgbClr val="1B8139"/>
                </a:solidFill>
              </a:rPr>
              <a:t>slido</a:t>
            </a:r>
            <a:r>
              <a:rPr lang="en-US" altLang="ja-JP" sz="2800" b="1">
                <a:solidFill>
                  <a:srgbClr val="1B8139"/>
                </a:solidFill>
              </a:rPr>
              <a:t> </a:t>
            </a:r>
            <a:r>
              <a:rPr lang="en-US" altLang="ja-JP" sz="2000" b="1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77276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D9BA96-2C73-F15B-0EC8-A1740938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BB9A44-04C9-CB39-DD07-4D1DA815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7C03DE-83C8-7CF2-6CFB-108BA541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2EC63E3-45D7-F476-18BF-25E58D75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Login to UTOL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3213B8-1FBE-318A-151A-51BABF1F6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/>
              <a:t>Click “Login”</a:t>
            </a:r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43C1C8E-EFC2-5530-0CE4-E5BCCB26B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800" y="2419557"/>
            <a:ext cx="7240010" cy="2953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36A2211-6598-39E1-49D6-3FDBFFA3D253}"/>
              </a:ext>
            </a:extLst>
          </p:cNvPr>
          <p:cNvSpPr txBox="1"/>
          <p:nvPr/>
        </p:nvSpPr>
        <p:spPr>
          <a:xfrm>
            <a:off x="1119554" y="164722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>
                <a:solidFill>
                  <a:srgbClr val="155F90"/>
                </a:solidFill>
                <a:effectLst/>
                <a:latin typeface="Open Sans Variable"/>
              </a:rPr>
              <a:t>Unless you have already signed in to your </a:t>
            </a:r>
            <a:r>
              <a:rPr lang="en-US" altLang="ja-JP" b="0" i="0" err="1">
                <a:solidFill>
                  <a:srgbClr val="155F90"/>
                </a:solidFill>
                <a:effectLst/>
                <a:latin typeface="Open Sans Variable"/>
              </a:rPr>
              <a:t>UTokyo</a:t>
            </a:r>
            <a:r>
              <a:rPr lang="en-US" altLang="ja-JP" b="0" i="0">
                <a:solidFill>
                  <a:srgbClr val="155F90"/>
                </a:solidFill>
                <a:effectLst/>
                <a:latin typeface="Open Sans Variable"/>
              </a:rPr>
              <a:t> Account, the sign-in page will be displayed. Please sign in.</a:t>
            </a:r>
            <a:endParaRPr lang="ja-JP" altLang="en-US">
              <a:solidFill>
                <a:srgbClr val="155F90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5D2E339-C9B2-5A49-C6D9-FEF71A14B0CE}"/>
              </a:ext>
            </a:extLst>
          </p:cNvPr>
          <p:cNvSpPr/>
          <p:nvPr/>
        </p:nvSpPr>
        <p:spPr>
          <a:xfrm>
            <a:off x="3378092" y="3937702"/>
            <a:ext cx="3036277" cy="593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C4F3BB4-84BB-B9DB-31B5-D969F8F419CC}"/>
              </a:ext>
            </a:extLst>
          </p:cNvPr>
          <p:cNvSpPr txBox="1"/>
          <p:nvPr/>
        </p:nvSpPr>
        <p:spPr>
          <a:xfrm>
            <a:off x="1273800" y="5714693"/>
            <a:ext cx="6184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" altLang="ja-JP">
                <a:hlinkClick r:id="rId3"/>
              </a:rPr>
              <a:t>https://utol.ecc.u-tokyo.ac.jp/</a:t>
            </a:r>
            <a:endParaRPr lang="en-US" altLang="ja-JP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FE54770-9D87-D440-564E-5D493C622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8399" y="3160109"/>
            <a:ext cx="762106" cy="37152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4DF6A5F-5111-F7EB-928B-53FA6EDE050D}"/>
              </a:ext>
            </a:extLst>
          </p:cNvPr>
          <p:cNvSpPr txBox="1"/>
          <p:nvPr/>
        </p:nvSpPr>
        <p:spPr>
          <a:xfrm>
            <a:off x="8610600" y="3160109"/>
            <a:ext cx="687775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>
                <a:solidFill>
                  <a:srgbClr val="FF0000"/>
                </a:solidFill>
              </a:rPr>
              <a:t>Click “English               ” here to</a:t>
            </a:r>
          </a:p>
          <a:p>
            <a:r>
              <a:rPr lang="en-US" altLang="ja-JP" sz="2000" b="1">
                <a:solidFill>
                  <a:srgbClr val="FF0000"/>
                </a:solidFill>
              </a:rPr>
              <a:t>switch to English mode.</a:t>
            </a:r>
          </a:p>
          <a:p>
            <a:endParaRPr lang="en-US" altLang="ja-JP" sz="2000" b="1">
              <a:solidFill>
                <a:srgbClr val="FF0000"/>
              </a:solidFill>
            </a:endParaRPr>
          </a:p>
          <a:p>
            <a:r>
              <a:rPr lang="en-US" altLang="ja-JP" sz="2000" b="1">
                <a:solidFill>
                  <a:srgbClr val="FF0000"/>
                </a:solidFill>
              </a:rPr>
              <a:t>If “Login” is displayed in English,</a:t>
            </a:r>
          </a:p>
          <a:p>
            <a:r>
              <a:rPr lang="en-US" altLang="ja-JP" sz="2000" b="1">
                <a:solidFill>
                  <a:srgbClr val="FF0000"/>
                </a:solidFill>
              </a:rPr>
              <a:t>you are in English mode.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8414C94A-EB32-7FAA-DEAD-F2EA787EDB3D}"/>
              </a:ext>
            </a:extLst>
          </p:cNvPr>
          <p:cNvCxnSpPr>
            <a:cxnSpLocks/>
          </p:cNvCxnSpPr>
          <p:nvPr/>
        </p:nvCxnSpPr>
        <p:spPr>
          <a:xfrm flipH="1">
            <a:off x="6496493" y="4270156"/>
            <a:ext cx="2114107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1BB2D213-780C-5C69-9922-58C04F4ED897}"/>
              </a:ext>
            </a:extLst>
          </p:cNvPr>
          <p:cNvSpPr/>
          <p:nvPr/>
        </p:nvSpPr>
        <p:spPr>
          <a:xfrm>
            <a:off x="8091377" y="2786821"/>
            <a:ext cx="2424223" cy="404037"/>
          </a:xfrm>
          <a:custGeom>
            <a:avLst/>
            <a:gdLst>
              <a:gd name="connsiteX0" fmla="*/ 2424223 w 2424223"/>
              <a:gd name="connsiteY0" fmla="*/ 361507 h 404037"/>
              <a:gd name="connsiteX1" fmla="*/ 2424223 w 2424223"/>
              <a:gd name="connsiteY1" fmla="*/ 0 h 404037"/>
              <a:gd name="connsiteX2" fmla="*/ 0 w 2424223"/>
              <a:gd name="connsiteY2" fmla="*/ 0 h 404037"/>
              <a:gd name="connsiteX3" fmla="*/ 0 w 2424223"/>
              <a:gd name="connsiteY3" fmla="*/ 404037 h 40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223" h="404037">
                <a:moveTo>
                  <a:pt x="2424223" y="361507"/>
                </a:moveTo>
                <a:lnTo>
                  <a:pt x="2424223" y="0"/>
                </a:lnTo>
                <a:lnTo>
                  <a:pt x="0" y="0"/>
                </a:lnTo>
                <a:lnTo>
                  <a:pt x="0" y="404037"/>
                </a:ln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00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A4631E-08C4-0E32-119E-7BC58AE9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>
                <a:ea typeface="メイリオ"/>
              </a:rPr>
              <a:t>UTOL: Switch </a:t>
            </a:r>
            <a:r>
              <a:rPr lang="en-US" altLang="ja-JP">
                <a:ea typeface="メイリオ"/>
              </a:rPr>
              <a:t>L</a:t>
            </a:r>
            <a:r>
              <a:rPr kumimoji="1" lang="en-US" altLang="ja-JP">
                <a:ea typeface="メイリオ"/>
              </a:rPr>
              <a:t>anguages</a:t>
            </a:r>
            <a:r>
              <a:rPr lang="en-US" altLang="ja-JP">
                <a:ea typeface="メイリオ"/>
              </a:rPr>
              <a:t> </a:t>
            </a:r>
            <a:r>
              <a:rPr lang="en-US" altLang="ja-JP" sz="3600">
                <a:ea typeface="メイリオ"/>
              </a:rPr>
              <a:t>(after login)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BF5BD8-4A0B-B53C-3CC6-EDCBFF23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068D31-0680-E4D9-3D1D-8635EAE6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67FC62-7A35-53B4-8F78-43CE816E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14" name="コンテンツ プレースホルダー 13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211F2B1D-9AEE-6A59-7CE4-771E01313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918" y="1390308"/>
            <a:ext cx="9726382" cy="4896533"/>
          </a:xfrm>
        </p:spPr>
      </p:pic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0DC19EE-563C-180A-EDB8-2801DB7236FB}"/>
              </a:ext>
            </a:extLst>
          </p:cNvPr>
          <p:cNvSpPr/>
          <p:nvPr/>
        </p:nvSpPr>
        <p:spPr>
          <a:xfrm>
            <a:off x="7787528" y="1524000"/>
            <a:ext cx="609711" cy="3238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6CDBF55-FAF5-C3A5-F438-B2CC04200004}"/>
              </a:ext>
            </a:extLst>
          </p:cNvPr>
          <p:cNvSpPr txBox="1"/>
          <p:nvPr/>
        </p:nvSpPr>
        <p:spPr>
          <a:xfrm>
            <a:off x="7265291" y="1023773"/>
            <a:ext cx="266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Switch language to English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1" name="二等辺三角形 20">
            <a:extLst>
              <a:ext uri="{FF2B5EF4-FFF2-40B4-BE49-F238E27FC236}">
                <a16:creationId xmlns:a16="http://schemas.microsoft.com/office/drawing/2014/main" id="{CE68ECF9-A3C0-9DF9-5DC0-3D511E49790E}"/>
              </a:ext>
            </a:extLst>
          </p:cNvPr>
          <p:cNvSpPr/>
          <p:nvPr/>
        </p:nvSpPr>
        <p:spPr>
          <a:xfrm rot="10800000">
            <a:off x="8012989" y="1333684"/>
            <a:ext cx="153855" cy="1326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956AA407-9D39-7C11-4329-63DF6CE12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516" y="2026625"/>
            <a:ext cx="6392167" cy="225774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2B40E22E-15C3-4952-0BF7-702C427E19CE}"/>
              </a:ext>
            </a:extLst>
          </p:cNvPr>
          <p:cNvSpPr/>
          <p:nvPr/>
        </p:nvSpPr>
        <p:spPr>
          <a:xfrm>
            <a:off x="7069070" y="3653789"/>
            <a:ext cx="943919" cy="2705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4C1438F-47D9-3EA6-3269-4033E5F7EE56}"/>
              </a:ext>
            </a:extLst>
          </p:cNvPr>
          <p:cNvCxnSpPr/>
          <p:nvPr/>
        </p:nvCxnSpPr>
        <p:spPr>
          <a:xfrm>
            <a:off x="7905750" y="1847850"/>
            <a:ext cx="0" cy="1758950"/>
          </a:xfrm>
          <a:prstGeom prst="line">
            <a:avLst/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359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コンテンツ プレースホルダー 23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61796372-4A04-4435-7FD8-7EBAC9111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227" y="1401853"/>
            <a:ext cx="9735909" cy="4896533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AA4631E-08C4-0E32-119E-7BC58AE9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>
                <a:ea typeface="メイリオ"/>
              </a:rPr>
              <a:t>UTOL: Detailed </a:t>
            </a:r>
            <a:r>
              <a:rPr lang="en-US" altLang="ja-JP">
                <a:ea typeface="メイリオ"/>
              </a:rPr>
              <a:t>M</a:t>
            </a:r>
            <a:r>
              <a:rPr kumimoji="1" lang="en-US" altLang="ja-JP">
                <a:ea typeface="メイリオ"/>
              </a:rPr>
              <a:t>anual</a:t>
            </a:r>
            <a:endParaRPr lang="en-US" altLang="ja-JP" strike="sngStrike">
              <a:ea typeface="メイリオ"/>
              <a:cs typeface="Calibri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BF5BD8-4A0B-B53C-3CC6-EDCBFF23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068D31-0680-E4D9-3D1D-8635EAE6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67FC62-7A35-53B4-8F78-43CE816E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B436B85-723F-9246-41D2-7AB66B80A298}"/>
              </a:ext>
            </a:extLst>
          </p:cNvPr>
          <p:cNvSpPr/>
          <p:nvPr/>
        </p:nvSpPr>
        <p:spPr>
          <a:xfrm>
            <a:off x="5354832" y="1535545"/>
            <a:ext cx="724710" cy="3238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D73C95A-4B95-38BC-C5FB-1DA717401B3A}"/>
              </a:ext>
            </a:extLst>
          </p:cNvPr>
          <p:cNvSpPr txBox="1"/>
          <p:nvPr/>
        </p:nvSpPr>
        <p:spPr>
          <a:xfrm>
            <a:off x="4848616" y="1028038"/>
            <a:ext cx="173714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  <a:ea typeface="メイリオ"/>
              </a:rPr>
              <a:t>Detailed Manual</a:t>
            </a:r>
            <a:endParaRPr lang="ja-JP" altLang="en-US" strike="sngStrike">
              <a:solidFill>
                <a:srgbClr val="FF0000"/>
              </a:solidFill>
              <a:ea typeface="メイリオ"/>
              <a:cs typeface="Calibri"/>
            </a:endParaRPr>
          </a:p>
        </p:txBody>
      </p:sp>
      <p:sp>
        <p:nvSpPr>
          <p:cNvPr id="19" name="二等辺三角形 18">
            <a:extLst>
              <a:ext uri="{FF2B5EF4-FFF2-40B4-BE49-F238E27FC236}">
                <a16:creationId xmlns:a16="http://schemas.microsoft.com/office/drawing/2014/main" id="{E6D588E6-CD39-D225-38E8-F9B83EEAEFF6}"/>
              </a:ext>
            </a:extLst>
          </p:cNvPr>
          <p:cNvSpPr/>
          <p:nvPr/>
        </p:nvSpPr>
        <p:spPr>
          <a:xfrm rot="10800000">
            <a:off x="5641964" y="1345229"/>
            <a:ext cx="153855" cy="1326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グラフィカル ユーザー インターフェイス, テキスト, アプリケーション&#10;&#10;説明は自動で生成されたものです">
            <a:extLst>
              <a:ext uri="{FF2B5EF4-FFF2-40B4-BE49-F238E27FC236}">
                <a16:creationId xmlns:a16="http://schemas.microsoft.com/office/drawing/2014/main" id="{45F7C8BB-D72F-C945-B7FD-81F0902BB73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2600" y="1985738"/>
            <a:ext cx="6096000" cy="2188308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1A1A300E-1CB5-6469-5262-841788DA66BD}"/>
              </a:ext>
            </a:extLst>
          </p:cNvPr>
          <p:cNvSpPr/>
          <p:nvPr/>
        </p:nvSpPr>
        <p:spPr>
          <a:xfrm>
            <a:off x="7960610" y="3078481"/>
            <a:ext cx="3027430" cy="6781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75D3F8DF-B853-F8F8-9105-1D48DB735745}"/>
              </a:ext>
            </a:extLst>
          </p:cNvPr>
          <p:cNvSpPr/>
          <p:nvPr/>
        </p:nvSpPr>
        <p:spPr>
          <a:xfrm>
            <a:off x="6091881" y="1803400"/>
            <a:ext cx="2088292" cy="1248719"/>
          </a:xfrm>
          <a:custGeom>
            <a:avLst/>
            <a:gdLst>
              <a:gd name="connsiteX0" fmla="*/ 0 w 2088292"/>
              <a:gd name="connsiteY0" fmla="*/ 0 h 1285103"/>
              <a:gd name="connsiteX1" fmla="*/ 2088292 w 2088292"/>
              <a:gd name="connsiteY1" fmla="*/ 0 h 1285103"/>
              <a:gd name="connsiteX2" fmla="*/ 2088292 w 2088292"/>
              <a:gd name="connsiteY2" fmla="*/ 1285103 h 1285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8292" h="1285103">
                <a:moveTo>
                  <a:pt x="0" y="0"/>
                </a:moveTo>
                <a:lnTo>
                  <a:pt x="2088292" y="0"/>
                </a:lnTo>
                <a:lnTo>
                  <a:pt x="2088292" y="1285103"/>
                </a:lnTo>
              </a:path>
            </a:pathLst>
          </a:custGeom>
          <a:noFill/>
          <a:ln w="28575">
            <a:solidFill>
              <a:srgbClr val="FF0000"/>
            </a:solidFill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131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D0CFCA-348F-6DF4-2D11-99E296983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918200" cy="720000"/>
          </a:xfrm>
        </p:spPr>
        <p:txBody>
          <a:bodyPr>
            <a:normAutofit/>
          </a:bodyPr>
          <a:lstStyle/>
          <a:p>
            <a:r>
              <a:rPr lang="en-US" altLang="ja-JP">
                <a:ea typeface="メイリオ"/>
              </a:rPr>
              <a:t>UTOL: Your</a:t>
            </a:r>
            <a:r>
              <a:rPr kumimoji="1" lang="en-US" altLang="ja-JP">
                <a:ea typeface="メイリオ"/>
              </a:rPr>
              <a:t> </a:t>
            </a:r>
            <a:r>
              <a:rPr lang="en-US" altLang="ja-JP">
                <a:ea typeface="メイリオ"/>
              </a:rPr>
              <a:t>Go-To LMS</a:t>
            </a:r>
            <a:endParaRPr kumimoji="1" lang="ja-JP" altLang="en-US">
              <a:ea typeface="メイリオ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AEE836-B07F-6756-DC70-5EA0EE3A1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517471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>
                <a:ea typeface="+mn-lt"/>
                <a:cs typeface="+mn-lt"/>
              </a:rPr>
              <a:t>UTOL is </a:t>
            </a:r>
            <a:r>
              <a:rPr lang="en-US">
                <a:ea typeface="+mn-lt"/>
                <a:cs typeface="+mn-lt"/>
              </a:rPr>
              <a:t>available</a:t>
            </a:r>
            <a:r>
              <a:rPr kumimoji="1" lang="en-US">
                <a:ea typeface="+mn-lt"/>
                <a:cs typeface="+mn-lt"/>
              </a:rPr>
              <a:t> University-wide</a:t>
            </a:r>
            <a:r>
              <a:rPr lang="en-US">
                <a:ea typeface="+mn-lt"/>
                <a:cs typeface="+mn-lt"/>
              </a:rPr>
              <a:t> as UTokyo’s recommended LMS.</a:t>
            </a:r>
            <a:endParaRPr lang="ja-JP" altLang="en-US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>
                <a:ea typeface="+mn-lt"/>
                <a:cs typeface="+mn-lt"/>
              </a:rPr>
              <a:t>However, the choice of using an LMS is entirely up to each instructor.</a:t>
            </a:r>
            <a:endParaRPr lang="ja-JP" altLang="en-US">
              <a:ea typeface="+mn-lt"/>
              <a:cs typeface="+mn-lt"/>
            </a:endParaRPr>
          </a:p>
          <a:p>
            <a:pPr lvl="1">
              <a:lnSpc>
                <a:spcPct val="150000"/>
              </a:lnSpc>
            </a:pPr>
            <a:r>
              <a:rPr lang="en-US" sz="2200">
                <a:ea typeface="Calibri"/>
                <a:cs typeface="Calibri"/>
              </a:rPr>
              <a:t>Face-to-face classes can be conducted without an LMS.</a:t>
            </a:r>
          </a:p>
          <a:p>
            <a:pPr lvl="1">
              <a:lnSpc>
                <a:spcPct val="150000"/>
              </a:lnSpc>
            </a:pPr>
            <a:r>
              <a:rPr lang="en-US" sz="2200">
                <a:ea typeface="Calibri"/>
                <a:cs typeface="Calibri"/>
              </a:rPr>
              <a:t>Some instructors prefer Google Classroom available in ECCS Cloud Email.</a:t>
            </a:r>
          </a:p>
          <a:p>
            <a:pPr>
              <a:lnSpc>
                <a:spcPct val="150000"/>
              </a:lnSpc>
            </a:pPr>
            <a:r>
              <a:rPr lang="en-US" altLang="ja-JP" b="1">
                <a:solidFill>
                  <a:srgbClr val="FF0000"/>
                </a:solidFill>
                <a:ea typeface="メイリオ"/>
              </a:rPr>
              <a:t>We</a:t>
            </a:r>
            <a:r>
              <a:rPr kumimoji="1" lang="en-US" altLang="ja-JP" b="1">
                <a:solidFill>
                  <a:srgbClr val="FF0000"/>
                </a:solidFill>
                <a:ea typeface="メイリオ"/>
              </a:rPr>
              <a:t> </a:t>
            </a:r>
            <a:r>
              <a:rPr lang="en-US" altLang="ja-JP" b="1">
                <a:solidFill>
                  <a:srgbClr val="FF0000"/>
                </a:solidFill>
                <a:ea typeface="メイリオ"/>
              </a:rPr>
              <a:t>recommend</a:t>
            </a:r>
            <a:r>
              <a:rPr kumimoji="1" lang="en-US" altLang="ja-JP" b="1">
                <a:solidFill>
                  <a:srgbClr val="FF0000"/>
                </a:solidFill>
                <a:ea typeface="メイリオ"/>
              </a:rPr>
              <a:t> using UTOL </a:t>
            </a:r>
            <a:r>
              <a:rPr kumimoji="1" lang="en-US" altLang="ja-JP">
                <a:ea typeface="メイリオ"/>
              </a:rPr>
              <a:t>when using an LMS.</a:t>
            </a:r>
            <a:endParaRPr lang="en-US" altLang="ja-JP">
              <a:ea typeface="メイリオ"/>
              <a:cs typeface="Calibri"/>
            </a:endParaRPr>
          </a:p>
          <a:p>
            <a:pPr lvl="1">
              <a:lnSpc>
                <a:spcPct val="150000"/>
              </a:lnSpc>
            </a:pPr>
            <a:r>
              <a:rPr lang="en-US">
                <a:ea typeface="+mn-lt"/>
                <a:cs typeface="+mn-lt"/>
              </a:rPr>
              <a:t>A unified system benefits students by </a:t>
            </a:r>
            <a:r>
              <a:rPr lang="en-US">
                <a:solidFill>
                  <a:srgbClr val="155F90"/>
                </a:solidFill>
                <a:ea typeface="+mn-lt"/>
                <a:cs typeface="+mn-lt"/>
              </a:rPr>
              <a:t>reducing confusion across courses</a:t>
            </a:r>
            <a:r>
              <a:rPr lang="en-US">
                <a:ea typeface="+mn-lt"/>
                <a:cs typeface="+mn-lt"/>
              </a:rPr>
              <a:t>.</a:t>
            </a:r>
            <a:endParaRPr lang="en-US" altLang="ja-JP">
              <a:ea typeface="メイリオ"/>
              <a:cs typeface="+mn-lt"/>
            </a:endParaRPr>
          </a:p>
          <a:p>
            <a:pPr lvl="1">
              <a:lnSpc>
                <a:spcPct val="150000"/>
              </a:lnSpc>
            </a:pPr>
            <a:r>
              <a:rPr lang="en-US">
                <a:ea typeface="+mn-lt"/>
                <a:cs typeface="+mn-lt"/>
              </a:rPr>
              <a:t>Instructors or TAs can contact enrolled students without needing their email addresses.</a:t>
            </a:r>
            <a:endParaRPr lang="en-US" altLang="ja-JP">
              <a:ea typeface="メイリオ"/>
              <a:cs typeface="Calibri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7715A0-AB24-B86F-3011-14BC0669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0697BE-BC22-EB19-AF5A-F2E8A5E1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0FC514-233E-FDB1-B3E0-4541D76F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506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AAE39981-D072-15C2-2C45-08ED56B0CD76}"/>
              </a:ext>
            </a:extLst>
          </p:cNvPr>
          <p:cNvSpPr/>
          <p:nvPr/>
        </p:nvSpPr>
        <p:spPr>
          <a:xfrm>
            <a:off x="650205" y="2570724"/>
            <a:ext cx="5275593" cy="3277986"/>
          </a:xfrm>
          <a:prstGeom prst="roundRect">
            <a:avLst>
              <a:gd name="adj" fmla="val 8918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F333DD37-6DA2-9F3D-56D6-A473CF419027}"/>
              </a:ext>
            </a:extLst>
          </p:cNvPr>
          <p:cNvSpPr/>
          <p:nvPr/>
        </p:nvSpPr>
        <p:spPr>
          <a:xfrm>
            <a:off x="6331922" y="2570724"/>
            <a:ext cx="5291025" cy="3277986"/>
          </a:xfrm>
          <a:prstGeom prst="roundRect">
            <a:avLst>
              <a:gd name="adj" fmla="val 891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1D0CFCA-348F-6DF4-2D11-99E296983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918200" cy="720000"/>
          </a:xfrm>
        </p:spPr>
        <p:txBody>
          <a:bodyPr>
            <a:normAutofit/>
          </a:bodyPr>
          <a:lstStyle/>
          <a:p>
            <a:r>
              <a:rPr lang="en-US" altLang="ja-JP">
                <a:ea typeface="メイリオ"/>
              </a:rPr>
              <a:t>What class instructors </a:t>
            </a:r>
            <a:r>
              <a:rPr lang="en-US" altLang="ja-JP" b="1">
                <a:ea typeface="メイリオ"/>
              </a:rPr>
              <a:t>must</a:t>
            </a:r>
            <a:r>
              <a:rPr lang="en-US" altLang="ja-JP">
                <a:ea typeface="メイリオ"/>
              </a:rPr>
              <a:t> do about </a:t>
            </a:r>
            <a:r>
              <a:rPr lang="en-US" altLang="ja-JP" b="1">
                <a:ea typeface="メイリオ"/>
              </a:rPr>
              <a:t>UTOL</a:t>
            </a:r>
            <a:endParaRPr lang="ja-JP" altLang="en-US" b="1">
              <a:ea typeface="メイリオ"/>
              <a:cs typeface="Calibri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AEE836-B07F-6756-DC70-5EA0EE3A1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78979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kumimoji="1" lang="en-US" altLang="ja-JP" sz="3600" b="1">
                <a:solidFill>
                  <a:srgbClr val="155F90"/>
                </a:solidFill>
                <a:ea typeface="メイリオ"/>
              </a:rPr>
              <a:t>Decide </a:t>
            </a:r>
            <a:r>
              <a:rPr lang="en-US" altLang="ja-JP" sz="3600" b="1">
                <a:solidFill>
                  <a:srgbClr val="155F90"/>
                </a:solidFill>
                <a:ea typeface="メイリオ"/>
              </a:rPr>
              <a:t>whether to use</a:t>
            </a:r>
            <a:r>
              <a:rPr kumimoji="1" lang="en-US" altLang="ja-JP" sz="3600" b="1">
                <a:solidFill>
                  <a:srgbClr val="155F90"/>
                </a:solidFill>
                <a:ea typeface="メイリオ"/>
              </a:rPr>
              <a:t> UTOL or not</a:t>
            </a:r>
            <a:endParaRPr lang="en-US" altLang="ja-JP" sz="3600">
              <a:ea typeface="メイリオ"/>
              <a:cs typeface="Calibri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7715A0-AB24-B86F-3011-14BC0669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0697BE-BC22-EB19-AF5A-F2E8A5E1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0FC514-233E-FDB1-B3E0-4541D76F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C090726-8088-0A58-4CA6-55B6CC9661EA}"/>
              </a:ext>
            </a:extLst>
          </p:cNvPr>
          <p:cNvSpPr txBox="1"/>
          <p:nvPr/>
        </p:nvSpPr>
        <p:spPr>
          <a:xfrm>
            <a:off x="6425986" y="4340538"/>
            <a:ext cx="5102895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Calibri"/>
                <a:cs typeface="Calibri"/>
              </a:rPr>
              <a:t>In the syllabus in UTAS, </a:t>
            </a:r>
            <a:r>
              <a:rPr lang="en-US" altLang="ja-JP" sz="2800">
                <a:ea typeface="メイリオ"/>
                <a:cs typeface="Arial"/>
              </a:rPr>
              <a:t>please enter which standard method of communication you will use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2FE5440-5E7C-C658-956C-7B7F33D2BB65}"/>
              </a:ext>
            </a:extLst>
          </p:cNvPr>
          <p:cNvSpPr txBox="1"/>
          <p:nvPr/>
        </p:nvSpPr>
        <p:spPr>
          <a:xfrm>
            <a:off x="792451" y="4278983"/>
            <a:ext cx="499110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lvl="1"/>
            <a:r>
              <a:rPr lang="en-US" altLang="ja-JP" sz="3200">
                <a:ea typeface="メイリオ"/>
                <a:cs typeface="Arial"/>
              </a:rPr>
              <a:t>Set</a:t>
            </a:r>
            <a:r>
              <a:rPr lang="en-US" altLang="ja-JP" sz="3200" b="1">
                <a:solidFill>
                  <a:srgbClr val="155F90"/>
                </a:solidFill>
                <a:ea typeface="メイリオ"/>
                <a:cs typeface="Arial"/>
              </a:rPr>
              <a:t> registration restrictions</a:t>
            </a:r>
            <a:endParaRPr lang="en-US" altLang="ja-JP" sz="3200">
              <a:ea typeface="メイリオ"/>
              <a:cs typeface="Arial"/>
            </a:endParaRPr>
          </a:p>
          <a:p>
            <a:pPr marL="685800" lvl="2" indent="-228600">
              <a:buFont typeface="Wingdings"/>
              <a:buChar char="§"/>
            </a:pPr>
            <a:r>
              <a:rPr lang="en-US" sz="2800">
                <a:ea typeface="+mn-lt"/>
                <a:cs typeface="+mn-lt"/>
              </a:rPr>
              <a:t>set “</a:t>
            </a:r>
            <a:r>
              <a:rPr lang="en-US" sz="2800" i="1">
                <a:ea typeface="+mn-lt"/>
                <a:cs typeface="+mn-lt"/>
              </a:rPr>
              <a:t>Enrolled Student Range Setting</a:t>
            </a:r>
            <a:r>
              <a:rPr lang="en-US" sz="2800">
                <a:ea typeface="+mn-lt"/>
                <a:cs typeface="+mn-lt"/>
              </a:rPr>
              <a:t>” in UTOL</a:t>
            </a:r>
            <a:endParaRPr lang="en-US" altLang="ja-JP" sz="2800">
              <a:ea typeface="Meiryo UI"/>
              <a:cs typeface="Calibri"/>
            </a:endParaRP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E529D8B3-7258-2B3A-0DE0-5E5A46783454}"/>
              </a:ext>
            </a:extLst>
          </p:cNvPr>
          <p:cNvSpPr/>
          <p:nvPr/>
        </p:nvSpPr>
        <p:spPr>
          <a:xfrm>
            <a:off x="3924171" y="2386852"/>
            <a:ext cx="549088" cy="1165411"/>
          </a:xfrm>
          <a:prstGeom prst="downArrow">
            <a:avLst/>
          </a:prstGeom>
          <a:solidFill>
            <a:srgbClr val="155F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ECA37AAF-723E-1CC1-93EA-B6E403EB3B0A}"/>
              </a:ext>
            </a:extLst>
          </p:cNvPr>
          <p:cNvSpPr/>
          <p:nvPr/>
        </p:nvSpPr>
        <p:spPr>
          <a:xfrm>
            <a:off x="7751517" y="2386852"/>
            <a:ext cx="549088" cy="1165411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12D0704-2941-C41E-7BAD-41E87DBD07B8}"/>
              </a:ext>
            </a:extLst>
          </p:cNvPr>
          <p:cNvSpPr txBox="1"/>
          <p:nvPr/>
        </p:nvSpPr>
        <p:spPr>
          <a:xfrm>
            <a:off x="1028472" y="2570724"/>
            <a:ext cx="289833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3200">
                <a:ea typeface="メイリオ"/>
              </a:rPr>
              <a:t>If using UTOL</a:t>
            </a:r>
            <a:endParaRPr lang="ja-JP" altLang="en-US">
              <a:ea typeface="メイリオ" panose="020B0604030504040204" pitchFamily="34" charset="-128"/>
              <a:cs typeface="Calibri" panose="020F0502020204030204"/>
            </a:endParaRPr>
          </a:p>
          <a:p>
            <a:r>
              <a:rPr lang="en-US" sz="2800" b="1">
                <a:solidFill>
                  <a:srgbClr val="FF0000"/>
                </a:solidFill>
                <a:ea typeface="Calibri"/>
                <a:cs typeface="Calibri"/>
              </a:rPr>
              <a:t>(Recommended)</a:t>
            </a:r>
            <a:endParaRPr lang="en-US" sz="2800">
              <a:ea typeface="Calibri"/>
              <a:cs typeface="Calibri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91BF255-1F97-D5DE-C3D3-1931B2421379}"/>
              </a:ext>
            </a:extLst>
          </p:cNvPr>
          <p:cNvSpPr txBox="1"/>
          <p:nvPr/>
        </p:nvSpPr>
        <p:spPr>
          <a:xfrm>
            <a:off x="6725957" y="2544139"/>
            <a:ext cx="314929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3200">
                <a:ea typeface="メイリオ"/>
              </a:rPr>
              <a:t>If not</a:t>
            </a:r>
            <a:endParaRPr 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02701C2-2CC5-7B16-1CD2-D841FF14320D}"/>
              </a:ext>
            </a:extLst>
          </p:cNvPr>
          <p:cNvSpPr/>
          <p:nvPr/>
        </p:nvSpPr>
        <p:spPr>
          <a:xfrm>
            <a:off x="1805959" y="1313573"/>
            <a:ext cx="8526333" cy="784479"/>
          </a:xfrm>
          <a:prstGeom prst="rect">
            <a:avLst/>
          </a:prstGeom>
          <a:noFill/>
          <a:ln w="57150">
            <a:solidFill>
              <a:srgbClr val="155F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15" name="図 14" descr="アイコン&#10;&#10;自動的に生成された説明">
            <a:extLst>
              <a:ext uri="{FF2B5EF4-FFF2-40B4-BE49-F238E27FC236}">
                <a16:creationId xmlns:a16="http://schemas.microsoft.com/office/drawing/2014/main" id="{7A64F991-E353-0253-912A-4EC7A33F835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0614" y="3569498"/>
            <a:ext cx="2032900" cy="49779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3800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FE4D9754-0ACB-3378-1747-27C01114183E}"/>
              </a:ext>
            </a:extLst>
          </p:cNvPr>
          <p:cNvSpPr/>
          <p:nvPr/>
        </p:nvSpPr>
        <p:spPr>
          <a:xfrm>
            <a:off x="365995" y="4054842"/>
            <a:ext cx="3771040" cy="1648724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3A6A888-446F-AE1D-66A3-08A62304EB71}"/>
              </a:ext>
            </a:extLst>
          </p:cNvPr>
          <p:cNvSpPr/>
          <p:nvPr/>
        </p:nvSpPr>
        <p:spPr>
          <a:xfrm>
            <a:off x="4154222" y="4054842"/>
            <a:ext cx="3862815" cy="164872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A122432-64F8-5E89-DE0B-335B361E75DC}"/>
              </a:ext>
            </a:extLst>
          </p:cNvPr>
          <p:cNvSpPr/>
          <p:nvPr/>
        </p:nvSpPr>
        <p:spPr>
          <a:xfrm>
            <a:off x="365994" y="2951756"/>
            <a:ext cx="11460009" cy="1099833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0DB6C19-FF1A-8EB4-0155-3D314D417FFF}"/>
              </a:ext>
            </a:extLst>
          </p:cNvPr>
          <p:cNvSpPr/>
          <p:nvPr/>
        </p:nvSpPr>
        <p:spPr>
          <a:xfrm>
            <a:off x="8017042" y="4054842"/>
            <a:ext cx="3827077" cy="1648724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1D0CFCA-348F-6DF4-2D11-99E296983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918200" cy="720000"/>
          </a:xfrm>
        </p:spPr>
        <p:txBody>
          <a:bodyPr>
            <a:normAutofit/>
          </a:bodyPr>
          <a:lstStyle/>
          <a:p>
            <a:r>
              <a:rPr kumimoji="1" lang="en-US" altLang="ja-JP"/>
              <a:t>Registration Restriction on UTOL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7715A0-AB24-B86F-3011-14BC0669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0697BE-BC22-EB19-AF5A-F2E8A5E1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0FC514-233E-FDB1-B3E0-4541D76F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E7461E0-B650-187F-0547-70108A04EB76}"/>
              </a:ext>
            </a:extLst>
          </p:cNvPr>
          <p:cNvSpPr/>
          <p:nvPr/>
        </p:nvSpPr>
        <p:spPr>
          <a:xfrm>
            <a:off x="4342495" y="1163670"/>
            <a:ext cx="3503274" cy="16713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11889AB-7B2F-6A6E-E852-8811831E890F}"/>
              </a:ext>
            </a:extLst>
          </p:cNvPr>
          <p:cNvSpPr/>
          <p:nvPr/>
        </p:nvSpPr>
        <p:spPr>
          <a:xfrm>
            <a:off x="8195396" y="1163670"/>
            <a:ext cx="3503274" cy="16713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50CD7E4-A3CA-1DFD-AD7F-C71027C18AD9}"/>
              </a:ext>
            </a:extLst>
          </p:cNvPr>
          <p:cNvSpPr txBox="1"/>
          <p:nvPr/>
        </p:nvSpPr>
        <p:spPr>
          <a:xfrm>
            <a:off x="4969908" y="2214548"/>
            <a:ext cx="22484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ja-JP" sz="3200" b="1">
                <a:solidFill>
                  <a:srgbClr val="155F90"/>
                </a:solidFill>
              </a:rPr>
              <a:t>UTAS</a:t>
            </a:r>
            <a:endParaRPr kumimoji="1" lang="en-US" altLang="ja-JP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B9608B-7923-1E0A-D0CC-7595F0EED9EC}"/>
              </a:ext>
            </a:extLst>
          </p:cNvPr>
          <p:cNvSpPr txBox="1"/>
          <p:nvPr/>
        </p:nvSpPr>
        <p:spPr>
          <a:xfrm>
            <a:off x="8822809" y="2214548"/>
            <a:ext cx="22484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3200" b="1">
                <a:solidFill>
                  <a:srgbClr val="155F90"/>
                </a:solidFill>
              </a:rPr>
              <a:t>UTOL</a:t>
            </a:r>
            <a:endParaRPr lang="en-US" altLang="ja-JP"/>
          </a:p>
        </p:txBody>
      </p:sp>
      <p:pic>
        <p:nvPicPr>
          <p:cNvPr id="11" name="図 10" descr="ロゴ&#10;&#10;自動的に生成された説明">
            <a:extLst>
              <a:ext uri="{FF2B5EF4-FFF2-40B4-BE49-F238E27FC236}">
                <a16:creationId xmlns:a16="http://schemas.microsoft.com/office/drawing/2014/main" id="{DD413FC8-0CFB-A46C-BA80-DCD723AE08A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3770" y="1327271"/>
            <a:ext cx="1140724" cy="980310"/>
          </a:xfrm>
          <a:prstGeom prst="rect">
            <a:avLst/>
          </a:prstGeom>
          <a:ln>
            <a:noFill/>
          </a:ln>
        </p:spPr>
      </p:pic>
      <p:pic>
        <p:nvPicPr>
          <p:cNvPr id="12" name="図 11" descr="アイコン&#10;&#10;自動的に生成された説明">
            <a:extLst>
              <a:ext uri="{FF2B5EF4-FFF2-40B4-BE49-F238E27FC236}">
                <a16:creationId xmlns:a16="http://schemas.microsoft.com/office/drawing/2014/main" id="{B3A843EF-E3A6-DC9E-6BC2-A7FB2C510D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0600" y="1457190"/>
            <a:ext cx="2671635" cy="665879"/>
          </a:xfrm>
          <a:prstGeom prst="rect">
            <a:avLst/>
          </a:prstGeom>
          <a:ln>
            <a:noFill/>
          </a:ln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7B8D02E-2E56-98ED-9443-58A2BFD110BF}"/>
              </a:ext>
            </a:extLst>
          </p:cNvPr>
          <p:cNvSpPr txBox="1"/>
          <p:nvPr/>
        </p:nvSpPr>
        <p:spPr>
          <a:xfrm>
            <a:off x="505902" y="3084152"/>
            <a:ext cx="307443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Students who</a:t>
            </a:r>
          </a:p>
          <a:p>
            <a:r>
              <a:rPr kumimoji="1" lang="en-US" altLang="ja-JP" sz="2400" b="1"/>
              <a:t> want to </a:t>
            </a:r>
            <a:r>
              <a:rPr kumimoji="1" lang="en-US" altLang="ja-JP" sz="2800" b="1">
                <a:solidFill>
                  <a:srgbClr val="FF0000"/>
                </a:solidFill>
              </a:rPr>
              <a:t>earn credits</a:t>
            </a:r>
            <a:endParaRPr kumimoji="1" lang="ja-JP" altLang="en-US" sz="2400" b="1">
              <a:solidFill>
                <a:srgbClr val="FF0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CE6DF86-A867-F4C9-DA40-28D57A6A6B36}"/>
              </a:ext>
            </a:extLst>
          </p:cNvPr>
          <p:cNvSpPr txBox="1"/>
          <p:nvPr/>
        </p:nvSpPr>
        <p:spPr>
          <a:xfrm>
            <a:off x="505902" y="4045606"/>
            <a:ext cx="35988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Students who </a:t>
            </a:r>
            <a:r>
              <a:rPr kumimoji="1" lang="en-US" altLang="ja-JP" sz="2400" b="1">
                <a:solidFill>
                  <a:srgbClr val="FF0000"/>
                </a:solidFill>
              </a:rPr>
              <a:t>just</a:t>
            </a:r>
          </a:p>
          <a:p>
            <a:r>
              <a:rPr kumimoji="1" lang="en-US" altLang="ja-JP" sz="2400" b="1">
                <a:solidFill>
                  <a:srgbClr val="FF0000"/>
                </a:solidFill>
              </a:rPr>
              <a:t> want to attend </a:t>
            </a:r>
            <a:r>
              <a:rPr kumimoji="1" lang="en-US" altLang="ja-JP" sz="2400"/>
              <a:t>the classes</a:t>
            </a:r>
            <a:endParaRPr kumimoji="1" lang="ja-JP" altLang="en-US" sz="2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A5EA3CC-8576-21AB-A136-624017CA6C94}"/>
              </a:ext>
            </a:extLst>
          </p:cNvPr>
          <p:cNvSpPr txBox="1"/>
          <p:nvPr/>
        </p:nvSpPr>
        <p:spPr>
          <a:xfrm>
            <a:off x="505902" y="4862382"/>
            <a:ext cx="35153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(Students who just</a:t>
            </a:r>
          </a:p>
          <a:p>
            <a:r>
              <a:rPr lang="en-US" altLang="ja-JP" sz="2400"/>
              <a:t> </a:t>
            </a:r>
            <a:r>
              <a:rPr kumimoji="1" lang="en-US" altLang="ja-JP" sz="2400"/>
              <a:t>want to browse materials)</a:t>
            </a:r>
            <a:endParaRPr kumimoji="1" lang="ja-JP" altLang="en-US" sz="240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8D3F40A-F4C1-9035-98B8-9F98AB265918}"/>
              </a:ext>
            </a:extLst>
          </p:cNvPr>
          <p:cNvCxnSpPr/>
          <p:nvPr/>
        </p:nvCxnSpPr>
        <p:spPr>
          <a:xfrm>
            <a:off x="262826" y="2947575"/>
            <a:ext cx="11662611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0FAEF67-BE10-1F6A-56EF-31CBC6B8FFC5}"/>
              </a:ext>
            </a:extLst>
          </p:cNvPr>
          <p:cNvCxnSpPr/>
          <p:nvPr/>
        </p:nvCxnSpPr>
        <p:spPr>
          <a:xfrm>
            <a:off x="262826" y="4045606"/>
            <a:ext cx="11662611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6EEEC4F-0B9E-E08B-F9E0-338793B3F205}"/>
              </a:ext>
            </a:extLst>
          </p:cNvPr>
          <p:cNvCxnSpPr/>
          <p:nvPr/>
        </p:nvCxnSpPr>
        <p:spPr>
          <a:xfrm>
            <a:off x="262826" y="5706817"/>
            <a:ext cx="11662611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7884EBE2-8D31-2777-D638-85694DCEEC2D}"/>
              </a:ext>
            </a:extLst>
          </p:cNvPr>
          <p:cNvCxnSpPr>
            <a:cxnSpLocks/>
          </p:cNvCxnSpPr>
          <p:nvPr/>
        </p:nvCxnSpPr>
        <p:spPr>
          <a:xfrm>
            <a:off x="4150895" y="1085526"/>
            <a:ext cx="0" cy="470895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8168B1F-86C8-24C2-8AB5-A37E2410197D}"/>
              </a:ext>
            </a:extLst>
          </p:cNvPr>
          <p:cNvCxnSpPr>
            <a:cxnSpLocks/>
          </p:cNvCxnSpPr>
          <p:nvPr/>
        </p:nvCxnSpPr>
        <p:spPr>
          <a:xfrm>
            <a:off x="8017042" y="1085526"/>
            <a:ext cx="0" cy="470895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CC2EC10-0E9F-73CE-14DF-ABC6086BC858}"/>
              </a:ext>
            </a:extLst>
          </p:cNvPr>
          <p:cNvCxnSpPr>
            <a:cxnSpLocks/>
          </p:cNvCxnSpPr>
          <p:nvPr/>
        </p:nvCxnSpPr>
        <p:spPr>
          <a:xfrm>
            <a:off x="11835063" y="1085526"/>
            <a:ext cx="0" cy="470895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EB9934-1363-F438-87DC-75334851D616}"/>
              </a:ext>
            </a:extLst>
          </p:cNvPr>
          <p:cNvSpPr txBox="1"/>
          <p:nvPr/>
        </p:nvSpPr>
        <p:spPr>
          <a:xfrm>
            <a:off x="5174282" y="3131505"/>
            <a:ext cx="1866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/>
              <a:t>must register</a:t>
            </a:r>
            <a:endParaRPr kumimoji="1" lang="ja-JP" altLang="en-US" sz="2400" b="1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9081A0F-A52D-34C4-92B6-3D13F0766D27}"/>
              </a:ext>
            </a:extLst>
          </p:cNvPr>
          <p:cNvSpPr txBox="1"/>
          <p:nvPr/>
        </p:nvSpPr>
        <p:spPr>
          <a:xfrm>
            <a:off x="5077686" y="4644988"/>
            <a:ext cx="2060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/>
              <a:t>do not register</a:t>
            </a:r>
            <a:endParaRPr kumimoji="1" lang="ja-JP" altLang="en-US" sz="2400" b="1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139ABF0-A068-C6DC-FB55-925DD2FD2D7C}"/>
              </a:ext>
            </a:extLst>
          </p:cNvPr>
          <p:cNvSpPr txBox="1"/>
          <p:nvPr/>
        </p:nvSpPr>
        <p:spPr>
          <a:xfrm>
            <a:off x="8286860" y="3273349"/>
            <a:ext cx="3319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/>
              <a:t>automatically registered</a:t>
            </a:r>
            <a:endParaRPr kumimoji="1" lang="ja-JP" altLang="en-US" sz="2400" b="1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1DD4F29-F619-C42A-FE41-51C56B699A36}"/>
              </a:ext>
            </a:extLst>
          </p:cNvPr>
          <p:cNvSpPr txBox="1"/>
          <p:nvPr/>
        </p:nvSpPr>
        <p:spPr>
          <a:xfrm>
            <a:off x="4180008" y="3492345"/>
            <a:ext cx="3788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/>
              <a:t>(or originally registered)</a:t>
            </a:r>
            <a:endParaRPr lang="ja-JP" altLang="en-US"/>
          </a:p>
        </p:txBody>
      </p: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A09CD86C-1EEF-E1A3-68F8-6D8531E2DB29}"/>
              </a:ext>
            </a:extLst>
          </p:cNvPr>
          <p:cNvSpPr/>
          <p:nvPr/>
        </p:nvSpPr>
        <p:spPr>
          <a:xfrm>
            <a:off x="6114473" y="3083811"/>
            <a:ext cx="3888509" cy="267855"/>
          </a:xfrm>
          <a:custGeom>
            <a:avLst/>
            <a:gdLst>
              <a:gd name="connsiteX0" fmla="*/ 0 w 3888509"/>
              <a:gd name="connsiteY0" fmla="*/ 175491 h 267855"/>
              <a:gd name="connsiteX1" fmla="*/ 0 w 3888509"/>
              <a:gd name="connsiteY1" fmla="*/ 0 h 267855"/>
              <a:gd name="connsiteX2" fmla="*/ 3888509 w 3888509"/>
              <a:gd name="connsiteY2" fmla="*/ 0 h 267855"/>
              <a:gd name="connsiteX3" fmla="*/ 3888509 w 3888509"/>
              <a:gd name="connsiteY3" fmla="*/ 267855 h 2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8509" h="267855">
                <a:moveTo>
                  <a:pt x="0" y="175491"/>
                </a:moveTo>
                <a:lnTo>
                  <a:pt x="0" y="0"/>
                </a:lnTo>
                <a:lnTo>
                  <a:pt x="3888509" y="0"/>
                </a:lnTo>
                <a:lnTo>
                  <a:pt x="3888509" y="267855"/>
                </a:lnTo>
              </a:path>
            </a:pathLst>
          </a:custGeom>
          <a:noFill/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DC921C-7EF6-A770-CA01-6F61C3D13BD1}"/>
              </a:ext>
            </a:extLst>
          </p:cNvPr>
          <p:cNvSpPr txBox="1"/>
          <p:nvPr/>
        </p:nvSpPr>
        <p:spPr>
          <a:xfrm>
            <a:off x="8058510" y="4100548"/>
            <a:ext cx="3648050" cy="1200329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ja-JP">
                <a:ea typeface="メイリオ"/>
              </a:rPr>
              <a:t>The class instructor</a:t>
            </a:r>
            <a:endParaRPr lang="en-US" altLang="ja-JP"/>
          </a:p>
          <a:p>
            <a:r>
              <a:rPr kumimoji="1" lang="en-US" altLang="ja-JP" b="1">
                <a:ea typeface="メイリオ"/>
              </a:rPr>
              <a:t>(1) </a:t>
            </a:r>
            <a:r>
              <a:rPr lang="en-US" altLang="ja-JP" b="1">
                <a:ea typeface="メイリオ"/>
              </a:rPr>
              <a:t>allows</a:t>
            </a:r>
            <a:r>
              <a:rPr kumimoji="1" lang="en-US" altLang="ja-JP" b="1">
                <a:ea typeface="メイリオ"/>
              </a:rPr>
              <a:t> </a:t>
            </a:r>
            <a:r>
              <a:rPr lang="en-US" b="1">
                <a:ea typeface="Calibri"/>
              </a:rPr>
              <a:t>students to </a:t>
            </a:r>
            <a:r>
              <a:rPr lang="en-US" altLang="ja-JP" b="1">
                <a:ea typeface="メイリオ"/>
              </a:rPr>
              <a:t>self-register </a:t>
            </a:r>
            <a:endParaRPr kumimoji="1" lang="en-US" altLang="ja-JP"/>
          </a:p>
          <a:p>
            <a:r>
              <a:rPr lang="en-US" altLang="ja-JP">
                <a:ea typeface="メイリオ"/>
              </a:rPr>
              <a:t>o</a:t>
            </a:r>
            <a:r>
              <a:rPr kumimoji="1" lang="en-US" altLang="ja-JP">
                <a:ea typeface="メイリオ"/>
              </a:rPr>
              <a:t>r </a:t>
            </a:r>
            <a:r>
              <a:rPr kumimoji="1" lang="en-US" altLang="ja-JP" b="1">
                <a:ea typeface="メイリオ"/>
              </a:rPr>
              <a:t>(2) </a:t>
            </a:r>
            <a:r>
              <a:rPr lang="en-US" altLang="ja-JP" b="1">
                <a:ea typeface="メイリオ"/>
              </a:rPr>
              <a:t>registers</a:t>
            </a:r>
            <a:r>
              <a:rPr kumimoji="1" lang="en-US" altLang="ja-JP" b="1">
                <a:ea typeface="メイリオ"/>
              </a:rPr>
              <a:t> </a:t>
            </a:r>
            <a:r>
              <a:rPr lang="en-US" b="1">
                <a:ea typeface="Calibri"/>
              </a:rPr>
              <a:t>students </a:t>
            </a:r>
            <a:r>
              <a:rPr lang="en-US" altLang="ja-JP" b="1">
                <a:ea typeface="メイリオ"/>
              </a:rPr>
              <a:t>individually</a:t>
            </a:r>
            <a:r>
              <a:rPr kumimoji="1" lang="en-US" altLang="ja-JP" b="1">
                <a:ea typeface="メイリオ"/>
              </a:rPr>
              <a:t>.</a:t>
            </a:r>
            <a:endParaRPr lang="en-US" altLang="ja-JP" b="1">
              <a:ea typeface="メイリオ"/>
              <a:cs typeface="Calibri"/>
            </a:endParaRPr>
          </a:p>
          <a:p>
            <a:r>
              <a:rPr kumimoji="1" lang="en-US" altLang="ja-JP" b="1">
                <a:solidFill>
                  <a:srgbClr val="FF0000"/>
                </a:solidFill>
                <a:ea typeface="メイリオ"/>
              </a:rPr>
              <a:t>(</a:t>
            </a:r>
            <a:r>
              <a:rPr lang="en-US" altLang="ja-JP" b="1">
                <a:solidFill>
                  <a:srgbClr val="FF0000"/>
                </a:solidFill>
                <a:ea typeface="メイリオ"/>
              </a:rPr>
              <a:t>settings need</a:t>
            </a:r>
            <a:r>
              <a:rPr kumimoji="1" lang="en-US" altLang="ja-JP" b="1">
                <a:solidFill>
                  <a:srgbClr val="FF0000"/>
                </a:solidFill>
                <a:ea typeface="メイリオ"/>
              </a:rPr>
              <a:t> to </a:t>
            </a:r>
            <a:r>
              <a:rPr lang="en-US" altLang="ja-JP" b="1">
                <a:solidFill>
                  <a:srgbClr val="FF0000"/>
                </a:solidFill>
                <a:ea typeface="メイリオ"/>
              </a:rPr>
              <a:t>be activated</a:t>
            </a:r>
            <a:r>
              <a:rPr kumimoji="1" lang="en-US" altLang="ja-JP" b="1">
                <a:solidFill>
                  <a:srgbClr val="FF0000"/>
                </a:solidFill>
                <a:ea typeface="メイリオ"/>
              </a:rPr>
              <a:t>)</a:t>
            </a:r>
            <a:endParaRPr kumimoji="1" lang="ja-JP" altLang="en-US" b="1">
              <a:solidFill>
                <a:srgbClr val="FF0000"/>
              </a:solidFill>
              <a:ea typeface="メイリオ"/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9060F685-F1B2-E7D9-A3DD-655A15CE7432}"/>
              </a:ext>
            </a:extLst>
          </p:cNvPr>
          <p:cNvSpPr/>
          <p:nvPr/>
        </p:nvSpPr>
        <p:spPr>
          <a:xfrm>
            <a:off x="8215899" y="5393590"/>
            <a:ext cx="3801110" cy="9233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045E949-D964-E1B0-DFBD-DCDEF236B442}"/>
              </a:ext>
            </a:extLst>
          </p:cNvPr>
          <p:cNvSpPr txBox="1"/>
          <p:nvPr/>
        </p:nvSpPr>
        <p:spPr>
          <a:xfrm>
            <a:off x="8276590" y="5374540"/>
            <a:ext cx="380111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ja-JP" b="1">
                <a:solidFill>
                  <a:srgbClr val="155F90"/>
                </a:solidFill>
                <a:ea typeface="メイリオ"/>
              </a:rPr>
              <a:t>Because some courses may not be favorable to the situation where any student can access their materials.</a:t>
            </a:r>
            <a:endParaRPr kumimoji="1" lang="ja-JP" altLang="en-US" b="1">
              <a:solidFill>
                <a:srgbClr val="155F90"/>
              </a:solidFill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44409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2D670E3-524C-0811-DB41-D504E165665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1F4EED5-FEF4-E1BE-18E4-B4E07D1F0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FC8397-65CF-3643-48B7-ACBE11AB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4E1A81-6835-DAB1-C63E-970C6735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IIII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445719-066E-D4BC-9F50-814226E37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9D254E49-B69D-583E-7C4B-320E2506F067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/>
              <a:t>Outline</a:t>
            </a:r>
          </a:p>
          <a:p>
            <a:pPr algn="ctr"/>
            <a:r>
              <a:rPr kumimoji="1" lang="en-US" altLang="ja-JP" sz="3600" b="0"/>
              <a:t>Part III: Systems for Educational Activities in </a:t>
            </a:r>
            <a:r>
              <a:rPr kumimoji="1" lang="en-US" altLang="ja-JP" sz="3600" b="0" err="1"/>
              <a:t>Utokyo</a:t>
            </a:r>
            <a:br>
              <a:rPr kumimoji="1" lang="en-US" altLang="ja-JP" sz="3600" b="0"/>
            </a:br>
            <a:r>
              <a:rPr kumimoji="1" lang="en-US" altLang="ja-JP" sz="3600" b="0"/>
              <a:t>– UTAS and UTOL</a:t>
            </a:r>
            <a:endParaRPr lang="ja-JP" altLang="en-US" sz="3600" b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35DE4730-263C-C0D9-F491-AEFDDFC60C9D}"/>
              </a:ext>
            </a:extLst>
          </p:cNvPr>
          <p:cNvSpPr txBox="1">
            <a:spLocks/>
          </p:cNvSpPr>
          <p:nvPr/>
        </p:nvSpPr>
        <p:spPr>
          <a:xfrm>
            <a:off x="4572000" y="3429000"/>
            <a:ext cx="3048000" cy="299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ja-JP" sz="3600"/>
              <a:t>(Introduction)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3600"/>
              <a:t>UTAS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3600"/>
              <a:t>UTOL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3600"/>
              <a:t>(Summary)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8AF498D-AD80-E042-F315-A68AC5DC4391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91C56D-3639-E92C-9EC6-9B8A1137F1E2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Access via </a:t>
            </a:r>
            <a:r>
              <a:rPr lang="en-US" altLang="ja-JP" b="1">
                <a:hlinkClick r:id="rId4"/>
              </a:rPr>
              <a:t>this link</a:t>
            </a:r>
            <a:r>
              <a:rPr lang="en-US" altLang="ja-JP"/>
              <a:t> or </a:t>
            </a:r>
            <a:r>
              <a:rPr lang="en-US" altLang="ja-JP">
                <a:hlinkClick r:id="rId5"/>
              </a:rPr>
              <a:t>https://sli.do/ </a:t>
            </a:r>
            <a:r>
              <a:rPr lang="en-US" altLang="ja-JP"/>
              <a:t> and following e</a:t>
            </a:r>
            <a:r>
              <a:rPr lang="ja-JP" altLang="en-US"/>
              <a:t>vent code:</a:t>
            </a:r>
            <a:endParaRPr lang="en-US" altLang="ja-JP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/>
              <a:t>Please ask questions at any time</a:t>
            </a:r>
            <a:endParaRPr lang="en-US" altLang="ja-JP"/>
          </a:p>
          <a:p>
            <a:r>
              <a:rPr lang="ja-JP" altLang="en-US"/>
              <a:t>before or during the explanation.</a:t>
            </a:r>
            <a:endParaRPr lang="en-US" altLang="ja-JP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D73687E-AC4B-826F-B9C2-3A3642B64B07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/>
              <a:t>Send us questions via  </a:t>
            </a:r>
            <a:r>
              <a:rPr lang="en-US" altLang="ja-JP" sz="2800" b="1" err="1">
                <a:solidFill>
                  <a:srgbClr val="1B8139"/>
                </a:solidFill>
              </a:rPr>
              <a:t>slido</a:t>
            </a:r>
            <a:r>
              <a:rPr lang="en-US" altLang="ja-JP" sz="2800" b="1">
                <a:solidFill>
                  <a:srgbClr val="1B8139"/>
                </a:solidFill>
              </a:rPr>
              <a:t> </a:t>
            </a:r>
            <a:r>
              <a:rPr lang="en-US" altLang="ja-JP" sz="2000" b="1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64385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D0CFCA-348F-6DF4-2D11-99E296983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918200" cy="720000"/>
          </a:xfrm>
        </p:spPr>
        <p:txBody>
          <a:bodyPr>
            <a:normAutofit/>
          </a:bodyPr>
          <a:lstStyle/>
          <a:p>
            <a:r>
              <a:rPr kumimoji="1" lang="en-US" altLang="ja-JP"/>
              <a:t>Details of Enrolled </a:t>
            </a:r>
            <a:r>
              <a:rPr lang="en-US" altLang="ja-JP"/>
              <a:t>S</a:t>
            </a:r>
            <a:r>
              <a:rPr kumimoji="1" lang="en-US" altLang="ja-JP"/>
              <a:t>tudent Range </a:t>
            </a:r>
            <a:r>
              <a:rPr lang="en-US" altLang="ja-JP"/>
              <a:t>S</a:t>
            </a:r>
            <a:r>
              <a:rPr kumimoji="1" lang="en-US" altLang="ja-JP"/>
              <a:t>etting</a:t>
            </a:r>
            <a:endParaRPr kumimoji="1" lang="ja-JP" altLang="en-US" b="1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7715A0-AB24-B86F-3011-14BC0669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0697BE-BC22-EB19-AF5A-F2E8A5E1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0FC514-233E-FDB1-B3E0-4541D76F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20</a:t>
            </a:fld>
            <a:endParaRPr kumimoji="1"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CD95F47B-724F-6E0A-C103-DA07593C0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885254"/>
              </p:ext>
            </p:extLst>
          </p:nvPr>
        </p:nvGraphicFramePr>
        <p:xfrm>
          <a:off x="1484706" y="1092737"/>
          <a:ext cx="10529571" cy="4823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9857">
                  <a:extLst>
                    <a:ext uri="{9D8B030D-6E8A-4147-A177-3AD203B41FA5}">
                      <a16:colId xmlns:a16="http://schemas.microsoft.com/office/drawing/2014/main" val="1734237520"/>
                    </a:ext>
                  </a:extLst>
                </a:gridCol>
                <a:gridCol w="3509857">
                  <a:extLst>
                    <a:ext uri="{9D8B030D-6E8A-4147-A177-3AD203B41FA5}">
                      <a16:colId xmlns:a16="http://schemas.microsoft.com/office/drawing/2014/main" val="348678555"/>
                    </a:ext>
                  </a:extLst>
                </a:gridCol>
                <a:gridCol w="3509857">
                  <a:extLst>
                    <a:ext uri="{9D8B030D-6E8A-4147-A177-3AD203B41FA5}">
                      <a16:colId xmlns:a16="http://schemas.microsoft.com/office/drawing/2014/main" val="2863976228"/>
                    </a:ext>
                  </a:extLst>
                </a:gridCol>
              </a:tblGrid>
              <a:tr h="853396">
                <a:tc>
                  <a:txBody>
                    <a:bodyPr/>
                    <a:lstStyle/>
                    <a:p>
                      <a:r>
                        <a:rPr kumimoji="1" lang="en-US" altLang="ja-JP" sz="2000"/>
                        <a:t>Course Settings</a:t>
                      </a:r>
                      <a:br>
                        <a:rPr kumimoji="1" lang="en-US" altLang="ja-JP" sz="2000"/>
                      </a:br>
                      <a:r>
                        <a:rPr kumimoji="1" lang="en-US" altLang="ja-JP" sz="2000"/>
                        <a:t>Enrolled student range setting</a:t>
                      </a:r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 sz="2000" b="1" i="0" u="none" strike="noStrike" baseline="0">
                          <a:latin typeface="BIZ UDPMincho"/>
                        </a:rPr>
                        <a:t>Before the end of the registration period on UTAS</a:t>
                      </a:r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b="1" i="0" u="none" strike="noStrike" baseline="0">
                          <a:latin typeface="BIZ UDPMincho"/>
                        </a:rPr>
                        <a:t>After the end of the</a:t>
                      </a:r>
                      <a:br>
                        <a:rPr lang="en-US" altLang="ja-JP" sz="2000" b="1" i="0" u="none" strike="noStrike" baseline="0">
                          <a:latin typeface="BIZ UDPMincho"/>
                        </a:rPr>
                      </a:br>
                      <a:r>
                        <a:rPr lang="en-US" altLang="ja-JP" sz="2000" b="1" i="0" u="none" strike="noStrike" baseline="0">
                          <a:latin typeface="BIZ UDPMincho"/>
                        </a:rPr>
                        <a:t>registration period on UTAS</a:t>
                      </a:r>
                      <a:endParaRPr kumimoji="1" lang="ja-JP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9831470"/>
                  </a:ext>
                </a:extLst>
              </a:tr>
              <a:tr h="853396">
                <a:tc>
                  <a:txBody>
                    <a:bodyPr/>
                    <a:lstStyle/>
                    <a:p>
                      <a:r>
                        <a:rPr lang="en-US" altLang="ja-JP" sz="2000" b="0" i="0" u="none" strike="noStrike" baseline="0">
                          <a:latin typeface="BIZ UDPMincho"/>
                        </a:rPr>
                        <a:t>Always “</a:t>
                      </a:r>
                      <a:r>
                        <a:rPr lang="en-US" altLang="ja-JP" sz="2000" b="1" i="0" u="none" strike="noStrike" baseline="0">
                          <a:latin typeface="BIZ UDPMincho"/>
                        </a:rPr>
                        <a:t>All regardless of registration method</a:t>
                      </a:r>
                      <a:r>
                        <a:rPr lang="en-US" altLang="ja-JP" sz="2000" b="0" i="0" u="none" strike="noStrike" baseline="0">
                          <a:latin typeface="BIZ UDPMincho"/>
                        </a:rPr>
                        <a:t>”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altLang="ja-JP" sz="2000" b="1">
                          <a:solidFill>
                            <a:schemeClr val="accent6"/>
                          </a:solidFill>
                          <a:latin typeface="BIZ UDPMincho"/>
                        </a:rPr>
                        <a:t>A</a:t>
                      </a:r>
                      <a:r>
                        <a:rPr lang="en-US" altLang="ja-JP" sz="2000" b="1" i="0" u="none" strike="noStrike" baseline="0">
                          <a:solidFill>
                            <a:schemeClr val="accent6"/>
                          </a:solidFill>
                          <a:latin typeface="BIZ UDPMincho"/>
                        </a:rPr>
                        <a:t>llow any students who wishes to attend the class to register on UTOL by themselves before or during the class period.</a:t>
                      </a:r>
                      <a:endParaRPr kumimoji="1" lang="ja-JP" altLang="en-US" sz="200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019915"/>
                  </a:ext>
                </a:extLst>
              </a:tr>
              <a:tr h="1892313">
                <a:tc>
                  <a:txBody>
                    <a:bodyPr/>
                    <a:lstStyle/>
                    <a:p>
                      <a:r>
                        <a:rPr lang="en-US" altLang="ja-JP" sz="2000" b="1" i="0" u="none" strike="noStrike" baseline="0">
                          <a:latin typeface="BIZ UDPMincho"/>
                        </a:rPr>
                        <a:t>Automatically switch </a:t>
                      </a:r>
                      <a:r>
                        <a:rPr lang="en-US" altLang="ja-JP" sz="1800" b="0" i="0" u="none" strike="noStrike" baseline="0">
                          <a:latin typeface="BIZ UDPMincho"/>
                        </a:rPr>
                        <a:t>from “All regardless of registration method" to "Registration and instructor registration only” </a:t>
                      </a:r>
                      <a:r>
                        <a:rPr lang="en-US" altLang="ja-JP" sz="2000" b="1" i="0" u="none" strike="noStrike" baseline="0">
                          <a:latin typeface="BIZ UDPMincho"/>
                        </a:rPr>
                        <a:t>on the course confirmation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7239724"/>
                  </a:ext>
                </a:extLst>
              </a:tr>
              <a:tr h="1224438">
                <a:tc>
                  <a:txBody>
                    <a:bodyPr/>
                    <a:lstStyle/>
                    <a:p>
                      <a:r>
                        <a:rPr lang="en-US" altLang="ja-JP" sz="2000" b="0" i="0" u="none" strike="noStrike" baseline="0">
                          <a:latin typeface="BIZ UDPMincho"/>
                        </a:rPr>
                        <a:t>Always “</a:t>
                      </a:r>
                      <a:r>
                        <a:rPr lang="en-US" altLang="ja-JP" sz="2000" b="1" i="0" u="none" strike="noStrike" baseline="0">
                          <a:latin typeface="BIZ UDPMincho"/>
                        </a:rPr>
                        <a:t>Registration and instructor registration only</a:t>
                      </a:r>
                      <a:r>
                        <a:rPr lang="en-US" altLang="ja-JP" sz="2000" b="0" i="0" u="none" strike="noStrike" baseline="0">
                          <a:latin typeface="BIZ UDPMincho"/>
                        </a:rPr>
                        <a:t>”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b="1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kumimoji="1" lang="en-US" altLang="ja-JP" sz="2000" b="1">
                          <a:solidFill>
                            <a:srgbClr val="FF0000"/>
                          </a:solidFill>
                        </a:rPr>
                        <a:t>llow only students registered on UTAS and students directly invited by the instructor to </a:t>
                      </a:r>
                      <a:r>
                        <a:rPr lang="en-US" altLang="ja-JP" sz="2000" b="1">
                          <a:solidFill>
                            <a:srgbClr val="FF0000"/>
                          </a:solidFill>
                        </a:rPr>
                        <a:t>register</a:t>
                      </a:r>
                      <a:r>
                        <a:rPr kumimoji="1" lang="en-US" altLang="ja-JP" sz="2000" b="1">
                          <a:solidFill>
                            <a:srgbClr val="FF0000"/>
                          </a:solidFill>
                        </a:rPr>
                        <a:t> on UTOL.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en-US" altLang="ja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332118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7DF0CC4-9166-3878-268B-B07887951991}"/>
              </a:ext>
            </a:extLst>
          </p:cNvPr>
          <p:cNvSpPr txBox="1"/>
          <p:nvPr/>
        </p:nvSpPr>
        <p:spPr>
          <a:xfrm>
            <a:off x="6988154" y="3150565"/>
            <a:ext cx="5273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>
                <a:solidFill>
                  <a:srgbClr val="FF0000"/>
                </a:solidFill>
              </a:rPr>
              <a:t>After the registration period, students who</a:t>
            </a:r>
          </a:p>
          <a:p>
            <a:r>
              <a:rPr kumimoji="1" lang="en-US" altLang="ja-JP" sz="2000" b="1">
                <a:solidFill>
                  <a:srgbClr val="FF0000"/>
                </a:solidFill>
              </a:rPr>
              <a:t>do not apply will be forcibly unregistered.</a:t>
            </a:r>
            <a:endParaRPr kumimoji="1" lang="ja-JP" altLang="en-US" sz="2000" b="1">
              <a:solidFill>
                <a:srgbClr val="FF0000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ABD69E2-4E9C-0E2E-84B6-5DA2730856E6}"/>
              </a:ext>
            </a:extLst>
          </p:cNvPr>
          <p:cNvCxnSpPr>
            <a:cxnSpLocks/>
          </p:cNvCxnSpPr>
          <p:nvPr/>
        </p:nvCxnSpPr>
        <p:spPr>
          <a:xfrm>
            <a:off x="8502359" y="3772726"/>
            <a:ext cx="0" cy="238166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549AE2D9-DA59-50D5-3413-B0D146083583}"/>
              </a:ext>
            </a:extLst>
          </p:cNvPr>
          <p:cNvSpPr/>
          <p:nvPr/>
        </p:nvSpPr>
        <p:spPr>
          <a:xfrm>
            <a:off x="5004412" y="1940910"/>
            <a:ext cx="7000339" cy="2700000"/>
          </a:xfrm>
          <a:custGeom>
            <a:avLst/>
            <a:gdLst>
              <a:gd name="connsiteX0" fmla="*/ 3239037 w 6561786"/>
              <a:gd name="connsiteY0" fmla="*/ 1629178 h 1989786"/>
              <a:gd name="connsiteX1" fmla="*/ 3239037 w 6561786"/>
              <a:gd name="connsiteY1" fmla="*/ 1989786 h 1989786"/>
              <a:gd name="connsiteX2" fmla="*/ 0 w 6561786"/>
              <a:gd name="connsiteY2" fmla="*/ 1989786 h 1989786"/>
              <a:gd name="connsiteX3" fmla="*/ 0 w 6561786"/>
              <a:gd name="connsiteY3" fmla="*/ 0 h 1989786"/>
              <a:gd name="connsiteX4" fmla="*/ 6561786 w 6561786"/>
              <a:gd name="connsiteY4" fmla="*/ 0 h 1989786"/>
              <a:gd name="connsiteX5" fmla="*/ 6561786 w 6561786"/>
              <a:gd name="connsiteY5" fmla="*/ 605307 h 1989786"/>
              <a:gd name="connsiteX6" fmla="*/ 3251916 w 6561786"/>
              <a:gd name="connsiteY6" fmla="*/ 605307 h 1989786"/>
              <a:gd name="connsiteX7" fmla="*/ 3251916 w 6561786"/>
              <a:gd name="connsiteY7" fmla="*/ 792051 h 198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61786" h="1989786">
                <a:moveTo>
                  <a:pt x="3239037" y="1629178"/>
                </a:moveTo>
                <a:lnTo>
                  <a:pt x="3239037" y="1989786"/>
                </a:lnTo>
                <a:lnTo>
                  <a:pt x="0" y="1989786"/>
                </a:lnTo>
                <a:lnTo>
                  <a:pt x="0" y="0"/>
                </a:lnTo>
                <a:lnTo>
                  <a:pt x="6561786" y="0"/>
                </a:lnTo>
                <a:lnTo>
                  <a:pt x="6561786" y="605307"/>
                </a:lnTo>
                <a:lnTo>
                  <a:pt x="3251916" y="605307"/>
                </a:lnTo>
                <a:lnTo>
                  <a:pt x="3251916" y="792051"/>
                </a:ln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83E5FD2B-71A6-0378-E492-304B82034893}"/>
              </a:ext>
            </a:extLst>
          </p:cNvPr>
          <p:cNvSpPr/>
          <p:nvPr/>
        </p:nvSpPr>
        <p:spPr>
          <a:xfrm>
            <a:off x="5004411" y="3243826"/>
            <a:ext cx="7000339" cy="2672454"/>
          </a:xfrm>
          <a:custGeom>
            <a:avLst/>
            <a:gdLst>
              <a:gd name="connsiteX0" fmla="*/ 3329188 w 6581104"/>
              <a:gd name="connsiteY0" fmla="*/ 585989 h 1925391"/>
              <a:gd name="connsiteX1" fmla="*/ 3329188 w 6581104"/>
              <a:gd name="connsiteY1" fmla="*/ 1075386 h 1925391"/>
              <a:gd name="connsiteX2" fmla="*/ 0 w 6581104"/>
              <a:gd name="connsiteY2" fmla="*/ 1075386 h 1925391"/>
              <a:gd name="connsiteX3" fmla="*/ 0 w 6581104"/>
              <a:gd name="connsiteY3" fmla="*/ 1925391 h 1925391"/>
              <a:gd name="connsiteX4" fmla="*/ 6581104 w 6581104"/>
              <a:gd name="connsiteY4" fmla="*/ 1925391 h 1925391"/>
              <a:gd name="connsiteX5" fmla="*/ 6581104 w 6581104"/>
              <a:gd name="connsiteY5" fmla="*/ 0 h 1925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81104" h="1925391">
                <a:moveTo>
                  <a:pt x="3329188" y="585989"/>
                </a:moveTo>
                <a:lnTo>
                  <a:pt x="3329188" y="1075386"/>
                </a:lnTo>
                <a:lnTo>
                  <a:pt x="0" y="1075386"/>
                </a:lnTo>
                <a:lnTo>
                  <a:pt x="0" y="1925391"/>
                </a:lnTo>
                <a:lnTo>
                  <a:pt x="6581104" y="1925391"/>
                </a:lnTo>
                <a:lnTo>
                  <a:pt x="6581104" y="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7198A0E0-FA17-4F47-CC3C-17A4C6473590}"/>
              </a:ext>
            </a:extLst>
          </p:cNvPr>
          <p:cNvSpPr/>
          <p:nvPr/>
        </p:nvSpPr>
        <p:spPr>
          <a:xfrm>
            <a:off x="8536649" y="2840694"/>
            <a:ext cx="3468095" cy="403132"/>
          </a:xfrm>
          <a:custGeom>
            <a:avLst/>
            <a:gdLst>
              <a:gd name="connsiteX0" fmla="*/ 0 w 3219718"/>
              <a:gd name="connsiteY0" fmla="*/ 109470 h 109470"/>
              <a:gd name="connsiteX1" fmla="*/ 0 w 3219718"/>
              <a:gd name="connsiteY1" fmla="*/ 0 h 109470"/>
              <a:gd name="connsiteX2" fmla="*/ 3219718 w 3219718"/>
              <a:gd name="connsiteY2" fmla="*/ 0 h 109470"/>
              <a:gd name="connsiteX3" fmla="*/ 3219718 w 3219718"/>
              <a:gd name="connsiteY3" fmla="*/ 109470 h 109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9718" h="109470">
                <a:moveTo>
                  <a:pt x="0" y="109470"/>
                </a:moveTo>
                <a:lnTo>
                  <a:pt x="0" y="0"/>
                </a:lnTo>
                <a:lnTo>
                  <a:pt x="3219718" y="0"/>
                </a:lnTo>
                <a:lnTo>
                  <a:pt x="3219718" y="10947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pic>
        <p:nvPicPr>
          <p:cNvPr id="3" name="図 2" descr="テーブル&#10;&#10;説明は自動で生成されたものです">
            <a:extLst>
              <a:ext uri="{FF2B5EF4-FFF2-40B4-BE49-F238E27FC236}">
                <a16:creationId xmlns:a16="http://schemas.microsoft.com/office/drawing/2014/main" id="{6FBA79E7-B728-E9C5-4940-FB8F21E9B3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84" y="1940910"/>
            <a:ext cx="1246368" cy="2175579"/>
          </a:xfrm>
          <a:prstGeom prst="rect">
            <a:avLst/>
          </a:prstGeom>
          <a:effectLst>
            <a:outerShdw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1ED88666-2960-AE96-B277-C88214DC9F74}"/>
              </a:ext>
            </a:extLst>
          </p:cNvPr>
          <p:cNvSpPr/>
          <p:nvPr/>
        </p:nvSpPr>
        <p:spPr>
          <a:xfrm>
            <a:off x="103955" y="3420764"/>
            <a:ext cx="943919" cy="2705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789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D0CFCA-348F-6DF4-2D11-99E296983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918200" cy="720000"/>
          </a:xfrm>
        </p:spPr>
        <p:txBody>
          <a:bodyPr>
            <a:normAutofit/>
          </a:bodyPr>
          <a:lstStyle/>
          <a:p>
            <a:r>
              <a:rPr kumimoji="1" lang="en-US" altLang="ja-JP"/>
              <a:t>What class instructors </a:t>
            </a:r>
            <a:r>
              <a:rPr kumimoji="1" lang="en-US" altLang="ja-JP" b="1"/>
              <a:t>can</a:t>
            </a:r>
            <a:r>
              <a:rPr kumimoji="1" lang="en-US" altLang="ja-JP"/>
              <a:t> do on </a:t>
            </a:r>
            <a:r>
              <a:rPr kumimoji="1" lang="en-US" altLang="ja-JP" b="1"/>
              <a:t>UTOL</a:t>
            </a:r>
            <a:endParaRPr kumimoji="1" lang="ja-JP" altLang="en-US" b="1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AEE836-B07F-6756-DC70-5EA0EE3A1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75"/>
            <a:ext cx="10515600" cy="517471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kumimoji="1" lang="en-US" altLang="ja-JP">
                <a:ea typeface="メイリオ"/>
              </a:rPr>
              <a:t>(Invite </a:t>
            </a:r>
            <a:r>
              <a:rPr lang="en-US" altLang="ja-JP">
                <a:ea typeface="メイリオ"/>
              </a:rPr>
              <a:t>or register</a:t>
            </a:r>
            <a:r>
              <a:rPr kumimoji="1" lang="en-US" altLang="ja-JP">
                <a:ea typeface="メイリオ"/>
              </a:rPr>
              <a:t> students to the courses)</a:t>
            </a:r>
          </a:p>
          <a:p>
            <a:pPr lvl="1">
              <a:lnSpc>
                <a:spcPct val="110000"/>
              </a:lnSpc>
            </a:pPr>
            <a:r>
              <a:rPr lang="en-US" altLang="ja-JP">
                <a:ea typeface="メイリオ"/>
              </a:rPr>
              <a:t>Only if you a</a:t>
            </a:r>
            <a:r>
              <a:rPr kumimoji="1" lang="en-US" altLang="ja-JP">
                <a:ea typeface="メイリオ"/>
              </a:rPr>
              <a:t>llow only students registered on UTAS and there are students who must be manually invited by the instructor</a:t>
            </a:r>
            <a:endParaRPr lang="en-US" altLang="ja-JP">
              <a:ea typeface="メイリオ"/>
              <a:cs typeface="Calibri"/>
            </a:endParaRPr>
          </a:p>
          <a:p>
            <a:pPr>
              <a:lnSpc>
                <a:spcPct val="110000"/>
              </a:lnSpc>
            </a:pPr>
            <a:r>
              <a:rPr kumimoji="1" lang="en-US" altLang="ja-JP">
                <a:ea typeface="メイリオ"/>
              </a:rPr>
              <a:t>Distribute class materials to students</a:t>
            </a:r>
            <a:endParaRPr lang="en-US" altLang="ja-JP">
              <a:ea typeface="メイリオ"/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en-US" altLang="ja-JP">
                <a:ea typeface="メイリオ"/>
              </a:rPr>
              <a:t>Inform the online class information to students</a:t>
            </a:r>
            <a:endParaRPr lang="en-US" altLang="ja-JP">
              <a:ea typeface="メイリオ"/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en-US" altLang="ja-JP">
                <a:ea typeface="メイリオ"/>
              </a:rPr>
              <a:t>Send/receive direct messages (or entire notice) to </a:t>
            </a:r>
            <a:r>
              <a:rPr lang="en-US">
                <a:ea typeface="Calibri"/>
              </a:rPr>
              <a:t>registered </a:t>
            </a:r>
            <a:r>
              <a:rPr lang="en-US" altLang="ja-JP">
                <a:ea typeface="メイリオ"/>
              </a:rPr>
              <a:t>students and TAs</a:t>
            </a:r>
            <a:endParaRPr lang="en-US" altLang="ja-JP">
              <a:ea typeface="メイリオ"/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en-US">
                <a:ea typeface="Calibri"/>
                <a:cs typeface="Calibri"/>
              </a:rPr>
              <a:t>Create/share/submit/grade assignments</a:t>
            </a:r>
          </a:p>
          <a:p>
            <a:pPr>
              <a:lnSpc>
                <a:spcPct val="110000"/>
              </a:lnSpc>
            </a:pPr>
            <a:r>
              <a:rPr lang="en-US">
                <a:ea typeface="Calibri"/>
                <a:cs typeface="Calibri"/>
              </a:rPr>
              <a:t>Take attendance</a:t>
            </a:r>
          </a:p>
          <a:p>
            <a:pPr>
              <a:lnSpc>
                <a:spcPct val="110000"/>
              </a:lnSpc>
            </a:pPr>
            <a:r>
              <a:rPr lang="en-US">
                <a:ea typeface="Calibri"/>
                <a:cs typeface="Calibri"/>
              </a:rPr>
              <a:t>Exchange opinions on threads in a forum 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>
                <a:ea typeface="Calibri"/>
                <a:cs typeface="Calibri"/>
              </a:rPr>
              <a:t>Receive update notifications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>
                <a:ea typeface="Calibri"/>
                <a:cs typeface="Calibri"/>
              </a:rPr>
              <a:t>Via email, LINE, </a:t>
            </a:r>
            <a:r>
              <a:rPr lang="en-US" err="1">
                <a:ea typeface="Calibri"/>
                <a:cs typeface="Calibri"/>
              </a:rPr>
              <a:t>UTokyo</a:t>
            </a:r>
            <a:r>
              <a:rPr lang="en-US">
                <a:ea typeface="Calibri"/>
                <a:cs typeface="Calibri"/>
              </a:rPr>
              <a:t> Slack 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7715A0-AB24-B86F-3011-14BC0669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0697BE-BC22-EB19-AF5A-F2E8A5E1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0FC514-233E-FDB1-B3E0-4541D76F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47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D0AED-C4B4-CB0B-E228-9C810E80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+mj-lt"/>
                <a:cs typeface="+mj-lt"/>
              </a:rPr>
              <a:t>Pre-Submitted</a:t>
            </a:r>
            <a:r>
              <a:rPr lang="ja-JP">
                <a:ea typeface="メイリオ"/>
                <a:cs typeface="Calibri"/>
              </a:rPr>
              <a:t> </a:t>
            </a:r>
            <a:r>
              <a:rPr lang="ja-JP" altLang="en-US">
                <a:ea typeface="メイリオ"/>
                <a:cs typeface="Calibri"/>
              </a:rPr>
              <a:t>Q&amp;A on UTOL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8775E6-F813-17B7-0CC8-EF53F6F34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554" y="1217666"/>
            <a:ext cx="11737040" cy="150160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altLang="ja-JP">
                <a:ea typeface="+mn-lt"/>
                <a:cs typeface="+mn-lt"/>
              </a:rPr>
              <a:t>Q1. </a:t>
            </a:r>
            <a:r>
              <a:rPr lang="ja-JP">
                <a:ea typeface="+mn-lt"/>
                <a:cs typeface="+mn-lt"/>
              </a:rPr>
              <a:t>I teach a writing class. Is it easy to quickly comment on student papers?</a:t>
            </a:r>
            <a:endParaRPr lang="ja-JP" altLang="en-US">
              <a:ea typeface="メイリオ"/>
              <a:cs typeface="+mn-lt"/>
            </a:endParaRPr>
          </a:p>
          <a:p>
            <a:pPr marL="914400" lvl="1" indent="-457200">
              <a:lnSpc>
                <a:spcPct val="100000"/>
              </a:lnSpc>
              <a:buAutoNum type="alphaUcPeriod"/>
            </a:pPr>
            <a:r>
              <a:rPr lang="en-US" altLang="ja-JP" sz="2800">
                <a:solidFill>
                  <a:srgbClr val="155F90"/>
                </a:solidFill>
                <a:ea typeface="+mn-lt"/>
                <a:cs typeface="+mn-lt"/>
              </a:rPr>
              <a:t>Instructors can</a:t>
            </a:r>
            <a:r>
              <a:rPr lang="ja-JP" altLang="en-US" sz="2800">
                <a:solidFill>
                  <a:srgbClr val="155F90"/>
                </a:solidFill>
                <a:ea typeface="+mn-lt"/>
                <a:cs typeface="+mn-lt"/>
              </a:rPr>
              <a:t> </a:t>
            </a:r>
            <a:r>
              <a:rPr lang="en-US" altLang="ja-JP" sz="2800">
                <a:solidFill>
                  <a:srgbClr val="155F90"/>
                </a:solidFill>
                <a:ea typeface="+mn-lt"/>
                <a:cs typeface="+mn-lt"/>
              </a:rPr>
              <a:t>register feedback comments or upload a feedback file in UTOL.</a:t>
            </a:r>
            <a:br>
              <a:rPr lang="en-US" altLang="ja-JP" sz="2800">
                <a:solidFill>
                  <a:srgbClr val="155F90"/>
                </a:solidFill>
                <a:ea typeface="+mn-lt"/>
                <a:cs typeface="+mn-lt"/>
              </a:rPr>
            </a:br>
            <a:r>
              <a:rPr lang="en-US" sz="2800">
                <a:solidFill>
                  <a:srgbClr val="155F90"/>
                </a:solidFill>
                <a:ea typeface="+mn-lt"/>
                <a:cs typeface="+mn-lt"/>
              </a:rPr>
              <a:t>See also: UTOL manual pp. 75-78</a:t>
            </a:r>
            <a:endParaRPr lang="ja-JP" sz="2800">
              <a:solidFill>
                <a:srgbClr val="000000"/>
              </a:solidFill>
              <a:cs typeface="Calibri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939CBB-88C9-E2AC-AEF3-1A2815710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58763B-F515-FBBF-6688-154B6EFF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</a:t>
            </a:r>
            <a:r>
              <a:rPr kumimoji="1" lang="fr-FR" altLang="ja-JP" err="1"/>
              <a:t>Semester</a:t>
            </a:r>
            <a:r>
              <a:rPr kumimoji="1" lang="fr-FR" altLang="ja-JP"/>
              <a:t> </a:t>
            </a:r>
            <a:r>
              <a:rPr kumimoji="1" lang="fr-FR" altLang="ja-JP" err="1"/>
              <a:t>utelecon</a:t>
            </a:r>
            <a:r>
              <a:rPr kumimoji="1" lang="fr-FR" altLang="ja-JP"/>
              <a:t> Information Session Part IIII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F68762-1BCB-0F52-F1F2-10D4C494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E8AA596-5776-D778-5A85-F0F4B7C20861}"/>
              </a:ext>
            </a:extLst>
          </p:cNvPr>
          <p:cNvSpPr txBox="1"/>
          <p:nvPr/>
        </p:nvSpPr>
        <p:spPr>
          <a:xfrm>
            <a:off x="3204461" y="2894687"/>
            <a:ext cx="57820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Assignments &gt; Actions &gt; Check submission status </a:t>
            </a:r>
            <a:endParaRPr lang="ja-JP" altLang="en-US">
              <a:solidFill>
                <a:srgbClr val="FF0000"/>
              </a:solidFill>
              <a:ea typeface="メイリオ"/>
              <a:cs typeface="Calibri"/>
            </a:endParaRPr>
          </a:p>
        </p:txBody>
      </p:sp>
      <p:pic>
        <p:nvPicPr>
          <p:cNvPr id="10" name="図 9" descr="グラフィカル ユーザー インターフェイス, テキスト, アプリケーション&#10;&#10;説明は自動で生成されたものです">
            <a:extLst>
              <a:ext uri="{FF2B5EF4-FFF2-40B4-BE49-F238E27FC236}">
                <a16:creationId xmlns:a16="http://schemas.microsoft.com/office/drawing/2014/main" id="{C1DD226A-C3B9-6CFA-4DD6-32565FFE21C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71" y="3266348"/>
            <a:ext cx="6889941" cy="2729938"/>
          </a:xfrm>
          <a:prstGeom prst="rect">
            <a:avLst/>
          </a:prstGeom>
          <a:effectLst>
            <a:outerShdw blurRad="50800" dist="38100" dir="2700000">
              <a:srgbClr val="000000">
                <a:alpha val="40000"/>
              </a:srgbClr>
            </a:outerShdw>
          </a:effectLst>
        </p:spPr>
      </p:pic>
      <p:pic>
        <p:nvPicPr>
          <p:cNvPr id="7" name="図 6" descr="グラフィカル ユーザー インターフェイス, テキスト, アプリケーション, メール&#10;&#10;説明は自動で生成されたものです">
            <a:extLst>
              <a:ext uri="{FF2B5EF4-FFF2-40B4-BE49-F238E27FC236}">
                <a16:creationId xmlns:a16="http://schemas.microsoft.com/office/drawing/2014/main" id="{CABF26EB-B594-5EB7-DB34-1D746314FF9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9123" y="3794219"/>
            <a:ext cx="5288372" cy="245259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ED24974-117D-14D6-7383-162C5B40BF75}"/>
              </a:ext>
            </a:extLst>
          </p:cNvPr>
          <p:cNvSpPr/>
          <p:nvPr/>
        </p:nvSpPr>
        <p:spPr>
          <a:xfrm>
            <a:off x="6360550" y="3672040"/>
            <a:ext cx="382686" cy="2476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12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D0AED-C4B4-CB0B-E228-9C810E80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+mj-lt"/>
                <a:cs typeface="+mj-lt"/>
              </a:rPr>
              <a:t>Pre-Submitted </a:t>
            </a:r>
            <a:r>
              <a:rPr lang="ja-JP" altLang="en-US">
                <a:ea typeface="メイリオ"/>
                <a:cs typeface="Calibri"/>
              </a:rPr>
              <a:t>Q&amp;A on UTOL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8775E6-F813-17B7-0CC8-EF53F6F34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>
                <a:ea typeface="+mn-lt"/>
                <a:cs typeface="+mn-lt"/>
              </a:rPr>
              <a:t>Q2. </a:t>
            </a:r>
            <a:r>
              <a:rPr lang="ja-JP">
                <a:ea typeface="+mn-lt"/>
                <a:cs typeface="+mn-lt"/>
              </a:rPr>
              <a:t>Can the students be split into groups within one course? I want to assign different tasks to each group.</a:t>
            </a:r>
            <a:endParaRPr lang="ja-JP"/>
          </a:p>
          <a:p>
            <a:pPr marL="971550" lvl="1" indent="-514350">
              <a:lnSpc>
                <a:spcPct val="100000"/>
              </a:lnSpc>
              <a:buAutoNum type="alphaUcPeriod"/>
            </a:pPr>
            <a:r>
              <a:rPr lang="en-US" sz="2800">
                <a:solidFill>
                  <a:srgbClr val="155F90"/>
                </a:solidFill>
                <a:ea typeface="+mn-lt"/>
                <a:cs typeface="+mn-lt"/>
              </a:rPr>
              <a:t>Yes. Please click </a:t>
            </a:r>
            <a:r>
              <a:rPr lang="en-US" sz="2800" i="1">
                <a:solidFill>
                  <a:srgbClr val="155F90"/>
                </a:solidFill>
                <a:ea typeface="+mn-lt"/>
                <a:cs typeface="+mn-lt"/>
              </a:rPr>
              <a:t>User group settings</a:t>
            </a:r>
            <a:r>
              <a:rPr lang="en-US" sz="2800">
                <a:solidFill>
                  <a:srgbClr val="155F90"/>
                </a:solidFill>
                <a:ea typeface="+mn-lt"/>
                <a:cs typeface="+mn-lt"/>
              </a:rPr>
              <a:t>.</a:t>
            </a:r>
            <a:br>
              <a:rPr lang="en-US" sz="2800">
                <a:solidFill>
                  <a:srgbClr val="155F90"/>
                </a:solidFill>
                <a:ea typeface="+mn-lt"/>
                <a:cs typeface="+mn-lt"/>
              </a:rPr>
            </a:br>
            <a:r>
              <a:rPr lang="en-US" sz="2800">
                <a:solidFill>
                  <a:srgbClr val="155F90"/>
                </a:solidFill>
                <a:ea typeface="+mn-lt"/>
                <a:cs typeface="+mn-lt"/>
              </a:rPr>
              <a:t>See also: UTOL manual pp. 215-219</a:t>
            </a:r>
            <a:r>
              <a:rPr lang="en-US" sz="2800">
                <a:ea typeface="+mn-lt"/>
                <a:cs typeface="+mn-lt"/>
              </a:rPr>
              <a:t> </a:t>
            </a:r>
            <a:endParaRPr lang="en-US" altLang="ja-JP" sz="280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altLang="ja-JP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altLang="ja-JP">
                <a:ea typeface="+mn-lt"/>
                <a:cs typeface="+mn-lt"/>
              </a:rPr>
              <a:t>Q3. </a:t>
            </a:r>
            <a:r>
              <a:rPr lang="ja-JP">
                <a:ea typeface="+mn-lt"/>
                <a:cs typeface="+mn-lt"/>
              </a:rPr>
              <a:t>Is it possible to upload a document (e.g., a feedback sheet or a </a:t>
            </a:r>
            <a:r>
              <a:rPr lang="en-US" altLang="ja-JP">
                <a:ea typeface="+mn-lt"/>
                <a:cs typeface="+mn-lt"/>
              </a:rPr>
              <a:t>document</a:t>
            </a:r>
            <a:r>
              <a:rPr lang="ja-JP">
                <a:ea typeface="+mn-lt"/>
                <a:cs typeface="+mn-lt"/>
              </a:rPr>
              <a:t>) to only one student?</a:t>
            </a:r>
            <a:endParaRPr lang="ja-JP">
              <a:ea typeface="メイリオ"/>
              <a:cs typeface="Calibri"/>
            </a:endParaRPr>
          </a:p>
          <a:p>
            <a:pPr marL="971550" lvl="1" indent="-514350">
              <a:lnSpc>
                <a:spcPct val="100000"/>
              </a:lnSpc>
              <a:buAutoNum type="alphaUcPeriod"/>
            </a:pPr>
            <a:r>
              <a:rPr lang="en-US" altLang="ja-JP" sz="2800">
                <a:solidFill>
                  <a:srgbClr val="155F90"/>
                </a:solidFill>
                <a:ea typeface="メイリオ"/>
                <a:cs typeface="Calibri"/>
              </a:rPr>
              <a:t>Yes. Please use </a:t>
            </a:r>
            <a:r>
              <a:rPr lang="en-US" sz="2800" i="1">
                <a:solidFill>
                  <a:srgbClr val="155F90"/>
                </a:solidFill>
                <a:ea typeface="Calibri"/>
                <a:cs typeface="Calibri"/>
              </a:rPr>
              <a:t>Messages</a:t>
            </a:r>
            <a:r>
              <a:rPr lang="en-US" sz="2800">
                <a:solidFill>
                  <a:srgbClr val="155F90"/>
                </a:solidFill>
                <a:ea typeface="+mn-lt"/>
                <a:cs typeface="+mn-lt"/>
              </a:rPr>
              <a:t>.</a:t>
            </a:r>
            <a:br>
              <a:rPr lang="en-US" sz="2800">
                <a:solidFill>
                  <a:srgbClr val="155F90"/>
                </a:solidFill>
                <a:ea typeface="+mn-lt"/>
                <a:cs typeface="+mn-lt"/>
              </a:rPr>
            </a:br>
            <a:r>
              <a:rPr lang="en-US" sz="2800">
                <a:solidFill>
                  <a:srgbClr val="155F90"/>
                </a:solidFill>
                <a:ea typeface="+mn-lt"/>
                <a:cs typeface="+mn-lt"/>
              </a:rPr>
              <a:t>See also: UTOL manual pp. 49-57</a:t>
            </a:r>
            <a:endParaRPr lang="ja-JP" sz="2800">
              <a:solidFill>
                <a:srgbClr val="155F90"/>
              </a:solidFill>
              <a:ea typeface="メイリオ"/>
              <a:cs typeface="Calibri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939CBB-88C9-E2AC-AEF3-1A2815710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58763B-F515-FBBF-6688-154B6EFF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</a:t>
            </a:r>
            <a:r>
              <a:rPr kumimoji="1" lang="fr-FR" altLang="ja-JP" err="1"/>
              <a:t>Semester</a:t>
            </a:r>
            <a:r>
              <a:rPr kumimoji="1" lang="fr-FR" altLang="ja-JP"/>
              <a:t> </a:t>
            </a:r>
            <a:r>
              <a:rPr kumimoji="1" lang="fr-FR" altLang="ja-JP" err="1"/>
              <a:t>utelecon</a:t>
            </a:r>
            <a:r>
              <a:rPr kumimoji="1" lang="fr-FR" altLang="ja-JP"/>
              <a:t> Information Session Part IIII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F68762-1BCB-0F52-F1F2-10D4C494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41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40F4DD7-EC9B-EE3F-3666-A81A22CFC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3FF1C5-3741-B0C4-87A0-DF439217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IIII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A73596-1DB3-C24C-04D2-9B32A832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01B5EB9C-C463-9341-554C-9D7DF726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Further </a:t>
            </a:r>
            <a:r>
              <a:rPr lang="en-US" altLang="ja-JP"/>
              <a:t>Information on UTOL</a:t>
            </a:r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2083119-FBF2-9464-4116-E981DDB74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ja-JP" b="1" dirty="0">
                <a:ea typeface="メイリオ"/>
              </a:rPr>
              <a:t>UTOL guidance article on </a:t>
            </a:r>
            <a:r>
              <a:rPr lang="en-US" altLang="ja-JP" b="1" dirty="0" err="1">
                <a:ea typeface="メイリオ"/>
              </a:rPr>
              <a:t>utelecon</a:t>
            </a:r>
            <a:r>
              <a:rPr lang="en-US" altLang="ja-JP" b="1" dirty="0">
                <a:ea typeface="メイリオ"/>
              </a:rPr>
              <a:t> </a:t>
            </a:r>
            <a:r>
              <a:rPr lang="en-US" altLang="ja-JP" dirty="0">
                <a:ea typeface="メイリオ"/>
              </a:rPr>
              <a:t>(</a:t>
            </a:r>
            <a:r>
              <a:rPr lang="en-US" altLang="ja-JP" b="1" dirty="0">
                <a:solidFill>
                  <a:srgbClr val="155F90"/>
                </a:solidFill>
                <a:ea typeface="メイリオ"/>
              </a:rPr>
              <a:t>English version provided</a:t>
            </a:r>
            <a:r>
              <a:rPr lang="en-US" altLang="ja-JP" dirty="0">
                <a:ea typeface="メイリオ"/>
              </a:rPr>
              <a:t>)</a:t>
            </a:r>
          </a:p>
          <a:p>
            <a:r>
              <a:rPr kumimoji="1" lang="en-US" altLang="ja-JP" dirty="0">
                <a:ea typeface="メイリオ"/>
              </a:rPr>
              <a:t>For Faculty</a:t>
            </a:r>
            <a:br>
              <a:rPr lang="en-US" altLang="ja-JP" dirty="0"/>
            </a:br>
            <a:r>
              <a:rPr kumimoji="1" lang="en-US" altLang="ja-JP" sz="2400" dirty="0">
                <a:ea typeface="メイリオ"/>
                <a:hlinkClick r:id="rId2"/>
              </a:rPr>
              <a:t>https://utelecon.adm.u-tokyo.ac.jp/en/utol/lecturers/</a:t>
            </a:r>
            <a:endParaRPr kumimoji="1" lang="en-US" altLang="ja-JP" sz="2400" dirty="0">
              <a:ea typeface="メイリオ"/>
            </a:endParaRPr>
          </a:p>
          <a:p>
            <a:r>
              <a:rPr kumimoji="1" lang="en-US" altLang="ja-JP" dirty="0">
                <a:ea typeface="メイリオ"/>
              </a:rPr>
              <a:t>For Students</a:t>
            </a:r>
            <a:br>
              <a:rPr lang="en-US" altLang="ja-JP" dirty="0"/>
            </a:br>
            <a:r>
              <a:rPr kumimoji="1" lang="en-US" altLang="ja-JP" sz="2400" dirty="0">
                <a:ea typeface="メイリオ"/>
                <a:hlinkClick r:id="rId3"/>
              </a:rPr>
              <a:t>https://utelecon.adm.u-tokyo.ac.jp/en/utol/students/</a:t>
            </a:r>
            <a:endParaRPr kumimoji="1" lang="en-US" altLang="ja-JP" sz="2400" dirty="0">
              <a:ea typeface="メイリオ"/>
            </a:endParaRPr>
          </a:p>
          <a:p>
            <a:endParaRPr kumimoji="1" lang="en-US" altLang="ja-JP" sz="1400" dirty="0"/>
          </a:p>
          <a:p>
            <a:pPr marL="0" indent="0">
              <a:buNone/>
            </a:pPr>
            <a:r>
              <a:rPr lang="en-US" altLang="ja-JP" b="1" dirty="0">
                <a:ea typeface="メイリオ"/>
              </a:rPr>
              <a:t>UTOL guidance article on </a:t>
            </a:r>
            <a:r>
              <a:rPr lang="en-US" altLang="ja-JP" b="1" dirty="0" err="1">
                <a:ea typeface="メイリオ"/>
              </a:rPr>
              <a:t>UTokyo</a:t>
            </a:r>
            <a:r>
              <a:rPr lang="en-US" altLang="ja-JP" b="1" dirty="0">
                <a:ea typeface="メイリオ"/>
              </a:rPr>
              <a:t> Portal </a:t>
            </a:r>
            <a:r>
              <a:rPr lang="en-US" altLang="ja-JP" dirty="0">
                <a:ea typeface="メイリオ"/>
              </a:rPr>
              <a:t>(only in Japanese)</a:t>
            </a:r>
            <a:endParaRPr lang="en-US" altLang="ja-JP" dirty="0">
              <a:ea typeface="メイリオ"/>
              <a:cs typeface="Calibri"/>
            </a:endParaRPr>
          </a:p>
          <a:p>
            <a:r>
              <a:rPr lang="en-US" altLang="ja-JP" dirty="0">
                <a:ea typeface="メイリオ"/>
              </a:rPr>
              <a:t>For Administrative Staff</a:t>
            </a:r>
            <a:br>
              <a:rPr lang="en-US" altLang="ja-JP" dirty="0"/>
            </a:br>
            <a:r>
              <a:rPr lang="en-US" altLang="ja-JP" sz="2400" dirty="0">
                <a:ea typeface="メイリオ"/>
                <a:hlinkClick r:id="rId4"/>
              </a:rPr>
              <a:t>https://univtokyo.sharepoint.com/sites/utokyoportal/wiki/d/UTOL.aspx</a:t>
            </a:r>
            <a:endParaRPr lang="en-US" altLang="ja-JP" dirty="0">
              <a:ea typeface="メイリオ"/>
            </a:endParaRPr>
          </a:p>
          <a:p>
            <a:pPr marL="0" indent="0">
              <a:buNone/>
            </a:pPr>
            <a:endParaRPr lang="en-US" altLang="ja-JP" sz="1400" dirty="0"/>
          </a:p>
          <a:p>
            <a:pPr marL="0" indent="0">
              <a:buNone/>
            </a:pPr>
            <a:r>
              <a:rPr lang="en-US" altLang="ja-JP" b="1" dirty="0">
                <a:ea typeface="メイリオ"/>
                <a:hlinkClick r:id="rId5"/>
              </a:rPr>
              <a:t>Appendix</a:t>
            </a:r>
            <a:r>
              <a:rPr lang="en-US" altLang="ja-JP" b="1" dirty="0">
                <a:ea typeface="メイリオ"/>
              </a:rPr>
              <a:t> </a:t>
            </a:r>
            <a:r>
              <a:rPr lang="en-US" altLang="ja-JP" sz="2000" b="1" dirty="0">
                <a:ea typeface="メイリオ"/>
              </a:rPr>
              <a:t>(English translation of the material of the Information session in March 2024)</a:t>
            </a:r>
            <a:endParaRPr lang="en-US" altLang="ja-JP" sz="2000" b="1" dirty="0">
              <a:ea typeface="メイリオ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6858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2D670E3-524C-0811-DB41-D504E165665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1F4EED5-FEF4-E1BE-18E4-B4E07D1F0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FC8397-65CF-3643-48B7-ACBE11AB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4E1A81-6835-DAB1-C63E-970C6735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IIII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445719-066E-D4BC-9F50-814226E37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9D254E49-B69D-583E-7C4B-320E2506F067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/>
              <a:t>Summary</a:t>
            </a:r>
          </a:p>
          <a:p>
            <a:pPr algn="ctr"/>
            <a:r>
              <a:rPr kumimoji="1" lang="en-US" altLang="ja-JP" sz="3600" b="0"/>
              <a:t>Part III: Systems for Educational Activities in </a:t>
            </a:r>
            <a:r>
              <a:rPr kumimoji="1" lang="en-US" altLang="ja-JP" sz="3600" b="0" err="1"/>
              <a:t>Utokyo</a:t>
            </a:r>
            <a:br>
              <a:rPr kumimoji="1" lang="en-US" altLang="ja-JP" sz="3600" b="0"/>
            </a:br>
            <a:r>
              <a:rPr kumimoji="1" lang="en-US" altLang="ja-JP" sz="3600" b="0"/>
              <a:t>– UTAS and UTOL</a:t>
            </a:r>
            <a:endParaRPr lang="ja-JP" altLang="en-US" sz="3600" b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35DE4730-263C-C0D9-F491-AEFDDFC60C9D}"/>
              </a:ext>
            </a:extLst>
          </p:cNvPr>
          <p:cNvSpPr txBox="1">
            <a:spLocks/>
          </p:cNvSpPr>
          <p:nvPr/>
        </p:nvSpPr>
        <p:spPr>
          <a:xfrm>
            <a:off x="4572000" y="3429000"/>
            <a:ext cx="3048000" cy="299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ja-JP" sz="3600"/>
              <a:t>(Introduction)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3600"/>
              <a:t>UTAS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3600"/>
              <a:t>UTOL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3600"/>
              <a:t>(Summary)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3779465-5948-BBC2-1B4B-6A088C70DAB3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E683BA-D493-0E92-4B62-2E3339B8F342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Access via </a:t>
            </a:r>
            <a:r>
              <a:rPr lang="en-US" altLang="ja-JP" b="1">
                <a:hlinkClick r:id="rId4"/>
              </a:rPr>
              <a:t>this link</a:t>
            </a:r>
            <a:r>
              <a:rPr lang="en-US" altLang="ja-JP"/>
              <a:t> or </a:t>
            </a:r>
            <a:r>
              <a:rPr lang="en-US" altLang="ja-JP">
                <a:hlinkClick r:id="rId5"/>
              </a:rPr>
              <a:t>https://sli.do/ </a:t>
            </a:r>
            <a:r>
              <a:rPr lang="en-US" altLang="ja-JP"/>
              <a:t> and following e</a:t>
            </a:r>
            <a:r>
              <a:rPr lang="ja-JP" altLang="en-US"/>
              <a:t>vent code:</a:t>
            </a:r>
            <a:endParaRPr lang="en-US" altLang="ja-JP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/>
              <a:t>Please ask questions at any time</a:t>
            </a:r>
            <a:endParaRPr lang="en-US" altLang="ja-JP"/>
          </a:p>
          <a:p>
            <a:r>
              <a:rPr lang="ja-JP" altLang="en-US"/>
              <a:t>before or during the explanation.</a:t>
            </a:r>
            <a:endParaRPr lang="en-US" altLang="ja-JP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3A585DA-5AD7-A8DF-3D0A-13D4DED2EE6F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/>
              <a:t>Send us questions via  </a:t>
            </a:r>
            <a:r>
              <a:rPr lang="en-US" altLang="ja-JP" sz="2800" b="1" err="1">
                <a:solidFill>
                  <a:srgbClr val="1B8139"/>
                </a:solidFill>
              </a:rPr>
              <a:t>slido</a:t>
            </a:r>
            <a:r>
              <a:rPr lang="en-US" altLang="ja-JP" sz="2800" b="1">
                <a:solidFill>
                  <a:srgbClr val="1B8139"/>
                </a:solidFill>
              </a:rPr>
              <a:t> </a:t>
            </a:r>
            <a:r>
              <a:rPr lang="en-US" altLang="ja-JP" sz="2000" b="1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39673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Conclusion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err="1"/>
              <a:t>UTokyo</a:t>
            </a:r>
            <a:r>
              <a:rPr lang="en-US" altLang="ja-JP"/>
              <a:t> experienced a rapid increase in the use of ICT systems and tools in classes after fully online in 2020!</a:t>
            </a:r>
          </a:p>
          <a:p>
            <a:pPr lvl="1">
              <a:lnSpc>
                <a:spcPct val="100000"/>
              </a:lnSpc>
            </a:pPr>
            <a:r>
              <a:rPr lang="en-US" altLang="ja-JP"/>
              <a:t>Since then, there has been a considerable return to face-to-face classes, but the use of ICT systems and tools in the classroom has increased significantly compared to before 2019.</a:t>
            </a:r>
          </a:p>
          <a:p>
            <a:pPr>
              <a:lnSpc>
                <a:spcPct val="100000"/>
              </a:lnSpc>
            </a:pPr>
            <a:r>
              <a:rPr lang="en-US" altLang="ja-JP"/>
              <a:t>Progress has also been made in developing an environment for the use of IT systems in the classroom.</a:t>
            </a:r>
          </a:p>
          <a:p>
            <a:pPr lvl="1">
              <a:lnSpc>
                <a:spcPct val="100000"/>
              </a:lnSpc>
            </a:pPr>
            <a:r>
              <a:rPr lang="en-US" altLang="ja-JP"/>
              <a:t>Wi-Fi has been installed in classrooms, and students are now bringing their own laptops and other devices to class.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</a:t>
            </a:r>
            <a:r>
              <a:rPr kumimoji="1" lang="fr-FR" altLang="ja-JP" err="1"/>
              <a:t>Semester</a:t>
            </a:r>
            <a:r>
              <a:rPr kumimoji="1" lang="fr-FR" altLang="ja-JP"/>
              <a:t> </a:t>
            </a:r>
            <a:r>
              <a:rPr kumimoji="1" lang="fr-FR" altLang="ja-JP" err="1"/>
              <a:t>utelecon</a:t>
            </a:r>
            <a:r>
              <a:rPr kumimoji="1" lang="fr-FR" altLang="ja-JP"/>
              <a:t> Information Session Part 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3218CA3-DCC3-9247-1CB7-5311CC12A4F5}"/>
              </a:ext>
            </a:extLst>
          </p:cNvPr>
          <p:cNvSpPr/>
          <p:nvPr/>
        </p:nvSpPr>
        <p:spPr>
          <a:xfrm>
            <a:off x="516000" y="5337348"/>
            <a:ext cx="11160000" cy="538736"/>
          </a:xfrm>
          <a:prstGeom prst="rect">
            <a:avLst/>
          </a:prstGeom>
          <a:solidFill>
            <a:srgbClr val="155F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/>
              <a:t>Please make effective use of ICT systems and tools, including face-to-face classes.</a:t>
            </a:r>
          </a:p>
        </p:txBody>
      </p:sp>
    </p:spTree>
    <p:extLst>
      <p:ext uri="{BB962C8B-B14F-4D97-AF65-F5344CB8AC3E}">
        <p14:creationId xmlns:p14="http://schemas.microsoft.com/office/powerpoint/2010/main" val="75485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250DBD5-CF8C-6AD1-8A0C-A5797FAE3EAD}"/>
              </a:ext>
            </a:extLst>
          </p:cNvPr>
          <p:cNvSpPr/>
          <p:nvPr/>
        </p:nvSpPr>
        <p:spPr>
          <a:xfrm>
            <a:off x="1119116" y="2873829"/>
            <a:ext cx="10234684" cy="330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Introduction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en-US" altLang="ja-JP" sz="3600" b="1">
                <a:solidFill>
                  <a:srgbClr val="155F90"/>
                </a:solidFill>
              </a:rPr>
              <a:t>In this part, we will introduce you to UTAS and UTOL.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/>
              <a:t>Before starting classes, we recommend that you become familiar with the following systems</a:t>
            </a:r>
            <a:r>
              <a:rPr kumimoji="1" lang="en-US" altLang="ja-JP"/>
              <a:t>:</a:t>
            </a:r>
            <a:endParaRPr lang="en-US" altLang="ja-JP"/>
          </a:p>
          <a:p>
            <a:pPr lvl="1">
              <a:lnSpc>
                <a:spcPct val="100000"/>
              </a:lnSpc>
            </a:pPr>
            <a:r>
              <a:rPr kumimoji="1" lang="en-US" altLang="ja-JP" b="1"/>
              <a:t>UTAS </a:t>
            </a:r>
            <a:r>
              <a:rPr kumimoji="1" lang="en-US" altLang="ja-JP"/>
              <a:t>(</a:t>
            </a:r>
            <a:r>
              <a:rPr kumimoji="1" lang="en-US" altLang="ja-JP" b="1" err="1">
                <a:solidFill>
                  <a:schemeClr val="accent6"/>
                </a:solidFill>
              </a:rPr>
              <a:t>UT</a:t>
            </a:r>
            <a:r>
              <a:rPr kumimoji="1" lang="en-US" altLang="ja-JP" err="1"/>
              <a:t>okyo</a:t>
            </a:r>
            <a:r>
              <a:rPr kumimoji="1" lang="en-US" altLang="ja-JP"/>
              <a:t> </a:t>
            </a:r>
            <a:r>
              <a:rPr kumimoji="1" lang="en-US" altLang="ja-JP" b="1">
                <a:solidFill>
                  <a:schemeClr val="accent6"/>
                </a:solidFill>
              </a:rPr>
              <a:t>A</a:t>
            </a:r>
            <a:r>
              <a:rPr kumimoji="1" lang="en-US" altLang="ja-JP"/>
              <a:t>cademic Affairs </a:t>
            </a:r>
            <a:r>
              <a:rPr kumimoji="1" lang="en-US" altLang="ja-JP" b="1">
                <a:solidFill>
                  <a:schemeClr val="accent6"/>
                </a:solidFill>
              </a:rPr>
              <a:t>S</a:t>
            </a:r>
            <a:r>
              <a:rPr kumimoji="1" lang="en-US" altLang="ja-JP"/>
              <a:t>ystem)</a:t>
            </a:r>
          </a:p>
          <a:p>
            <a:pPr lvl="2">
              <a:lnSpc>
                <a:spcPct val="100000"/>
              </a:lnSpc>
            </a:pPr>
            <a:r>
              <a:rPr lang="en-US" altLang="ja-JP"/>
              <a:t>is u</a:t>
            </a:r>
            <a:r>
              <a:rPr lang="ja-JP" altLang="en-US"/>
              <a:t>sed </a:t>
            </a:r>
            <a:r>
              <a:rPr lang="en-US" altLang="ja-JP"/>
              <a:t>to </a:t>
            </a:r>
            <a:r>
              <a:rPr lang="ja-JP" altLang="en-US"/>
              <a:t>register </a:t>
            </a:r>
            <a:r>
              <a:rPr lang="en-US" altLang="ja-JP"/>
              <a:t>syllabuses</a:t>
            </a:r>
            <a:r>
              <a:rPr lang="ja-JP" altLang="en-US"/>
              <a:t> and </a:t>
            </a:r>
            <a:r>
              <a:rPr lang="en-US" altLang="ja-JP"/>
              <a:t>assign</a:t>
            </a:r>
            <a:r>
              <a:rPr lang="ja-JP" altLang="en-US"/>
              <a:t> grades</a:t>
            </a:r>
            <a:r>
              <a:rPr lang="en-US" altLang="ja-JP"/>
              <a:t>.</a:t>
            </a:r>
          </a:p>
          <a:p>
            <a:pPr lvl="2">
              <a:lnSpc>
                <a:spcPct val="100000"/>
              </a:lnSpc>
            </a:pPr>
            <a:r>
              <a:rPr lang="en-US" altLang="ja-JP"/>
              <a:t>deals with information that should be officially recorded (syllabuses and grade).</a:t>
            </a:r>
          </a:p>
          <a:p>
            <a:pPr lvl="1">
              <a:lnSpc>
                <a:spcPct val="100000"/>
              </a:lnSpc>
            </a:pPr>
            <a:r>
              <a:rPr kumimoji="1" lang="en-US" altLang="ja-JP" b="1"/>
              <a:t>UTOL</a:t>
            </a:r>
            <a:r>
              <a:rPr kumimoji="1" lang="en-US" altLang="ja-JP"/>
              <a:t> (</a:t>
            </a:r>
            <a:r>
              <a:rPr kumimoji="1" lang="en-US" altLang="ja-JP" b="1" err="1">
                <a:solidFill>
                  <a:schemeClr val="accent6"/>
                </a:solidFill>
              </a:rPr>
              <a:t>UTo</a:t>
            </a:r>
            <a:r>
              <a:rPr kumimoji="1" lang="en-US" altLang="ja-JP" err="1"/>
              <a:t>kyo</a:t>
            </a:r>
            <a:r>
              <a:rPr kumimoji="1" lang="en-US" altLang="ja-JP"/>
              <a:t> </a:t>
            </a:r>
            <a:r>
              <a:rPr kumimoji="1" lang="en-US" altLang="ja-JP" b="1">
                <a:solidFill>
                  <a:schemeClr val="accent6"/>
                </a:solidFill>
              </a:rPr>
              <a:t>L</a:t>
            </a:r>
            <a:r>
              <a:rPr kumimoji="1" lang="en-US" altLang="ja-JP"/>
              <a:t>MS; Learning </a:t>
            </a:r>
            <a:r>
              <a:rPr kumimoji="1" lang="ja-JP" altLang="en-US"/>
              <a:t>Management System</a:t>
            </a:r>
            <a:r>
              <a:rPr kumimoji="1" lang="en-US" altLang="ja-JP"/>
              <a:t>)</a:t>
            </a:r>
          </a:p>
          <a:p>
            <a:pPr lvl="2">
              <a:lnSpc>
                <a:spcPct val="100000"/>
              </a:lnSpc>
            </a:pPr>
            <a:r>
              <a:rPr lang="en-US" altLang="ja-JP"/>
              <a:t>is u</a:t>
            </a:r>
            <a:r>
              <a:rPr kumimoji="1" lang="en-US" altLang="ja-JP"/>
              <a:t>sed to issue notices, distribute materials, record attendance, and accept assignments.</a:t>
            </a:r>
          </a:p>
          <a:p>
            <a:pPr lvl="2">
              <a:lnSpc>
                <a:spcPct val="100000"/>
              </a:lnSpc>
            </a:pPr>
            <a:r>
              <a:rPr lang="en-US" altLang="ja-JP"/>
              <a:t>supports the exchange of information between faculty and students during class periods.</a:t>
            </a:r>
          </a:p>
          <a:p>
            <a:pPr lvl="1">
              <a:lnSpc>
                <a:spcPct val="100000"/>
              </a:lnSpc>
            </a:pPr>
            <a:r>
              <a:rPr lang="en-US" altLang="ja-JP" b="1"/>
              <a:t>Zoom </a:t>
            </a:r>
            <a:r>
              <a:rPr lang="en-US" altLang="ja-JP"/>
              <a:t>(online </a:t>
            </a:r>
            <a:r>
              <a:rPr lang="ja-JP" altLang="en-US"/>
              <a:t>conferencing </a:t>
            </a:r>
            <a:r>
              <a:rPr lang="en-US" altLang="ja-JP"/>
              <a:t>tool)</a:t>
            </a:r>
          </a:p>
          <a:p>
            <a:pPr lvl="2">
              <a:lnSpc>
                <a:spcPct val="100000"/>
              </a:lnSpc>
            </a:pPr>
            <a:r>
              <a:rPr lang="en-US" altLang="ja-JP"/>
              <a:t>is t</a:t>
            </a:r>
            <a:r>
              <a:rPr kumimoji="1" lang="en-US" altLang="ja-JP"/>
              <a:t>he most widely used online conferencing tool in </a:t>
            </a:r>
            <a:r>
              <a:rPr kumimoji="1" lang="en-US" altLang="ja-JP" err="1"/>
              <a:t>UTokyo</a:t>
            </a:r>
            <a:endParaRPr kumimoji="1" lang="en-US" altLang="ja-JP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</a:t>
            </a:r>
            <a:r>
              <a:rPr kumimoji="1" lang="fr-FR" altLang="ja-JP" err="1"/>
              <a:t>Semester</a:t>
            </a:r>
            <a:r>
              <a:rPr kumimoji="1" lang="fr-FR" altLang="ja-JP"/>
              <a:t> </a:t>
            </a:r>
            <a:r>
              <a:rPr kumimoji="1" lang="fr-FR" altLang="ja-JP" err="1"/>
              <a:t>utelecon</a:t>
            </a:r>
            <a:r>
              <a:rPr kumimoji="1" lang="fr-FR" altLang="ja-JP"/>
              <a:t> Information Session Part 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D6880AA-BB0F-C2AA-BC5B-79D542E029BF}"/>
              </a:ext>
            </a:extLst>
          </p:cNvPr>
          <p:cNvSpPr txBox="1"/>
          <p:nvPr/>
        </p:nvSpPr>
        <p:spPr>
          <a:xfrm>
            <a:off x="9499124" y="5240030"/>
            <a:ext cx="1073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>
                <a:solidFill>
                  <a:schemeClr val="accent6"/>
                </a:solidFill>
              </a:rPr>
              <a:t>Part II</a:t>
            </a:r>
            <a:endParaRPr kumimoji="1" lang="ja-JP" altLang="en-US" sz="2800" b="1">
              <a:solidFill>
                <a:schemeClr val="accent6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3D574ED-1B8D-A92D-76D6-D883F6414A7C}"/>
              </a:ext>
            </a:extLst>
          </p:cNvPr>
          <p:cNvSpPr/>
          <p:nvPr/>
        </p:nvSpPr>
        <p:spPr>
          <a:xfrm>
            <a:off x="1273800" y="5177642"/>
            <a:ext cx="7494864" cy="854668"/>
          </a:xfrm>
          <a:prstGeom prst="round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F253993-8497-1D59-B426-DA8CBBD77EEF}"/>
              </a:ext>
            </a:extLst>
          </p:cNvPr>
          <p:cNvCxnSpPr/>
          <p:nvPr/>
        </p:nvCxnSpPr>
        <p:spPr>
          <a:xfrm>
            <a:off x="8768664" y="5509260"/>
            <a:ext cx="771576" cy="0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608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For More Details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</a:t>
            </a:r>
            <a:r>
              <a:rPr kumimoji="1" lang="fr-FR" altLang="ja-JP" err="1"/>
              <a:t>Semester</a:t>
            </a:r>
            <a:r>
              <a:rPr kumimoji="1" lang="fr-FR" altLang="ja-JP"/>
              <a:t> </a:t>
            </a:r>
            <a:r>
              <a:rPr kumimoji="1" lang="fr-FR" altLang="ja-JP" err="1"/>
              <a:t>utelecon</a:t>
            </a:r>
            <a:r>
              <a:rPr kumimoji="1" lang="fr-FR" altLang="ja-JP"/>
              <a:t> Information Session Part 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376F3ABE-2951-B7E3-5373-0751143AA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51747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ja-JP" sz="3600" b="1">
                <a:solidFill>
                  <a:srgbClr val="155F90"/>
                </a:solidFill>
                <a:ea typeface="メイリオ"/>
              </a:rPr>
              <a:t>If you have questions, you can visit       .</a:t>
            </a:r>
            <a:endParaRPr lang="en-US" altLang="ja-JP">
              <a:ea typeface="メイリオ"/>
              <a:cs typeface="Calibri" panose="020F0502020204030204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534F1761-1B29-536E-2867-FC177425F5A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1415" y="1251047"/>
            <a:ext cx="2608580" cy="631866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86F39205-F15B-7892-8D31-B0F759A19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800" y="2080012"/>
            <a:ext cx="6553828" cy="4019774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5B1BBE3-92A2-2581-90F1-6A963024E301}"/>
              </a:ext>
            </a:extLst>
          </p:cNvPr>
          <p:cNvSpPr/>
          <p:nvPr/>
        </p:nvSpPr>
        <p:spPr>
          <a:xfrm>
            <a:off x="2423160" y="3124200"/>
            <a:ext cx="1615440" cy="2971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8EAC313-D85F-7BC0-5F21-2427EB1D9B66}"/>
              </a:ext>
            </a:extLst>
          </p:cNvPr>
          <p:cNvSpPr/>
          <p:nvPr/>
        </p:nvSpPr>
        <p:spPr>
          <a:xfrm>
            <a:off x="2423160" y="3421380"/>
            <a:ext cx="1615440" cy="2971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CBAEF36-5AFF-A1DE-3C32-BA6790441B35}"/>
              </a:ext>
            </a:extLst>
          </p:cNvPr>
          <p:cNvSpPr/>
          <p:nvPr/>
        </p:nvSpPr>
        <p:spPr>
          <a:xfrm>
            <a:off x="2423160" y="3992880"/>
            <a:ext cx="1615440" cy="2971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06837A1-06E6-E80B-43B9-7C8D5C6B959F}"/>
              </a:ext>
            </a:extLst>
          </p:cNvPr>
          <p:cNvSpPr/>
          <p:nvPr/>
        </p:nvSpPr>
        <p:spPr>
          <a:xfrm>
            <a:off x="6987540" y="2583180"/>
            <a:ext cx="763888" cy="2971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505C5A8-8E56-3F5D-72B1-60A436BB13B1}"/>
              </a:ext>
            </a:extLst>
          </p:cNvPr>
          <p:cNvSpPr/>
          <p:nvPr/>
        </p:nvSpPr>
        <p:spPr>
          <a:xfrm>
            <a:off x="6903720" y="5394960"/>
            <a:ext cx="763888" cy="72342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963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フリーフォーム: 図形 37">
            <a:extLst>
              <a:ext uri="{FF2B5EF4-FFF2-40B4-BE49-F238E27FC236}">
                <a16:creationId xmlns:a16="http://schemas.microsoft.com/office/drawing/2014/main" id="{43D38C52-9B81-71D3-FEBF-5DC95CCB46B0}"/>
              </a:ext>
            </a:extLst>
          </p:cNvPr>
          <p:cNvSpPr/>
          <p:nvPr/>
        </p:nvSpPr>
        <p:spPr>
          <a:xfrm>
            <a:off x="9918700" y="1739900"/>
            <a:ext cx="1104900" cy="4635500"/>
          </a:xfrm>
          <a:custGeom>
            <a:avLst/>
            <a:gdLst>
              <a:gd name="connsiteX0" fmla="*/ 0 w 1104900"/>
              <a:gd name="connsiteY0" fmla="*/ 0 h 4635500"/>
              <a:gd name="connsiteX1" fmla="*/ 0 w 1104900"/>
              <a:gd name="connsiteY1" fmla="*/ 4635500 h 4635500"/>
              <a:gd name="connsiteX2" fmla="*/ 1104900 w 1104900"/>
              <a:gd name="connsiteY2" fmla="*/ 4635500 h 4635500"/>
              <a:gd name="connsiteX3" fmla="*/ 1104900 w 1104900"/>
              <a:gd name="connsiteY3" fmla="*/ 1714500 h 4635500"/>
              <a:gd name="connsiteX4" fmla="*/ 546100 w 1104900"/>
              <a:gd name="connsiteY4" fmla="*/ 1714500 h 4635500"/>
              <a:gd name="connsiteX5" fmla="*/ 546100 w 1104900"/>
              <a:gd name="connsiteY5" fmla="*/ 1320800 h 4635500"/>
              <a:gd name="connsiteX6" fmla="*/ 1104900 w 1104900"/>
              <a:gd name="connsiteY6" fmla="*/ 1320800 h 4635500"/>
              <a:gd name="connsiteX7" fmla="*/ 1104900 w 1104900"/>
              <a:gd name="connsiteY7" fmla="*/ 0 h 4635500"/>
              <a:gd name="connsiteX8" fmla="*/ 0 w 1104900"/>
              <a:gd name="connsiteY8" fmla="*/ 0 h 463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900" h="4635500">
                <a:moveTo>
                  <a:pt x="0" y="0"/>
                </a:moveTo>
                <a:lnTo>
                  <a:pt x="0" y="4635500"/>
                </a:lnTo>
                <a:lnTo>
                  <a:pt x="1104900" y="4635500"/>
                </a:lnTo>
                <a:lnTo>
                  <a:pt x="1104900" y="1714500"/>
                </a:lnTo>
                <a:lnTo>
                  <a:pt x="546100" y="1714500"/>
                </a:lnTo>
                <a:lnTo>
                  <a:pt x="546100" y="1320800"/>
                </a:lnTo>
                <a:lnTo>
                  <a:pt x="1104900" y="1320800"/>
                </a:lnTo>
                <a:lnTo>
                  <a:pt x="1104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B6164EB-111F-F125-3503-A5D2E76DCF62}"/>
              </a:ext>
            </a:extLst>
          </p:cNvPr>
          <p:cNvCxnSpPr>
            <a:cxnSpLocks/>
          </p:cNvCxnSpPr>
          <p:nvPr/>
        </p:nvCxnSpPr>
        <p:spPr>
          <a:xfrm>
            <a:off x="4038600" y="1944007"/>
            <a:ext cx="6174687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6E3763F-A72D-EB84-1FE7-5E0708E40F57}"/>
              </a:ext>
            </a:extLst>
          </p:cNvPr>
          <p:cNvCxnSpPr>
            <a:cxnSpLocks/>
          </p:cNvCxnSpPr>
          <p:nvPr/>
        </p:nvCxnSpPr>
        <p:spPr>
          <a:xfrm>
            <a:off x="7736114" y="2872921"/>
            <a:ext cx="303438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3F401C3-079B-7489-FB08-4DB9BC17FA09}"/>
              </a:ext>
            </a:extLst>
          </p:cNvPr>
          <p:cNvCxnSpPr>
            <a:cxnSpLocks/>
          </p:cNvCxnSpPr>
          <p:nvPr/>
        </p:nvCxnSpPr>
        <p:spPr>
          <a:xfrm>
            <a:off x="8360229" y="3272064"/>
            <a:ext cx="2969071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D14C974B-4D96-BA53-C586-35257BB1DF00}"/>
              </a:ext>
            </a:extLst>
          </p:cNvPr>
          <p:cNvCxnSpPr>
            <a:cxnSpLocks/>
          </p:cNvCxnSpPr>
          <p:nvPr/>
        </p:nvCxnSpPr>
        <p:spPr>
          <a:xfrm>
            <a:off x="4296229" y="3671207"/>
            <a:ext cx="6474271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CA765CCA-A712-7BC8-7570-B42E3DF5B657}"/>
              </a:ext>
            </a:extLst>
          </p:cNvPr>
          <p:cNvCxnSpPr>
            <a:cxnSpLocks/>
          </p:cNvCxnSpPr>
          <p:nvPr/>
        </p:nvCxnSpPr>
        <p:spPr>
          <a:xfrm>
            <a:off x="5123543" y="4070350"/>
            <a:ext cx="5646957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424F6BF-13A3-6E74-B6B1-DBEB9B3B160D}"/>
              </a:ext>
            </a:extLst>
          </p:cNvPr>
          <p:cNvCxnSpPr>
            <a:cxnSpLocks/>
          </p:cNvCxnSpPr>
          <p:nvPr/>
        </p:nvCxnSpPr>
        <p:spPr>
          <a:xfrm>
            <a:off x="8360229" y="4469493"/>
            <a:ext cx="2410271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A4CC6401-F1B9-0E69-35A5-A7D4A1FA9831}"/>
              </a:ext>
            </a:extLst>
          </p:cNvPr>
          <p:cNvCxnSpPr>
            <a:cxnSpLocks/>
          </p:cNvCxnSpPr>
          <p:nvPr/>
        </p:nvCxnSpPr>
        <p:spPr>
          <a:xfrm>
            <a:off x="3410857" y="4868636"/>
            <a:ext cx="7359643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7B0CADFD-1AE9-087C-7295-F0ABBD009364}"/>
              </a:ext>
            </a:extLst>
          </p:cNvPr>
          <p:cNvCxnSpPr>
            <a:cxnSpLocks/>
          </p:cNvCxnSpPr>
          <p:nvPr/>
        </p:nvCxnSpPr>
        <p:spPr>
          <a:xfrm>
            <a:off x="9067800" y="5267777"/>
            <a:ext cx="17027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C4D87125-D3FE-0D03-39B0-4D02FAADD664}"/>
              </a:ext>
            </a:extLst>
          </p:cNvPr>
          <p:cNvCxnSpPr>
            <a:cxnSpLocks/>
          </p:cNvCxnSpPr>
          <p:nvPr/>
        </p:nvCxnSpPr>
        <p:spPr>
          <a:xfrm>
            <a:off x="3581400" y="6183262"/>
            <a:ext cx="6673393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Typical Flow of</a:t>
            </a:r>
            <a:r>
              <a:rPr lang="en-US" altLang="ja-JP">
                <a:ea typeface="メイリオ"/>
              </a:rPr>
              <a:t> Classes</a:t>
            </a:r>
            <a:endParaRPr lang="ja-JP" altLang="en-US">
              <a:ea typeface="メイリオ"/>
              <a:cs typeface="Calibri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</a:t>
            </a:r>
            <a:r>
              <a:rPr kumimoji="1" lang="fr-FR" altLang="ja-JP" err="1"/>
              <a:t>Semester</a:t>
            </a:r>
            <a:r>
              <a:rPr kumimoji="1" lang="fr-FR" altLang="ja-JP"/>
              <a:t> </a:t>
            </a:r>
            <a:r>
              <a:rPr kumimoji="1" lang="fr-FR" altLang="ja-JP" err="1"/>
              <a:t>utelecon</a:t>
            </a:r>
            <a:r>
              <a:rPr kumimoji="1" lang="fr-FR" altLang="ja-JP"/>
              <a:t> Information Session Part 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376F3ABE-2951-B7E3-5373-0751143AA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1353800" cy="517471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ja-JP">
                <a:ea typeface="メイリオ"/>
              </a:rPr>
              <a:t>Before class period</a:t>
            </a:r>
          </a:p>
          <a:p>
            <a:pPr lvl="1">
              <a:lnSpc>
                <a:spcPct val="110000"/>
              </a:lnSpc>
            </a:pPr>
            <a:r>
              <a:rPr lang="en-US" altLang="ja-JP">
                <a:ea typeface="メイリオ"/>
              </a:rPr>
              <a:t>Writing the syllabus</a:t>
            </a:r>
            <a:endParaRPr lang="en-US" altLang="ja-JP">
              <a:solidFill>
                <a:srgbClr val="FF9900"/>
              </a:solidFill>
              <a:ea typeface="メイリオ"/>
            </a:endParaRPr>
          </a:p>
          <a:p>
            <a:pPr>
              <a:lnSpc>
                <a:spcPct val="110000"/>
              </a:lnSpc>
            </a:pPr>
            <a:r>
              <a:rPr lang="en-US" altLang="ja-JP">
                <a:ea typeface="メイリオ"/>
              </a:rPr>
              <a:t>During class period</a:t>
            </a:r>
            <a:endParaRPr lang="en-US" altLang="ja-JP">
              <a:ea typeface="メイリオ"/>
              <a:cs typeface="Calibri"/>
            </a:endParaRPr>
          </a:p>
          <a:p>
            <a:pPr lvl="1">
              <a:lnSpc>
                <a:spcPct val="110000"/>
              </a:lnSpc>
            </a:pPr>
            <a:r>
              <a:rPr lang="en-US" altLang="ja-JP">
                <a:ea typeface="メイリオ"/>
              </a:rPr>
              <a:t>Communication with students outside of class hours</a:t>
            </a:r>
            <a:endParaRPr lang="en-US" altLang="ja-JP">
              <a:ea typeface="メイリオ"/>
              <a:cs typeface="Calibri"/>
            </a:endParaRPr>
          </a:p>
          <a:p>
            <a:pPr lvl="1">
              <a:lnSpc>
                <a:spcPct val="110000"/>
              </a:lnSpc>
            </a:pPr>
            <a:r>
              <a:rPr lang="en-US" altLang="ja-JP">
                <a:ea typeface="メイリオ"/>
              </a:rPr>
              <a:t>Setting up online meetings and inform students about it</a:t>
            </a:r>
            <a:endParaRPr lang="en-US" altLang="ja-JP">
              <a:solidFill>
                <a:srgbClr val="3366FF"/>
              </a:solidFill>
              <a:ea typeface="メイリオ"/>
            </a:endParaRPr>
          </a:p>
          <a:p>
            <a:pPr lvl="1">
              <a:lnSpc>
                <a:spcPct val="110000"/>
              </a:lnSpc>
            </a:pPr>
            <a:r>
              <a:rPr lang="en-US" altLang="ja-JP">
                <a:ea typeface="メイリオ"/>
              </a:rPr>
              <a:t>Distributing materials</a:t>
            </a:r>
            <a:endParaRPr lang="en-US" altLang="ja-JP">
              <a:ea typeface="メイリオ"/>
              <a:cs typeface="Calibri"/>
            </a:endParaRPr>
          </a:p>
          <a:p>
            <a:pPr lvl="1">
              <a:lnSpc>
                <a:spcPct val="110000"/>
              </a:lnSpc>
            </a:pPr>
            <a:r>
              <a:rPr lang="en-US" altLang="ja-JP">
                <a:ea typeface="メイリオ"/>
              </a:rPr>
              <a:t>Checking student attendance</a:t>
            </a:r>
            <a:endParaRPr lang="en-US" altLang="ja-JP">
              <a:solidFill>
                <a:schemeClr val="accent6"/>
              </a:solidFill>
              <a:ea typeface="メイリオ"/>
            </a:endParaRPr>
          </a:p>
          <a:p>
            <a:pPr lvl="1">
              <a:lnSpc>
                <a:spcPct val="110000"/>
              </a:lnSpc>
            </a:pPr>
            <a:r>
              <a:rPr lang="en-US" altLang="ja-JP">
                <a:ea typeface="メイリオ"/>
              </a:rPr>
              <a:t>Assigning assignments, collecting and grading assignments	</a:t>
            </a:r>
            <a:endParaRPr lang="en-US" altLang="ja-JP">
              <a:solidFill>
                <a:schemeClr val="accent6"/>
              </a:solidFill>
              <a:ea typeface="メイリオ"/>
            </a:endParaRPr>
          </a:p>
          <a:p>
            <a:pPr lvl="1">
              <a:lnSpc>
                <a:spcPct val="110000"/>
              </a:lnSpc>
            </a:pPr>
            <a:r>
              <a:rPr lang="en-US" altLang="ja-JP">
                <a:ea typeface="メイリオ"/>
              </a:rPr>
              <a:t>Online testing</a:t>
            </a:r>
            <a:endParaRPr lang="en-US" altLang="ja-JP">
              <a:solidFill>
                <a:schemeClr val="accent6"/>
              </a:solidFill>
              <a:ea typeface="メイリオ"/>
            </a:endParaRPr>
          </a:p>
          <a:p>
            <a:pPr lvl="1">
              <a:lnSpc>
                <a:spcPct val="110000"/>
              </a:lnSpc>
            </a:pPr>
            <a:r>
              <a:rPr lang="en-US" altLang="ja-JP">
                <a:ea typeface="メイリオ"/>
              </a:rPr>
              <a:t>Notify students of class cancellations and supplementary classes</a:t>
            </a:r>
            <a:endParaRPr lang="en-US" altLang="ja-JP">
              <a:ea typeface="メイリオ"/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en-US" altLang="ja-JP">
                <a:ea typeface="メイリオ"/>
              </a:rPr>
              <a:t>After class period</a:t>
            </a:r>
            <a:endParaRPr lang="en-US" altLang="ja-JP">
              <a:ea typeface="メイリオ"/>
              <a:cs typeface="Calibri"/>
            </a:endParaRPr>
          </a:p>
          <a:p>
            <a:pPr lvl="1">
              <a:lnSpc>
                <a:spcPct val="110000"/>
              </a:lnSpc>
            </a:pPr>
            <a:r>
              <a:rPr lang="en-US" altLang="ja-JP">
                <a:ea typeface="メイリオ"/>
              </a:rPr>
              <a:t>Assigning grades</a:t>
            </a:r>
            <a:endParaRPr kumimoji="1" lang="ja-JP" altLang="en-US">
              <a:solidFill>
                <a:srgbClr val="FF9900"/>
              </a:solidFill>
              <a:ea typeface="メイリオ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EC88D06-97F6-1B8B-2E22-DE88B44EF445}"/>
              </a:ext>
            </a:extLst>
          </p:cNvPr>
          <p:cNvCxnSpPr>
            <a:cxnSpLocks/>
          </p:cNvCxnSpPr>
          <p:nvPr/>
        </p:nvCxnSpPr>
        <p:spPr>
          <a:xfrm>
            <a:off x="10212891" y="1707098"/>
            <a:ext cx="0" cy="450519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F5DDC12-12EA-EBB1-B4A5-F461E8EFFFC2}"/>
              </a:ext>
            </a:extLst>
          </p:cNvPr>
          <p:cNvCxnSpPr>
            <a:cxnSpLocks/>
          </p:cNvCxnSpPr>
          <p:nvPr/>
        </p:nvCxnSpPr>
        <p:spPr>
          <a:xfrm>
            <a:off x="10771294" y="1707098"/>
            <a:ext cx="0" cy="360444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C88432-358A-C200-5551-F60A17028B14}"/>
              </a:ext>
            </a:extLst>
          </p:cNvPr>
          <p:cNvSpPr txBox="1"/>
          <p:nvPr/>
        </p:nvSpPr>
        <p:spPr>
          <a:xfrm>
            <a:off x="11157652" y="2191302"/>
            <a:ext cx="939561" cy="461665"/>
          </a:xfrm>
          <a:prstGeom prst="rect">
            <a:avLst/>
          </a:prstGeom>
          <a:solidFill>
            <a:srgbClr val="3366FF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400" b="1">
                <a:solidFill>
                  <a:schemeClr val="bg1"/>
                </a:solidFill>
              </a:rPr>
              <a:t>Zoom</a:t>
            </a:r>
            <a:endParaRPr lang="en-US" altLang="ja-JP" sz="1400">
              <a:solidFill>
                <a:schemeClr val="bg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98BDA78-8DF2-1A69-D056-39E83F5CCC49}"/>
              </a:ext>
            </a:extLst>
          </p:cNvPr>
          <p:cNvCxnSpPr>
            <a:cxnSpLocks/>
          </p:cNvCxnSpPr>
          <p:nvPr/>
        </p:nvCxnSpPr>
        <p:spPr>
          <a:xfrm>
            <a:off x="11329300" y="2637727"/>
            <a:ext cx="0" cy="683323"/>
          </a:xfrm>
          <a:prstGeom prst="line">
            <a:avLst/>
          </a:prstGeom>
          <a:ln w="38100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90982899-2706-3505-B83C-F2F033B46CF3}"/>
              </a:ext>
            </a:extLst>
          </p:cNvPr>
          <p:cNvGrpSpPr/>
          <p:nvPr/>
        </p:nvGrpSpPr>
        <p:grpSpPr>
          <a:xfrm>
            <a:off x="10095918" y="1832325"/>
            <a:ext cx="233946" cy="4462563"/>
            <a:chOff x="10095918" y="1775175"/>
            <a:chExt cx="233946" cy="4462563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8CBE3A8C-7AF4-A0E7-59BB-C557DBADA5F8}"/>
                </a:ext>
              </a:extLst>
            </p:cNvPr>
            <p:cNvSpPr/>
            <p:nvPr/>
          </p:nvSpPr>
          <p:spPr>
            <a:xfrm>
              <a:off x="10095918" y="1775175"/>
              <a:ext cx="233946" cy="233944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9DCB46B5-0A33-3972-8142-C2EC2943808F}"/>
                </a:ext>
              </a:extLst>
            </p:cNvPr>
            <p:cNvSpPr/>
            <p:nvPr/>
          </p:nvSpPr>
          <p:spPr>
            <a:xfrm>
              <a:off x="10095918" y="5094387"/>
              <a:ext cx="233946" cy="233944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2ED809F-BA37-95E8-D03E-F57A40B2795A}"/>
                </a:ext>
              </a:extLst>
            </p:cNvPr>
            <p:cNvSpPr/>
            <p:nvPr/>
          </p:nvSpPr>
          <p:spPr>
            <a:xfrm>
              <a:off x="10095918" y="6003794"/>
              <a:ext cx="233946" cy="233944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2FA0FCAC-5F85-7BE1-F851-F3BCC4B5912F}"/>
              </a:ext>
            </a:extLst>
          </p:cNvPr>
          <p:cNvGrpSpPr/>
          <p:nvPr/>
        </p:nvGrpSpPr>
        <p:grpSpPr>
          <a:xfrm>
            <a:off x="10654123" y="2755723"/>
            <a:ext cx="233946" cy="2632079"/>
            <a:chOff x="10654188" y="2698573"/>
            <a:chExt cx="233946" cy="2632079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4174DF7-A2A4-1BEE-388F-81839DFF242B}"/>
                </a:ext>
              </a:extLst>
            </p:cNvPr>
            <p:cNvSpPr/>
            <p:nvPr/>
          </p:nvSpPr>
          <p:spPr>
            <a:xfrm>
              <a:off x="10654188" y="5096708"/>
              <a:ext cx="233946" cy="23394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6A76E322-9289-CFD5-75B0-663CBF8B3D87}"/>
                </a:ext>
              </a:extLst>
            </p:cNvPr>
            <p:cNvSpPr/>
            <p:nvPr/>
          </p:nvSpPr>
          <p:spPr>
            <a:xfrm>
              <a:off x="10654188" y="4697018"/>
              <a:ext cx="233946" cy="23394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7018AD8A-40F8-1597-91CB-895CB4199546}"/>
                </a:ext>
              </a:extLst>
            </p:cNvPr>
            <p:cNvSpPr/>
            <p:nvPr/>
          </p:nvSpPr>
          <p:spPr>
            <a:xfrm>
              <a:off x="10654188" y="2698573"/>
              <a:ext cx="233946" cy="23394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45DFE9C8-1625-332D-24F7-6820A436B024}"/>
                </a:ext>
              </a:extLst>
            </p:cNvPr>
            <p:cNvSpPr/>
            <p:nvPr/>
          </p:nvSpPr>
          <p:spPr>
            <a:xfrm>
              <a:off x="10654188" y="3095156"/>
              <a:ext cx="233946" cy="23394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2B905198-E822-6CEE-CA71-E00FD0B001E6}"/>
                </a:ext>
              </a:extLst>
            </p:cNvPr>
            <p:cNvSpPr/>
            <p:nvPr/>
          </p:nvSpPr>
          <p:spPr>
            <a:xfrm>
              <a:off x="10654188" y="3497951"/>
              <a:ext cx="233946" cy="23394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95943EA8-80D8-7F02-405F-66F47FF6E305}"/>
                </a:ext>
              </a:extLst>
            </p:cNvPr>
            <p:cNvSpPr/>
            <p:nvPr/>
          </p:nvSpPr>
          <p:spPr>
            <a:xfrm>
              <a:off x="10654188" y="3897640"/>
              <a:ext cx="233946" cy="23394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8F2376CD-4761-D6DB-FCAC-B8B2927214F5}"/>
                </a:ext>
              </a:extLst>
            </p:cNvPr>
            <p:cNvSpPr/>
            <p:nvPr/>
          </p:nvSpPr>
          <p:spPr>
            <a:xfrm>
              <a:off x="10654188" y="4297329"/>
              <a:ext cx="233946" cy="23394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" name="楕円 31">
            <a:extLst>
              <a:ext uri="{FF2B5EF4-FFF2-40B4-BE49-F238E27FC236}">
                <a16:creationId xmlns:a16="http://schemas.microsoft.com/office/drawing/2014/main" id="{04D40111-56A4-377E-F0A9-CD3EFB25189A}"/>
              </a:ext>
            </a:extLst>
          </p:cNvPr>
          <p:cNvSpPr/>
          <p:nvPr/>
        </p:nvSpPr>
        <p:spPr>
          <a:xfrm>
            <a:off x="11212328" y="3152306"/>
            <a:ext cx="233946" cy="233944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C0A4548-9B98-19E8-4E13-A77C30631351}"/>
              </a:ext>
            </a:extLst>
          </p:cNvPr>
          <p:cNvSpPr txBox="1"/>
          <p:nvPr/>
        </p:nvSpPr>
        <p:spPr>
          <a:xfrm>
            <a:off x="9536874" y="1245433"/>
            <a:ext cx="93956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155F9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ja-JP" sz="2400" b="1">
                <a:solidFill>
                  <a:srgbClr val="155F90"/>
                </a:solidFill>
              </a:rPr>
              <a:t>UTAS</a:t>
            </a:r>
            <a:endParaRPr kumimoji="1" lang="en-US" altLang="ja-JP" sz="1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679176E-2F40-CEAB-09FD-BB8507225644}"/>
              </a:ext>
            </a:extLst>
          </p:cNvPr>
          <p:cNvSpPr txBox="1"/>
          <p:nvPr/>
        </p:nvSpPr>
        <p:spPr>
          <a:xfrm>
            <a:off x="10580926" y="1245433"/>
            <a:ext cx="93956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155F9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400" b="1">
                <a:solidFill>
                  <a:srgbClr val="155F90"/>
                </a:solidFill>
              </a:rPr>
              <a:t>UTOL</a:t>
            </a:r>
            <a:endParaRPr lang="en-US" altLang="ja-JP" sz="1400"/>
          </a:p>
        </p:txBody>
      </p:sp>
      <p:sp>
        <p:nvSpPr>
          <p:cNvPr id="39" name="二等辺三角形 38">
            <a:extLst>
              <a:ext uri="{FF2B5EF4-FFF2-40B4-BE49-F238E27FC236}">
                <a16:creationId xmlns:a16="http://schemas.microsoft.com/office/drawing/2014/main" id="{BCEF91A0-7FDC-7AA4-8C67-0C37335F5A29}"/>
              </a:ext>
            </a:extLst>
          </p:cNvPr>
          <p:cNvSpPr/>
          <p:nvPr/>
        </p:nvSpPr>
        <p:spPr>
          <a:xfrm rot="8100000">
            <a:off x="9216217" y="1011412"/>
            <a:ext cx="390457" cy="1994888"/>
          </a:xfrm>
          <a:prstGeom prst="triangle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FD6F3CB-7631-A255-278E-51C50C9B009E}"/>
              </a:ext>
            </a:extLst>
          </p:cNvPr>
          <p:cNvSpPr txBox="1"/>
          <p:nvPr/>
        </p:nvSpPr>
        <p:spPr>
          <a:xfrm>
            <a:off x="5842309" y="854997"/>
            <a:ext cx="3467296" cy="923330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155F90"/>
                </a:solidFill>
              </a:rPr>
              <a:t>Even if your classes are not online,</a:t>
            </a:r>
          </a:p>
          <a:p>
            <a:r>
              <a:rPr kumimoji="1" lang="en-US" altLang="ja-JP" b="1">
                <a:solidFill>
                  <a:srgbClr val="155F90"/>
                </a:solidFill>
              </a:rPr>
              <a:t>many processes are common,</a:t>
            </a:r>
          </a:p>
          <a:p>
            <a:r>
              <a:rPr kumimoji="1" lang="en-US" altLang="ja-JP" b="1">
                <a:solidFill>
                  <a:srgbClr val="155F90"/>
                </a:solidFill>
              </a:rPr>
              <a:t>and you will use these systems.</a:t>
            </a:r>
            <a:endParaRPr kumimoji="1" lang="ja-JP" altLang="en-US" b="1">
              <a:solidFill>
                <a:srgbClr val="155F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33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6D3F0E9-CF2C-E907-BE28-2AC4D8C84229}"/>
              </a:ext>
            </a:extLst>
          </p:cNvPr>
          <p:cNvCxnSpPr/>
          <p:nvPr/>
        </p:nvCxnSpPr>
        <p:spPr>
          <a:xfrm>
            <a:off x="1013348" y="4667534"/>
            <a:ext cx="10123226" cy="0"/>
          </a:xfrm>
          <a:prstGeom prst="line">
            <a:avLst/>
          </a:prstGeom>
          <a:ln w="1270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78C5001-24D1-0444-6F5C-96508172E254}"/>
              </a:ext>
            </a:extLst>
          </p:cNvPr>
          <p:cNvSpPr/>
          <p:nvPr/>
        </p:nvSpPr>
        <p:spPr>
          <a:xfrm>
            <a:off x="1239108" y="1516348"/>
            <a:ext cx="4458260" cy="20744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D5EC0FB-1762-80BD-EA64-13D5C7A0BC51}"/>
              </a:ext>
            </a:extLst>
          </p:cNvPr>
          <p:cNvSpPr/>
          <p:nvPr/>
        </p:nvSpPr>
        <p:spPr>
          <a:xfrm>
            <a:off x="6494634" y="1516348"/>
            <a:ext cx="4458260" cy="20744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Link to the Systems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</a:t>
            </a:r>
            <a:r>
              <a:rPr kumimoji="1" lang="fr-FR" altLang="ja-JP" err="1"/>
              <a:t>Semester</a:t>
            </a:r>
            <a:r>
              <a:rPr kumimoji="1" lang="fr-FR" altLang="ja-JP"/>
              <a:t> </a:t>
            </a:r>
            <a:r>
              <a:rPr kumimoji="1" lang="fr-FR" altLang="ja-JP" err="1"/>
              <a:t>utelecon</a:t>
            </a:r>
            <a:r>
              <a:rPr kumimoji="1" lang="fr-FR" altLang="ja-JP"/>
              <a:t> Information Session Part 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C4BE11F-7F02-D125-FE4C-6EBE201AA072}"/>
              </a:ext>
            </a:extLst>
          </p:cNvPr>
          <p:cNvSpPr txBox="1"/>
          <p:nvPr/>
        </p:nvSpPr>
        <p:spPr>
          <a:xfrm>
            <a:off x="958756" y="2567226"/>
            <a:ext cx="501896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ja-JP" sz="3200" b="1">
                <a:solidFill>
                  <a:srgbClr val="155F90"/>
                </a:solidFill>
              </a:rPr>
              <a:t>UTAS</a:t>
            </a:r>
          </a:p>
          <a:p>
            <a:pPr algn="ctr">
              <a:lnSpc>
                <a:spcPct val="100000"/>
              </a:lnSpc>
            </a:pPr>
            <a:r>
              <a:rPr kumimoji="1" lang="en" altLang="ja-JP">
                <a:hlinkClick r:id="rId3"/>
              </a:rPr>
              <a:t>https://utas.adm.u-tokyo.ac.jp/campusweb/</a:t>
            </a:r>
            <a:endParaRPr kumimoji="1" lang="en-US" altLang="ja-JP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AB08CBF-18C3-B424-1D16-1C0D4FFD648C}"/>
              </a:ext>
            </a:extLst>
          </p:cNvPr>
          <p:cNvSpPr txBox="1"/>
          <p:nvPr/>
        </p:nvSpPr>
        <p:spPr>
          <a:xfrm>
            <a:off x="6214282" y="2567226"/>
            <a:ext cx="501896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3200" b="1">
                <a:solidFill>
                  <a:srgbClr val="155F90"/>
                </a:solidFill>
              </a:rPr>
              <a:t>UTOL</a:t>
            </a:r>
          </a:p>
          <a:p>
            <a:pPr algn="ctr">
              <a:lnSpc>
                <a:spcPct val="100000"/>
              </a:lnSpc>
            </a:pPr>
            <a:r>
              <a:rPr kumimoji="1" lang="en" altLang="ja-JP">
                <a:hlinkClick r:id="rId4"/>
              </a:rPr>
              <a:t>https://utol.ecc.u-tokyo.ac.jp/</a:t>
            </a:r>
            <a:endParaRPr lang="en-US" altLang="ja-JP"/>
          </a:p>
        </p:txBody>
      </p:sp>
      <p:pic>
        <p:nvPicPr>
          <p:cNvPr id="12" name="図 11" descr="ロゴ&#10;&#10;自動的に生成された説明">
            <a:extLst>
              <a:ext uri="{FF2B5EF4-FFF2-40B4-BE49-F238E27FC236}">
                <a16:creationId xmlns:a16="http://schemas.microsoft.com/office/drawing/2014/main" id="{D2B03273-896E-3BA9-D8EC-0F9F2C09123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7876" y="1679949"/>
            <a:ext cx="1140724" cy="980310"/>
          </a:xfrm>
          <a:prstGeom prst="rect">
            <a:avLst/>
          </a:prstGeom>
          <a:ln>
            <a:noFill/>
          </a:ln>
        </p:spPr>
      </p:pic>
      <p:pic>
        <p:nvPicPr>
          <p:cNvPr id="13" name="図 12" descr="アイコン&#10;&#10;自動的に生成された説明">
            <a:extLst>
              <a:ext uri="{FF2B5EF4-FFF2-40B4-BE49-F238E27FC236}">
                <a16:creationId xmlns:a16="http://schemas.microsoft.com/office/drawing/2014/main" id="{C276ECE2-3B3A-6D64-E264-9C9F8120D11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6524" y="1809868"/>
            <a:ext cx="2671635" cy="665879"/>
          </a:xfrm>
          <a:prstGeom prst="rect">
            <a:avLst/>
          </a:prstGeom>
          <a:ln>
            <a:noFill/>
          </a:ln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5FA5FE-9762-006C-3F83-289C82D18762}"/>
              </a:ext>
            </a:extLst>
          </p:cNvPr>
          <p:cNvSpPr txBox="1"/>
          <p:nvPr/>
        </p:nvSpPr>
        <p:spPr>
          <a:xfrm>
            <a:off x="619554" y="4059000"/>
            <a:ext cx="10952892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>
                <a:solidFill>
                  <a:srgbClr val="155F90"/>
                </a:solidFill>
              </a:rPr>
              <a:t>You should register these URLs in your browser's bookmark.</a:t>
            </a:r>
          </a:p>
        </p:txBody>
      </p:sp>
    </p:spTree>
    <p:extLst>
      <p:ext uri="{BB962C8B-B14F-4D97-AF65-F5344CB8AC3E}">
        <p14:creationId xmlns:p14="http://schemas.microsoft.com/office/powerpoint/2010/main" val="198513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CC2F0B05-61E1-14F4-335D-8C61630AE30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83E5D78-4DAA-5458-5992-F34EF8E5A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FC8397-65CF-3643-48B7-ACBE11AB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4E1A81-6835-DAB1-C63E-970C6735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IIII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445719-066E-D4BC-9F50-814226E37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9D254E49-B69D-583E-7C4B-320E2506F067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/>
              <a:t>UTAS</a:t>
            </a:r>
          </a:p>
          <a:p>
            <a:pPr algn="ctr"/>
            <a:r>
              <a:rPr kumimoji="1" lang="en-US" altLang="ja-JP" sz="3600" err="1"/>
              <a:t>UT</a:t>
            </a:r>
            <a:r>
              <a:rPr kumimoji="1" lang="en-US" altLang="ja-JP" sz="3600" b="0" err="1"/>
              <a:t>okyo</a:t>
            </a:r>
            <a:r>
              <a:rPr kumimoji="1" lang="en-US" altLang="ja-JP" sz="3600" b="0"/>
              <a:t> </a:t>
            </a:r>
            <a:r>
              <a:rPr kumimoji="1" lang="en-US" altLang="ja-JP" sz="3600"/>
              <a:t>A</a:t>
            </a:r>
            <a:r>
              <a:rPr kumimoji="1" lang="en-US" altLang="ja-JP" sz="3600" b="0"/>
              <a:t>cademic Affairs </a:t>
            </a:r>
            <a:r>
              <a:rPr kumimoji="1" lang="en-US" altLang="ja-JP" sz="3600"/>
              <a:t>S</a:t>
            </a:r>
            <a:r>
              <a:rPr kumimoji="1" lang="en-US" altLang="ja-JP" sz="3600" b="0"/>
              <a:t>ystem</a:t>
            </a:r>
            <a:endParaRPr lang="ja-JP" altLang="en-US" sz="3600" b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35DE4730-263C-C0D9-F491-AEFDDFC60C9D}"/>
              </a:ext>
            </a:extLst>
          </p:cNvPr>
          <p:cNvSpPr txBox="1">
            <a:spLocks/>
          </p:cNvSpPr>
          <p:nvPr/>
        </p:nvSpPr>
        <p:spPr>
          <a:xfrm>
            <a:off x="4572000" y="3429000"/>
            <a:ext cx="3048000" cy="299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ja-JP" sz="3600"/>
              <a:t>(Introduction)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3600"/>
              <a:t>UTAS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3600"/>
              <a:t>UTOL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3600"/>
              <a:t>(Summary)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B6B1757-E3ED-2CBA-0349-55489ECB094C}"/>
              </a:ext>
            </a:extLst>
          </p:cNvPr>
          <p:cNvSpPr/>
          <p:nvPr/>
        </p:nvSpPr>
        <p:spPr>
          <a:xfrm>
            <a:off x="4523874" y="4146375"/>
            <a:ext cx="1876926" cy="602088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77DA59D-AD25-06A1-1E25-BD0D0BFF3BE6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431061E-6D02-FB62-5C39-54FA7B1BCF8E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Access via </a:t>
            </a:r>
            <a:r>
              <a:rPr lang="en-US" altLang="ja-JP" b="1">
                <a:hlinkClick r:id="rId4"/>
              </a:rPr>
              <a:t>this link</a:t>
            </a:r>
            <a:r>
              <a:rPr lang="en-US" altLang="ja-JP"/>
              <a:t> or </a:t>
            </a:r>
            <a:r>
              <a:rPr lang="en-US" altLang="ja-JP">
                <a:hlinkClick r:id="rId5"/>
              </a:rPr>
              <a:t>https://sli.do/ </a:t>
            </a:r>
            <a:r>
              <a:rPr lang="en-US" altLang="ja-JP"/>
              <a:t> and following e</a:t>
            </a:r>
            <a:r>
              <a:rPr lang="ja-JP" altLang="en-US"/>
              <a:t>vent code:</a:t>
            </a:r>
            <a:endParaRPr lang="en-US" altLang="ja-JP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/>
              <a:t>Please ask questions at any time</a:t>
            </a:r>
            <a:endParaRPr lang="en-US" altLang="ja-JP"/>
          </a:p>
          <a:p>
            <a:r>
              <a:rPr lang="ja-JP" altLang="en-US"/>
              <a:t>before or during the explanation.</a:t>
            </a:r>
            <a:endParaRPr lang="en-US" altLang="ja-JP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BDEC34C-74D4-FE4A-CA67-199AA920DD40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/>
              <a:t>Send us questions via  </a:t>
            </a:r>
            <a:r>
              <a:rPr lang="en-US" altLang="ja-JP" sz="2800" b="1" err="1">
                <a:solidFill>
                  <a:srgbClr val="1B8139"/>
                </a:solidFill>
              </a:rPr>
              <a:t>slido</a:t>
            </a:r>
            <a:r>
              <a:rPr lang="en-US" altLang="ja-JP" sz="2800" b="1">
                <a:solidFill>
                  <a:srgbClr val="1B8139"/>
                </a:solidFill>
              </a:rPr>
              <a:t> </a:t>
            </a:r>
            <a:r>
              <a:rPr lang="en-US" altLang="ja-JP" sz="2000" b="1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0690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D9BA96-2C73-F15B-0EC8-A1740938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BB9A44-04C9-CB39-DD07-4D1DA815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7C03DE-83C8-7CF2-6CFB-108BA541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2EC63E3-45D7-F476-18BF-25E58D75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Login to UTAS</a:t>
            </a:r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55FEF13F-7146-C72A-A1BD-C7CB3F1B7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/>
              <a:t>Click “Login”</a:t>
            </a:r>
            <a:endParaRPr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7DD40797-3CD1-E1AF-F422-BFD8D8778E1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999"/>
          <a:stretch/>
        </p:blipFill>
        <p:spPr>
          <a:xfrm>
            <a:off x="1072662" y="1933332"/>
            <a:ext cx="7874862" cy="4190047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0DDFEBA-092B-A9D6-2266-F35A7F4C94C5}"/>
              </a:ext>
            </a:extLst>
          </p:cNvPr>
          <p:cNvSpPr txBox="1"/>
          <p:nvPr/>
        </p:nvSpPr>
        <p:spPr>
          <a:xfrm>
            <a:off x="5314241" y="5303717"/>
            <a:ext cx="68777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>
                <a:solidFill>
                  <a:srgbClr val="FF0000"/>
                </a:solidFill>
              </a:rPr>
              <a:t>Click “English            ” here to switch to English mode.</a:t>
            </a:r>
          </a:p>
          <a:p>
            <a:r>
              <a:rPr lang="en-US" altLang="ja-JP" sz="2000" b="1">
                <a:solidFill>
                  <a:srgbClr val="FF0000"/>
                </a:solidFill>
              </a:rPr>
              <a:t>If “Login” is displayed in English, you are in English mode.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309749A-0CC3-145E-F4BF-D4F86DB3228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6565" y="5320223"/>
            <a:ext cx="588607" cy="30562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BA133BB0-CDDA-EEFB-971F-B1341348D334}"/>
              </a:ext>
            </a:extLst>
          </p:cNvPr>
          <p:cNvSpPr/>
          <p:nvPr/>
        </p:nvSpPr>
        <p:spPr>
          <a:xfrm>
            <a:off x="3857624" y="5205614"/>
            <a:ext cx="3243263" cy="114602"/>
          </a:xfrm>
          <a:custGeom>
            <a:avLst/>
            <a:gdLst>
              <a:gd name="connsiteX0" fmla="*/ 3470564 w 3470564"/>
              <a:gd name="connsiteY0" fmla="*/ 145473 h 166255"/>
              <a:gd name="connsiteX1" fmla="*/ 3470564 w 3470564"/>
              <a:gd name="connsiteY1" fmla="*/ 0 h 166255"/>
              <a:gd name="connsiteX2" fmla="*/ 0 w 3470564"/>
              <a:gd name="connsiteY2" fmla="*/ 0 h 166255"/>
              <a:gd name="connsiteX3" fmla="*/ 0 w 3470564"/>
              <a:gd name="connsiteY3" fmla="*/ 166255 h 16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0564" h="166255">
                <a:moveTo>
                  <a:pt x="3470564" y="145473"/>
                </a:moveTo>
                <a:lnTo>
                  <a:pt x="3470564" y="0"/>
                </a:lnTo>
                <a:lnTo>
                  <a:pt x="0" y="0"/>
                </a:lnTo>
                <a:lnTo>
                  <a:pt x="0" y="166255"/>
                </a:ln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F398C5F-9944-1CAD-7B35-9F9BF6684016}"/>
              </a:ext>
            </a:extLst>
          </p:cNvPr>
          <p:cNvCxnSpPr>
            <a:cxnSpLocks/>
          </p:cNvCxnSpPr>
          <p:nvPr/>
        </p:nvCxnSpPr>
        <p:spPr>
          <a:xfrm flipH="1">
            <a:off x="4639542" y="5817875"/>
            <a:ext cx="706688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AE4CC20-8DA8-CD98-D4E7-356E56F28EEF}"/>
              </a:ext>
            </a:extLst>
          </p:cNvPr>
          <p:cNvSpPr txBox="1"/>
          <p:nvPr/>
        </p:nvSpPr>
        <p:spPr>
          <a:xfrm>
            <a:off x="2851524" y="123620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>
                <a:solidFill>
                  <a:srgbClr val="155F90"/>
                </a:solidFill>
                <a:effectLst/>
                <a:latin typeface="Open Sans Variable"/>
              </a:rPr>
              <a:t>Unless you have already signed in to your </a:t>
            </a:r>
            <a:r>
              <a:rPr lang="en-US" altLang="ja-JP" b="0" i="0" err="1">
                <a:solidFill>
                  <a:srgbClr val="155F90"/>
                </a:solidFill>
                <a:effectLst/>
                <a:latin typeface="Open Sans Variable"/>
              </a:rPr>
              <a:t>UTokyo</a:t>
            </a:r>
            <a:r>
              <a:rPr lang="en-US" altLang="ja-JP" b="0" i="0">
                <a:solidFill>
                  <a:srgbClr val="155F90"/>
                </a:solidFill>
                <a:effectLst/>
                <a:latin typeface="Open Sans Variable"/>
              </a:rPr>
              <a:t> Account, the sign-in page will be displayed. Please sign in.</a:t>
            </a:r>
            <a:endParaRPr lang="ja-JP" altLang="en-US">
              <a:solidFill>
                <a:srgbClr val="155F9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C6E9D95-BE3E-ED49-4E17-F55D0D399D76}"/>
              </a:ext>
            </a:extLst>
          </p:cNvPr>
          <p:cNvSpPr txBox="1"/>
          <p:nvPr/>
        </p:nvSpPr>
        <p:spPr>
          <a:xfrm>
            <a:off x="1072662" y="6100467"/>
            <a:ext cx="6184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" altLang="ja-JP">
                <a:hlinkClick r:id="rId4"/>
              </a:rPr>
              <a:t>https://utas.adm.u-tokyo.ac.jp/campusweb/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4288561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1AFE6-57B7-F88A-D022-A14791F5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What class instructors </a:t>
            </a:r>
            <a:r>
              <a:rPr kumimoji="1" lang="en-US" altLang="ja-JP" b="1"/>
              <a:t>must</a:t>
            </a:r>
            <a:r>
              <a:rPr kumimoji="1" lang="en-US" altLang="ja-JP"/>
              <a:t> do on </a:t>
            </a:r>
            <a:r>
              <a:rPr kumimoji="1" lang="en-US" altLang="ja-JP" b="1"/>
              <a:t>UTAS</a:t>
            </a:r>
            <a:endParaRPr kumimoji="1" lang="ja-JP" altLang="en-US" b="1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BE7EF4-56DF-F510-784F-2E996E48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ja-JP" b="1">
                <a:solidFill>
                  <a:srgbClr val="FF0000"/>
                </a:solidFill>
                <a:ea typeface="メイリオ"/>
              </a:rPr>
              <a:t>For detail</a:t>
            </a:r>
            <a:r>
              <a:rPr kumimoji="1" lang="en-US" altLang="ja-JP" b="1">
                <a:solidFill>
                  <a:srgbClr val="FF0000"/>
                </a:solidFill>
                <a:ea typeface="メイリオ"/>
              </a:rPr>
              <a:t>, please follow the requests and instructions of the faculty/graduate school </a:t>
            </a:r>
            <a:r>
              <a:rPr lang="en-US" altLang="ja-JP" b="1">
                <a:solidFill>
                  <a:srgbClr val="FF0000"/>
                </a:solidFill>
                <a:ea typeface="メイリオ"/>
              </a:rPr>
              <a:t>offering the </a:t>
            </a:r>
            <a:r>
              <a:rPr lang="en-US" altLang="ja-JP" b="1">
                <a:solidFill>
                  <a:srgbClr val="FF0000"/>
                </a:solidFill>
                <a:ea typeface="メイリオ"/>
                <a:cs typeface="+mn-lt"/>
              </a:rPr>
              <a:t>courses.</a:t>
            </a:r>
            <a:endParaRPr kumimoji="1" lang="en-US" altLang="ja-JP" b="1">
              <a:solidFill>
                <a:srgbClr val="FF0000"/>
              </a:solidFill>
              <a:ea typeface="メイリオ"/>
            </a:endParaRPr>
          </a:p>
          <a:p>
            <a:pPr marL="0" indent="0">
              <a:buNone/>
            </a:pPr>
            <a:r>
              <a:rPr lang="en-US" altLang="ja-JP" sz="2400" b="1">
                <a:solidFill>
                  <a:srgbClr val="FF0000"/>
                </a:solidFill>
                <a:ea typeface="メイリオ"/>
              </a:rPr>
              <a:t>(When to enter, what to enter, how to enter, etc. )</a:t>
            </a:r>
            <a:endParaRPr lang="en-US" altLang="ja-JP" sz="2400" b="1">
              <a:solidFill>
                <a:srgbClr val="FF0000"/>
              </a:solidFill>
              <a:ea typeface="メイリオ"/>
              <a:cs typeface="Calibri"/>
            </a:endParaRPr>
          </a:p>
          <a:p>
            <a:pPr marL="0" indent="0">
              <a:buNone/>
            </a:pPr>
            <a:endParaRPr kumimoji="1" lang="en-US" altLang="ja-JP" sz="140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b="1">
                <a:solidFill>
                  <a:srgbClr val="155F90"/>
                </a:solidFill>
                <a:ea typeface="メイリオ"/>
              </a:rPr>
              <a:t>Write the syllabus for the </a:t>
            </a:r>
            <a:r>
              <a:rPr lang="en-US" altLang="ja-JP" b="1">
                <a:solidFill>
                  <a:srgbClr val="155F90"/>
                </a:solidFill>
                <a:ea typeface="メイリオ"/>
              </a:rPr>
              <a:t>courses.</a:t>
            </a:r>
            <a:endParaRPr lang="en-US" altLang="ja-JP" b="1">
              <a:solidFill>
                <a:srgbClr val="155F90"/>
              </a:solidFill>
              <a:ea typeface="メイリオ"/>
              <a:cs typeface="Calibri"/>
            </a:endParaRPr>
          </a:p>
          <a:p>
            <a:pPr lvl="1"/>
            <a:r>
              <a:rPr kumimoji="1" lang="en-US" altLang="ja-JP">
                <a:ea typeface="メイリオ"/>
              </a:rPr>
              <a:t>See also: </a:t>
            </a:r>
            <a:r>
              <a:rPr kumimoji="1" lang="en-US" altLang="ja-JP" b="1">
                <a:solidFill>
                  <a:srgbClr val="155F90"/>
                </a:solidFill>
                <a:ea typeface="メイリオ"/>
              </a:rPr>
              <a:t>Guidelines for Creating Syllabuses </a:t>
            </a:r>
            <a:r>
              <a:rPr kumimoji="1" lang="en-US" altLang="ja-JP" sz="2000">
                <a:ea typeface="メイリオ"/>
              </a:rPr>
              <a:t>(English ver./Japanese ver</a:t>
            </a:r>
            <a:r>
              <a:rPr lang="en-US" altLang="ja-JP" sz="2000">
                <a:ea typeface="メイリオ"/>
              </a:rPr>
              <a:t>.</a:t>
            </a:r>
            <a:r>
              <a:rPr kumimoji="1" lang="en-US" altLang="ja-JP" sz="2000">
                <a:ea typeface="メイリオ"/>
              </a:rPr>
              <a:t>)</a:t>
            </a:r>
            <a:endParaRPr lang="en-US" altLang="ja-JP" sz="2000">
              <a:ea typeface="メイリオ"/>
              <a:cs typeface="Calibri"/>
            </a:endParaRPr>
          </a:p>
          <a:p>
            <a:pPr lvl="1"/>
            <a:r>
              <a:rPr lang="en-US" altLang="ja-JP">
                <a:ea typeface="メイリオ"/>
              </a:rPr>
              <a:t>See also: UTAS manual for faculty </a:t>
            </a:r>
            <a:r>
              <a:rPr lang="en-US" altLang="ja-JP" sz="2000">
                <a:ea typeface="メイリオ"/>
              </a:rPr>
              <a:t>(currently provided only in Japanese)</a:t>
            </a:r>
            <a:r>
              <a:rPr lang="en-US" altLang="ja-JP">
                <a:ea typeface="メイリオ"/>
              </a:rPr>
              <a:t> pp. 32-47</a:t>
            </a:r>
            <a:endParaRPr lang="en-US" altLang="ja-JP">
              <a:ea typeface="メイリオ"/>
              <a:cs typeface="Calibri"/>
            </a:endParaRPr>
          </a:p>
          <a:p>
            <a:pPr marL="514350" indent="-514350">
              <a:buAutoNum type="arabicPeriod"/>
            </a:pPr>
            <a:r>
              <a:rPr kumimoji="1" lang="en-US" altLang="ja-JP" b="1">
                <a:solidFill>
                  <a:srgbClr val="155F90"/>
                </a:solidFill>
                <a:ea typeface="メイリオ"/>
              </a:rPr>
              <a:t>Check students who have registered for the </a:t>
            </a:r>
            <a:r>
              <a:rPr lang="en-US" b="1">
                <a:solidFill>
                  <a:srgbClr val="155F90"/>
                </a:solidFill>
                <a:ea typeface="Calibri"/>
              </a:rPr>
              <a:t>courses.</a:t>
            </a:r>
            <a:endParaRPr lang="en-US" b="1">
              <a:solidFill>
                <a:srgbClr val="155F90"/>
              </a:solidFill>
              <a:ea typeface="Calibri"/>
              <a:cs typeface="Calibri"/>
            </a:endParaRPr>
          </a:p>
          <a:p>
            <a:pPr lvl="1"/>
            <a:r>
              <a:rPr lang="en-US" altLang="ja-JP">
                <a:ea typeface="メイリオ"/>
              </a:rPr>
              <a:t>See also: UTAS manual for faculty </a:t>
            </a:r>
            <a:r>
              <a:rPr lang="en-US" altLang="ja-JP" sz="2000">
                <a:ea typeface="メイリオ"/>
              </a:rPr>
              <a:t>(currently provided only in Japanese)</a:t>
            </a:r>
            <a:r>
              <a:rPr lang="en-US" altLang="ja-JP">
                <a:ea typeface="メイリオ"/>
              </a:rPr>
              <a:t> pp. 7-12</a:t>
            </a:r>
            <a:endParaRPr lang="en-US" altLang="ja-JP">
              <a:ea typeface="メイリオ"/>
              <a:cs typeface="Calibri"/>
            </a:endParaRPr>
          </a:p>
          <a:p>
            <a:pPr marL="514350" indent="-514350">
              <a:buAutoNum type="arabicPeriod"/>
            </a:pPr>
            <a:r>
              <a:rPr kumimoji="1" lang="en-US" altLang="ja-JP" b="1">
                <a:solidFill>
                  <a:srgbClr val="155F90"/>
                </a:solidFill>
                <a:ea typeface="メイリオ"/>
              </a:rPr>
              <a:t>Assign grades to students after the </a:t>
            </a:r>
            <a:r>
              <a:rPr lang="en-US" b="1">
                <a:solidFill>
                  <a:srgbClr val="155F90"/>
                </a:solidFill>
                <a:ea typeface="Calibri"/>
              </a:rPr>
              <a:t>courses.</a:t>
            </a:r>
            <a:endParaRPr lang="en-US" b="1">
              <a:solidFill>
                <a:srgbClr val="155F90"/>
              </a:solidFill>
              <a:ea typeface="Calibri"/>
              <a:cs typeface="Calibri"/>
            </a:endParaRPr>
          </a:p>
          <a:p>
            <a:pPr lvl="1"/>
            <a:r>
              <a:rPr lang="en-US" altLang="ja-JP">
                <a:ea typeface="メイリオ"/>
              </a:rPr>
              <a:t>See also: UTAS manual for faculty </a:t>
            </a:r>
            <a:r>
              <a:rPr lang="en-US" altLang="ja-JP" sz="2000">
                <a:ea typeface="メイリオ"/>
              </a:rPr>
              <a:t>(currently provided only in Japanese)</a:t>
            </a:r>
            <a:r>
              <a:rPr lang="en-US" altLang="ja-JP">
                <a:ea typeface="メイリオ"/>
              </a:rPr>
              <a:t> pp. 13-31</a:t>
            </a:r>
            <a:endParaRPr lang="en-US" altLang="ja-JP">
              <a:ea typeface="メイリオ"/>
              <a:cs typeface="Calibri"/>
            </a:endParaRPr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D4B0A4-9E31-232B-9EAE-F87C727E4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5AFF5E-8A9F-DFBF-8DE4-60A093CA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</a:t>
            </a:r>
            <a:r>
              <a:rPr kumimoji="1" lang="fr-FR" altLang="ja-JP" err="1"/>
              <a:t>Semester</a:t>
            </a:r>
            <a:r>
              <a:rPr kumimoji="1" lang="fr-FR" altLang="ja-JP"/>
              <a:t> </a:t>
            </a:r>
            <a:r>
              <a:rPr kumimoji="1" lang="fr-FR" altLang="ja-JP" err="1"/>
              <a:t>utelecon</a:t>
            </a:r>
            <a:r>
              <a:rPr kumimoji="1" lang="fr-FR" altLang="ja-JP"/>
              <a:t> Information Session Part 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F786B3-A31A-0D7D-2454-4DC6967F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35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BC2807EFFEAAE646B3C72679374A27AD" ma:contentTypeVersion="16" ma:contentTypeDescription="新しいドキュメントを作成します。" ma:contentTypeScope="" ma:versionID="fc2dabbf376b68d69de6d8a4d9b1094b">
  <xsd:schema xmlns:xsd="http://www.w3.org/2001/XMLSchema" xmlns:xs="http://www.w3.org/2001/XMLSchema" xmlns:p="http://schemas.microsoft.com/office/2006/metadata/properties" xmlns:ns2="d89fd5b0-f297-46a7-8c43-79b7b7b34272" xmlns:ns3="334cf2e0-0245-4f40-82a3-a831e5e7775a" targetNamespace="http://schemas.microsoft.com/office/2006/metadata/properties" ma:root="true" ma:fieldsID="2af6a43cef02a594c9bf66487b64536d" ns2:_="" ns3:_="">
    <xsd:import namespace="d89fd5b0-f297-46a7-8c43-79b7b7b34272"/>
    <xsd:import namespace="334cf2e0-0245-4f40-82a3-a831e5e777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9fd5b0-f297-46a7-8c43-79b7b7b342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画像タグ" ma:readOnly="false" ma:fieldId="{5cf76f15-5ced-4ddc-b409-7134ff3c332f}" ma:taxonomyMulti="true" ma:sspId="43c67a92-a372-452b-99e4-c34048beba6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4cf2e0-0245-4f40-82a3-a831e5e7775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6d6107af-f246-4af1-9080-29782c7234b3}" ma:internalName="TaxCatchAll" ma:showField="CatchAllData" ma:web="334cf2e0-0245-4f40-82a3-a831e5e777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34cf2e0-0245-4f40-82a3-a831e5e7775a" xsi:nil="true"/>
    <lcf76f155ced4ddcb4097134ff3c332f xmlns="d89fd5b0-f297-46a7-8c43-79b7b7b3427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6EDB849-E126-4A5D-A0F0-5D46FEB7FFF9}">
  <ds:schemaRefs>
    <ds:schemaRef ds:uri="334cf2e0-0245-4f40-82a3-a831e5e7775a"/>
    <ds:schemaRef ds:uri="d89fd5b0-f297-46a7-8c43-79b7b7b3427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130639F-8A0E-4631-BB2C-1307E9C184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3B5A8C-C2D2-4C49-A03B-B41437F9A3AD}">
  <ds:schemaRefs>
    <ds:schemaRef ds:uri="334cf2e0-0245-4f40-82a3-a831e5e7775a"/>
    <ds:schemaRef ds:uri="http://www.w3.org/XML/1998/namespace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d89fd5b0-f297-46a7-8c43-79b7b7b34272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1970</Words>
  <Application>Microsoft Office PowerPoint</Application>
  <PresentationFormat>ワイド画面</PresentationFormat>
  <Paragraphs>300</Paragraphs>
  <Slides>26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7" baseType="lpstr">
      <vt:lpstr>BIZ UDPMincho</vt:lpstr>
      <vt:lpstr>Meiryo UI</vt:lpstr>
      <vt:lpstr>Open Sans Variable</vt:lpstr>
      <vt:lpstr>メイリオ</vt:lpstr>
      <vt:lpstr>游ゴシック</vt:lpstr>
      <vt:lpstr>Arial</vt:lpstr>
      <vt:lpstr>Calibri</vt:lpstr>
      <vt:lpstr>Consolas</vt:lpstr>
      <vt:lpstr>Courier New</vt:lpstr>
      <vt:lpstr>Wingdings</vt:lpstr>
      <vt:lpstr>Office テーマ</vt:lpstr>
      <vt:lpstr>Part III: Systems for Educational Activities in UTokyo – UTAS and UTOL</vt:lpstr>
      <vt:lpstr>PowerPoint プレゼンテーション</vt:lpstr>
      <vt:lpstr>Introduction</vt:lpstr>
      <vt:lpstr>For More Details</vt:lpstr>
      <vt:lpstr>Typical Flow of Classes</vt:lpstr>
      <vt:lpstr>Link to the Systems</vt:lpstr>
      <vt:lpstr>PowerPoint プレゼンテーション</vt:lpstr>
      <vt:lpstr>Login to UTAS</vt:lpstr>
      <vt:lpstr>What class instructors must do on UTAS</vt:lpstr>
      <vt:lpstr>What class instructors can do on UTAS</vt:lpstr>
      <vt:lpstr>UTAS: Switch Languages (after login) </vt:lpstr>
      <vt:lpstr>UTAS: Guidelines for Creating Syllabuses</vt:lpstr>
      <vt:lpstr>PowerPoint プレゼンテーション</vt:lpstr>
      <vt:lpstr>Login to UTOL</vt:lpstr>
      <vt:lpstr>UTOL: Switch Languages (after login)</vt:lpstr>
      <vt:lpstr>UTOL: Detailed Manual</vt:lpstr>
      <vt:lpstr>UTOL: Your Go-To LMS</vt:lpstr>
      <vt:lpstr>What class instructors must do about UTOL</vt:lpstr>
      <vt:lpstr>Registration Restriction on UTOL</vt:lpstr>
      <vt:lpstr>Details of Enrolled Student Range Setting</vt:lpstr>
      <vt:lpstr>What class instructors can do on UTOL</vt:lpstr>
      <vt:lpstr>Pre-Submitted Q&amp;A on UTOL</vt:lpstr>
      <vt:lpstr>Pre-Submitted Q&amp;A on UTOL</vt:lpstr>
      <vt:lpstr>Further Information on UTOL</vt:lpstr>
      <vt:lpstr>PowerPoint プレゼンテーション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for Educational Activities in UTokyo – UTAS and UTOL</dc:title>
  <dc:creator>佐藤　寛也</dc:creator>
  <cp:lastModifiedBy>佐藤　寛也</cp:lastModifiedBy>
  <cp:revision>2</cp:revision>
  <dcterms:created xsi:type="dcterms:W3CDTF">2024-06-30T03:32:06Z</dcterms:created>
  <dcterms:modified xsi:type="dcterms:W3CDTF">2024-09-10T08:07:13Z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0x010100BC2807EFFEAAE646B3C72679374A27AD</vt:lpwstr>
  </property>
  <property fmtid="{D5CDD505-2E9C-101B-9397-08002B2CF9AE}" pid="3" name="MediaServiceImageTags">
    <vt:lpwstr/>
  </property>
</Properties>
</file>