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1"/>
  </p:notesMasterIdLst>
  <p:sldIdLst>
    <p:sldId id="256" r:id="rId5"/>
    <p:sldId id="1421" r:id="rId6"/>
    <p:sldId id="260" r:id="rId7"/>
    <p:sldId id="1404" r:id="rId8"/>
    <p:sldId id="1405" r:id="rId9"/>
    <p:sldId id="1406" r:id="rId10"/>
    <p:sldId id="1422" r:id="rId11"/>
    <p:sldId id="1409" r:id="rId12"/>
    <p:sldId id="1408" r:id="rId13"/>
    <p:sldId id="1410" r:id="rId14"/>
    <p:sldId id="1411" r:id="rId15"/>
    <p:sldId id="1412" r:id="rId16"/>
    <p:sldId id="1423" r:id="rId17"/>
    <p:sldId id="1413" r:id="rId18"/>
    <p:sldId id="1418" r:id="rId19"/>
    <p:sldId id="1419" r:id="rId20"/>
    <p:sldId id="1414" r:id="rId21"/>
    <p:sldId id="1428" r:id="rId22"/>
    <p:sldId id="1415" r:id="rId23"/>
    <p:sldId id="1416" r:id="rId24"/>
    <p:sldId id="1417" r:id="rId25"/>
    <p:sldId id="1424" r:id="rId26"/>
    <p:sldId id="1427" r:id="rId27"/>
    <p:sldId id="1420" r:id="rId28"/>
    <p:sldId id="1426" r:id="rId29"/>
    <p:sldId id="1407"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F90"/>
    <a:srgbClr val="FF0000"/>
    <a:srgbClr val="D1E7F6"/>
    <a:srgbClr val="127C32"/>
    <a:srgbClr val="D5D7D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817DE7-91FB-446F-B62B-9BEE5AFDA5ED}" v="13" dt="2024-09-11T07:21:41.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36" autoAdjust="0"/>
  </p:normalViewPr>
  <p:slideViewPr>
    <p:cSldViewPr snapToGrid="0">
      <p:cViewPr varScale="1">
        <p:scale>
          <a:sx n="81" d="100"/>
          <a:sy n="81" d="100"/>
        </p:scale>
        <p:origin x="906"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2024/9/11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2024/9/13</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2024/9/13</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3703983" y="6552000"/>
            <a:ext cx="4784034"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fr-FR" altLang="ja-JP" dirty="0"/>
              <a:t>2024 A Semester utelecon Information Session Part III</a:t>
            </a:r>
            <a:endParaRPr lang="ja-JP" altLang="en-US" dirty="0"/>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faBx8JbTgARtVdPB75oNQ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utol.ecc.u-tokyo.ac.jp/"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utelecon.adm.u-tokyo.ac.jp/utol/students/" TargetMode="External"/><Relationship Id="rId2" Type="http://schemas.openxmlformats.org/officeDocument/2006/relationships/hyperlink" Target="https://utelecon.adm.u-tokyo.ac.jp/utol/lecturers/" TargetMode="External"/><Relationship Id="rId1" Type="http://schemas.openxmlformats.org/officeDocument/2006/relationships/slideLayout" Target="../slideLayouts/slideLayout3.xml"/><Relationship Id="rId6" Type="http://schemas.openxmlformats.org/officeDocument/2006/relationships/hyperlink" Target="https://utelecon.adm.u-tokyo.ac.jp/en/events/2024-09-13/slides/04_appendix_on_utol_en.pdf" TargetMode="External"/><Relationship Id="rId5" Type="http://schemas.openxmlformats.org/officeDocument/2006/relationships/hyperlink" Target="https://utelecon.adm.u-tokyo.ac.jp/events/2024-03-11/slides/02-in-classrooms-and-online.pdf" TargetMode="External"/><Relationship Id="rId4" Type="http://schemas.openxmlformats.org/officeDocument/2006/relationships/hyperlink" Target="https://univtokyo.sharepoint.com/sites/utokyoportal/wiki/d/UTOL.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utol.ecc.u-tokyo.ac.jp/" TargetMode="External"/><Relationship Id="rId2" Type="http://schemas.openxmlformats.org/officeDocument/2006/relationships/hyperlink" Target="https://utas.adm.u-tokyo.ac.jp/campusweb/"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utas.adm.u-tokyo.ac.jp/campusweb/"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en-US" altLang="ja-JP" dirty="0"/>
              <a:t>Part III:</a:t>
            </a:r>
            <a:br>
              <a:rPr kumimoji="1" lang="en-US" altLang="ja-JP" dirty="0"/>
            </a:br>
            <a:r>
              <a:rPr kumimoji="1" lang="ja-JP" altLang="en-US" dirty="0"/>
              <a:t>東京</a:t>
            </a:r>
            <a:r>
              <a:rPr lang="ja-JP" altLang="en-US" dirty="0"/>
              <a:t>大学での</a:t>
            </a:r>
            <a:br>
              <a:rPr lang="en-US" altLang="ja-JP" dirty="0"/>
            </a:br>
            <a:r>
              <a:rPr lang="ja-JP" altLang="en-US" dirty="0"/>
              <a:t>教育活動に利用するシステム </a:t>
            </a:r>
            <a:r>
              <a:rPr lang="en-US" altLang="ja-JP" dirty="0"/>
              <a:t>– UTAL</a:t>
            </a:r>
            <a:r>
              <a:rPr lang="ja-JP" altLang="en-US" dirty="0"/>
              <a:t>と</a:t>
            </a:r>
            <a:r>
              <a:rPr lang="en-US" altLang="ja-JP" dirty="0"/>
              <a:t>UTOL</a:t>
            </a:r>
            <a:endParaRPr kumimoji="1" lang="en-US" altLang="ja-JP" dirty="0"/>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lstStyle/>
          <a:p>
            <a:endParaRPr kumimoji="1" lang="en-US" altLang="ja-JP" dirty="0"/>
          </a:p>
          <a:p>
            <a:r>
              <a:rPr kumimoji="1" lang="ja-JP" altLang="en-US" dirty="0"/>
              <a:t>説明者：</a:t>
            </a:r>
            <a:r>
              <a:rPr kumimoji="1" lang="en-US" altLang="ja-JP" dirty="0"/>
              <a:t>	</a:t>
            </a:r>
            <a:r>
              <a:rPr kumimoji="1" lang="ja-JP" altLang="en-US" dirty="0"/>
              <a:t>雨宮 智浩</a:t>
            </a:r>
            <a:endParaRPr kumimoji="1" lang="en-US" altLang="ja-JP" dirty="0"/>
          </a:p>
          <a:p>
            <a:r>
              <a:rPr kumimoji="1" lang="en-US" altLang="ja-JP" dirty="0"/>
              <a:t>		</a:t>
            </a:r>
            <a:r>
              <a:rPr kumimoji="1" lang="ja-JP" altLang="en-US" dirty="0"/>
              <a:t>情報基盤センター 教授</a:t>
            </a:r>
            <a:endParaRPr kumimoji="1" lang="en-US" altLang="ja-JP" dirty="0"/>
          </a:p>
        </p:txBody>
      </p:sp>
      <p:sp>
        <p:nvSpPr>
          <p:cNvPr id="6" name="字幕 2">
            <a:extLst>
              <a:ext uri="{FF2B5EF4-FFF2-40B4-BE49-F238E27FC236}">
                <a16:creationId xmlns:a16="http://schemas.microsoft.com/office/drawing/2014/main" id="{DAF9C5F6-5967-1ECA-726E-1426D4EABB61}"/>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dirty="0">
                <a:latin typeface="Calibri" panose="020F0502020204030204" pitchFamily="34" charset="0"/>
                <a:ea typeface="Calibri" panose="020F0502020204030204" pitchFamily="34" charset="0"/>
                <a:cs typeface="Calibri" panose="020F0502020204030204" pitchFamily="34" charset="0"/>
              </a:rPr>
              <a:t>Information Session on ICT Systems and Tools for </a:t>
            </a: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400" dirty="0">
                <a:latin typeface="Calibri" panose="020F0502020204030204" pitchFamily="34" charset="0"/>
                <a:ea typeface="Calibri" panose="020F0502020204030204" pitchFamily="34" charset="0"/>
                <a:cs typeface="Calibri" panose="020F0502020204030204" pitchFamily="34" charset="0"/>
              </a:rPr>
              <a:t> Members</a:t>
            </a:r>
            <a:br>
              <a:rPr kumimoji="1" lang="en-US" altLang="ja-JP" sz="2400" dirty="0">
                <a:latin typeface="Calibri" panose="020F0502020204030204" pitchFamily="34" charset="0"/>
                <a:ea typeface="Calibri" panose="020F0502020204030204" pitchFamily="34" charset="0"/>
                <a:cs typeface="Calibri" panose="020F0502020204030204" pitchFamily="34" charset="0"/>
              </a:rPr>
            </a:b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r>
              <a:rPr kumimoji="1" lang="en-US" altLang="ja-JP" sz="2400" i="1" dirty="0">
                <a:latin typeface="Calibri" panose="020F0502020204030204" pitchFamily="34" charset="0"/>
                <a:ea typeface="Calibri" panose="020F0502020204030204" pitchFamily="34" charset="0"/>
                <a:cs typeface="Calibri" panose="020F0502020204030204" pitchFamily="34" charset="0"/>
              </a:rPr>
              <a:t>Conducted in English</a:t>
            </a: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p>
          <a:p>
            <a:pPr algn="r"/>
            <a:r>
              <a:rPr lang="ja-JP" altLang="en-US" b="1" dirty="0"/>
              <a:t>説明会資料日本語訳版</a:t>
            </a:r>
            <a:endParaRPr lang="en-US" altLang="ja-JP" b="1" dirty="0"/>
          </a:p>
        </p:txBody>
      </p:sp>
      <p:sp>
        <p:nvSpPr>
          <p:cNvPr id="8" name="テキスト ボックス 7">
            <a:extLst>
              <a:ext uri="{FF2B5EF4-FFF2-40B4-BE49-F238E27FC236}">
                <a16:creationId xmlns:a16="http://schemas.microsoft.com/office/drawing/2014/main" id="{D6B2672A-3F5D-6951-CD83-F9735C620BA0}"/>
              </a:ext>
            </a:extLst>
          </p:cNvPr>
          <p:cNvSpPr txBox="1"/>
          <p:nvPr/>
        </p:nvSpPr>
        <p:spPr>
          <a:xfrm>
            <a:off x="8528818" y="6550223"/>
            <a:ext cx="3663182" cy="307777"/>
          </a:xfrm>
          <a:prstGeom prst="rect">
            <a:avLst/>
          </a:prstGeom>
          <a:noFill/>
        </p:spPr>
        <p:txBody>
          <a:bodyPr wrap="none" rtlCol="0">
            <a:spAutoFit/>
          </a:bodyPr>
          <a:lstStyle/>
          <a:p>
            <a:pPr algn="r"/>
            <a:r>
              <a:rPr kumimoji="1" lang="en-US" altLang="ja-JP" sz="1400" dirty="0">
                <a:solidFill>
                  <a:schemeClr val="bg1"/>
                </a:solidFill>
                <a:latin typeface="Consolas" panose="020B0609020204030204" pitchFamily="49" charset="0"/>
              </a:rPr>
              <a:t>Ver 2.23 Last updated on 2024/09/11</a:t>
            </a:r>
            <a:endParaRPr kumimoji="1" lang="ja-JP" altLang="en-US" sz="1400" dirty="0">
              <a:solidFill>
                <a:schemeClr val="bg1"/>
              </a:solidFill>
              <a:latin typeface="Consolas" panose="020B0609020204030204" pitchFamily="49" charset="0"/>
            </a:endParaRPr>
          </a:p>
        </p:txBody>
      </p:sp>
      <p:sp>
        <p:nvSpPr>
          <p:cNvPr id="9" name="四角形: 角を丸くする 8">
            <a:extLst>
              <a:ext uri="{FF2B5EF4-FFF2-40B4-BE49-F238E27FC236}">
                <a16:creationId xmlns:a16="http://schemas.microsoft.com/office/drawing/2014/main" id="{67E06D92-2021-C6EE-12A4-3BF7920D1DB7}"/>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03BAEFA-C6E3-775F-FA10-444313298718}"/>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B31BA6C9-819D-BB1D-A2C7-E614E7EF9230}"/>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AF609-1BCD-6119-E418-D2B189DFFE0E}"/>
              </a:ext>
            </a:extLst>
          </p:cNvPr>
          <p:cNvSpPr>
            <a:spLocks noGrp="1"/>
          </p:cNvSpPr>
          <p:nvPr>
            <p:ph type="title"/>
          </p:nvPr>
        </p:nvSpPr>
        <p:spPr>
          <a:xfrm>
            <a:off x="1273800" y="216000"/>
            <a:ext cx="10918200" cy="720000"/>
          </a:xfrm>
        </p:spPr>
        <p:txBody>
          <a:bodyPr>
            <a:normAutofit/>
          </a:bodyPr>
          <a:lstStyle/>
          <a:p>
            <a:r>
              <a:rPr kumimoji="1" lang="ja-JP" altLang="en-US" dirty="0"/>
              <a:t>授業担当教員が</a:t>
            </a:r>
            <a:r>
              <a:rPr kumimoji="1" lang="en-US" altLang="ja-JP" b="1" dirty="0"/>
              <a:t>UTAS</a:t>
            </a:r>
            <a:r>
              <a:rPr kumimoji="1" lang="ja-JP" altLang="en-US" b="1" dirty="0"/>
              <a:t>でできる</a:t>
            </a:r>
            <a:r>
              <a:rPr kumimoji="1" lang="ja-JP" altLang="en-US" dirty="0"/>
              <a:t>こと</a:t>
            </a:r>
          </a:p>
        </p:txBody>
      </p:sp>
      <p:sp>
        <p:nvSpPr>
          <p:cNvPr id="3" name="コンテンツ プレースホルダー 2">
            <a:extLst>
              <a:ext uri="{FF2B5EF4-FFF2-40B4-BE49-F238E27FC236}">
                <a16:creationId xmlns:a16="http://schemas.microsoft.com/office/drawing/2014/main" id="{273DC7BA-18F1-8E87-0044-376161389077}"/>
              </a:ext>
            </a:extLst>
          </p:cNvPr>
          <p:cNvSpPr>
            <a:spLocks noGrp="1"/>
          </p:cNvSpPr>
          <p:nvPr>
            <p:ph idx="1"/>
          </p:nvPr>
        </p:nvSpPr>
        <p:spPr/>
        <p:txBody>
          <a:bodyPr>
            <a:normAutofit/>
          </a:bodyPr>
          <a:lstStyle/>
          <a:p>
            <a:pPr marL="0" indent="0">
              <a:lnSpc>
                <a:spcPct val="100000"/>
              </a:lnSpc>
              <a:buNone/>
            </a:pPr>
            <a:r>
              <a:rPr lang="ja-JP" altLang="en-US" b="1" dirty="0"/>
              <a:t>授業の開講関係</a:t>
            </a:r>
            <a:endParaRPr lang="en-US" altLang="ja-JP" b="1" dirty="0"/>
          </a:p>
          <a:p>
            <a:pPr>
              <a:lnSpc>
                <a:spcPct val="100000"/>
              </a:lnSpc>
            </a:pPr>
            <a:r>
              <a:rPr kumimoji="1" lang="ja-JP" altLang="en-US" dirty="0"/>
              <a:t>授業の休講情報，教室変更情報，補講情報を登録する</a:t>
            </a:r>
            <a:endParaRPr kumimoji="1" lang="en-US" altLang="ja-JP" dirty="0"/>
          </a:p>
          <a:p>
            <a:pPr marL="0" indent="0">
              <a:lnSpc>
                <a:spcPct val="100000"/>
              </a:lnSpc>
              <a:buNone/>
            </a:pPr>
            <a:endParaRPr kumimoji="1" lang="en-US" altLang="ja-JP" dirty="0"/>
          </a:p>
          <a:p>
            <a:pPr marL="0" indent="0">
              <a:lnSpc>
                <a:spcPct val="100000"/>
              </a:lnSpc>
              <a:buNone/>
            </a:pPr>
            <a:r>
              <a:rPr lang="ja-JP" altLang="en-US" b="1" dirty="0"/>
              <a:t>学生の研究指導関係</a:t>
            </a:r>
            <a:endParaRPr lang="en-US" altLang="ja-JP" b="1" dirty="0"/>
          </a:p>
          <a:p>
            <a:pPr>
              <a:lnSpc>
                <a:spcPct val="100000"/>
              </a:lnSpc>
            </a:pPr>
            <a:r>
              <a:rPr kumimoji="1" lang="ja-JP" altLang="en-US" dirty="0"/>
              <a:t>指導担当学生の情報を閲覧する</a:t>
            </a:r>
            <a:endParaRPr kumimoji="1" lang="en-US" altLang="ja-JP" dirty="0"/>
          </a:p>
        </p:txBody>
      </p:sp>
      <p:sp>
        <p:nvSpPr>
          <p:cNvPr id="4" name="日付プレースホルダー 3">
            <a:extLst>
              <a:ext uri="{FF2B5EF4-FFF2-40B4-BE49-F238E27FC236}">
                <a16:creationId xmlns:a16="http://schemas.microsoft.com/office/drawing/2014/main" id="{6DAB14FE-987C-279A-07BE-FFA470442ED7}"/>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81A931D-F9A0-2D43-F14A-030B963C94D1}"/>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1A040F5F-AB61-9411-A445-DC01D2F6FDDF}"/>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spTree>
    <p:extLst>
      <p:ext uri="{BB962C8B-B14F-4D97-AF65-F5344CB8AC3E}">
        <p14:creationId xmlns:p14="http://schemas.microsoft.com/office/powerpoint/2010/main" val="151402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C8D97-8F84-3EF7-BDE7-12ED412F16CF}"/>
              </a:ext>
            </a:extLst>
          </p:cNvPr>
          <p:cNvSpPr>
            <a:spLocks noGrp="1"/>
          </p:cNvSpPr>
          <p:nvPr>
            <p:ph type="title"/>
          </p:nvPr>
        </p:nvSpPr>
        <p:spPr/>
        <p:txBody>
          <a:bodyPr/>
          <a:lstStyle/>
          <a:p>
            <a:r>
              <a:rPr kumimoji="1" lang="en-US" altLang="ja-JP" dirty="0"/>
              <a:t>UTAS</a:t>
            </a:r>
            <a:r>
              <a:rPr kumimoji="1" lang="ja-JP" altLang="en-US" dirty="0"/>
              <a:t>：言語の切り替え</a:t>
            </a:r>
            <a:r>
              <a:rPr kumimoji="1" lang="ja-JP" altLang="en-US" sz="2800" dirty="0"/>
              <a:t>（ログイン後）</a:t>
            </a:r>
            <a:endParaRPr kumimoji="1" lang="ja-JP" altLang="en-US" dirty="0"/>
          </a:p>
        </p:txBody>
      </p:sp>
      <p:pic>
        <p:nvPicPr>
          <p:cNvPr id="8" name="コンテンツ プレースホルダー 7" descr="グラフィカル ユーザー インターフェイス, テキスト, アプリケーション, メール&#10;&#10;自動的に生成された説明">
            <a:extLst>
              <a:ext uri="{FF2B5EF4-FFF2-40B4-BE49-F238E27FC236}">
                <a16:creationId xmlns:a16="http://schemas.microsoft.com/office/drawing/2014/main" id="{509240F3-40C9-FB1B-BC3A-610789B63347}"/>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796904" y="1250950"/>
            <a:ext cx="8598191" cy="5175250"/>
          </a:xfrm>
        </p:spPr>
      </p:pic>
      <p:sp>
        <p:nvSpPr>
          <p:cNvPr id="4" name="日付プレースホルダー 3">
            <a:extLst>
              <a:ext uri="{FF2B5EF4-FFF2-40B4-BE49-F238E27FC236}">
                <a16:creationId xmlns:a16="http://schemas.microsoft.com/office/drawing/2014/main" id="{47C5E42C-C65D-6438-B6D1-22B87701C402}"/>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F391C92-E365-4B2A-1CC2-05F9C392C553}"/>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7A44E3AB-3F71-001B-77F0-9BA30FAC4466}"/>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
        <p:nvSpPr>
          <p:cNvPr id="9" name="四角形: 角を丸くする 8">
            <a:extLst>
              <a:ext uri="{FF2B5EF4-FFF2-40B4-BE49-F238E27FC236}">
                <a16:creationId xmlns:a16="http://schemas.microsoft.com/office/drawing/2014/main" id="{4EB7A6F3-304A-48B7-2757-1B80F8A5E64B}"/>
              </a:ext>
            </a:extLst>
          </p:cNvPr>
          <p:cNvSpPr/>
          <p:nvPr/>
        </p:nvSpPr>
        <p:spPr>
          <a:xfrm>
            <a:off x="5691657" y="1231525"/>
            <a:ext cx="371696" cy="36933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03EFCF0-7787-6229-3759-0C90D5F7D210}"/>
              </a:ext>
            </a:extLst>
          </p:cNvPr>
          <p:cNvSpPr txBox="1"/>
          <p:nvPr/>
        </p:nvSpPr>
        <p:spPr>
          <a:xfrm>
            <a:off x="5891794" y="974770"/>
            <a:ext cx="3416320" cy="369332"/>
          </a:xfrm>
          <a:prstGeom prst="rect">
            <a:avLst/>
          </a:prstGeom>
          <a:noFill/>
        </p:spPr>
        <p:txBody>
          <a:bodyPr wrap="none" rtlCol="0">
            <a:spAutoFit/>
          </a:bodyPr>
          <a:lstStyle/>
          <a:p>
            <a:r>
              <a:rPr lang="ja-JP" altLang="en-US" dirty="0">
                <a:solidFill>
                  <a:srgbClr val="FF0000"/>
                </a:solidFill>
              </a:rPr>
              <a:t>言語の切り替えはここから可能</a:t>
            </a:r>
            <a:endParaRPr kumimoji="1" lang="ja-JP" altLang="en-US" dirty="0">
              <a:solidFill>
                <a:srgbClr val="FF0000"/>
              </a:solidFill>
            </a:endParaRPr>
          </a:p>
        </p:txBody>
      </p:sp>
      <p:sp>
        <p:nvSpPr>
          <p:cNvPr id="11" name="二等辺三角形 10">
            <a:extLst>
              <a:ext uri="{FF2B5EF4-FFF2-40B4-BE49-F238E27FC236}">
                <a16:creationId xmlns:a16="http://schemas.microsoft.com/office/drawing/2014/main" id="{A6DAB4EA-5015-BECD-561F-321C3121B08A}"/>
              </a:ext>
            </a:extLst>
          </p:cNvPr>
          <p:cNvSpPr/>
          <p:nvPr/>
        </p:nvSpPr>
        <p:spPr>
          <a:xfrm rot="10800000">
            <a:off x="5800577" y="1055416"/>
            <a:ext cx="153855" cy="132634"/>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7282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C8D97-8F84-3EF7-BDE7-12ED412F16CF}"/>
              </a:ext>
            </a:extLst>
          </p:cNvPr>
          <p:cNvSpPr>
            <a:spLocks noGrp="1"/>
          </p:cNvSpPr>
          <p:nvPr>
            <p:ph type="title"/>
          </p:nvPr>
        </p:nvSpPr>
        <p:spPr/>
        <p:txBody>
          <a:bodyPr/>
          <a:lstStyle/>
          <a:p>
            <a:r>
              <a:rPr kumimoji="1" lang="en-US" altLang="ja-JP" dirty="0"/>
              <a:t>UTAS</a:t>
            </a:r>
            <a:r>
              <a:rPr kumimoji="1" lang="ja-JP" altLang="en-US" dirty="0"/>
              <a:t>：言語の切り替え</a:t>
            </a:r>
          </a:p>
        </p:txBody>
      </p:sp>
      <p:pic>
        <p:nvPicPr>
          <p:cNvPr id="8" name="コンテンツ プレースホルダー 7" descr="グラフィカル ユーザー インターフェイス, テキスト, アプリケーション, メール&#10;&#10;自動的に生成された説明">
            <a:extLst>
              <a:ext uri="{FF2B5EF4-FFF2-40B4-BE49-F238E27FC236}">
                <a16:creationId xmlns:a16="http://schemas.microsoft.com/office/drawing/2014/main" id="{509240F3-40C9-FB1B-BC3A-610789B63347}"/>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796904" y="1250950"/>
            <a:ext cx="8598191" cy="5175250"/>
          </a:xfrm>
        </p:spPr>
      </p:pic>
      <p:sp>
        <p:nvSpPr>
          <p:cNvPr id="4" name="日付プレースホルダー 3">
            <a:extLst>
              <a:ext uri="{FF2B5EF4-FFF2-40B4-BE49-F238E27FC236}">
                <a16:creationId xmlns:a16="http://schemas.microsoft.com/office/drawing/2014/main" id="{47C5E42C-C65D-6438-B6D1-22B87701C402}"/>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F391C92-E365-4B2A-1CC2-05F9C392C553}"/>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7A44E3AB-3F71-001B-77F0-9BA30FAC4466}"/>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sp>
        <p:nvSpPr>
          <p:cNvPr id="3" name="四角形: 角を丸くする 2">
            <a:extLst>
              <a:ext uri="{FF2B5EF4-FFF2-40B4-BE49-F238E27FC236}">
                <a16:creationId xmlns:a16="http://schemas.microsoft.com/office/drawing/2014/main" id="{6EB865FB-4B8F-5168-24D0-AA5AC0263E6A}"/>
              </a:ext>
            </a:extLst>
          </p:cNvPr>
          <p:cNvSpPr/>
          <p:nvPr/>
        </p:nvSpPr>
        <p:spPr>
          <a:xfrm>
            <a:off x="5567831" y="1774450"/>
            <a:ext cx="490069" cy="46868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C609FF7C-42C2-ECD2-7F60-A0BA890C7864}"/>
              </a:ext>
            </a:extLst>
          </p:cNvPr>
          <p:cNvSpPr/>
          <p:nvPr/>
        </p:nvSpPr>
        <p:spPr>
          <a:xfrm>
            <a:off x="3548531" y="4488768"/>
            <a:ext cx="1175869" cy="32707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D259A9B1-0D54-055E-B711-1AD1B86D6788}"/>
              </a:ext>
            </a:extLst>
          </p:cNvPr>
          <p:cNvPicPr>
            <a:picLocks noChangeAspect="1"/>
          </p:cNvPicPr>
          <p:nvPr/>
        </p:nvPicPr>
        <p:blipFill>
          <a:blip r:embed="rId3"/>
          <a:stretch>
            <a:fillRect/>
          </a:stretch>
        </p:blipFill>
        <p:spPr>
          <a:xfrm>
            <a:off x="5812865" y="4488768"/>
            <a:ext cx="3852000" cy="1321544"/>
          </a:xfrm>
          <a:prstGeom prst="rect">
            <a:avLst/>
          </a:prstGeom>
          <a:ln w="19050">
            <a:solidFill>
              <a:schemeClr val="tx1"/>
            </a:solidFill>
          </a:ln>
          <a:effectLst>
            <a:outerShdw blurRad="292100" dist="139700" dir="2700000" algn="tl" rotWithShape="0">
              <a:srgbClr val="333333">
                <a:alpha val="65000"/>
              </a:srgbClr>
            </a:outerShdw>
          </a:effectLst>
        </p:spPr>
      </p:pic>
      <p:sp>
        <p:nvSpPr>
          <p:cNvPr id="13" name="四角形: 角を丸くする 12">
            <a:extLst>
              <a:ext uri="{FF2B5EF4-FFF2-40B4-BE49-F238E27FC236}">
                <a16:creationId xmlns:a16="http://schemas.microsoft.com/office/drawing/2014/main" id="{389E8658-AA62-68FA-7AAA-B2ABF98EEAC9}"/>
              </a:ext>
            </a:extLst>
          </p:cNvPr>
          <p:cNvSpPr/>
          <p:nvPr/>
        </p:nvSpPr>
        <p:spPr>
          <a:xfrm>
            <a:off x="3548531" y="5410788"/>
            <a:ext cx="1175869" cy="944292"/>
          </a:xfrm>
          <a:prstGeom prst="roundRect">
            <a:avLst>
              <a:gd name="adj" fmla="val 8597"/>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3397D4E9-E623-D6DF-2044-2E7D53694C8E}"/>
              </a:ext>
            </a:extLst>
          </p:cNvPr>
          <p:cNvSpPr/>
          <p:nvPr/>
        </p:nvSpPr>
        <p:spPr>
          <a:xfrm>
            <a:off x="5964071" y="5233956"/>
            <a:ext cx="1762609" cy="24700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68AE3811-A531-8A5A-F972-6CCD28CCD56E}"/>
              </a:ext>
            </a:extLst>
          </p:cNvPr>
          <p:cNvSpPr/>
          <p:nvPr/>
        </p:nvSpPr>
        <p:spPr>
          <a:xfrm>
            <a:off x="4640580" y="2240280"/>
            <a:ext cx="1196340" cy="2202180"/>
          </a:xfrm>
          <a:custGeom>
            <a:avLst/>
            <a:gdLst>
              <a:gd name="connsiteX0" fmla="*/ 1196340 w 1196340"/>
              <a:gd name="connsiteY0" fmla="*/ 0 h 2202180"/>
              <a:gd name="connsiteX1" fmla="*/ 1196340 w 1196340"/>
              <a:gd name="connsiteY1" fmla="*/ 1082040 h 2202180"/>
              <a:gd name="connsiteX2" fmla="*/ 0 w 1196340"/>
              <a:gd name="connsiteY2" fmla="*/ 1082040 h 2202180"/>
              <a:gd name="connsiteX3" fmla="*/ 0 w 1196340"/>
              <a:gd name="connsiteY3" fmla="*/ 2202180 h 2202180"/>
            </a:gdLst>
            <a:ahLst/>
            <a:cxnLst>
              <a:cxn ang="0">
                <a:pos x="connsiteX0" y="connsiteY0"/>
              </a:cxn>
              <a:cxn ang="0">
                <a:pos x="connsiteX1" y="connsiteY1"/>
              </a:cxn>
              <a:cxn ang="0">
                <a:pos x="connsiteX2" y="connsiteY2"/>
              </a:cxn>
              <a:cxn ang="0">
                <a:pos x="connsiteX3" y="connsiteY3"/>
              </a:cxn>
            </a:cxnLst>
            <a:rect l="l" t="t" r="r" b="b"/>
            <a:pathLst>
              <a:path w="1196340" h="2202180">
                <a:moveTo>
                  <a:pt x="1196340" y="0"/>
                </a:moveTo>
                <a:lnTo>
                  <a:pt x="1196340" y="1082040"/>
                </a:lnTo>
                <a:lnTo>
                  <a:pt x="0" y="1082040"/>
                </a:lnTo>
                <a:lnTo>
                  <a:pt x="0" y="2202180"/>
                </a:lnTo>
              </a:path>
            </a:pathLst>
          </a:custGeom>
          <a:noFill/>
          <a:ln w="28575">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1C75808-A82B-0F05-E116-E49DC7BE0DBA}"/>
              </a:ext>
            </a:extLst>
          </p:cNvPr>
          <p:cNvSpPr/>
          <p:nvPr/>
        </p:nvSpPr>
        <p:spPr>
          <a:xfrm>
            <a:off x="4724400" y="4709160"/>
            <a:ext cx="1470660" cy="524796"/>
          </a:xfrm>
          <a:custGeom>
            <a:avLst/>
            <a:gdLst>
              <a:gd name="connsiteX0" fmla="*/ 0 w 1470660"/>
              <a:gd name="connsiteY0" fmla="*/ 0 h 777240"/>
              <a:gd name="connsiteX1" fmla="*/ 1470660 w 1470660"/>
              <a:gd name="connsiteY1" fmla="*/ 0 h 777240"/>
              <a:gd name="connsiteX2" fmla="*/ 1470660 w 1470660"/>
              <a:gd name="connsiteY2" fmla="*/ 777240 h 777240"/>
            </a:gdLst>
            <a:ahLst/>
            <a:cxnLst>
              <a:cxn ang="0">
                <a:pos x="connsiteX0" y="connsiteY0"/>
              </a:cxn>
              <a:cxn ang="0">
                <a:pos x="connsiteX1" y="connsiteY1"/>
              </a:cxn>
              <a:cxn ang="0">
                <a:pos x="connsiteX2" y="connsiteY2"/>
              </a:cxn>
            </a:cxnLst>
            <a:rect l="l" t="t" r="r" b="b"/>
            <a:pathLst>
              <a:path w="1470660" h="777240">
                <a:moveTo>
                  <a:pt x="0" y="0"/>
                </a:moveTo>
                <a:lnTo>
                  <a:pt x="1470660" y="0"/>
                </a:lnTo>
                <a:lnTo>
                  <a:pt x="1470660" y="777240"/>
                </a:lnTo>
              </a:path>
            </a:pathLst>
          </a:custGeom>
          <a:noFill/>
          <a:ln w="28575">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B9D3E18-98A6-5431-0AD7-A3E197D87034}"/>
              </a:ext>
            </a:extLst>
          </p:cNvPr>
          <p:cNvSpPr txBox="1"/>
          <p:nvPr/>
        </p:nvSpPr>
        <p:spPr>
          <a:xfrm>
            <a:off x="185809" y="5421269"/>
            <a:ext cx="3287119" cy="923330"/>
          </a:xfrm>
          <a:prstGeom prst="rect">
            <a:avLst/>
          </a:prstGeom>
          <a:solidFill>
            <a:schemeClr val="bg1"/>
          </a:solidFill>
        </p:spPr>
        <p:txBody>
          <a:bodyPr wrap="square" rtlCol="0">
            <a:spAutoFit/>
          </a:bodyPr>
          <a:lstStyle/>
          <a:p>
            <a:r>
              <a:rPr kumimoji="1" lang="ja-JP" altLang="en-US" dirty="0">
                <a:solidFill>
                  <a:srgbClr val="FF0000"/>
                </a:solidFill>
              </a:rPr>
              <a:t>マニュアル</a:t>
            </a:r>
            <a:endParaRPr kumimoji="1" lang="en-US" altLang="ja-JP" dirty="0">
              <a:solidFill>
                <a:srgbClr val="FF0000"/>
              </a:solidFill>
            </a:endParaRPr>
          </a:p>
          <a:p>
            <a:r>
              <a:rPr lang="ja-JP" altLang="en-US" dirty="0">
                <a:solidFill>
                  <a:srgbClr val="FF0000"/>
                </a:solidFill>
              </a:rPr>
              <a:t>（教員向け：日本語版のみ）</a:t>
            </a:r>
            <a:endParaRPr lang="en-US" altLang="ja-JP" dirty="0">
              <a:solidFill>
                <a:srgbClr val="FF0000"/>
              </a:solidFill>
            </a:endParaRPr>
          </a:p>
          <a:p>
            <a:r>
              <a:rPr kumimoji="1" lang="ja-JP" altLang="en-US" dirty="0">
                <a:solidFill>
                  <a:srgbClr val="FF0000"/>
                </a:solidFill>
              </a:rPr>
              <a:t>（学生向け：和英）</a:t>
            </a:r>
          </a:p>
        </p:txBody>
      </p:sp>
      <p:sp>
        <p:nvSpPr>
          <p:cNvPr id="18" name="テキスト ボックス 17">
            <a:extLst>
              <a:ext uri="{FF2B5EF4-FFF2-40B4-BE49-F238E27FC236}">
                <a16:creationId xmlns:a16="http://schemas.microsoft.com/office/drawing/2014/main" id="{6D29E279-73CC-737A-3A15-E0E9FA9A30FC}"/>
              </a:ext>
            </a:extLst>
          </p:cNvPr>
          <p:cNvSpPr txBox="1"/>
          <p:nvPr/>
        </p:nvSpPr>
        <p:spPr>
          <a:xfrm>
            <a:off x="5886208" y="2302479"/>
            <a:ext cx="877163" cy="369332"/>
          </a:xfrm>
          <a:prstGeom prst="rect">
            <a:avLst/>
          </a:prstGeom>
          <a:solidFill>
            <a:schemeClr val="bg1"/>
          </a:solidFill>
        </p:spPr>
        <p:txBody>
          <a:bodyPr wrap="none" rtlCol="0">
            <a:spAutoFit/>
          </a:bodyPr>
          <a:lstStyle/>
          <a:p>
            <a:r>
              <a:rPr kumimoji="1" lang="ja-JP" altLang="en-US" dirty="0">
                <a:solidFill>
                  <a:srgbClr val="FF0000"/>
                </a:solidFill>
              </a:rPr>
              <a:t>その他</a:t>
            </a:r>
          </a:p>
        </p:txBody>
      </p:sp>
      <p:sp>
        <p:nvSpPr>
          <p:cNvPr id="19" name="テキスト ボックス 18">
            <a:extLst>
              <a:ext uri="{FF2B5EF4-FFF2-40B4-BE49-F238E27FC236}">
                <a16:creationId xmlns:a16="http://schemas.microsoft.com/office/drawing/2014/main" id="{7DA6387F-1377-102B-F72A-71D793DBA625}"/>
              </a:ext>
            </a:extLst>
          </p:cNvPr>
          <p:cNvSpPr txBox="1"/>
          <p:nvPr/>
        </p:nvSpPr>
        <p:spPr>
          <a:xfrm>
            <a:off x="5812865" y="5893482"/>
            <a:ext cx="3877985" cy="369332"/>
          </a:xfrm>
          <a:prstGeom prst="rect">
            <a:avLst/>
          </a:prstGeom>
          <a:solidFill>
            <a:schemeClr val="bg1"/>
          </a:solidFill>
        </p:spPr>
        <p:txBody>
          <a:bodyPr wrap="none" rtlCol="0">
            <a:spAutoFit/>
          </a:bodyPr>
          <a:lstStyle/>
          <a:p>
            <a:r>
              <a:rPr lang="ja-JP" altLang="en-US" dirty="0">
                <a:solidFill>
                  <a:srgbClr val="FF0000"/>
                </a:solidFill>
              </a:rPr>
              <a:t>シラバス作成のためのガイドライン</a:t>
            </a:r>
            <a:endParaRPr kumimoji="1" lang="en-US" altLang="ja-JP" dirty="0">
              <a:solidFill>
                <a:srgbClr val="FF0000"/>
              </a:solidFill>
            </a:endParaRPr>
          </a:p>
        </p:txBody>
      </p:sp>
    </p:spTree>
    <p:extLst>
      <p:ext uri="{BB962C8B-B14F-4D97-AF65-F5344CB8AC3E}">
        <p14:creationId xmlns:p14="http://schemas.microsoft.com/office/powerpoint/2010/main" val="40408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6576374-3B87-0183-9CF0-7F730510D133}"/>
              </a:ext>
            </a:extLst>
          </p:cNvPr>
          <p:cNvPicPr>
            <a:picLocks/>
          </p:cNvPicPr>
          <p:nvPr/>
        </p:nvPicPr>
        <p:blipFill>
          <a:blip r:embed="rId2"/>
          <a:stretch>
            <a:fillRect/>
          </a:stretch>
        </p:blipFill>
        <p:spPr>
          <a:xfrm>
            <a:off x="0" y="0"/>
            <a:ext cx="12192000" cy="3303000"/>
          </a:xfrm>
          <a:prstGeom prst="rect">
            <a:avLst/>
          </a:prstGeom>
        </p:spPr>
      </p:pic>
      <p:pic>
        <p:nvPicPr>
          <p:cNvPr id="9" name="Picture 2">
            <a:extLst>
              <a:ext uri="{FF2B5EF4-FFF2-40B4-BE49-F238E27FC236}">
                <a16:creationId xmlns:a16="http://schemas.microsoft.com/office/drawing/2014/main" id="{21D5634B-862A-71F4-FABB-A733EE8A38CC}"/>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UTOL</a:t>
            </a:r>
            <a:endParaRPr lang="en-US" altLang="ja-JP" sz="6600" dirty="0"/>
          </a:p>
          <a:p>
            <a:pPr algn="ctr"/>
            <a:r>
              <a:rPr lang="en-US" altLang="ja-JP" sz="2800" b="0" dirty="0" err="1"/>
              <a:t>UTokyo</a:t>
            </a:r>
            <a:r>
              <a:rPr lang="en-US" altLang="ja-JP" sz="2800" b="0" dirty="0"/>
              <a:t> LMS</a:t>
            </a:r>
            <a:r>
              <a:rPr lang="ja-JP" altLang="en-US" sz="2800" b="0" dirty="0"/>
              <a:t>（学習管理システム）</a:t>
            </a:r>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5" name="四角形: 角を丸くする 4">
            <a:extLst>
              <a:ext uri="{FF2B5EF4-FFF2-40B4-BE49-F238E27FC236}">
                <a16:creationId xmlns:a16="http://schemas.microsoft.com/office/drawing/2014/main" id="{AF13D486-7FBD-85DB-AF48-B8B8DDE71006}"/>
              </a:ext>
            </a:extLst>
          </p:cNvPr>
          <p:cNvSpPr/>
          <p:nvPr/>
        </p:nvSpPr>
        <p:spPr>
          <a:xfrm>
            <a:off x="4523874" y="4482078"/>
            <a:ext cx="1876926" cy="602088"/>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D3527AB5-2107-281C-5DB3-EBEDDAD27DB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0F78994-B984-E546-C707-B846A29C2386}"/>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D876CDD3-4FC0-B7C7-0C24-C56C68097DEE}"/>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424455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48BF79C9-4850-5CE7-0EB5-018F1EFDB5E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01272C9-F260-A99E-0B71-5409D925D4A7}"/>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6039CD7F-BA46-BD11-6767-D20385379EAC}"/>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sp>
        <p:nvSpPr>
          <p:cNvPr id="7" name="タイトル 6">
            <a:extLst>
              <a:ext uri="{FF2B5EF4-FFF2-40B4-BE49-F238E27FC236}">
                <a16:creationId xmlns:a16="http://schemas.microsoft.com/office/drawing/2014/main" id="{1D1AE4D4-94D5-C832-31AD-6D70222C4241}"/>
              </a:ext>
            </a:extLst>
          </p:cNvPr>
          <p:cNvSpPr>
            <a:spLocks noGrp="1"/>
          </p:cNvSpPr>
          <p:nvPr>
            <p:ph type="title"/>
          </p:nvPr>
        </p:nvSpPr>
        <p:spPr/>
        <p:txBody>
          <a:bodyPr/>
          <a:lstStyle/>
          <a:p>
            <a:r>
              <a:rPr lang="en-US" altLang="ja-JP" dirty="0"/>
              <a:t>UTOL</a:t>
            </a:r>
            <a:r>
              <a:rPr lang="ja-JP" altLang="en-US" dirty="0"/>
              <a:t>へのログイン</a:t>
            </a:r>
          </a:p>
        </p:txBody>
      </p:sp>
      <p:sp>
        <p:nvSpPr>
          <p:cNvPr id="8" name="コンテンツ プレースホルダー 7">
            <a:extLst>
              <a:ext uri="{FF2B5EF4-FFF2-40B4-BE49-F238E27FC236}">
                <a16:creationId xmlns:a16="http://schemas.microsoft.com/office/drawing/2014/main" id="{5CE3B11C-999D-A8D0-E335-9C884CFD74A9}"/>
              </a:ext>
            </a:extLst>
          </p:cNvPr>
          <p:cNvSpPr>
            <a:spLocks noGrp="1"/>
          </p:cNvSpPr>
          <p:nvPr>
            <p:ph idx="1"/>
          </p:nvPr>
        </p:nvSpPr>
        <p:spPr/>
        <p:txBody>
          <a:bodyPr/>
          <a:lstStyle/>
          <a:p>
            <a:pPr marL="0" indent="0">
              <a:buNone/>
            </a:pPr>
            <a:r>
              <a:rPr lang="ja-JP" altLang="en-US" dirty="0"/>
              <a:t>「ログイン」を押す</a:t>
            </a:r>
          </a:p>
        </p:txBody>
      </p:sp>
      <p:pic>
        <p:nvPicPr>
          <p:cNvPr id="10" name="図 9" descr="グラフィカル ユーザー インターフェイス, アプリケーション, チャットまたはテキスト メッセージ&#10;&#10;自動的に生成された説明">
            <a:extLst>
              <a:ext uri="{FF2B5EF4-FFF2-40B4-BE49-F238E27FC236}">
                <a16:creationId xmlns:a16="http://schemas.microsoft.com/office/drawing/2014/main" id="{F746CA7C-8194-9C46-DB33-869204A3EBE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211878" y="2438610"/>
            <a:ext cx="7363853" cy="2934109"/>
          </a:xfrm>
          <a:prstGeom prst="rect">
            <a:avLst/>
          </a:prstGeom>
          <a:ln>
            <a:noFill/>
          </a:ln>
          <a:effectLst>
            <a:outerShdw blurRad="292100" dist="139700" dir="2700000" algn="tl" rotWithShape="0">
              <a:srgbClr val="333333">
                <a:alpha val="65000"/>
              </a:srgbClr>
            </a:outerShdw>
          </a:effectLst>
        </p:spPr>
      </p:pic>
      <p:sp>
        <p:nvSpPr>
          <p:cNvPr id="12" name="四角形: 角を丸くする 11">
            <a:extLst>
              <a:ext uri="{FF2B5EF4-FFF2-40B4-BE49-F238E27FC236}">
                <a16:creationId xmlns:a16="http://schemas.microsoft.com/office/drawing/2014/main" id="{9AD3B6AA-447D-6CC6-311F-7C6AD4217A3A}"/>
              </a:ext>
            </a:extLst>
          </p:cNvPr>
          <p:cNvSpPr/>
          <p:nvPr/>
        </p:nvSpPr>
        <p:spPr>
          <a:xfrm>
            <a:off x="3378092" y="3937702"/>
            <a:ext cx="3036277" cy="59380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618B225-6353-E2F2-ED05-D675360ABF37}"/>
              </a:ext>
            </a:extLst>
          </p:cNvPr>
          <p:cNvSpPr txBox="1"/>
          <p:nvPr/>
        </p:nvSpPr>
        <p:spPr>
          <a:xfrm>
            <a:off x="8610600" y="3160109"/>
            <a:ext cx="6877759" cy="400110"/>
          </a:xfrm>
          <a:prstGeom prst="rect">
            <a:avLst/>
          </a:prstGeom>
          <a:noFill/>
        </p:spPr>
        <p:txBody>
          <a:bodyPr wrap="square">
            <a:spAutoFit/>
          </a:bodyPr>
          <a:lstStyle/>
          <a:p>
            <a:r>
              <a:rPr lang="ja-JP" altLang="en-US" sz="2000" b="1" dirty="0">
                <a:solidFill>
                  <a:srgbClr val="FF0000"/>
                </a:solidFill>
              </a:rPr>
              <a:t>ここから言語を切り替え可能</a:t>
            </a:r>
            <a:endParaRPr lang="en-US" altLang="ja-JP" sz="2000" b="1" dirty="0">
              <a:solidFill>
                <a:srgbClr val="FF0000"/>
              </a:solidFill>
            </a:endParaRPr>
          </a:p>
        </p:txBody>
      </p:sp>
      <p:sp>
        <p:nvSpPr>
          <p:cNvPr id="15" name="フリーフォーム: 図形 14">
            <a:extLst>
              <a:ext uri="{FF2B5EF4-FFF2-40B4-BE49-F238E27FC236}">
                <a16:creationId xmlns:a16="http://schemas.microsoft.com/office/drawing/2014/main" id="{4885B950-4130-8204-9488-FC0470FF9131}"/>
              </a:ext>
            </a:extLst>
          </p:cNvPr>
          <p:cNvSpPr/>
          <p:nvPr/>
        </p:nvSpPr>
        <p:spPr>
          <a:xfrm>
            <a:off x="8091377" y="2786821"/>
            <a:ext cx="2424223" cy="404037"/>
          </a:xfrm>
          <a:custGeom>
            <a:avLst/>
            <a:gdLst>
              <a:gd name="connsiteX0" fmla="*/ 2424223 w 2424223"/>
              <a:gd name="connsiteY0" fmla="*/ 361507 h 404037"/>
              <a:gd name="connsiteX1" fmla="*/ 2424223 w 2424223"/>
              <a:gd name="connsiteY1" fmla="*/ 0 h 404037"/>
              <a:gd name="connsiteX2" fmla="*/ 0 w 2424223"/>
              <a:gd name="connsiteY2" fmla="*/ 0 h 404037"/>
              <a:gd name="connsiteX3" fmla="*/ 0 w 2424223"/>
              <a:gd name="connsiteY3" fmla="*/ 404037 h 404037"/>
            </a:gdLst>
            <a:ahLst/>
            <a:cxnLst>
              <a:cxn ang="0">
                <a:pos x="connsiteX0" y="connsiteY0"/>
              </a:cxn>
              <a:cxn ang="0">
                <a:pos x="connsiteX1" y="connsiteY1"/>
              </a:cxn>
              <a:cxn ang="0">
                <a:pos x="connsiteX2" y="connsiteY2"/>
              </a:cxn>
              <a:cxn ang="0">
                <a:pos x="connsiteX3" y="connsiteY3"/>
              </a:cxn>
            </a:cxnLst>
            <a:rect l="l" t="t" r="r" b="b"/>
            <a:pathLst>
              <a:path w="2424223" h="404037">
                <a:moveTo>
                  <a:pt x="2424223" y="361507"/>
                </a:moveTo>
                <a:lnTo>
                  <a:pt x="2424223" y="0"/>
                </a:lnTo>
                <a:lnTo>
                  <a:pt x="0" y="0"/>
                </a:lnTo>
                <a:lnTo>
                  <a:pt x="0" y="404037"/>
                </a:lnTo>
              </a:path>
            </a:pathLst>
          </a:custGeom>
          <a:noFill/>
          <a:ln w="19050">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7945A34-ED9B-D372-66C8-DD7FFFBBB165}"/>
              </a:ext>
            </a:extLst>
          </p:cNvPr>
          <p:cNvSpPr txBox="1"/>
          <p:nvPr/>
        </p:nvSpPr>
        <p:spPr>
          <a:xfrm>
            <a:off x="1273800" y="5714693"/>
            <a:ext cx="6184900" cy="369332"/>
          </a:xfrm>
          <a:prstGeom prst="rect">
            <a:avLst/>
          </a:prstGeom>
          <a:noFill/>
        </p:spPr>
        <p:txBody>
          <a:bodyPr wrap="square">
            <a:spAutoFit/>
          </a:bodyPr>
          <a:lstStyle/>
          <a:p>
            <a:pPr>
              <a:lnSpc>
                <a:spcPct val="100000"/>
              </a:lnSpc>
            </a:pPr>
            <a:r>
              <a:rPr kumimoji="1" lang="en" altLang="ja-JP" dirty="0">
                <a:hlinkClick r:id="rId3"/>
              </a:rPr>
              <a:t>https://utol.ecc.u-tokyo.ac.jp/</a:t>
            </a:r>
            <a:endParaRPr lang="en-US" altLang="ja-JP" dirty="0"/>
          </a:p>
        </p:txBody>
      </p:sp>
      <p:sp>
        <p:nvSpPr>
          <p:cNvPr id="17" name="テキスト ボックス 16">
            <a:extLst>
              <a:ext uri="{FF2B5EF4-FFF2-40B4-BE49-F238E27FC236}">
                <a16:creationId xmlns:a16="http://schemas.microsoft.com/office/drawing/2014/main" id="{C12BDAF0-36F0-62EC-094A-8BD697879CBC}"/>
              </a:ext>
            </a:extLst>
          </p:cNvPr>
          <p:cNvSpPr txBox="1"/>
          <p:nvPr/>
        </p:nvSpPr>
        <p:spPr>
          <a:xfrm>
            <a:off x="1211878" y="1666279"/>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Tree>
    <p:extLst>
      <p:ext uri="{BB962C8B-B14F-4D97-AF65-F5344CB8AC3E}">
        <p14:creationId xmlns:p14="http://schemas.microsoft.com/office/powerpoint/2010/main" val="3382972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DD606-1C68-E1FE-0141-29ECDF9C9FD7}"/>
              </a:ext>
            </a:extLst>
          </p:cNvPr>
          <p:cNvSpPr>
            <a:spLocks noGrp="1"/>
          </p:cNvSpPr>
          <p:nvPr>
            <p:ph type="title"/>
          </p:nvPr>
        </p:nvSpPr>
        <p:spPr/>
        <p:txBody>
          <a:bodyPr/>
          <a:lstStyle/>
          <a:p>
            <a:r>
              <a:rPr kumimoji="1" lang="en-US" altLang="ja-JP" dirty="0"/>
              <a:t>UTOL: </a:t>
            </a:r>
            <a:r>
              <a:rPr kumimoji="1" lang="ja-JP" altLang="en-US" dirty="0"/>
              <a:t>言語の</a:t>
            </a:r>
            <a:r>
              <a:rPr lang="ja-JP" altLang="en-US" dirty="0"/>
              <a:t>切り替え</a:t>
            </a:r>
            <a:r>
              <a:rPr kumimoji="1" lang="ja-JP" altLang="en-US" sz="2800" dirty="0"/>
              <a:t>（ログイン後）</a:t>
            </a:r>
            <a:endParaRPr kumimoji="1" lang="ja-JP" altLang="en-US" dirty="0"/>
          </a:p>
        </p:txBody>
      </p:sp>
      <p:sp>
        <p:nvSpPr>
          <p:cNvPr id="4" name="日付プレースホルダー 3">
            <a:extLst>
              <a:ext uri="{FF2B5EF4-FFF2-40B4-BE49-F238E27FC236}">
                <a16:creationId xmlns:a16="http://schemas.microsoft.com/office/drawing/2014/main" id="{CE45F5C6-BDFD-8549-D51C-ECAC787CAD7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9998EA3-41F8-C3EF-4EB5-7A80844FBC72}"/>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0E4291AF-3DB9-470D-0FA6-B06AF2395203}"/>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pic>
        <p:nvPicPr>
          <p:cNvPr id="11" name="コンテンツ プレースホルダー 13" descr="グラフィカル ユーザー インターフェイス, アプリケーション&#10;&#10;自動的に生成された説明">
            <a:extLst>
              <a:ext uri="{FF2B5EF4-FFF2-40B4-BE49-F238E27FC236}">
                <a16:creationId xmlns:a16="http://schemas.microsoft.com/office/drawing/2014/main" id="{76DA6D21-ADD0-B510-BA5E-2D0BD2AE4D8A}"/>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66918" y="1390308"/>
            <a:ext cx="9726382" cy="4896533"/>
          </a:xfrm>
        </p:spPr>
      </p:pic>
      <p:sp>
        <p:nvSpPr>
          <p:cNvPr id="12" name="四角形: 角を丸くする 11">
            <a:extLst>
              <a:ext uri="{FF2B5EF4-FFF2-40B4-BE49-F238E27FC236}">
                <a16:creationId xmlns:a16="http://schemas.microsoft.com/office/drawing/2014/main" id="{BC6EC199-35BC-1C0F-A7BC-CFFF674D0920}"/>
              </a:ext>
            </a:extLst>
          </p:cNvPr>
          <p:cNvSpPr/>
          <p:nvPr/>
        </p:nvSpPr>
        <p:spPr>
          <a:xfrm>
            <a:off x="7787528" y="1524000"/>
            <a:ext cx="609711" cy="32385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9977B25-B3DF-2B89-8008-7D901CDC09DB}"/>
              </a:ext>
            </a:extLst>
          </p:cNvPr>
          <p:cNvSpPr txBox="1"/>
          <p:nvPr/>
        </p:nvSpPr>
        <p:spPr>
          <a:xfrm>
            <a:off x="7265291" y="1023773"/>
            <a:ext cx="3185487" cy="369332"/>
          </a:xfrm>
          <a:prstGeom prst="rect">
            <a:avLst/>
          </a:prstGeom>
          <a:noFill/>
        </p:spPr>
        <p:txBody>
          <a:bodyPr wrap="none" rtlCol="0">
            <a:spAutoFit/>
          </a:bodyPr>
          <a:lstStyle/>
          <a:p>
            <a:r>
              <a:rPr kumimoji="1" lang="ja-JP" altLang="en-US" dirty="0">
                <a:solidFill>
                  <a:srgbClr val="FF0000"/>
                </a:solidFill>
              </a:rPr>
              <a:t>言語はここから切り替え可能</a:t>
            </a:r>
          </a:p>
        </p:txBody>
      </p:sp>
      <p:sp>
        <p:nvSpPr>
          <p:cNvPr id="14" name="二等辺三角形 13">
            <a:extLst>
              <a:ext uri="{FF2B5EF4-FFF2-40B4-BE49-F238E27FC236}">
                <a16:creationId xmlns:a16="http://schemas.microsoft.com/office/drawing/2014/main" id="{36D001C2-0D99-EFEA-F393-4EA127FF403E}"/>
              </a:ext>
            </a:extLst>
          </p:cNvPr>
          <p:cNvSpPr/>
          <p:nvPr/>
        </p:nvSpPr>
        <p:spPr>
          <a:xfrm rot="10800000">
            <a:off x="8012989" y="1333684"/>
            <a:ext cx="153855" cy="132634"/>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5" name="図 14">
            <a:extLst>
              <a:ext uri="{FF2B5EF4-FFF2-40B4-BE49-F238E27FC236}">
                <a16:creationId xmlns:a16="http://schemas.microsoft.com/office/drawing/2014/main" id="{F38946CB-6AC5-0A66-FE30-D9619EADE054}"/>
              </a:ext>
            </a:extLst>
          </p:cNvPr>
          <p:cNvPicPr>
            <a:picLocks noChangeAspect="1"/>
          </p:cNvPicPr>
          <p:nvPr/>
        </p:nvPicPr>
        <p:blipFill>
          <a:blip r:embed="rId3"/>
          <a:stretch>
            <a:fillRect/>
          </a:stretch>
        </p:blipFill>
        <p:spPr>
          <a:xfrm>
            <a:off x="5414516" y="2026625"/>
            <a:ext cx="6392167" cy="2257740"/>
          </a:xfrm>
          <a:prstGeom prst="rect">
            <a:avLst/>
          </a:prstGeom>
          <a:ln w="19050">
            <a:solidFill>
              <a:schemeClr val="tx1"/>
            </a:solidFill>
          </a:ln>
          <a:effectLst>
            <a:outerShdw blurRad="292100" dist="139700" dir="2700000" algn="tl" rotWithShape="0">
              <a:srgbClr val="333333">
                <a:alpha val="65000"/>
              </a:srgbClr>
            </a:outerShdw>
          </a:effectLst>
        </p:spPr>
      </p:pic>
      <p:sp>
        <p:nvSpPr>
          <p:cNvPr id="16" name="四角形: 角を丸くする 15">
            <a:extLst>
              <a:ext uri="{FF2B5EF4-FFF2-40B4-BE49-F238E27FC236}">
                <a16:creationId xmlns:a16="http://schemas.microsoft.com/office/drawing/2014/main" id="{21BAC2A4-DB84-AC8E-3267-8BD3A429072C}"/>
              </a:ext>
            </a:extLst>
          </p:cNvPr>
          <p:cNvSpPr/>
          <p:nvPr/>
        </p:nvSpPr>
        <p:spPr>
          <a:xfrm>
            <a:off x="7069070" y="3653789"/>
            <a:ext cx="1097772" cy="58653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A2A2C931-D8EE-8216-1F2D-81A7DC8A6BF8}"/>
              </a:ext>
            </a:extLst>
          </p:cNvPr>
          <p:cNvCxnSpPr/>
          <p:nvPr/>
        </p:nvCxnSpPr>
        <p:spPr>
          <a:xfrm>
            <a:off x="7905750" y="1847850"/>
            <a:ext cx="0" cy="1758950"/>
          </a:xfrm>
          <a:prstGeom prst="line">
            <a:avLst/>
          </a:prstGeom>
          <a:ln w="28575">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9882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コンテンツ プレースホルダー 13" descr="グラフィカル ユーザー インターフェイス, アプリケーション&#10;&#10;自動的に生成された説明">
            <a:extLst>
              <a:ext uri="{FF2B5EF4-FFF2-40B4-BE49-F238E27FC236}">
                <a16:creationId xmlns:a16="http://schemas.microsoft.com/office/drawing/2014/main" id="{76DA6D21-ADD0-B510-BA5E-2D0BD2AE4D8A}"/>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66918" y="1390308"/>
            <a:ext cx="9726382" cy="4896533"/>
          </a:xfrm>
        </p:spPr>
      </p:pic>
      <p:pic>
        <p:nvPicPr>
          <p:cNvPr id="20" name="図 19">
            <a:extLst>
              <a:ext uri="{FF2B5EF4-FFF2-40B4-BE49-F238E27FC236}">
                <a16:creationId xmlns:a16="http://schemas.microsoft.com/office/drawing/2014/main" id="{2DFEAFAA-EDEA-6071-3334-9F5ED64A2510}"/>
              </a:ext>
            </a:extLst>
          </p:cNvPr>
          <p:cNvPicPr>
            <a:picLocks noChangeAspect="1"/>
          </p:cNvPicPr>
          <p:nvPr/>
        </p:nvPicPr>
        <p:blipFill>
          <a:blip r:embed="rId3"/>
          <a:stretch>
            <a:fillRect/>
          </a:stretch>
        </p:blipFill>
        <p:spPr>
          <a:xfrm>
            <a:off x="5562600" y="2005104"/>
            <a:ext cx="4848902" cy="2581635"/>
          </a:xfrm>
          <a:prstGeom prst="rect">
            <a:avLst/>
          </a:prstGeom>
          <a:ln w="28575">
            <a:solidFill>
              <a:schemeClr val="tx1"/>
            </a:solidFill>
          </a:ln>
        </p:spPr>
      </p:pic>
      <p:sp>
        <p:nvSpPr>
          <p:cNvPr id="2" name="タイトル 1">
            <a:extLst>
              <a:ext uri="{FF2B5EF4-FFF2-40B4-BE49-F238E27FC236}">
                <a16:creationId xmlns:a16="http://schemas.microsoft.com/office/drawing/2014/main" id="{449DD606-1C68-E1FE-0141-29ECDF9C9FD7}"/>
              </a:ext>
            </a:extLst>
          </p:cNvPr>
          <p:cNvSpPr>
            <a:spLocks noGrp="1"/>
          </p:cNvSpPr>
          <p:nvPr>
            <p:ph type="title"/>
          </p:nvPr>
        </p:nvSpPr>
        <p:spPr/>
        <p:txBody>
          <a:bodyPr/>
          <a:lstStyle/>
          <a:p>
            <a:r>
              <a:rPr kumimoji="1" lang="en-US" altLang="ja-JP" dirty="0"/>
              <a:t>UTOL: </a:t>
            </a:r>
            <a:r>
              <a:rPr kumimoji="1" lang="ja-JP" altLang="en-US" dirty="0"/>
              <a:t>詳細マニュアル</a:t>
            </a:r>
          </a:p>
        </p:txBody>
      </p:sp>
      <p:sp>
        <p:nvSpPr>
          <p:cNvPr id="4" name="日付プレースホルダー 3">
            <a:extLst>
              <a:ext uri="{FF2B5EF4-FFF2-40B4-BE49-F238E27FC236}">
                <a16:creationId xmlns:a16="http://schemas.microsoft.com/office/drawing/2014/main" id="{CE45F5C6-BDFD-8549-D51C-ECAC787CAD7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9998EA3-41F8-C3EF-4EB5-7A80844FBC72}"/>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0E4291AF-3DB9-470D-0FA6-B06AF2395203}"/>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sp>
        <p:nvSpPr>
          <p:cNvPr id="3" name="四角形: 角を丸くする 2">
            <a:extLst>
              <a:ext uri="{FF2B5EF4-FFF2-40B4-BE49-F238E27FC236}">
                <a16:creationId xmlns:a16="http://schemas.microsoft.com/office/drawing/2014/main" id="{F02C6E98-5EAA-E59F-D682-FC8DD83D0C3E}"/>
              </a:ext>
            </a:extLst>
          </p:cNvPr>
          <p:cNvSpPr/>
          <p:nvPr/>
        </p:nvSpPr>
        <p:spPr>
          <a:xfrm>
            <a:off x="5655757" y="1535545"/>
            <a:ext cx="724710" cy="32385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46E2AC3-FB78-5F78-2DD1-96DC637AD2A4}"/>
              </a:ext>
            </a:extLst>
          </p:cNvPr>
          <p:cNvSpPr txBox="1"/>
          <p:nvPr/>
        </p:nvSpPr>
        <p:spPr>
          <a:xfrm>
            <a:off x="4082625" y="1028038"/>
            <a:ext cx="3877985" cy="369332"/>
          </a:xfrm>
          <a:prstGeom prst="rect">
            <a:avLst/>
          </a:prstGeom>
          <a:noFill/>
        </p:spPr>
        <p:txBody>
          <a:bodyPr wrap="none" lIns="91440" tIns="45720" rIns="91440" bIns="45720" rtlCol="0" anchor="t">
            <a:spAutoFit/>
          </a:bodyPr>
          <a:lstStyle/>
          <a:p>
            <a:r>
              <a:rPr kumimoji="1" lang="ja-JP" altLang="en-US" dirty="0">
                <a:solidFill>
                  <a:srgbClr val="FF0000"/>
                </a:solidFill>
                <a:ea typeface="メイリオ"/>
              </a:rPr>
              <a:t>マニュアルはここから</a:t>
            </a:r>
            <a:r>
              <a:rPr kumimoji="1" lang="ja-JP" altLang="en-US" dirty="0">
                <a:solidFill>
                  <a:srgbClr val="FF0000"/>
                </a:solidFill>
                <a:ea typeface="メイリオ"/>
                <a:cs typeface="Calibri"/>
              </a:rPr>
              <a:t>参照できます</a:t>
            </a:r>
            <a:endParaRPr kumimoji="1" lang="en-US" altLang="ja-JP" dirty="0">
              <a:solidFill>
                <a:srgbClr val="FF0000"/>
              </a:solidFill>
              <a:ea typeface="メイリオ"/>
            </a:endParaRPr>
          </a:p>
        </p:txBody>
      </p:sp>
      <p:sp>
        <p:nvSpPr>
          <p:cNvPr id="8" name="二等辺三角形 7">
            <a:extLst>
              <a:ext uri="{FF2B5EF4-FFF2-40B4-BE49-F238E27FC236}">
                <a16:creationId xmlns:a16="http://schemas.microsoft.com/office/drawing/2014/main" id="{9044AA38-C67B-077B-86A2-F3433C1A7947}"/>
              </a:ext>
            </a:extLst>
          </p:cNvPr>
          <p:cNvSpPr/>
          <p:nvPr/>
        </p:nvSpPr>
        <p:spPr>
          <a:xfrm rot="10800000">
            <a:off x="5942889" y="1345229"/>
            <a:ext cx="153855" cy="132634"/>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DE238B01-1B4A-53DA-87C9-C38FBDB3C604}"/>
              </a:ext>
            </a:extLst>
          </p:cNvPr>
          <p:cNvSpPr/>
          <p:nvPr/>
        </p:nvSpPr>
        <p:spPr>
          <a:xfrm>
            <a:off x="7249410" y="3164513"/>
            <a:ext cx="2088292" cy="124871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911ECBB3-C11B-19F3-85F5-8067B11A0DBD}"/>
              </a:ext>
            </a:extLst>
          </p:cNvPr>
          <p:cNvSpPr/>
          <p:nvPr/>
        </p:nvSpPr>
        <p:spPr>
          <a:xfrm>
            <a:off x="6380467" y="1801339"/>
            <a:ext cx="1580144" cy="1332000"/>
          </a:xfrm>
          <a:custGeom>
            <a:avLst/>
            <a:gdLst>
              <a:gd name="connsiteX0" fmla="*/ 0 w 2088292"/>
              <a:gd name="connsiteY0" fmla="*/ 0 h 1285103"/>
              <a:gd name="connsiteX1" fmla="*/ 2088292 w 2088292"/>
              <a:gd name="connsiteY1" fmla="*/ 0 h 1285103"/>
              <a:gd name="connsiteX2" fmla="*/ 2088292 w 2088292"/>
              <a:gd name="connsiteY2" fmla="*/ 1285103 h 1285103"/>
            </a:gdLst>
            <a:ahLst/>
            <a:cxnLst>
              <a:cxn ang="0">
                <a:pos x="connsiteX0" y="connsiteY0"/>
              </a:cxn>
              <a:cxn ang="0">
                <a:pos x="connsiteX1" y="connsiteY1"/>
              </a:cxn>
              <a:cxn ang="0">
                <a:pos x="connsiteX2" y="connsiteY2"/>
              </a:cxn>
            </a:cxnLst>
            <a:rect l="l" t="t" r="r" b="b"/>
            <a:pathLst>
              <a:path w="2088292" h="1285103">
                <a:moveTo>
                  <a:pt x="0" y="0"/>
                </a:moveTo>
                <a:lnTo>
                  <a:pt x="2088292" y="0"/>
                </a:lnTo>
                <a:lnTo>
                  <a:pt x="2088292" y="1285103"/>
                </a:lnTo>
              </a:path>
            </a:pathLst>
          </a:custGeom>
          <a:noFill/>
          <a:ln w="28575">
            <a:solidFill>
              <a:srgbClr val="FF0000"/>
            </a:solidFill>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469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18957-26C3-8EA5-5A84-9D18DFC71376}"/>
              </a:ext>
            </a:extLst>
          </p:cNvPr>
          <p:cNvSpPr>
            <a:spLocks noGrp="1"/>
          </p:cNvSpPr>
          <p:nvPr>
            <p:ph type="title"/>
          </p:nvPr>
        </p:nvSpPr>
        <p:spPr/>
        <p:txBody>
          <a:bodyPr>
            <a:normAutofit/>
          </a:bodyPr>
          <a:lstStyle/>
          <a:p>
            <a:r>
              <a:rPr lang="en-US" altLang="ja-JP" dirty="0"/>
              <a:t>UTOL</a:t>
            </a:r>
            <a:r>
              <a:rPr lang="ja-JP" altLang="en-US" dirty="0"/>
              <a:t>：便利な学習管理システム</a:t>
            </a:r>
            <a:endParaRPr kumimoji="1" lang="ja-JP" altLang="en-US" dirty="0"/>
          </a:p>
        </p:txBody>
      </p:sp>
      <p:sp>
        <p:nvSpPr>
          <p:cNvPr id="3" name="コンテンツ プレースホルダー 2">
            <a:extLst>
              <a:ext uri="{FF2B5EF4-FFF2-40B4-BE49-F238E27FC236}">
                <a16:creationId xmlns:a16="http://schemas.microsoft.com/office/drawing/2014/main" id="{682FFDA6-C37E-5E8F-9BF7-228E6F6126CC}"/>
              </a:ext>
            </a:extLst>
          </p:cNvPr>
          <p:cNvSpPr>
            <a:spLocks noGrp="1"/>
          </p:cNvSpPr>
          <p:nvPr>
            <p:ph idx="1"/>
          </p:nvPr>
        </p:nvSpPr>
        <p:spPr/>
        <p:txBody>
          <a:bodyPr>
            <a:normAutofit/>
          </a:bodyPr>
          <a:lstStyle/>
          <a:p>
            <a:pPr>
              <a:lnSpc>
                <a:spcPct val="110000"/>
              </a:lnSpc>
            </a:pPr>
            <a:r>
              <a:rPr kumimoji="1" lang="en-US" altLang="ja-JP" dirty="0"/>
              <a:t>UTOL </a:t>
            </a:r>
            <a:r>
              <a:rPr kumimoji="1" lang="ja-JP" altLang="en-US" dirty="0"/>
              <a:t>は全学で利用可能な東京大学の学習管理システムです</a:t>
            </a:r>
            <a:endParaRPr kumimoji="1" lang="en-US" altLang="ja-JP" dirty="0"/>
          </a:p>
          <a:p>
            <a:pPr>
              <a:lnSpc>
                <a:spcPct val="110000"/>
              </a:lnSpc>
            </a:pPr>
            <a:r>
              <a:rPr kumimoji="1" lang="ja-JP" altLang="en-US" dirty="0"/>
              <a:t>ただし，利用するかどうかは各教員に委ねられています</a:t>
            </a:r>
            <a:endParaRPr kumimoji="1" lang="en-US" altLang="ja-JP" dirty="0"/>
          </a:p>
          <a:p>
            <a:pPr lvl="1">
              <a:lnSpc>
                <a:spcPct val="110000"/>
              </a:lnSpc>
            </a:pPr>
            <a:r>
              <a:rPr kumimoji="1" lang="ja-JP" altLang="en-US" sz="2000" dirty="0"/>
              <a:t>対面での開講の場合，</a:t>
            </a:r>
            <a:r>
              <a:rPr kumimoji="1" lang="en-US" altLang="ja-JP" sz="2000" dirty="0"/>
              <a:t>LMS </a:t>
            </a:r>
            <a:r>
              <a:rPr kumimoji="1" lang="ja-JP" altLang="en-US" sz="2000" dirty="0"/>
              <a:t>を利用せずに授業をおこなうこともできます</a:t>
            </a:r>
            <a:endParaRPr kumimoji="1" lang="en-US" altLang="ja-JP" sz="2000" dirty="0"/>
          </a:p>
          <a:p>
            <a:pPr lvl="1">
              <a:lnSpc>
                <a:spcPct val="110000"/>
              </a:lnSpc>
            </a:pPr>
            <a:r>
              <a:rPr kumimoji="1" lang="ja-JP" altLang="en-US" sz="2000" dirty="0"/>
              <a:t>一部の教員は </a:t>
            </a:r>
            <a:r>
              <a:rPr kumimoji="1" lang="en-US" altLang="ja-JP" sz="2000" dirty="0"/>
              <a:t>ECCS </a:t>
            </a:r>
            <a:r>
              <a:rPr kumimoji="1" lang="ja-JP" altLang="en-US" sz="2000" dirty="0"/>
              <a:t>クラウドメールで提供されている </a:t>
            </a:r>
            <a:r>
              <a:rPr kumimoji="1" lang="en-US" altLang="ja-JP" sz="2000" dirty="0"/>
              <a:t>Google Classroom </a:t>
            </a:r>
            <a:r>
              <a:rPr kumimoji="1" lang="ja-JP" altLang="en-US" sz="2000" dirty="0"/>
              <a:t>を使っています</a:t>
            </a:r>
            <a:endParaRPr kumimoji="1" lang="en-US" altLang="ja-JP" sz="2000" dirty="0"/>
          </a:p>
          <a:p>
            <a:pPr>
              <a:lnSpc>
                <a:spcPct val="110000"/>
              </a:lnSpc>
            </a:pPr>
            <a:r>
              <a:rPr kumimoji="1" lang="ja-JP" altLang="en-US" dirty="0"/>
              <a:t>学習管理システムとして，</a:t>
            </a:r>
            <a:r>
              <a:rPr kumimoji="1" lang="en-US" altLang="ja-JP" b="1" dirty="0">
                <a:solidFill>
                  <a:srgbClr val="FF0000"/>
                </a:solidFill>
              </a:rPr>
              <a:t>UTOL </a:t>
            </a:r>
            <a:r>
              <a:rPr kumimoji="1" lang="ja-JP" altLang="en-US" b="1" dirty="0">
                <a:solidFill>
                  <a:srgbClr val="FF0000"/>
                </a:solidFill>
              </a:rPr>
              <a:t>の利用を推奨しています</a:t>
            </a:r>
            <a:endParaRPr kumimoji="1" lang="en-US" altLang="ja-JP" b="1" dirty="0">
              <a:solidFill>
                <a:srgbClr val="FF0000"/>
              </a:solidFill>
            </a:endParaRPr>
          </a:p>
          <a:p>
            <a:pPr lvl="1">
              <a:lnSpc>
                <a:spcPct val="110000"/>
              </a:lnSpc>
            </a:pPr>
            <a:r>
              <a:rPr kumimoji="1" lang="ja-JP" altLang="en-US" sz="2000" dirty="0"/>
              <a:t>学生にとってはシステムが統一されていることが望ましいです</a:t>
            </a:r>
            <a:endParaRPr kumimoji="1" lang="en-US" altLang="ja-JP" sz="2000" dirty="0"/>
          </a:p>
          <a:p>
            <a:pPr lvl="2">
              <a:lnSpc>
                <a:spcPct val="110000"/>
              </a:lnSpc>
            </a:pPr>
            <a:r>
              <a:rPr kumimoji="1" lang="ja-JP" altLang="en-US" dirty="0"/>
              <a:t>受講する授業によって利用するシステムやツールがバラバラだと，</a:t>
            </a:r>
            <a:br>
              <a:rPr kumimoji="1" lang="en-US" altLang="ja-JP" dirty="0"/>
            </a:br>
            <a:r>
              <a:rPr kumimoji="1" lang="ja-JP" altLang="en-US" dirty="0"/>
              <a:t>学生に混乱を生じさせてしまいます！</a:t>
            </a:r>
            <a:endParaRPr kumimoji="1" lang="en-US" altLang="ja-JP" dirty="0"/>
          </a:p>
          <a:p>
            <a:pPr lvl="1">
              <a:lnSpc>
                <a:spcPct val="110000"/>
              </a:lnSpc>
            </a:pPr>
            <a:r>
              <a:rPr lang="ja-JP" altLang="en-US" sz="2000" dirty="0"/>
              <a:t>担当教員と</a:t>
            </a:r>
            <a:r>
              <a:rPr lang="en-US" altLang="ja-JP" sz="2000" dirty="0"/>
              <a:t>TA</a:t>
            </a:r>
            <a:r>
              <a:rPr lang="ja-JP" altLang="en-US" sz="2000" dirty="0"/>
              <a:t>は，登録している学生と，お互いのメールアドレスを知らなくても連絡を取ることができます</a:t>
            </a:r>
            <a:endParaRPr kumimoji="1" lang="ja-JP" altLang="en-US" sz="2000" dirty="0"/>
          </a:p>
        </p:txBody>
      </p:sp>
      <p:sp>
        <p:nvSpPr>
          <p:cNvPr id="4" name="日付プレースホルダー 3">
            <a:extLst>
              <a:ext uri="{FF2B5EF4-FFF2-40B4-BE49-F238E27FC236}">
                <a16:creationId xmlns:a16="http://schemas.microsoft.com/office/drawing/2014/main" id="{CAD193B7-8DD1-4D46-E019-F25338BFC7F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91768F9-732B-EBDE-67F8-94675BBC2A92}"/>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C59AB10A-3DDE-0602-9E91-489FCB7EA36D}"/>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Tree>
    <p:extLst>
      <p:ext uri="{BB962C8B-B14F-4D97-AF65-F5344CB8AC3E}">
        <p14:creationId xmlns:p14="http://schemas.microsoft.com/office/powerpoint/2010/main" val="2120517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3E151C-C2E5-CE4B-69C6-5A102FF83D32}"/>
              </a:ext>
            </a:extLst>
          </p:cNvPr>
          <p:cNvSpPr>
            <a:spLocks noGrp="1"/>
          </p:cNvSpPr>
          <p:nvPr>
            <p:ph type="title"/>
          </p:nvPr>
        </p:nvSpPr>
        <p:spPr/>
        <p:txBody>
          <a:bodyPr>
            <a:normAutofit fontScale="90000"/>
          </a:bodyPr>
          <a:lstStyle/>
          <a:p>
            <a:r>
              <a:rPr kumimoji="1" lang="ja-JP" altLang="en-US" dirty="0"/>
              <a:t>授業担当教員が</a:t>
            </a:r>
            <a:r>
              <a:rPr kumimoji="1" lang="en-US" altLang="ja-JP" b="1" dirty="0"/>
              <a:t>UTOL</a:t>
            </a:r>
            <a:r>
              <a:rPr kumimoji="1" lang="ja-JP" altLang="en-US" b="1" dirty="0"/>
              <a:t>でしなければならない</a:t>
            </a:r>
            <a:r>
              <a:rPr kumimoji="1" lang="ja-JP" altLang="en-US" dirty="0"/>
              <a:t>こと</a:t>
            </a:r>
          </a:p>
        </p:txBody>
      </p:sp>
      <p:sp>
        <p:nvSpPr>
          <p:cNvPr id="4" name="日付プレースホルダー 3">
            <a:extLst>
              <a:ext uri="{FF2B5EF4-FFF2-40B4-BE49-F238E27FC236}">
                <a16:creationId xmlns:a16="http://schemas.microsoft.com/office/drawing/2014/main" id="{90E9CF1D-3B78-D275-E9DD-D8C382E4B0F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43AAE5-A27E-1227-74DB-0B16AA7DA52D}"/>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DA0AB87-F27B-4A58-EBD3-D181139CF6FB}"/>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sp>
        <p:nvSpPr>
          <p:cNvPr id="9" name="角丸四角形 13">
            <a:extLst>
              <a:ext uri="{FF2B5EF4-FFF2-40B4-BE49-F238E27FC236}">
                <a16:creationId xmlns:a16="http://schemas.microsoft.com/office/drawing/2014/main" id="{7C79D597-1168-6513-B9AA-1AF8920D8634}"/>
              </a:ext>
            </a:extLst>
          </p:cNvPr>
          <p:cNvSpPr/>
          <p:nvPr/>
        </p:nvSpPr>
        <p:spPr>
          <a:xfrm>
            <a:off x="650205" y="2570724"/>
            <a:ext cx="5275593" cy="3277986"/>
          </a:xfrm>
          <a:prstGeom prst="roundRect">
            <a:avLst>
              <a:gd name="adj" fmla="val 8918"/>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15">
            <a:extLst>
              <a:ext uri="{FF2B5EF4-FFF2-40B4-BE49-F238E27FC236}">
                <a16:creationId xmlns:a16="http://schemas.microsoft.com/office/drawing/2014/main" id="{43D0F904-EA0E-8A3A-2882-4A1C706EC780}"/>
              </a:ext>
            </a:extLst>
          </p:cNvPr>
          <p:cNvSpPr/>
          <p:nvPr/>
        </p:nvSpPr>
        <p:spPr>
          <a:xfrm>
            <a:off x="6331922" y="2570724"/>
            <a:ext cx="5291025" cy="3277986"/>
          </a:xfrm>
          <a:prstGeom prst="roundRect">
            <a:avLst>
              <a:gd name="adj" fmla="val 8918"/>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14A6CB5D-4491-BE43-990E-8F3682C01911}"/>
              </a:ext>
            </a:extLst>
          </p:cNvPr>
          <p:cNvSpPr txBox="1">
            <a:spLocks/>
          </p:cNvSpPr>
          <p:nvPr/>
        </p:nvSpPr>
        <p:spPr>
          <a:xfrm>
            <a:off x="838200" y="1251284"/>
            <a:ext cx="10515600" cy="789794"/>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kumimoji="1" lang="en-US" altLang="ja-JP" sz="3600" b="1" dirty="0">
                <a:solidFill>
                  <a:srgbClr val="155F90"/>
                </a:solidFill>
              </a:rPr>
              <a:t>UTOL </a:t>
            </a:r>
            <a:r>
              <a:rPr kumimoji="1" lang="ja-JP" altLang="en-US" sz="3600" b="1" dirty="0">
                <a:solidFill>
                  <a:srgbClr val="155F90"/>
                </a:solidFill>
              </a:rPr>
              <a:t>を利用するかどうか決める</a:t>
            </a:r>
            <a:endParaRPr lang="en-US" altLang="ja-JP" sz="3600" dirty="0">
              <a:ea typeface="メイリオ"/>
              <a:cs typeface="Calibri"/>
            </a:endParaRPr>
          </a:p>
        </p:txBody>
      </p:sp>
      <p:sp>
        <p:nvSpPr>
          <p:cNvPr id="13" name="テキスト ボックス 12">
            <a:extLst>
              <a:ext uri="{FF2B5EF4-FFF2-40B4-BE49-F238E27FC236}">
                <a16:creationId xmlns:a16="http://schemas.microsoft.com/office/drawing/2014/main" id="{79194DAC-F383-1DD5-0452-DDF1E24715B2}"/>
              </a:ext>
            </a:extLst>
          </p:cNvPr>
          <p:cNvSpPr txBox="1"/>
          <p:nvPr/>
        </p:nvSpPr>
        <p:spPr>
          <a:xfrm>
            <a:off x="792451" y="4278983"/>
            <a:ext cx="49911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r>
              <a:rPr kumimoji="1" lang="ja-JP" altLang="en-US" sz="2800" b="1" dirty="0">
                <a:solidFill>
                  <a:srgbClr val="155F90"/>
                </a:solidFill>
              </a:rPr>
              <a:t>登録の制限</a:t>
            </a:r>
            <a:r>
              <a:rPr kumimoji="1" lang="ja-JP" altLang="en-US" sz="2800" dirty="0"/>
              <a:t>を設定する</a:t>
            </a:r>
            <a:br>
              <a:rPr kumimoji="1" lang="en-US" altLang="ja-JP" sz="2800" dirty="0"/>
            </a:br>
            <a:r>
              <a:rPr kumimoji="1" lang="ja-JP" altLang="en-US" sz="2800" dirty="0"/>
              <a:t>（「履修者範囲</a:t>
            </a:r>
            <a:r>
              <a:rPr lang="ja-JP" altLang="en-US" sz="2800" dirty="0"/>
              <a:t>」の</a:t>
            </a:r>
            <a:r>
              <a:rPr kumimoji="1" lang="ja-JP" altLang="en-US" sz="2800" dirty="0"/>
              <a:t>設定）</a:t>
            </a:r>
            <a:endParaRPr lang="en-US" altLang="ja-JP" sz="1600" dirty="0">
              <a:ea typeface="Meiryo UI"/>
              <a:cs typeface="Calibri"/>
            </a:endParaRPr>
          </a:p>
        </p:txBody>
      </p:sp>
      <p:sp>
        <p:nvSpPr>
          <p:cNvPr id="14" name="矢印: 下 13">
            <a:extLst>
              <a:ext uri="{FF2B5EF4-FFF2-40B4-BE49-F238E27FC236}">
                <a16:creationId xmlns:a16="http://schemas.microsoft.com/office/drawing/2014/main" id="{F4B1ECC0-A5E1-DC0E-5F05-7A86150CA504}"/>
              </a:ext>
            </a:extLst>
          </p:cNvPr>
          <p:cNvSpPr/>
          <p:nvPr/>
        </p:nvSpPr>
        <p:spPr>
          <a:xfrm>
            <a:off x="4222551" y="2386852"/>
            <a:ext cx="549088" cy="1165411"/>
          </a:xfrm>
          <a:prstGeom prst="downArrow">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矢印: 下 14">
            <a:extLst>
              <a:ext uri="{FF2B5EF4-FFF2-40B4-BE49-F238E27FC236}">
                <a16:creationId xmlns:a16="http://schemas.microsoft.com/office/drawing/2014/main" id="{E16B37AE-A893-F927-1DF4-A2DEA472DF2C}"/>
              </a:ext>
            </a:extLst>
          </p:cNvPr>
          <p:cNvSpPr/>
          <p:nvPr/>
        </p:nvSpPr>
        <p:spPr>
          <a:xfrm>
            <a:off x="6525101" y="2386852"/>
            <a:ext cx="549088" cy="1165411"/>
          </a:xfrm>
          <a:prstGeom prst="down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テキスト ボックス 15">
            <a:extLst>
              <a:ext uri="{FF2B5EF4-FFF2-40B4-BE49-F238E27FC236}">
                <a16:creationId xmlns:a16="http://schemas.microsoft.com/office/drawing/2014/main" id="{7546BEE3-EA9D-482E-5CD6-839581263715}"/>
              </a:ext>
            </a:extLst>
          </p:cNvPr>
          <p:cNvSpPr txBox="1"/>
          <p:nvPr/>
        </p:nvSpPr>
        <p:spPr>
          <a:xfrm>
            <a:off x="1028472" y="2673834"/>
            <a:ext cx="361478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dirty="0">
                <a:ea typeface="メイリオ"/>
              </a:rPr>
              <a:t>使う場合</a:t>
            </a:r>
            <a:r>
              <a:rPr lang="ja-JP" altLang="en-US" sz="3200" b="1" dirty="0">
                <a:solidFill>
                  <a:srgbClr val="FF0000"/>
                </a:solidFill>
                <a:ea typeface="メイリオ"/>
                <a:cs typeface="Calibri"/>
              </a:rPr>
              <a:t>（推奨）</a:t>
            </a:r>
            <a:endParaRPr lang="en-US" sz="2800" dirty="0">
              <a:ea typeface="Calibri"/>
              <a:cs typeface="Calibri"/>
            </a:endParaRPr>
          </a:p>
        </p:txBody>
      </p:sp>
      <p:sp>
        <p:nvSpPr>
          <p:cNvPr id="17" name="テキスト ボックス 16">
            <a:extLst>
              <a:ext uri="{FF2B5EF4-FFF2-40B4-BE49-F238E27FC236}">
                <a16:creationId xmlns:a16="http://schemas.microsoft.com/office/drawing/2014/main" id="{7AE4E439-1C29-AE23-49C1-5E3483A19FA4}"/>
              </a:ext>
            </a:extLst>
          </p:cNvPr>
          <p:cNvSpPr txBox="1"/>
          <p:nvPr/>
        </p:nvSpPr>
        <p:spPr>
          <a:xfrm>
            <a:off x="7074189" y="2674535"/>
            <a:ext cx="31492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dirty="0">
                <a:ea typeface="メイリオ"/>
              </a:rPr>
              <a:t>使わない場合</a:t>
            </a:r>
            <a:endParaRPr lang="en-US" dirty="0"/>
          </a:p>
        </p:txBody>
      </p:sp>
      <p:sp>
        <p:nvSpPr>
          <p:cNvPr id="18" name="正方形/長方形 17">
            <a:extLst>
              <a:ext uri="{FF2B5EF4-FFF2-40B4-BE49-F238E27FC236}">
                <a16:creationId xmlns:a16="http://schemas.microsoft.com/office/drawing/2014/main" id="{8C65844D-5A46-C267-17FC-EA0EB71D5CA7}"/>
              </a:ext>
            </a:extLst>
          </p:cNvPr>
          <p:cNvSpPr/>
          <p:nvPr/>
        </p:nvSpPr>
        <p:spPr>
          <a:xfrm>
            <a:off x="1805959" y="1313573"/>
            <a:ext cx="8526333" cy="784479"/>
          </a:xfrm>
          <a:prstGeom prst="rect">
            <a:avLst/>
          </a:prstGeom>
          <a:noFill/>
          <a:ln w="57150">
            <a:solidFill>
              <a:srgbClr val="155F9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9" name="図 18" descr="アイコン&#10;&#10;自動的に生成された説明">
            <a:extLst>
              <a:ext uri="{FF2B5EF4-FFF2-40B4-BE49-F238E27FC236}">
                <a16:creationId xmlns:a16="http://schemas.microsoft.com/office/drawing/2014/main" id="{B8CE0882-9035-274F-5A39-177CFB4127F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80614" y="3569498"/>
            <a:ext cx="2032900" cy="497792"/>
          </a:xfrm>
          <a:prstGeom prst="rect">
            <a:avLst/>
          </a:prstGeom>
          <a:ln>
            <a:noFill/>
          </a:ln>
        </p:spPr>
      </p:pic>
      <p:sp>
        <p:nvSpPr>
          <p:cNvPr id="20" name="テキスト ボックス 19">
            <a:extLst>
              <a:ext uri="{FF2B5EF4-FFF2-40B4-BE49-F238E27FC236}">
                <a16:creationId xmlns:a16="http://schemas.microsoft.com/office/drawing/2014/main" id="{D6AB2AF2-03A2-F66F-7ABD-9699963AB7D9}"/>
              </a:ext>
            </a:extLst>
          </p:cNvPr>
          <p:cNvSpPr txBox="1"/>
          <p:nvPr/>
        </p:nvSpPr>
        <p:spPr>
          <a:xfrm>
            <a:off x="6425986" y="4340537"/>
            <a:ext cx="5102895" cy="1384995"/>
          </a:xfrm>
          <a:prstGeom prst="rect">
            <a:avLst/>
          </a:prstGeom>
          <a:noFill/>
        </p:spPr>
        <p:txBody>
          <a:bodyPr wrap="square" rtlCol="0">
            <a:spAutoFit/>
          </a:bodyPr>
          <a:lstStyle/>
          <a:p>
            <a:r>
              <a:rPr kumimoji="1" lang="en-US" altLang="ja-JP" sz="2800" dirty="0"/>
              <a:t>UTAS</a:t>
            </a:r>
            <a:r>
              <a:rPr kumimoji="1" lang="ja-JP" altLang="en-US" sz="2800" dirty="0"/>
              <a:t>のシラバスに反映し，</a:t>
            </a:r>
            <a:br>
              <a:rPr lang="en-US" altLang="ja-JP" sz="2800" dirty="0"/>
            </a:br>
            <a:r>
              <a:rPr lang="ja-JP" altLang="en-US" sz="2800" dirty="0"/>
              <a:t>授業についての</a:t>
            </a:r>
            <a:r>
              <a:rPr kumimoji="1" lang="ja-JP" altLang="en-US" sz="2800" dirty="0"/>
              <a:t>標準的な連絡手段を別途指示する</a:t>
            </a:r>
          </a:p>
        </p:txBody>
      </p:sp>
    </p:spTree>
    <p:extLst>
      <p:ext uri="{BB962C8B-B14F-4D97-AF65-F5344CB8AC3E}">
        <p14:creationId xmlns:p14="http://schemas.microsoft.com/office/powerpoint/2010/main" val="2548415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96D70-55AD-6EC5-9262-07560A188B4A}"/>
              </a:ext>
            </a:extLst>
          </p:cNvPr>
          <p:cNvSpPr>
            <a:spLocks noGrp="1"/>
          </p:cNvSpPr>
          <p:nvPr>
            <p:ph type="title"/>
          </p:nvPr>
        </p:nvSpPr>
        <p:spPr/>
        <p:txBody>
          <a:bodyPr>
            <a:normAutofit/>
          </a:bodyPr>
          <a:lstStyle/>
          <a:p>
            <a:r>
              <a:rPr kumimoji="1" lang="en-US" altLang="ja-JP" dirty="0"/>
              <a:t>UTOL</a:t>
            </a:r>
            <a:r>
              <a:rPr kumimoji="1" lang="ja-JP" altLang="en-US" dirty="0"/>
              <a:t>での登録の制限とは</a:t>
            </a:r>
          </a:p>
        </p:txBody>
      </p:sp>
      <p:sp>
        <p:nvSpPr>
          <p:cNvPr id="4" name="日付プレースホルダー 3">
            <a:extLst>
              <a:ext uri="{FF2B5EF4-FFF2-40B4-BE49-F238E27FC236}">
                <a16:creationId xmlns:a16="http://schemas.microsoft.com/office/drawing/2014/main" id="{35389395-6791-2762-DBA7-E69CF7FDCE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2E4E1C1-8B75-D2E9-0A3A-8D137E21A614}"/>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2841C30B-F065-DFB7-3E49-CC109EBA2BC2}"/>
              </a:ext>
            </a:extLst>
          </p:cNvPr>
          <p:cNvSpPr>
            <a:spLocks noGrp="1"/>
          </p:cNvSpPr>
          <p:nvPr>
            <p:ph type="sldNum" sz="quarter" idx="12"/>
          </p:nvPr>
        </p:nvSpPr>
        <p:spPr/>
        <p:txBody>
          <a:bodyPr/>
          <a:lstStyle/>
          <a:p>
            <a:fld id="{238D974C-B194-4AA9-B594-062E052A82EF}" type="slidenum">
              <a:rPr kumimoji="1" lang="ja-JP" altLang="en-US" smtClean="0"/>
              <a:t>19</a:t>
            </a:fld>
            <a:endParaRPr kumimoji="1" lang="ja-JP" altLang="en-US"/>
          </a:p>
        </p:txBody>
      </p:sp>
      <p:sp>
        <p:nvSpPr>
          <p:cNvPr id="3" name="正方形/長方形 2">
            <a:extLst>
              <a:ext uri="{FF2B5EF4-FFF2-40B4-BE49-F238E27FC236}">
                <a16:creationId xmlns:a16="http://schemas.microsoft.com/office/drawing/2014/main" id="{4FA194A5-F836-C301-D12F-D2FD637C0AF7}"/>
              </a:ext>
            </a:extLst>
          </p:cNvPr>
          <p:cNvSpPr/>
          <p:nvPr/>
        </p:nvSpPr>
        <p:spPr>
          <a:xfrm>
            <a:off x="365994" y="4054842"/>
            <a:ext cx="3788227" cy="1648724"/>
          </a:xfrm>
          <a:prstGeom prst="rect">
            <a:avLst/>
          </a:prstGeom>
          <a:solidFill>
            <a:srgbClr val="FF0000">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7A50032-AE6D-F574-DE64-2566C7AC51F2}"/>
              </a:ext>
            </a:extLst>
          </p:cNvPr>
          <p:cNvSpPr/>
          <p:nvPr/>
        </p:nvSpPr>
        <p:spPr>
          <a:xfrm>
            <a:off x="4154223" y="4054842"/>
            <a:ext cx="3853759" cy="1648724"/>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F258525-323D-3E80-7D32-75F91DFD1C34}"/>
              </a:ext>
            </a:extLst>
          </p:cNvPr>
          <p:cNvSpPr/>
          <p:nvPr/>
        </p:nvSpPr>
        <p:spPr>
          <a:xfrm>
            <a:off x="365994" y="2951756"/>
            <a:ext cx="11460009" cy="1099833"/>
          </a:xfrm>
          <a:prstGeom prst="rect">
            <a:avLst/>
          </a:prstGeom>
          <a:solidFill>
            <a:schemeClr val="accent3">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5C471CC3-6DEA-57E4-0673-F716882A4E9B}"/>
              </a:ext>
            </a:extLst>
          </p:cNvPr>
          <p:cNvSpPr/>
          <p:nvPr/>
        </p:nvSpPr>
        <p:spPr>
          <a:xfrm>
            <a:off x="8017042" y="4054842"/>
            <a:ext cx="3827077" cy="1648724"/>
          </a:xfrm>
          <a:prstGeom prst="rect">
            <a:avLst/>
          </a:prstGeom>
          <a:solidFill>
            <a:srgbClr val="FF0000">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FAAC9A2-0326-9C4F-EE92-26C230C1E3B2}"/>
              </a:ext>
            </a:extLst>
          </p:cNvPr>
          <p:cNvSpPr/>
          <p:nvPr/>
        </p:nvSpPr>
        <p:spPr>
          <a:xfrm>
            <a:off x="4342495" y="1163670"/>
            <a:ext cx="3503274" cy="167135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C3A6006-9CAE-814F-F3F5-44840088FF50}"/>
              </a:ext>
            </a:extLst>
          </p:cNvPr>
          <p:cNvSpPr/>
          <p:nvPr/>
        </p:nvSpPr>
        <p:spPr>
          <a:xfrm>
            <a:off x="8195396" y="1163670"/>
            <a:ext cx="3503274" cy="167135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3A183F5E-F561-5540-B0EF-67D22D22B561}"/>
              </a:ext>
            </a:extLst>
          </p:cNvPr>
          <p:cNvSpPr txBox="1"/>
          <p:nvPr/>
        </p:nvSpPr>
        <p:spPr>
          <a:xfrm>
            <a:off x="4969908" y="2214548"/>
            <a:ext cx="2248448" cy="584775"/>
          </a:xfrm>
          <a:prstGeom prst="rect">
            <a:avLst/>
          </a:prstGeom>
          <a:noFill/>
        </p:spPr>
        <p:txBody>
          <a:bodyPr wrap="square">
            <a:spAutoFit/>
          </a:bodyPr>
          <a:lstStyle/>
          <a:p>
            <a:pPr algn="ctr">
              <a:lnSpc>
                <a:spcPct val="100000"/>
              </a:lnSpc>
            </a:pPr>
            <a:r>
              <a:rPr kumimoji="1" lang="en-US" altLang="ja-JP" sz="3200" b="1">
                <a:solidFill>
                  <a:srgbClr val="155F90"/>
                </a:solidFill>
              </a:rPr>
              <a:t>UTAS</a:t>
            </a:r>
            <a:endParaRPr kumimoji="1" lang="en-US" altLang="ja-JP"/>
          </a:p>
        </p:txBody>
      </p:sp>
      <p:sp>
        <p:nvSpPr>
          <p:cNvPr id="21" name="テキスト ボックス 20">
            <a:extLst>
              <a:ext uri="{FF2B5EF4-FFF2-40B4-BE49-F238E27FC236}">
                <a16:creationId xmlns:a16="http://schemas.microsoft.com/office/drawing/2014/main" id="{CE445761-A2C4-3F04-0C7D-FFA07D8F915F}"/>
              </a:ext>
            </a:extLst>
          </p:cNvPr>
          <p:cNvSpPr txBox="1"/>
          <p:nvPr/>
        </p:nvSpPr>
        <p:spPr>
          <a:xfrm>
            <a:off x="8822809" y="2214548"/>
            <a:ext cx="2248448" cy="584775"/>
          </a:xfrm>
          <a:prstGeom prst="rect">
            <a:avLst/>
          </a:prstGeom>
          <a:noFill/>
        </p:spPr>
        <p:txBody>
          <a:bodyPr wrap="square">
            <a:spAutoFit/>
          </a:bodyPr>
          <a:lstStyle/>
          <a:p>
            <a:pPr algn="ctr">
              <a:lnSpc>
                <a:spcPct val="100000"/>
              </a:lnSpc>
            </a:pPr>
            <a:r>
              <a:rPr lang="en-US" altLang="ja-JP" sz="3200" b="1" dirty="0">
                <a:solidFill>
                  <a:srgbClr val="155F90"/>
                </a:solidFill>
              </a:rPr>
              <a:t>UTOL</a:t>
            </a:r>
            <a:endParaRPr lang="en-US" altLang="ja-JP" dirty="0"/>
          </a:p>
        </p:txBody>
      </p:sp>
      <p:pic>
        <p:nvPicPr>
          <p:cNvPr id="22" name="図 21" descr="ロゴ&#10;&#10;自動的に生成された説明">
            <a:extLst>
              <a:ext uri="{FF2B5EF4-FFF2-40B4-BE49-F238E27FC236}">
                <a16:creationId xmlns:a16="http://schemas.microsoft.com/office/drawing/2014/main" id="{B91D660A-3B0E-3A10-4C23-05FB950E2FB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523770" y="1327271"/>
            <a:ext cx="1140724" cy="980310"/>
          </a:xfrm>
          <a:prstGeom prst="rect">
            <a:avLst/>
          </a:prstGeom>
          <a:ln>
            <a:noFill/>
          </a:ln>
        </p:spPr>
      </p:pic>
      <p:pic>
        <p:nvPicPr>
          <p:cNvPr id="23" name="図 22" descr="アイコン&#10;&#10;自動的に生成された説明">
            <a:extLst>
              <a:ext uri="{FF2B5EF4-FFF2-40B4-BE49-F238E27FC236}">
                <a16:creationId xmlns:a16="http://schemas.microsoft.com/office/drawing/2014/main" id="{6218B996-9C5D-74AD-1A2B-489BA3E1FEB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10600" y="1457190"/>
            <a:ext cx="2671635" cy="665879"/>
          </a:xfrm>
          <a:prstGeom prst="rect">
            <a:avLst/>
          </a:prstGeom>
          <a:ln>
            <a:noFill/>
          </a:ln>
        </p:spPr>
      </p:pic>
      <p:sp>
        <p:nvSpPr>
          <p:cNvPr id="24" name="テキスト ボックス 23">
            <a:extLst>
              <a:ext uri="{FF2B5EF4-FFF2-40B4-BE49-F238E27FC236}">
                <a16:creationId xmlns:a16="http://schemas.microsoft.com/office/drawing/2014/main" id="{2400BA5F-4570-6090-5036-ACAF072FE8D8}"/>
              </a:ext>
            </a:extLst>
          </p:cNvPr>
          <p:cNvSpPr txBox="1"/>
          <p:nvPr/>
        </p:nvSpPr>
        <p:spPr>
          <a:xfrm>
            <a:off x="505902" y="3083811"/>
            <a:ext cx="2287806" cy="892552"/>
          </a:xfrm>
          <a:prstGeom prst="rect">
            <a:avLst/>
          </a:prstGeom>
          <a:noFill/>
        </p:spPr>
        <p:txBody>
          <a:bodyPr wrap="none" rtlCol="0">
            <a:spAutoFit/>
          </a:bodyPr>
          <a:lstStyle/>
          <a:p>
            <a:r>
              <a:rPr kumimoji="1" lang="ja-JP" altLang="en-US" sz="2800" b="1" dirty="0">
                <a:solidFill>
                  <a:srgbClr val="FF0000"/>
                </a:solidFill>
              </a:rPr>
              <a:t>単位の修得</a:t>
            </a:r>
            <a:r>
              <a:rPr kumimoji="1" lang="ja-JP" altLang="en-US" sz="2400" dirty="0"/>
              <a:t>を</a:t>
            </a:r>
            <a:endParaRPr kumimoji="1" lang="en-US" altLang="ja-JP" sz="2400" dirty="0"/>
          </a:p>
          <a:p>
            <a:r>
              <a:rPr kumimoji="1" lang="ja-JP" altLang="en-US" sz="2400" dirty="0"/>
              <a:t>希望する学生</a:t>
            </a:r>
            <a:endParaRPr kumimoji="1" lang="ja-JP" altLang="en-US" sz="2400" b="1" dirty="0">
              <a:solidFill>
                <a:srgbClr val="FF0000"/>
              </a:solidFill>
            </a:endParaRPr>
          </a:p>
        </p:txBody>
      </p:sp>
      <p:sp>
        <p:nvSpPr>
          <p:cNvPr id="25" name="テキスト ボックス 24">
            <a:extLst>
              <a:ext uri="{FF2B5EF4-FFF2-40B4-BE49-F238E27FC236}">
                <a16:creationId xmlns:a16="http://schemas.microsoft.com/office/drawing/2014/main" id="{0B4AF609-188F-BE8E-F17F-E51295358B7C}"/>
              </a:ext>
            </a:extLst>
          </p:cNvPr>
          <p:cNvSpPr txBox="1"/>
          <p:nvPr/>
        </p:nvSpPr>
        <p:spPr>
          <a:xfrm>
            <a:off x="505902" y="4092513"/>
            <a:ext cx="2954655" cy="830997"/>
          </a:xfrm>
          <a:prstGeom prst="rect">
            <a:avLst/>
          </a:prstGeom>
          <a:noFill/>
        </p:spPr>
        <p:txBody>
          <a:bodyPr wrap="none" rtlCol="0">
            <a:spAutoFit/>
          </a:bodyPr>
          <a:lstStyle/>
          <a:p>
            <a:r>
              <a:rPr kumimoji="1" lang="ja-JP" altLang="en-US" sz="2400" b="1" dirty="0">
                <a:solidFill>
                  <a:srgbClr val="FF0000"/>
                </a:solidFill>
              </a:rPr>
              <a:t>授業への出席だけ</a:t>
            </a:r>
            <a:r>
              <a:rPr kumimoji="1" lang="ja-JP" altLang="en-US" sz="2400" dirty="0"/>
              <a:t>を</a:t>
            </a:r>
            <a:endParaRPr kumimoji="1" lang="en-US" altLang="ja-JP" sz="2400" dirty="0"/>
          </a:p>
          <a:p>
            <a:r>
              <a:rPr lang="ja-JP" altLang="en-US" sz="2400" dirty="0"/>
              <a:t>希望する学生</a:t>
            </a:r>
            <a:endParaRPr kumimoji="1" lang="ja-JP" altLang="en-US" sz="2400" dirty="0"/>
          </a:p>
        </p:txBody>
      </p:sp>
      <p:sp>
        <p:nvSpPr>
          <p:cNvPr id="26" name="テキスト ボックス 25">
            <a:extLst>
              <a:ext uri="{FF2B5EF4-FFF2-40B4-BE49-F238E27FC236}">
                <a16:creationId xmlns:a16="http://schemas.microsoft.com/office/drawing/2014/main" id="{67E4B03F-E0E5-33C2-010F-CBEE2A38FB84}"/>
              </a:ext>
            </a:extLst>
          </p:cNvPr>
          <p:cNvSpPr txBox="1"/>
          <p:nvPr/>
        </p:nvSpPr>
        <p:spPr>
          <a:xfrm>
            <a:off x="505902" y="4909289"/>
            <a:ext cx="3570208" cy="830997"/>
          </a:xfrm>
          <a:prstGeom prst="rect">
            <a:avLst/>
          </a:prstGeom>
          <a:noFill/>
        </p:spPr>
        <p:txBody>
          <a:bodyPr wrap="none" rtlCol="0">
            <a:spAutoFit/>
          </a:bodyPr>
          <a:lstStyle/>
          <a:p>
            <a:r>
              <a:rPr kumimoji="1" lang="ja-JP" altLang="en-US" sz="2400" dirty="0"/>
              <a:t>（配布資料の閲覧だけを</a:t>
            </a:r>
            <a:endParaRPr kumimoji="1" lang="en-US" altLang="ja-JP" sz="2400" dirty="0"/>
          </a:p>
          <a:p>
            <a:r>
              <a:rPr lang="ja-JP" altLang="en-US" sz="2400" dirty="0"/>
              <a:t>　希望する学生</a:t>
            </a:r>
            <a:r>
              <a:rPr kumimoji="1" lang="ja-JP" altLang="en-US" sz="2400" dirty="0"/>
              <a:t>）</a:t>
            </a:r>
          </a:p>
        </p:txBody>
      </p:sp>
      <p:cxnSp>
        <p:nvCxnSpPr>
          <p:cNvPr id="27" name="直線コネクタ 26">
            <a:extLst>
              <a:ext uri="{FF2B5EF4-FFF2-40B4-BE49-F238E27FC236}">
                <a16:creationId xmlns:a16="http://schemas.microsoft.com/office/drawing/2014/main" id="{5E8BF768-6E6D-114A-0F48-5ED31402A4CA}"/>
              </a:ext>
            </a:extLst>
          </p:cNvPr>
          <p:cNvCxnSpPr/>
          <p:nvPr/>
        </p:nvCxnSpPr>
        <p:spPr>
          <a:xfrm>
            <a:off x="262826" y="2947575"/>
            <a:ext cx="11662611"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6D7DE1F9-15D3-BE47-FDCD-D1DC456016E8}"/>
              </a:ext>
            </a:extLst>
          </p:cNvPr>
          <p:cNvCxnSpPr/>
          <p:nvPr/>
        </p:nvCxnSpPr>
        <p:spPr>
          <a:xfrm>
            <a:off x="262826" y="4054842"/>
            <a:ext cx="11662611"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928E47C9-EBB7-BF84-86E6-76BE1A98F814}"/>
              </a:ext>
            </a:extLst>
          </p:cNvPr>
          <p:cNvCxnSpPr/>
          <p:nvPr/>
        </p:nvCxnSpPr>
        <p:spPr>
          <a:xfrm>
            <a:off x="262826" y="5706817"/>
            <a:ext cx="11662611"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F7259F81-5004-392C-EE24-94ABAC8A83AD}"/>
              </a:ext>
            </a:extLst>
          </p:cNvPr>
          <p:cNvCxnSpPr>
            <a:cxnSpLocks/>
          </p:cNvCxnSpPr>
          <p:nvPr/>
        </p:nvCxnSpPr>
        <p:spPr>
          <a:xfrm>
            <a:off x="4150895" y="1085526"/>
            <a:ext cx="0" cy="470895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19FE0F9D-D507-208F-0117-E80BE160CFE6}"/>
              </a:ext>
            </a:extLst>
          </p:cNvPr>
          <p:cNvCxnSpPr>
            <a:cxnSpLocks/>
          </p:cNvCxnSpPr>
          <p:nvPr/>
        </p:nvCxnSpPr>
        <p:spPr>
          <a:xfrm>
            <a:off x="8017042" y="1085526"/>
            <a:ext cx="0" cy="470895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DA266337-E373-28B7-42EE-445418146652}"/>
              </a:ext>
            </a:extLst>
          </p:cNvPr>
          <p:cNvCxnSpPr>
            <a:cxnSpLocks/>
          </p:cNvCxnSpPr>
          <p:nvPr/>
        </p:nvCxnSpPr>
        <p:spPr>
          <a:xfrm>
            <a:off x="11835063" y="1085526"/>
            <a:ext cx="0" cy="4708953"/>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3" name="テキスト ボックス 32">
            <a:extLst>
              <a:ext uri="{FF2B5EF4-FFF2-40B4-BE49-F238E27FC236}">
                <a16:creationId xmlns:a16="http://schemas.microsoft.com/office/drawing/2014/main" id="{C5884E32-15BE-9796-7007-8B2CBA0657CC}"/>
              </a:ext>
            </a:extLst>
          </p:cNvPr>
          <p:cNvSpPr txBox="1"/>
          <p:nvPr/>
        </p:nvSpPr>
        <p:spPr>
          <a:xfrm>
            <a:off x="5399634" y="3131505"/>
            <a:ext cx="1415772" cy="461665"/>
          </a:xfrm>
          <a:prstGeom prst="rect">
            <a:avLst/>
          </a:prstGeom>
          <a:noFill/>
        </p:spPr>
        <p:txBody>
          <a:bodyPr wrap="none" rtlCol="0">
            <a:spAutoFit/>
          </a:bodyPr>
          <a:lstStyle/>
          <a:p>
            <a:pPr algn="ctr"/>
            <a:r>
              <a:rPr kumimoji="1" lang="ja-JP" altLang="en-US" sz="2400" b="1" dirty="0"/>
              <a:t>登録必須</a:t>
            </a:r>
          </a:p>
        </p:txBody>
      </p:sp>
      <p:sp>
        <p:nvSpPr>
          <p:cNvPr id="34" name="テキスト ボックス 33">
            <a:extLst>
              <a:ext uri="{FF2B5EF4-FFF2-40B4-BE49-F238E27FC236}">
                <a16:creationId xmlns:a16="http://schemas.microsoft.com/office/drawing/2014/main" id="{FBE78A2C-E5BE-E92A-7606-735354C746F9}"/>
              </a:ext>
            </a:extLst>
          </p:cNvPr>
          <p:cNvSpPr txBox="1"/>
          <p:nvPr/>
        </p:nvSpPr>
        <p:spPr>
          <a:xfrm>
            <a:off x="5246259" y="4644988"/>
            <a:ext cx="1723549" cy="461665"/>
          </a:xfrm>
          <a:prstGeom prst="rect">
            <a:avLst/>
          </a:prstGeom>
          <a:noFill/>
        </p:spPr>
        <p:txBody>
          <a:bodyPr wrap="none" rtlCol="0">
            <a:spAutoFit/>
          </a:bodyPr>
          <a:lstStyle/>
          <a:p>
            <a:pPr algn="ctr"/>
            <a:r>
              <a:rPr kumimoji="1" lang="ja-JP" altLang="en-US" sz="2400" b="1" dirty="0"/>
              <a:t>登録しない</a:t>
            </a:r>
          </a:p>
        </p:txBody>
      </p:sp>
      <p:sp>
        <p:nvSpPr>
          <p:cNvPr id="35" name="テキスト ボックス 34">
            <a:extLst>
              <a:ext uri="{FF2B5EF4-FFF2-40B4-BE49-F238E27FC236}">
                <a16:creationId xmlns:a16="http://schemas.microsoft.com/office/drawing/2014/main" id="{17548E4C-4974-C923-C6D3-48C437D538A9}"/>
              </a:ext>
            </a:extLst>
          </p:cNvPr>
          <p:cNvSpPr txBox="1"/>
          <p:nvPr/>
        </p:nvSpPr>
        <p:spPr>
          <a:xfrm>
            <a:off x="8315206" y="3273349"/>
            <a:ext cx="3262432" cy="461665"/>
          </a:xfrm>
          <a:prstGeom prst="rect">
            <a:avLst/>
          </a:prstGeom>
          <a:noFill/>
        </p:spPr>
        <p:txBody>
          <a:bodyPr wrap="none" rtlCol="0">
            <a:spAutoFit/>
          </a:bodyPr>
          <a:lstStyle/>
          <a:p>
            <a:pPr algn="ctr"/>
            <a:r>
              <a:rPr kumimoji="1" lang="ja-JP" altLang="en-US" sz="2400" b="1" dirty="0"/>
              <a:t>自動連携で登録される</a:t>
            </a:r>
          </a:p>
        </p:txBody>
      </p:sp>
      <p:sp>
        <p:nvSpPr>
          <p:cNvPr id="36" name="テキスト ボックス 35">
            <a:extLst>
              <a:ext uri="{FF2B5EF4-FFF2-40B4-BE49-F238E27FC236}">
                <a16:creationId xmlns:a16="http://schemas.microsoft.com/office/drawing/2014/main" id="{7759D759-1020-CE63-05C9-EFFB13A48504}"/>
              </a:ext>
            </a:extLst>
          </p:cNvPr>
          <p:cNvSpPr txBox="1"/>
          <p:nvPr/>
        </p:nvSpPr>
        <p:spPr>
          <a:xfrm>
            <a:off x="4221992" y="3492345"/>
            <a:ext cx="3905065" cy="369332"/>
          </a:xfrm>
          <a:prstGeom prst="rect">
            <a:avLst/>
          </a:prstGeom>
          <a:noFill/>
        </p:spPr>
        <p:txBody>
          <a:bodyPr wrap="square">
            <a:spAutoFit/>
          </a:bodyPr>
          <a:lstStyle/>
          <a:p>
            <a:pPr algn="ctr"/>
            <a:r>
              <a:rPr lang="ja-JP" altLang="en-US" dirty="0"/>
              <a:t>（または最初から登録されている）</a:t>
            </a:r>
          </a:p>
        </p:txBody>
      </p:sp>
      <p:sp>
        <p:nvSpPr>
          <p:cNvPr id="37" name="フリーフォーム: 図形 36">
            <a:extLst>
              <a:ext uri="{FF2B5EF4-FFF2-40B4-BE49-F238E27FC236}">
                <a16:creationId xmlns:a16="http://schemas.microsoft.com/office/drawing/2014/main" id="{0D9934D8-5C77-1520-9E2B-546BCCBD8A69}"/>
              </a:ext>
            </a:extLst>
          </p:cNvPr>
          <p:cNvSpPr/>
          <p:nvPr/>
        </p:nvSpPr>
        <p:spPr>
          <a:xfrm>
            <a:off x="6114473" y="3014771"/>
            <a:ext cx="3888509" cy="267855"/>
          </a:xfrm>
          <a:custGeom>
            <a:avLst/>
            <a:gdLst>
              <a:gd name="connsiteX0" fmla="*/ 0 w 3888509"/>
              <a:gd name="connsiteY0" fmla="*/ 175491 h 267855"/>
              <a:gd name="connsiteX1" fmla="*/ 0 w 3888509"/>
              <a:gd name="connsiteY1" fmla="*/ 0 h 267855"/>
              <a:gd name="connsiteX2" fmla="*/ 3888509 w 3888509"/>
              <a:gd name="connsiteY2" fmla="*/ 0 h 267855"/>
              <a:gd name="connsiteX3" fmla="*/ 3888509 w 3888509"/>
              <a:gd name="connsiteY3" fmla="*/ 267855 h 267855"/>
            </a:gdLst>
            <a:ahLst/>
            <a:cxnLst>
              <a:cxn ang="0">
                <a:pos x="connsiteX0" y="connsiteY0"/>
              </a:cxn>
              <a:cxn ang="0">
                <a:pos x="connsiteX1" y="connsiteY1"/>
              </a:cxn>
              <a:cxn ang="0">
                <a:pos x="connsiteX2" y="connsiteY2"/>
              </a:cxn>
              <a:cxn ang="0">
                <a:pos x="connsiteX3" y="connsiteY3"/>
              </a:cxn>
            </a:cxnLst>
            <a:rect l="l" t="t" r="r" b="b"/>
            <a:pathLst>
              <a:path w="3888509" h="267855">
                <a:moveTo>
                  <a:pt x="0" y="175491"/>
                </a:moveTo>
                <a:lnTo>
                  <a:pt x="0" y="0"/>
                </a:lnTo>
                <a:lnTo>
                  <a:pt x="3888509" y="0"/>
                </a:lnTo>
                <a:lnTo>
                  <a:pt x="3888509" y="267855"/>
                </a:lnTo>
              </a:path>
            </a:pathLst>
          </a:custGeom>
          <a:noFill/>
          <a:ln w="57150">
            <a:solidFill>
              <a:srgbClr val="FFC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2EE68A3-27A8-9180-7240-17990AE803E3}"/>
              </a:ext>
            </a:extLst>
          </p:cNvPr>
          <p:cNvSpPr txBox="1"/>
          <p:nvPr/>
        </p:nvSpPr>
        <p:spPr>
          <a:xfrm>
            <a:off x="8195396" y="4178130"/>
            <a:ext cx="3414717" cy="1200329"/>
          </a:xfrm>
          <a:prstGeom prst="rect">
            <a:avLst/>
          </a:prstGeom>
          <a:noFill/>
          <a:ln>
            <a:noFill/>
          </a:ln>
        </p:spPr>
        <p:txBody>
          <a:bodyPr wrap="none" rtlCol="0">
            <a:spAutoFit/>
          </a:bodyPr>
          <a:lstStyle/>
          <a:p>
            <a:r>
              <a:rPr lang="ja-JP" altLang="en-US" dirty="0"/>
              <a:t>担当教員が</a:t>
            </a:r>
            <a:endParaRPr lang="en-US" altLang="ja-JP" dirty="0"/>
          </a:p>
          <a:p>
            <a:r>
              <a:rPr kumimoji="1" lang="en-US" altLang="ja-JP" b="1" dirty="0"/>
              <a:t>(1) </a:t>
            </a:r>
            <a:r>
              <a:rPr kumimoji="1" lang="ja-JP" altLang="en-US" b="1" dirty="0"/>
              <a:t>学生の自己登録を可とする</a:t>
            </a:r>
            <a:endParaRPr kumimoji="1" lang="en-US" altLang="ja-JP" b="1" dirty="0"/>
          </a:p>
          <a:p>
            <a:r>
              <a:rPr lang="ja-JP" altLang="en-US" dirty="0"/>
              <a:t>か</a:t>
            </a:r>
            <a:r>
              <a:rPr kumimoji="1" lang="en-US" altLang="ja-JP" dirty="0"/>
              <a:t> </a:t>
            </a:r>
            <a:r>
              <a:rPr kumimoji="1" lang="en-US" altLang="ja-JP" b="1" dirty="0"/>
              <a:t>(2) </a:t>
            </a:r>
            <a:r>
              <a:rPr kumimoji="1" lang="ja-JP" altLang="en-US" b="1" dirty="0"/>
              <a:t>個別に</a:t>
            </a:r>
            <a:r>
              <a:rPr lang="ja-JP" altLang="en-US" b="1" dirty="0"/>
              <a:t>学生を</a:t>
            </a:r>
            <a:r>
              <a:rPr kumimoji="1" lang="ja-JP" altLang="en-US" b="1" dirty="0"/>
              <a:t>登録する</a:t>
            </a:r>
            <a:endParaRPr kumimoji="1" lang="en-US" altLang="ja-JP" b="1" dirty="0"/>
          </a:p>
          <a:p>
            <a:r>
              <a:rPr lang="ja-JP" altLang="en-US" b="1" dirty="0">
                <a:solidFill>
                  <a:srgbClr val="FF0000"/>
                </a:solidFill>
              </a:rPr>
              <a:t>（</a:t>
            </a:r>
            <a:r>
              <a:rPr kumimoji="1" lang="ja-JP" altLang="en-US" b="1" dirty="0">
                <a:solidFill>
                  <a:srgbClr val="FF0000"/>
                </a:solidFill>
              </a:rPr>
              <a:t>どちらにするか選択</a:t>
            </a:r>
            <a:r>
              <a:rPr lang="ja-JP" altLang="en-US" b="1" dirty="0">
                <a:solidFill>
                  <a:srgbClr val="FF0000"/>
                </a:solidFill>
              </a:rPr>
              <a:t>）</a:t>
            </a:r>
            <a:endParaRPr kumimoji="1" lang="ja-JP" altLang="en-US" b="1" dirty="0">
              <a:solidFill>
                <a:srgbClr val="FF0000"/>
              </a:solidFill>
            </a:endParaRPr>
          </a:p>
        </p:txBody>
      </p:sp>
      <p:sp>
        <p:nvSpPr>
          <p:cNvPr id="39" name="四角形: 角を丸くする 38">
            <a:extLst>
              <a:ext uri="{FF2B5EF4-FFF2-40B4-BE49-F238E27FC236}">
                <a16:creationId xmlns:a16="http://schemas.microsoft.com/office/drawing/2014/main" id="{1F5275DD-5665-6E5F-1D0B-5F18A1484C9C}"/>
              </a:ext>
            </a:extLst>
          </p:cNvPr>
          <p:cNvSpPr/>
          <p:nvPr/>
        </p:nvSpPr>
        <p:spPr>
          <a:xfrm>
            <a:off x="8215899" y="5393590"/>
            <a:ext cx="3801110" cy="923330"/>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5930DDD1-6ABB-73E1-C478-67277540723D}"/>
              </a:ext>
            </a:extLst>
          </p:cNvPr>
          <p:cNvSpPr txBox="1"/>
          <p:nvPr/>
        </p:nvSpPr>
        <p:spPr>
          <a:xfrm>
            <a:off x="8292632" y="5470792"/>
            <a:ext cx="3801110" cy="830997"/>
          </a:xfrm>
          <a:prstGeom prst="rect">
            <a:avLst/>
          </a:prstGeom>
          <a:noFill/>
        </p:spPr>
        <p:txBody>
          <a:bodyPr wrap="square" rtlCol="0">
            <a:spAutoFit/>
          </a:bodyPr>
          <a:lstStyle/>
          <a:p>
            <a:r>
              <a:rPr lang="ja-JP" altLang="en-US" sz="1600" b="1" dirty="0">
                <a:solidFill>
                  <a:srgbClr val="155F90"/>
                </a:solidFill>
              </a:rPr>
              <a:t>学生であれば誰でも配布資料を閲覧できる状態が望ましくない授業もあるため，この設定が存在します</a:t>
            </a:r>
            <a:endParaRPr kumimoji="1" lang="ja-JP" altLang="en-US" sz="1600" b="1" dirty="0">
              <a:solidFill>
                <a:srgbClr val="155F90"/>
              </a:solidFill>
            </a:endParaRPr>
          </a:p>
        </p:txBody>
      </p:sp>
    </p:spTree>
    <p:extLst>
      <p:ext uri="{BB962C8B-B14F-4D97-AF65-F5344CB8AC3E}">
        <p14:creationId xmlns:p14="http://schemas.microsoft.com/office/powerpoint/2010/main" val="28006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1B181F0-E8C9-5791-6917-5FC56BA075AE}"/>
              </a:ext>
            </a:extLst>
          </p:cNvPr>
          <p:cNvPicPr>
            <a:picLocks/>
          </p:cNvPicPr>
          <p:nvPr/>
        </p:nvPicPr>
        <p:blipFill>
          <a:blip r:embed="rId2"/>
          <a:stretch>
            <a:fillRect/>
          </a:stretch>
        </p:blipFill>
        <p:spPr>
          <a:xfrm>
            <a:off x="0" y="0"/>
            <a:ext cx="12192000" cy="3303000"/>
          </a:xfrm>
          <a:prstGeom prst="rect">
            <a:avLst/>
          </a:prstGeom>
        </p:spPr>
      </p:pic>
      <p:pic>
        <p:nvPicPr>
          <p:cNvPr id="6" name="Picture 2">
            <a:extLst>
              <a:ext uri="{FF2B5EF4-FFF2-40B4-BE49-F238E27FC236}">
                <a16:creationId xmlns:a16="http://schemas.microsoft.com/office/drawing/2014/main" id="{7927A3CB-805A-CE95-0B6D-9A84BBAB7EE7}"/>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Outline</a:t>
            </a:r>
            <a:endParaRPr lang="en-US" altLang="ja-JP" sz="6600" dirty="0"/>
          </a:p>
          <a:p>
            <a:pPr algn="ctr"/>
            <a:r>
              <a:rPr kumimoji="1" lang="en-US" altLang="ja-JP" sz="2800" b="0" dirty="0"/>
              <a:t>Part III</a:t>
            </a:r>
            <a:r>
              <a:rPr kumimoji="1" lang="ja-JP" altLang="en-US" sz="2800" b="0" dirty="0"/>
              <a:t>：東京大学での教育活動に利用するシステム</a:t>
            </a:r>
            <a:br>
              <a:rPr kumimoji="1" lang="en-US" altLang="ja-JP" sz="2800" b="0" dirty="0"/>
            </a:br>
            <a:r>
              <a:rPr kumimoji="1" lang="en-US" altLang="ja-JP" sz="2800" b="0" dirty="0"/>
              <a:t>– UTAL</a:t>
            </a:r>
            <a:r>
              <a:rPr kumimoji="1" lang="ja-JP" altLang="en-US" sz="2800" b="0" dirty="0"/>
              <a:t>と</a:t>
            </a:r>
            <a:r>
              <a:rPr kumimoji="1" lang="en-US" altLang="ja-JP" sz="2800" b="0" dirty="0"/>
              <a:t>UTOL</a:t>
            </a:r>
            <a:endParaRPr lang="ja-JP" altLang="en-US" sz="2800" b="0" dirty="0"/>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9" name="四角形: 角を丸くする 8">
            <a:extLst>
              <a:ext uri="{FF2B5EF4-FFF2-40B4-BE49-F238E27FC236}">
                <a16:creationId xmlns:a16="http://schemas.microsoft.com/office/drawing/2014/main" id="{24796AF9-9A12-D950-09D3-5B34945DABE1}"/>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0559C84-0275-2182-0D22-090E4F77BADC}"/>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2" name="テキスト ボックス 11">
            <a:extLst>
              <a:ext uri="{FF2B5EF4-FFF2-40B4-BE49-F238E27FC236}">
                <a16:creationId xmlns:a16="http://schemas.microsoft.com/office/drawing/2014/main" id="{F2B0805D-7C3C-32B4-9C87-B91783DF8A05}"/>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432880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3E151C-C2E5-CE4B-69C6-5A102FF83D32}"/>
              </a:ext>
            </a:extLst>
          </p:cNvPr>
          <p:cNvSpPr>
            <a:spLocks noGrp="1"/>
          </p:cNvSpPr>
          <p:nvPr>
            <p:ph type="title"/>
          </p:nvPr>
        </p:nvSpPr>
        <p:spPr/>
        <p:txBody>
          <a:bodyPr>
            <a:normAutofit/>
          </a:bodyPr>
          <a:lstStyle/>
          <a:p>
            <a:r>
              <a:rPr kumimoji="1" lang="ja-JP" altLang="en-US" dirty="0"/>
              <a:t>履修範囲設定の詳細</a:t>
            </a:r>
          </a:p>
        </p:txBody>
      </p:sp>
      <p:sp>
        <p:nvSpPr>
          <p:cNvPr id="4" name="日付プレースホルダー 3">
            <a:extLst>
              <a:ext uri="{FF2B5EF4-FFF2-40B4-BE49-F238E27FC236}">
                <a16:creationId xmlns:a16="http://schemas.microsoft.com/office/drawing/2014/main" id="{90E9CF1D-3B78-D275-E9DD-D8C382E4B0F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43AAE5-A27E-1227-74DB-0B16AA7DA52D}"/>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DA0AB87-F27B-4A58-EBD3-D181139CF6FB}"/>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graphicFrame>
        <p:nvGraphicFramePr>
          <p:cNvPr id="17" name="表 16">
            <a:extLst>
              <a:ext uri="{FF2B5EF4-FFF2-40B4-BE49-F238E27FC236}">
                <a16:creationId xmlns:a16="http://schemas.microsoft.com/office/drawing/2014/main" id="{D598E27B-2F12-3947-B4FB-30788D772578}"/>
              </a:ext>
            </a:extLst>
          </p:cNvPr>
          <p:cNvGraphicFramePr>
            <a:graphicFrameLocks noGrp="1"/>
          </p:cNvGraphicFramePr>
          <p:nvPr>
            <p:extLst>
              <p:ext uri="{D42A27DB-BD31-4B8C-83A1-F6EECF244321}">
                <p14:modId xmlns:p14="http://schemas.microsoft.com/office/powerpoint/2010/main" val="3266444650"/>
              </p:ext>
            </p:extLst>
          </p:nvPr>
        </p:nvGraphicFramePr>
        <p:xfrm>
          <a:off x="1507106" y="1130585"/>
          <a:ext cx="10529571" cy="4823543"/>
        </p:xfrm>
        <a:graphic>
          <a:graphicData uri="http://schemas.openxmlformats.org/drawingml/2006/table">
            <a:tbl>
              <a:tblPr firstRow="1" bandRow="1">
                <a:tableStyleId>{5C22544A-7EE6-4342-B048-85BDC9FD1C3A}</a:tableStyleId>
              </a:tblPr>
              <a:tblGrid>
                <a:gridCol w="3509857">
                  <a:extLst>
                    <a:ext uri="{9D8B030D-6E8A-4147-A177-3AD203B41FA5}">
                      <a16:colId xmlns:a16="http://schemas.microsoft.com/office/drawing/2014/main" val="1734237520"/>
                    </a:ext>
                  </a:extLst>
                </a:gridCol>
                <a:gridCol w="3509857">
                  <a:extLst>
                    <a:ext uri="{9D8B030D-6E8A-4147-A177-3AD203B41FA5}">
                      <a16:colId xmlns:a16="http://schemas.microsoft.com/office/drawing/2014/main" val="348678555"/>
                    </a:ext>
                  </a:extLst>
                </a:gridCol>
                <a:gridCol w="3509857">
                  <a:extLst>
                    <a:ext uri="{9D8B030D-6E8A-4147-A177-3AD203B41FA5}">
                      <a16:colId xmlns:a16="http://schemas.microsoft.com/office/drawing/2014/main" val="2863976228"/>
                    </a:ext>
                  </a:extLst>
                </a:gridCol>
              </a:tblGrid>
              <a:tr h="853396">
                <a:tc>
                  <a:txBody>
                    <a:bodyPr/>
                    <a:lstStyle/>
                    <a:p>
                      <a:r>
                        <a:rPr kumimoji="1" lang="ja-JP" altLang="en-US" sz="2000" dirty="0"/>
                        <a:t>履修者範囲設定</a:t>
                      </a:r>
                    </a:p>
                  </a:txBody>
                  <a:tcPr/>
                </a:tc>
                <a:tc>
                  <a:txBody>
                    <a:bodyPr/>
                    <a:lstStyle/>
                    <a:p>
                      <a:r>
                        <a:rPr lang="en-US" altLang="ja-JP" sz="2000" b="1" i="0" u="none" strike="noStrike" baseline="0" dirty="0">
                          <a:latin typeface="BIZ UDPMincho"/>
                        </a:rPr>
                        <a:t>UTAS</a:t>
                      </a:r>
                      <a:r>
                        <a:rPr lang="ja-JP" altLang="en-US" sz="2000" b="1" i="0" u="none" strike="noStrike" baseline="0" dirty="0">
                          <a:latin typeface="BIZ UDPMincho"/>
                        </a:rPr>
                        <a:t>での履修登録期間が</a:t>
                      </a:r>
                      <a:br>
                        <a:rPr lang="en-US" altLang="ja-JP" sz="2000" b="1" i="0" u="none" strike="noStrike" baseline="0" dirty="0">
                          <a:latin typeface="BIZ UDPMincho"/>
                        </a:rPr>
                      </a:br>
                      <a:r>
                        <a:rPr lang="ja-JP" altLang="en-US" sz="2000" b="1" i="0" u="none" strike="noStrike" baseline="0" dirty="0">
                          <a:latin typeface="BIZ UDPMincho"/>
                        </a:rPr>
                        <a:t>終わるまで</a:t>
                      </a:r>
                      <a:endParaRPr kumimoji="1" lang="ja-JP" altLang="en-US" sz="2000" dirty="0"/>
                    </a:p>
                  </a:txBody>
                  <a:tcPr/>
                </a:tc>
                <a:tc>
                  <a:txBody>
                    <a:bodyPr/>
                    <a:lstStyle/>
                    <a:p>
                      <a:r>
                        <a:rPr lang="en-US" altLang="ja-JP" sz="2000" b="1" i="0" u="none" strike="noStrike" baseline="0" dirty="0">
                          <a:latin typeface="BIZ UDPMincho"/>
                        </a:rPr>
                        <a:t>UTAS</a:t>
                      </a:r>
                      <a:r>
                        <a:rPr lang="ja-JP" altLang="en-US" sz="2000" b="1" i="0" u="none" strike="noStrike" baseline="0" dirty="0">
                          <a:latin typeface="BIZ UDPMincho"/>
                        </a:rPr>
                        <a:t>での履修登録期間が</a:t>
                      </a:r>
                      <a:br>
                        <a:rPr lang="en-US" altLang="ja-JP" sz="2000" b="1" i="0" u="none" strike="noStrike" baseline="0" dirty="0">
                          <a:latin typeface="BIZ UDPMincho"/>
                        </a:rPr>
                      </a:br>
                      <a:r>
                        <a:rPr lang="ja-JP" altLang="en-US" sz="2000" b="1" i="0" u="none" strike="noStrike" baseline="0" dirty="0">
                          <a:latin typeface="BIZ UDPMincho"/>
                        </a:rPr>
                        <a:t>終わって以降</a:t>
                      </a:r>
                      <a:endParaRPr kumimoji="1" lang="ja-JP" altLang="en-US" sz="2000" dirty="0"/>
                    </a:p>
                  </a:txBody>
                  <a:tcPr/>
                </a:tc>
                <a:extLst>
                  <a:ext uri="{0D108BD9-81ED-4DB2-BD59-A6C34878D82A}">
                    <a16:rowId xmlns:a16="http://schemas.microsoft.com/office/drawing/2014/main" val="2899831470"/>
                  </a:ext>
                </a:extLst>
              </a:tr>
              <a:tr h="853396">
                <a:tc>
                  <a:txBody>
                    <a:bodyPr/>
                    <a:lstStyle/>
                    <a:p>
                      <a:r>
                        <a:rPr lang="ja-JP" altLang="en-US" sz="2000" b="0" i="0" u="none" strike="noStrike" baseline="0" dirty="0">
                          <a:solidFill>
                            <a:srgbClr val="000000"/>
                          </a:solidFill>
                          <a:latin typeface="BIZ UDPMincho"/>
                        </a:rPr>
                        <a:t>常に</a:t>
                      </a:r>
                      <a:r>
                        <a:rPr lang="en-US" altLang="ja-JP" sz="2000" b="0" i="0" u="none" strike="noStrike" baseline="0" dirty="0">
                          <a:solidFill>
                            <a:srgbClr val="000000"/>
                          </a:solidFill>
                          <a:latin typeface="BIZ UDPMincho"/>
                        </a:rPr>
                        <a:t>『</a:t>
                      </a:r>
                      <a:r>
                        <a:rPr lang="ja-JP" altLang="en-US" sz="2000" b="1" i="0" u="none" strike="noStrike" baseline="0" dirty="0">
                          <a:solidFill>
                            <a:srgbClr val="000000"/>
                          </a:solidFill>
                          <a:latin typeface="BIZ UDPMincho"/>
                        </a:rPr>
                        <a:t>登録方法によらず全て</a:t>
                      </a:r>
                      <a:r>
                        <a:rPr lang="en-US" altLang="ja-JP" sz="2000" b="0" i="0" u="none" strike="noStrike" baseline="0" dirty="0">
                          <a:solidFill>
                            <a:srgbClr val="000000"/>
                          </a:solidFill>
                          <a:latin typeface="BIZ UDPMincho"/>
                        </a:rPr>
                        <a:t>』 </a:t>
                      </a:r>
                    </a:p>
                  </a:txBody>
                  <a:tcPr/>
                </a:tc>
                <a:tc gridSpan="2">
                  <a:txBody>
                    <a:bodyPr/>
                    <a:lstStyle/>
                    <a:p>
                      <a:r>
                        <a:rPr lang="ja-JP" altLang="en-US" sz="2000" b="1" dirty="0">
                          <a:solidFill>
                            <a:schemeClr val="accent6"/>
                          </a:solidFill>
                          <a:latin typeface="BIZ UDPMincho"/>
                        </a:rPr>
                        <a:t>授業開講期間の前か途中かを問わず，出席を希望する学生は</a:t>
                      </a:r>
                      <a:r>
                        <a:rPr kumimoji="1" lang="ja-JP" altLang="en-US" sz="2000" b="1" dirty="0">
                          <a:solidFill>
                            <a:schemeClr val="accent6"/>
                          </a:solidFill>
                          <a:latin typeface="BIZ UDPMincho"/>
                        </a:rPr>
                        <a:t>誰でも登録が可能</a:t>
                      </a:r>
                      <a:endParaRPr kumimoji="1" lang="ja-JP" altLang="en-US" sz="2000" dirty="0">
                        <a:solidFill>
                          <a:schemeClr val="accent6"/>
                        </a:solidFill>
                      </a:endParaRPr>
                    </a:p>
                  </a:txBody>
                  <a:tcPr anchor="ctr"/>
                </a:tc>
                <a:tc hMerge="1">
                  <a:txBody>
                    <a:bodyPr/>
                    <a:lstStyle/>
                    <a:p>
                      <a:endParaRPr kumimoji="1" lang="ja-JP" altLang="en-US"/>
                    </a:p>
                  </a:txBody>
                  <a:tcPr/>
                </a:tc>
                <a:extLst>
                  <a:ext uri="{0D108BD9-81ED-4DB2-BD59-A6C34878D82A}">
                    <a16:rowId xmlns:a16="http://schemas.microsoft.com/office/drawing/2014/main" val="459019915"/>
                  </a:ext>
                </a:extLst>
              </a:tr>
              <a:tr h="1892313">
                <a:tc>
                  <a:txBody>
                    <a:bodyPr/>
                    <a:lstStyle/>
                    <a:p>
                      <a:r>
                        <a:rPr lang="ja-JP" altLang="en-US" sz="2000" b="1" i="0" u="none" strike="noStrike" baseline="0" dirty="0">
                          <a:solidFill>
                            <a:srgbClr val="000000"/>
                          </a:solidFill>
                          <a:latin typeface="BIZ UDPMincho"/>
                        </a:rPr>
                        <a:t>履修確定日に</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登録方法によらず全て</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から</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履修登録・担当教員登録のみ</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に</a:t>
                      </a:r>
                      <a:r>
                        <a:rPr lang="ja-JP" altLang="en-US" sz="2000" b="1" i="0" u="none" strike="noStrike" baseline="0" dirty="0">
                          <a:solidFill>
                            <a:srgbClr val="000000"/>
                          </a:solidFill>
                          <a:latin typeface="BIZ UDPMincho"/>
                        </a:rPr>
                        <a:t>自動切替 </a:t>
                      </a:r>
                      <a:endParaRPr lang="en-US" altLang="ja-JP" sz="2000" b="1" i="0" u="none" strike="noStrike" baseline="0" dirty="0">
                        <a:latin typeface="BIZ UDPMincho"/>
                      </a:endParaRPr>
                    </a:p>
                  </a:txBody>
                  <a:tcPr/>
                </a:tc>
                <a:tc>
                  <a:txBody>
                    <a:bodyPr/>
                    <a:lstStyle/>
                    <a:p>
                      <a:endParaRPr kumimoji="1" lang="ja-JP" altLang="en-US" sz="2000" dirty="0"/>
                    </a:p>
                  </a:txBody>
                  <a:tcPr anchor="ctr"/>
                </a:tc>
                <a:tc>
                  <a:txBody>
                    <a:bodyPr/>
                    <a:lstStyle/>
                    <a:p>
                      <a:endParaRPr kumimoji="1" lang="en-US" altLang="ja-JP" sz="2000" dirty="0"/>
                    </a:p>
                  </a:txBody>
                  <a:tcPr anchor="ctr"/>
                </a:tc>
                <a:extLst>
                  <a:ext uri="{0D108BD9-81ED-4DB2-BD59-A6C34878D82A}">
                    <a16:rowId xmlns:a16="http://schemas.microsoft.com/office/drawing/2014/main" val="3287239724"/>
                  </a:ext>
                </a:extLst>
              </a:tr>
              <a:tr h="1224438">
                <a:tc>
                  <a:txBody>
                    <a:bodyPr/>
                    <a:lstStyle/>
                    <a:p>
                      <a:r>
                        <a:rPr lang="ja-JP" altLang="en-US" sz="2000" b="0" i="0" u="none" strike="noStrike" baseline="0" dirty="0">
                          <a:solidFill>
                            <a:srgbClr val="000000"/>
                          </a:solidFill>
                          <a:latin typeface="BIZ UDPMincho"/>
                        </a:rPr>
                        <a:t>常に</a:t>
                      </a:r>
                      <a:r>
                        <a:rPr lang="en-US" altLang="ja-JP" sz="2000" b="0" i="0" u="none" strike="noStrike" baseline="0" dirty="0">
                          <a:solidFill>
                            <a:srgbClr val="000000"/>
                          </a:solidFill>
                          <a:latin typeface="BIZ UDPMincho"/>
                        </a:rPr>
                        <a:t>『</a:t>
                      </a:r>
                      <a:r>
                        <a:rPr lang="ja-JP" altLang="en-US" sz="2000" b="1" i="0" u="none" strike="noStrike" baseline="0" dirty="0">
                          <a:solidFill>
                            <a:srgbClr val="000000"/>
                          </a:solidFill>
                          <a:latin typeface="BIZ UDPMincho"/>
                        </a:rPr>
                        <a:t>履修登録・担当教員登録のみ</a:t>
                      </a:r>
                      <a:r>
                        <a:rPr lang="en-US" altLang="ja-JP" sz="2000" b="0" i="0" u="none" strike="noStrike" baseline="0" dirty="0">
                          <a:solidFill>
                            <a:srgbClr val="000000"/>
                          </a:solidFill>
                          <a:latin typeface="BIZ UDPMincho"/>
                        </a:rPr>
                        <a:t>』 </a:t>
                      </a:r>
                      <a:endParaRPr lang="en-US" altLang="ja-JP" sz="2000" b="0" i="0" u="none" strike="noStrike" baseline="0" dirty="0">
                        <a:latin typeface="BIZ UDPMincho"/>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rgbClr val="FF0000"/>
                          </a:solidFill>
                        </a:rPr>
                        <a:t>・</a:t>
                      </a:r>
                      <a:r>
                        <a:rPr lang="en-US" altLang="ja-JP" sz="2000" b="1" dirty="0">
                          <a:solidFill>
                            <a:srgbClr val="FF0000"/>
                          </a:solidFill>
                        </a:rPr>
                        <a:t>UTAS</a:t>
                      </a:r>
                      <a:r>
                        <a:rPr lang="ja-JP" altLang="en-US" sz="2000" b="1" dirty="0">
                          <a:solidFill>
                            <a:srgbClr val="FF0000"/>
                          </a:solidFill>
                        </a:rPr>
                        <a:t>で履修登録している学生</a:t>
                      </a:r>
                      <a:endParaRPr lang="en-US" altLang="ja-JP" sz="20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rgbClr val="FF0000"/>
                          </a:solidFill>
                        </a:rPr>
                        <a:t>・担当教員が直接登録した学生</a:t>
                      </a:r>
                      <a:endParaRPr lang="en-US" altLang="ja-JP" sz="20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rgbClr val="FF0000"/>
                          </a:solidFill>
                        </a:rPr>
                        <a:t>　のみ</a:t>
                      </a:r>
                      <a:endParaRPr kumimoji="1" lang="ja-JP" altLang="en-US" sz="2000" dirty="0">
                        <a:solidFill>
                          <a:srgbClr val="FF0000"/>
                        </a:solidFill>
                      </a:endParaRPr>
                    </a:p>
                  </a:txBody>
                  <a:tcPr anchor="ctr"/>
                </a:tc>
                <a:tc hMerge="1">
                  <a:txBody>
                    <a:bodyPr/>
                    <a:lstStyle/>
                    <a:p>
                      <a:endParaRPr kumimoji="1" lang="en-US" altLang="ja-JP"/>
                    </a:p>
                  </a:txBody>
                  <a:tcPr/>
                </a:tc>
                <a:extLst>
                  <a:ext uri="{0D108BD9-81ED-4DB2-BD59-A6C34878D82A}">
                    <a16:rowId xmlns:a16="http://schemas.microsoft.com/office/drawing/2014/main" val="751332118"/>
                  </a:ext>
                </a:extLst>
              </a:tr>
            </a:tbl>
          </a:graphicData>
        </a:graphic>
      </p:graphicFrame>
      <p:sp>
        <p:nvSpPr>
          <p:cNvPr id="18" name="テキスト ボックス 17">
            <a:extLst>
              <a:ext uri="{FF2B5EF4-FFF2-40B4-BE49-F238E27FC236}">
                <a16:creationId xmlns:a16="http://schemas.microsoft.com/office/drawing/2014/main" id="{4632BA00-03BF-5331-3496-2E8F9A876B8C}"/>
              </a:ext>
            </a:extLst>
          </p:cNvPr>
          <p:cNvSpPr txBox="1"/>
          <p:nvPr/>
        </p:nvSpPr>
        <p:spPr>
          <a:xfrm>
            <a:off x="7010554" y="3188413"/>
            <a:ext cx="5273765" cy="707886"/>
          </a:xfrm>
          <a:prstGeom prst="rect">
            <a:avLst/>
          </a:prstGeom>
          <a:noFill/>
        </p:spPr>
        <p:txBody>
          <a:bodyPr wrap="square" rtlCol="0">
            <a:spAutoFit/>
          </a:bodyPr>
          <a:lstStyle/>
          <a:p>
            <a:r>
              <a:rPr kumimoji="1" lang="ja-JP" altLang="en-US" sz="2000" b="1" dirty="0">
                <a:solidFill>
                  <a:srgbClr val="FF0000"/>
                </a:solidFill>
              </a:rPr>
              <a:t>条件を満たさない学生は</a:t>
            </a:r>
            <a:br>
              <a:rPr kumimoji="1" lang="en-US" altLang="ja-JP" sz="2000" b="1" dirty="0">
                <a:solidFill>
                  <a:srgbClr val="FF0000"/>
                </a:solidFill>
              </a:rPr>
            </a:br>
            <a:r>
              <a:rPr kumimoji="1" lang="ja-JP" altLang="en-US" sz="2000" b="1" dirty="0">
                <a:solidFill>
                  <a:srgbClr val="FF0000"/>
                </a:solidFill>
              </a:rPr>
              <a:t>履修登録期間末に強制的に登録解除</a:t>
            </a:r>
          </a:p>
        </p:txBody>
      </p:sp>
      <p:cxnSp>
        <p:nvCxnSpPr>
          <p:cNvPr id="19" name="直線矢印コネクタ 18">
            <a:extLst>
              <a:ext uri="{FF2B5EF4-FFF2-40B4-BE49-F238E27FC236}">
                <a16:creationId xmlns:a16="http://schemas.microsoft.com/office/drawing/2014/main" id="{346CFACB-6378-D965-83D9-A4478423A03A}"/>
              </a:ext>
            </a:extLst>
          </p:cNvPr>
          <p:cNvCxnSpPr>
            <a:cxnSpLocks/>
          </p:cNvCxnSpPr>
          <p:nvPr/>
        </p:nvCxnSpPr>
        <p:spPr>
          <a:xfrm>
            <a:off x="8524759" y="3810574"/>
            <a:ext cx="0" cy="238166"/>
          </a:xfrm>
          <a:prstGeom prst="straightConnector1">
            <a:avLst/>
          </a:prstGeom>
          <a:ln w="50800">
            <a:solidFill>
              <a:srgbClr val="FF0000"/>
            </a:solidFill>
            <a:tailEnd type="triangle" w="med" len="med"/>
          </a:ln>
        </p:spPr>
        <p:style>
          <a:lnRef idx="2">
            <a:schemeClr val="accent1"/>
          </a:lnRef>
          <a:fillRef idx="0">
            <a:schemeClr val="accent1"/>
          </a:fillRef>
          <a:effectRef idx="1">
            <a:schemeClr val="accent1"/>
          </a:effectRef>
          <a:fontRef idx="minor">
            <a:schemeClr val="tx1"/>
          </a:fontRef>
        </p:style>
      </p:cxnSp>
      <p:sp>
        <p:nvSpPr>
          <p:cNvPr id="20" name="フリーフォーム: 図形 19">
            <a:extLst>
              <a:ext uri="{FF2B5EF4-FFF2-40B4-BE49-F238E27FC236}">
                <a16:creationId xmlns:a16="http://schemas.microsoft.com/office/drawing/2014/main" id="{E6888122-B7A6-A0AB-FF5F-33BAFF44332F}"/>
              </a:ext>
            </a:extLst>
          </p:cNvPr>
          <p:cNvSpPr/>
          <p:nvPr/>
        </p:nvSpPr>
        <p:spPr>
          <a:xfrm>
            <a:off x="5026812" y="1978758"/>
            <a:ext cx="7000339" cy="2700000"/>
          </a:xfrm>
          <a:custGeom>
            <a:avLst/>
            <a:gdLst>
              <a:gd name="connsiteX0" fmla="*/ 3239037 w 6561786"/>
              <a:gd name="connsiteY0" fmla="*/ 1629178 h 1989786"/>
              <a:gd name="connsiteX1" fmla="*/ 3239037 w 6561786"/>
              <a:gd name="connsiteY1" fmla="*/ 1989786 h 1989786"/>
              <a:gd name="connsiteX2" fmla="*/ 0 w 6561786"/>
              <a:gd name="connsiteY2" fmla="*/ 1989786 h 1989786"/>
              <a:gd name="connsiteX3" fmla="*/ 0 w 6561786"/>
              <a:gd name="connsiteY3" fmla="*/ 0 h 1989786"/>
              <a:gd name="connsiteX4" fmla="*/ 6561786 w 6561786"/>
              <a:gd name="connsiteY4" fmla="*/ 0 h 1989786"/>
              <a:gd name="connsiteX5" fmla="*/ 6561786 w 6561786"/>
              <a:gd name="connsiteY5" fmla="*/ 605307 h 1989786"/>
              <a:gd name="connsiteX6" fmla="*/ 3251916 w 6561786"/>
              <a:gd name="connsiteY6" fmla="*/ 605307 h 1989786"/>
              <a:gd name="connsiteX7" fmla="*/ 3251916 w 6561786"/>
              <a:gd name="connsiteY7" fmla="*/ 792051 h 198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61786" h="1989786">
                <a:moveTo>
                  <a:pt x="3239037" y="1629178"/>
                </a:moveTo>
                <a:lnTo>
                  <a:pt x="3239037" y="1989786"/>
                </a:lnTo>
                <a:lnTo>
                  <a:pt x="0" y="1989786"/>
                </a:lnTo>
                <a:lnTo>
                  <a:pt x="0" y="0"/>
                </a:lnTo>
                <a:lnTo>
                  <a:pt x="6561786" y="0"/>
                </a:lnTo>
                <a:lnTo>
                  <a:pt x="6561786" y="605307"/>
                </a:lnTo>
                <a:lnTo>
                  <a:pt x="3251916" y="605307"/>
                </a:lnTo>
                <a:lnTo>
                  <a:pt x="3251916" y="792051"/>
                </a:lnTo>
              </a:path>
            </a:pathLst>
          </a:cu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図形 20">
            <a:extLst>
              <a:ext uri="{FF2B5EF4-FFF2-40B4-BE49-F238E27FC236}">
                <a16:creationId xmlns:a16="http://schemas.microsoft.com/office/drawing/2014/main" id="{81A131D0-0C14-AA1C-22D6-BC476DDAF3F6}"/>
              </a:ext>
            </a:extLst>
          </p:cNvPr>
          <p:cNvSpPr/>
          <p:nvPr/>
        </p:nvSpPr>
        <p:spPr>
          <a:xfrm>
            <a:off x="5026811" y="3281674"/>
            <a:ext cx="7000339" cy="2672454"/>
          </a:xfrm>
          <a:custGeom>
            <a:avLst/>
            <a:gdLst>
              <a:gd name="connsiteX0" fmla="*/ 3329188 w 6581104"/>
              <a:gd name="connsiteY0" fmla="*/ 585989 h 1925391"/>
              <a:gd name="connsiteX1" fmla="*/ 3329188 w 6581104"/>
              <a:gd name="connsiteY1" fmla="*/ 1075386 h 1925391"/>
              <a:gd name="connsiteX2" fmla="*/ 0 w 6581104"/>
              <a:gd name="connsiteY2" fmla="*/ 1075386 h 1925391"/>
              <a:gd name="connsiteX3" fmla="*/ 0 w 6581104"/>
              <a:gd name="connsiteY3" fmla="*/ 1925391 h 1925391"/>
              <a:gd name="connsiteX4" fmla="*/ 6581104 w 6581104"/>
              <a:gd name="connsiteY4" fmla="*/ 1925391 h 1925391"/>
              <a:gd name="connsiteX5" fmla="*/ 6581104 w 6581104"/>
              <a:gd name="connsiteY5" fmla="*/ 0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81104" h="1925391">
                <a:moveTo>
                  <a:pt x="3329188" y="585989"/>
                </a:moveTo>
                <a:lnTo>
                  <a:pt x="3329188" y="1075386"/>
                </a:lnTo>
                <a:lnTo>
                  <a:pt x="0" y="1075386"/>
                </a:lnTo>
                <a:lnTo>
                  <a:pt x="0" y="1925391"/>
                </a:lnTo>
                <a:lnTo>
                  <a:pt x="6581104" y="1925391"/>
                </a:lnTo>
                <a:lnTo>
                  <a:pt x="6581104" y="0"/>
                </a:ln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2" name="フリーフォーム: 図形 21">
            <a:extLst>
              <a:ext uri="{FF2B5EF4-FFF2-40B4-BE49-F238E27FC236}">
                <a16:creationId xmlns:a16="http://schemas.microsoft.com/office/drawing/2014/main" id="{9466C53A-96F9-C463-C91B-7609DC50447A}"/>
              </a:ext>
            </a:extLst>
          </p:cNvPr>
          <p:cNvSpPr/>
          <p:nvPr/>
        </p:nvSpPr>
        <p:spPr>
          <a:xfrm>
            <a:off x="8559049" y="2878542"/>
            <a:ext cx="3468095" cy="403132"/>
          </a:xfrm>
          <a:custGeom>
            <a:avLst/>
            <a:gdLst>
              <a:gd name="connsiteX0" fmla="*/ 0 w 3219718"/>
              <a:gd name="connsiteY0" fmla="*/ 109470 h 109470"/>
              <a:gd name="connsiteX1" fmla="*/ 0 w 3219718"/>
              <a:gd name="connsiteY1" fmla="*/ 0 h 109470"/>
              <a:gd name="connsiteX2" fmla="*/ 3219718 w 3219718"/>
              <a:gd name="connsiteY2" fmla="*/ 0 h 109470"/>
              <a:gd name="connsiteX3" fmla="*/ 3219718 w 3219718"/>
              <a:gd name="connsiteY3" fmla="*/ 109470 h 109470"/>
            </a:gdLst>
            <a:ahLst/>
            <a:cxnLst>
              <a:cxn ang="0">
                <a:pos x="connsiteX0" y="connsiteY0"/>
              </a:cxn>
              <a:cxn ang="0">
                <a:pos x="connsiteX1" y="connsiteY1"/>
              </a:cxn>
              <a:cxn ang="0">
                <a:pos x="connsiteX2" y="connsiteY2"/>
              </a:cxn>
              <a:cxn ang="0">
                <a:pos x="connsiteX3" y="connsiteY3"/>
              </a:cxn>
            </a:cxnLst>
            <a:rect l="l" t="t" r="r" b="b"/>
            <a:pathLst>
              <a:path w="3219718" h="109470">
                <a:moveTo>
                  <a:pt x="0" y="109470"/>
                </a:moveTo>
                <a:lnTo>
                  <a:pt x="0" y="0"/>
                </a:lnTo>
                <a:lnTo>
                  <a:pt x="3219718" y="0"/>
                </a:lnTo>
                <a:lnTo>
                  <a:pt x="3219718" y="109470"/>
                </a:ln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pic>
        <p:nvPicPr>
          <p:cNvPr id="3" name="図 2" descr="テーブル&#10;&#10;説明は自動で生成されたものです">
            <a:extLst>
              <a:ext uri="{FF2B5EF4-FFF2-40B4-BE49-F238E27FC236}">
                <a16:creationId xmlns:a16="http://schemas.microsoft.com/office/drawing/2014/main" id="{43FC6770-0D9C-E786-BA6E-96D8492C425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6355" y="1978758"/>
            <a:ext cx="1246368" cy="2175579"/>
          </a:xfrm>
          <a:prstGeom prst="rect">
            <a:avLst/>
          </a:prstGeom>
          <a:effectLst>
            <a:outerShdw blurRad="50800" dist="38100" dir="2700000">
              <a:srgbClr val="000000">
                <a:alpha val="40000"/>
              </a:srgbClr>
            </a:outerShdw>
          </a:effectLst>
        </p:spPr>
      </p:pic>
      <p:sp>
        <p:nvSpPr>
          <p:cNvPr id="7" name="四角形: 角を丸くする 6">
            <a:extLst>
              <a:ext uri="{FF2B5EF4-FFF2-40B4-BE49-F238E27FC236}">
                <a16:creationId xmlns:a16="http://schemas.microsoft.com/office/drawing/2014/main" id="{7439578E-129B-7CB2-E2DF-21355A912606}"/>
              </a:ext>
            </a:extLst>
          </p:cNvPr>
          <p:cNvSpPr/>
          <p:nvPr/>
        </p:nvSpPr>
        <p:spPr>
          <a:xfrm>
            <a:off x="125426" y="3458612"/>
            <a:ext cx="943919" cy="27051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7048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28F1E-9FC6-06E3-2145-1C57475CFE2D}"/>
              </a:ext>
            </a:extLst>
          </p:cNvPr>
          <p:cNvSpPr>
            <a:spLocks noGrp="1"/>
          </p:cNvSpPr>
          <p:nvPr>
            <p:ph type="title"/>
          </p:nvPr>
        </p:nvSpPr>
        <p:spPr/>
        <p:txBody>
          <a:bodyPr/>
          <a:lstStyle/>
          <a:p>
            <a:r>
              <a:rPr kumimoji="1" lang="ja-JP" altLang="en-US" dirty="0"/>
              <a:t>授業担当教員が</a:t>
            </a:r>
            <a:r>
              <a:rPr kumimoji="1" lang="en-US" altLang="ja-JP" b="1" dirty="0"/>
              <a:t>UTOL</a:t>
            </a:r>
            <a:r>
              <a:rPr kumimoji="1" lang="ja-JP" altLang="en-US" b="1" dirty="0"/>
              <a:t>でできる</a:t>
            </a:r>
            <a:r>
              <a:rPr kumimoji="1" lang="ja-JP" altLang="en-US" dirty="0"/>
              <a:t>こと</a:t>
            </a:r>
          </a:p>
        </p:txBody>
      </p:sp>
      <p:sp>
        <p:nvSpPr>
          <p:cNvPr id="3" name="コンテンツ プレースホルダー 2">
            <a:extLst>
              <a:ext uri="{FF2B5EF4-FFF2-40B4-BE49-F238E27FC236}">
                <a16:creationId xmlns:a16="http://schemas.microsoft.com/office/drawing/2014/main" id="{B7675BA7-6A09-56DE-240D-20DC08C8027E}"/>
              </a:ext>
            </a:extLst>
          </p:cNvPr>
          <p:cNvSpPr>
            <a:spLocks noGrp="1"/>
          </p:cNvSpPr>
          <p:nvPr>
            <p:ph idx="1"/>
          </p:nvPr>
        </p:nvSpPr>
        <p:spPr/>
        <p:txBody>
          <a:bodyPr>
            <a:normAutofit fontScale="92500" lnSpcReduction="20000"/>
          </a:bodyPr>
          <a:lstStyle/>
          <a:p>
            <a:pPr>
              <a:lnSpc>
                <a:spcPct val="110000"/>
              </a:lnSpc>
            </a:pPr>
            <a:r>
              <a:rPr kumimoji="1" lang="ja-JP" altLang="en-US" dirty="0"/>
              <a:t>（授業に学生を</a:t>
            </a:r>
            <a:r>
              <a:rPr lang="ja-JP" altLang="en-US" dirty="0"/>
              <a:t>招待・登録</a:t>
            </a:r>
            <a:r>
              <a:rPr kumimoji="1" lang="ja-JP" altLang="en-US" dirty="0"/>
              <a:t>する）</a:t>
            </a:r>
            <a:endParaRPr lang="en-US" altLang="ja-JP" dirty="0"/>
          </a:p>
          <a:p>
            <a:pPr lvl="1">
              <a:lnSpc>
                <a:spcPct val="110000"/>
              </a:lnSpc>
            </a:pPr>
            <a:r>
              <a:rPr kumimoji="1" lang="en-US" altLang="ja-JP" dirty="0"/>
              <a:t>UTAS</a:t>
            </a:r>
            <a:r>
              <a:rPr kumimoji="1" lang="ja-JP" altLang="en-US" dirty="0"/>
              <a:t>に登録された学生のみ許可し，講師が手動で招待しなければならない学生がいる場合のみ許可する</a:t>
            </a:r>
            <a:endParaRPr lang="en-US" altLang="ja-JP" dirty="0"/>
          </a:p>
          <a:p>
            <a:pPr>
              <a:lnSpc>
                <a:spcPct val="110000"/>
              </a:lnSpc>
            </a:pPr>
            <a:r>
              <a:rPr kumimoji="1" lang="ja-JP" altLang="en-US" dirty="0"/>
              <a:t>学生に資料を配付する</a:t>
            </a:r>
            <a:endParaRPr lang="en-US" altLang="ja-JP" dirty="0"/>
          </a:p>
          <a:p>
            <a:pPr>
              <a:lnSpc>
                <a:spcPct val="110000"/>
              </a:lnSpc>
            </a:pPr>
            <a:r>
              <a:rPr kumimoji="1" lang="ja-JP" altLang="en-US" dirty="0"/>
              <a:t>学生にオンライン授業の情報を知らせる</a:t>
            </a:r>
            <a:endParaRPr kumimoji="1" lang="en-US" altLang="ja-JP" dirty="0"/>
          </a:p>
          <a:p>
            <a:pPr>
              <a:lnSpc>
                <a:spcPct val="110000"/>
              </a:lnSpc>
            </a:pPr>
            <a:r>
              <a:rPr kumimoji="1" lang="ja-JP" altLang="en-US" dirty="0"/>
              <a:t>登録している学生や</a:t>
            </a:r>
            <a:r>
              <a:rPr kumimoji="1" lang="en-US" altLang="ja-JP" dirty="0"/>
              <a:t>TA</a:t>
            </a:r>
            <a:r>
              <a:rPr kumimoji="1" lang="ja-JP" altLang="en-US" dirty="0"/>
              <a:t>とのメッセージ（または全体通知）の送受信</a:t>
            </a:r>
            <a:endParaRPr lang="en-US" altLang="ja-JP" dirty="0"/>
          </a:p>
          <a:p>
            <a:pPr>
              <a:lnSpc>
                <a:spcPct val="110000"/>
              </a:lnSpc>
            </a:pPr>
            <a:r>
              <a:rPr kumimoji="1" lang="ja-JP" altLang="en-US" dirty="0"/>
              <a:t>課題の作成し，共有し，提出させ，評価する</a:t>
            </a:r>
            <a:endParaRPr kumimoji="1" lang="en-US" altLang="ja-JP" dirty="0"/>
          </a:p>
          <a:p>
            <a:pPr>
              <a:lnSpc>
                <a:spcPct val="110000"/>
              </a:lnSpc>
            </a:pPr>
            <a:r>
              <a:rPr kumimoji="1" lang="ja-JP" altLang="en-US" dirty="0"/>
              <a:t>出席を取る</a:t>
            </a:r>
            <a:endParaRPr lang="en-US" altLang="ja-JP" dirty="0"/>
          </a:p>
          <a:p>
            <a:pPr>
              <a:lnSpc>
                <a:spcPct val="110000"/>
              </a:lnSpc>
            </a:pPr>
            <a:r>
              <a:rPr kumimoji="1" lang="ja-JP" altLang="en-US" dirty="0"/>
              <a:t>フォーラムでの意見交換</a:t>
            </a:r>
            <a:endParaRPr lang="en-US" altLang="ja-JP" dirty="0"/>
          </a:p>
          <a:p>
            <a:pPr>
              <a:lnSpc>
                <a:spcPct val="110000"/>
              </a:lnSpc>
            </a:pPr>
            <a:r>
              <a:rPr kumimoji="1" lang="ja-JP" altLang="en-US" dirty="0"/>
              <a:t>更新通知を受信する</a:t>
            </a:r>
            <a:endParaRPr lang="en-US" altLang="ja-JP" dirty="0"/>
          </a:p>
          <a:p>
            <a:pPr lvl="1">
              <a:lnSpc>
                <a:spcPct val="110000"/>
              </a:lnSpc>
            </a:pPr>
            <a:r>
              <a:rPr kumimoji="1" lang="ja-JP" altLang="en-US" dirty="0"/>
              <a:t>メール，</a:t>
            </a:r>
            <a:r>
              <a:rPr kumimoji="1" lang="en-US" altLang="ja-JP" dirty="0"/>
              <a:t>LINE</a:t>
            </a:r>
            <a:r>
              <a:rPr kumimoji="1" lang="ja-JP" altLang="en-US" dirty="0"/>
              <a:t>，</a:t>
            </a:r>
            <a:r>
              <a:rPr kumimoji="1" lang="en-US" altLang="ja-JP" dirty="0" err="1"/>
              <a:t>UTokyo</a:t>
            </a:r>
            <a:r>
              <a:rPr kumimoji="1" lang="en-US" altLang="ja-JP" dirty="0"/>
              <a:t> Slack </a:t>
            </a:r>
            <a:r>
              <a:rPr lang="ja-JP" altLang="en-US" dirty="0"/>
              <a:t>を通じて可能</a:t>
            </a:r>
            <a:endParaRPr kumimoji="1" lang="ja-JP" altLang="en-US" dirty="0"/>
          </a:p>
        </p:txBody>
      </p:sp>
      <p:sp>
        <p:nvSpPr>
          <p:cNvPr id="4" name="日付プレースホルダー 3">
            <a:extLst>
              <a:ext uri="{FF2B5EF4-FFF2-40B4-BE49-F238E27FC236}">
                <a16:creationId xmlns:a16="http://schemas.microsoft.com/office/drawing/2014/main" id="{3274AEB6-84A9-12DD-24DD-53006D9A076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3426E74-5A47-CC84-995B-5AA7492F8C9C}"/>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0876DE0-2914-6059-707C-C29B434A27C7}"/>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Tree>
    <p:extLst>
      <p:ext uri="{BB962C8B-B14F-4D97-AF65-F5344CB8AC3E}">
        <p14:creationId xmlns:p14="http://schemas.microsoft.com/office/powerpoint/2010/main" val="560223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924F5-9FDE-45DF-2D09-98340DCE9966}"/>
              </a:ext>
            </a:extLst>
          </p:cNvPr>
          <p:cNvSpPr>
            <a:spLocks noGrp="1"/>
          </p:cNvSpPr>
          <p:nvPr>
            <p:ph type="title"/>
          </p:nvPr>
        </p:nvSpPr>
        <p:spPr/>
        <p:txBody>
          <a:bodyPr/>
          <a:lstStyle/>
          <a:p>
            <a:r>
              <a:rPr lang="en-US" altLang="ja-JP" dirty="0"/>
              <a:t>UTOL</a:t>
            </a:r>
            <a:r>
              <a:rPr lang="ja-JP" altLang="en-US" dirty="0"/>
              <a:t>に関していただいた質問</a:t>
            </a:r>
            <a:endParaRPr kumimoji="1" lang="ja-JP" altLang="en-US" dirty="0"/>
          </a:p>
        </p:txBody>
      </p:sp>
      <p:sp>
        <p:nvSpPr>
          <p:cNvPr id="3" name="コンテンツ プレースホルダー 2">
            <a:extLst>
              <a:ext uri="{FF2B5EF4-FFF2-40B4-BE49-F238E27FC236}">
                <a16:creationId xmlns:a16="http://schemas.microsoft.com/office/drawing/2014/main" id="{0E580655-353C-8F10-A1C7-C390A7600CD0}"/>
              </a:ext>
            </a:extLst>
          </p:cNvPr>
          <p:cNvSpPr>
            <a:spLocks noGrp="1"/>
          </p:cNvSpPr>
          <p:nvPr>
            <p:ph idx="1"/>
          </p:nvPr>
        </p:nvSpPr>
        <p:spPr/>
        <p:txBody>
          <a:bodyPr>
            <a:noAutofit/>
          </a:bodyPr>
          <a:lstStyle/>
          <a:p>
            <a:pPr>
              <a:lnSpc>
                <a:spcPct val="100000"/>
              </a:lnSpc>
            </a:pPr>
            <a:r>
              <a:rPr kumimoji="1" lang="en-US" altLang="ja-JP" sz="2400" dirty="0"/>
              <a:t>Q1. </a:t>
            </a:r>
            <a:r>
              <a:rPr kumimoji="1" lang="ja-JP" altLang="en-US" sz="2400" dirty="0"/>
              <a:t>ライティングのクラスを教えています．学生の成果物に素早くコメントするのは簡単ですか？</a:t>
            </a:r>
            <a:endParaRPr lang="en-US" altLang="ja-JP" sz="2400" dirty="0"/>
          </a:p>
          <a:p>
            <a:pPr marL="457200" lvl="1" indent="0">
              <a:lnSpc>
                <a:spcPct val="100000"/>
              </a:lnSpc>
              <a:buNone/>
            </a:pPr>
            <a:r>
              <a:rPr kumimoji="1" lang="en-US" altLang="ja-JP" dirty="0">
                <a:solidFill>
                  <a:srgbClr val="155F90"/>
                </a:solidFill>
              </a:rPr>
              <a:t>A. </a:t>
            </a:r>
            <a:r>
              <a:rPr kumimoji="1" lang="ja-JP" altLang="en-US" dirty="0">
                <a:solidFill>
                  <a:srgbClr val="155F90"/>
                </a:solidFill>
              </a:rPr>
              <a:t>担当教員は</a:t>
            </a:r>
            <a:r>
              <a:rPr kumimoji="1" lang="en-US" altLang="ja-JP" dirty="0">
                <a:solidFill>
                  <a:srgbClr val="155F90"/>
                </a:solidFill>
              </a:rPr>
              <a:t>UTOL</a:t>
            </a:r>
            <a:r>
              <a:rPr kumimoji="1" lang="ja-JP" altLang="en-US" dirty="0">
                <a:solidFill>
                  <a:srgbClr val="155F90"/>
                </a:solidFill>
              </a:rPr>
              <a:t>でフィードバックコメントを登録できます．</a:t>
            </a:r>
            <a:br>
              <a:rPr kumimoji="1" lang="en-US" altLang="ja-JP" dirty="0">
                <a:solidFill>
                  <a:srgbClr val="155F90"/>
                </a:solidFill>
              </a:rPr>
            </a:br>
            <a:r>
              <a:rPr kumimoji="1" lang="ja-JP" altLang="en-US" dirty="0">
                <a:solidFill>
                  <a:srgbClr val="155F90"/>
                </a:solidFill>
              </a:rPr>
              <a:t>　　あわせて</a:t>
            </a:r>
            <a:r>
              <a:rPr kumimoji="1" lang="en-US" altLang="ja-JP" dirty="0">
                <a:solidFill>
                  <a:srgbClr val="155F90"/>
                </a:solidFill>
              </a:rPr>
              <a:t>UTOL</a:t>
            </a:r>
            <a:r>
              <a:rPr kumimoji="1" lang="ja-JP" altLang="en-US" dirty="0">
                <a:solidFill>
                  <a:srgbClr val="155F90"/>
                </a:solidFill>
              </a:rPr>
              <a:t>マニュアル</a:t>
            </a:r>
            <a:r>
              <a:rPr lang="en-US" altLang="ja-JP" dirty="0">
                <a:solidFill>
                  <a:srgbClr val="155F90"/>
                </a:solidFill>
              </a:rPr>
              <a:t> 75-78</a:t>
            </a:r>
            <a:r>
              <a:rPr lang="ja-JP" altLang="en-US" dirty="0">
                <a:solidFill>
                  <a:srgbClr val="155F90"/>
                </a:solidFill>
              </a:rPr>
              <a:t>ページもご覧ください．</a:t>
            </a:r>
            <a:endParaRPr kumimoji="1" lang="en-US" altLang="ja-JP" dirty="0">
              <a:solidFill>
                <a:srgbClr val="155F90"/>
              </a:solidFill>
            </a:endParaRPr>
          </a:p>
        </p:txBody>
      </p:sp>
      <p:sp>
        <p:nvSpPr>
          <p:cNvPr id="4" name="日付プレースホルダー 3">
            <a:extLst>
              <a:ext uri="{FF2B5EF4-FFF2-40B4-BE49-F238E27FC236}">
                <a16:creationId xmlns:a16="http://schemas.microsoft.com/office/drawing/2014/main" id="{6AFC233D-ED5C-BB1F-EE81-AA600E0C839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329D574-6739-4447-A37B-6C2F516A298B}"/>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0E9F480-EA32-2EBB-CA75-EB0C652CAEE1}"/>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sp>
        <p:nvSpPr>
          <p:cNvPr id="7" name="テキスト ボックス 6">
            <a:extLst>
              <a:ext uri="{FF2B5EF4-FFF2-40B4-BE49-F238E27FC236}">
                <a16:creationId xmlns:a16="http://schemas.microsoft.com/office/drawing/2014/main" id="{CD187AEF-7283-6986-D2ED-0A1DBE0370E2}"/>
              </a:ext>
            </a:extLst>
          </p:cNvPr>
          <p:cNvSpPr txBox="1"/>
          <p:nvPr/>
        </p:nvSpPr>
        <p:spPr>
          <a:xfrm>
            <a:off x="2083493" y="2894686"/>
            <a:ext cx="8025013" cy="3716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dirty="0">
                <a:solidFill>
                  <a:srgbClr val="FF0000"/>
                </a:solidFill>
                <a:ea typeface="+mn-lt"/>
                <a:cs typeface="+mn-lt"/>
              </a:rPr>
              <a:t>課題</a:t>
            </a:r>
            <a:r>
              <a:rPr lang="en-US" dirty="0">
                <a:solidFill>
                  <a:srgbClr val="FF0000"/>
                </a:solidFill>
                <a:ea typeface="+mn-lt"/>
                <a:cs typeface="+mn-lt"/>
              </a:rPr>
              <a:t> &gt; </a:t>
            </a:r>
            <a:r>
              <a:rPr lang="ja-JP" altLang="en-US" dirty="0">
                <a:solidFill>
                  <a:srgbClr val="FF0000"/>
                </a:solidFill>
                <a:ea typeface="+mn-lt"/>
                <a:cs typeface="+mn-lt"/>
              </a:rPr>
              <a:t>編集</a:t>
            </a:r>
            <a:r>
              <a:rPr lang="en-US" dirty="0">
                <a:solidFill>
                  <a:srgbClr val="FF0000"/>
                </a:solidFill>
                <a:ea typeface="+mn-lt"/>
                <a:cs typeface="+mn-lt"/>
              </a:rPr>
              <a:t> &gt; </a:t>
            </a:r>
            <a:r>
              <a:rPr lang="ja-JP" altLang="en-US" dirty="0">
                <a:solidFill>
                  <a:srgbClr val="FF0000"/>
                </a:solidFill>
                <a:ea typeface="+mn-lt"/>
                <a:cs typeface="+mn-lt"/>
              </a:rPr>
              <a:t>提出状況確認</a:t>
            </a:r>
            <a:endParaRPr lang="ja-JP" altLang="en-US" dirty="0">
              <a:solidFill>
                <a:srgbClr val="FF0000"/>
              </a:solidFill>
              <a:ea typeface="メイリオ"/>
              <a:cs typeface="Calibri"/>
            </a:endParaRPr>
          </a:p>
        </p:txBody>
      </p:sp>
      <p:pic>
        <p:nvPicPr>
          <p:cNvPr id="8" name="図 7" descr="グラフィカル ユーザー インターフェイス, テキスト, アプリケーション&#10;&#10;説明は自動で生成されたものです">
            <a:extLst>
              <a:ext uri="{FF2B5EF4-FFF2-40B4-BE49-F238E27FC236}">
                <a16:creationId xmlns:a16="http://schemas.microsoft.com/office/drawing/2014/main" id="{3260AA9E-ED46-01B4-98B8-9EE6FE420E2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4071" y="3266348"/>
            <a:ext cx="6889941" cy="2729938"/>
          </a:xfrm>
          <a:prstGeom prst="rect">
            <a:avLst/>
          </a:prstGeom>
          <a:effectLst>
            <a:outerShdw blurRad="50800" dist="38100" dir="2700000">
              <a:srgbClr val="000000">
                <a:alpha val="40000"/>
              </a:srgbClr>
            </a:outerShdw>
          </a:effectLst>
        </p:spPr>
      </p:pic>
      <p:pic>
        <p:nvPicPr>
          <p:cNvPr id="9" name="図 8" descr="グラフィカル ユーザー インターフェイス, テキスト, アプリケーション, メール&#10;&#10;説明は自動で生成されたものです">
            <a:extLst>
              <a:ext uri="{FF2B5EF4-FFF2-40B4-BE49-F238E27FC236}">
                <a16:creationId xmlns:a16="http://schemas.microsoft.com/office/drawing/2014/main" id="{5524DF47-5955-5A23-C18D-CCE9CA7423A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799123" y="3794219"/>
            <a:ext cx="5288372" cy="2452593"/>
          </a:xfrm>
          <a:prstGeom prst="rect">
            <a:avLst/>
          </a:prstGeom>
          <a:ln>
            <a:solidFill>
              <a:schemeClr val="tx1"/>
            </a:solidFill>
          </a:ln>
          <a:effectLst>
            <a:outerShdw blurRad="50800" dist="38100" dir="2700000">
              <a:srgbClr val="000000">
                <a:alpha val="40000"/>
              </a:srgbClr>
            </a:outerShdw>
          </a:effectLst>
        </p:spPr>
      </p:pic>
    </p:spTree>
    <p:extLst>
      <p:ext uri="{BB962C8B-B14F-4D97-AF65-F5344CB8AC3E}">
        <p14:creationId xmlns:p14="http://schemas.microsoft.com/office/powerpoint/2010/main" val="717434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924F5-9FDE-45DF-2D09-98340DCE9966}"/>
              </a:ext>
            </a:extLst>
          </p:cNvPr>
          <p:cNvSpPr>
            <a:spLocks noGrp="1"/>
          </p:cNvSpPr>
          <p:nvPr>
            <p:ph type="title"/>
          </p:nvPr>
        </p:nvSpPr>
        <p:spPr/>
        <p:txBody>
          <a:bodyPr/>
          <a:lstStyle/>
          <a:p>
            <a:r>
              <a:rPr lang="en-US" altLang="ja-JP" dirty="0"/>
              <a:t>UTOL</a:t>
            </a:r>
            <a:r>
              <a:rPr lang="ja-JP" altLang="en-US" dirty="0"/>
              <a:t>に関していただいた質問</a:t>
            </a:r>
            <a:endParaRPr kumimoji="1" lang="ja-JP" altLang="en-US" dirty="0"/>
          </a:p>
        </p:txBody>
      </p:sp>
      <p:sp>
        <p:nvSpPr>
          <p:cNvPr id="3" name="コンテンツ プレースホルダー 2">
            <a:extLst>
              <a:ext uri="{FF2B5EF4-FFF2-40B4-BE49-F238E27FC236}">
                <a16:creationId xmlns:a16="http://schemas.microsoft.com/office/drawing/2014/main" id="{0E580655-353C-8F10-A1C7-C390A7600CD0}"/>
              </a:ext>
            </a:extLst>
          </p:cNvPr>
          <p:cNvSpPr>
            <a:spLocks noGrp="1"/>
          </p:cNvSpPr>
          <p:nvPr>
            <p:ph idx="1"/>
          </p:nvPr>
        </p:nvSpPr>
        <p:spPr/>
        <p:txBody>
          <a:bodyPr>
            <a:noAutofit/>
          </a:bodyPr>
          <a:lstStyle/>
          <a:p>
            <a:pPr>
              <a:lnSpc>
                <a:spcPct val="150000"/>
              </a:lnSpc>
            </a:pPr>
            <a:r>
              <a:rPr kumimoji="1" lang="en-US" altLang="ja-JP" sz="2400" dirty="0"/>
              <a:t>Q2. 1</a:t>
            </a:r>
            <a:r>
              <a:rPr kumimoji="1" lang="ja-JP" altLang="en-US" sz="2400" dirty="0"/>
              <a:t>つのコース内で学生をグループに分けることはできますか．グループごとに異なる課題を割り当てたいです．</a:t>
            </a:r>
            <a:endParaRPr kumimoji="1" lang="en-US" altLang="ja-JP" sz="2400" dirty="0"/>
          </a:p>
          <a:p>
            <a:pPr marL="457200" lvl="1" indent="0">
              <a:lnSpc>
                <a:spcPct val="150000"/>
              </a:lnSpc>
              <a:buNone/>
            </a:pPr>
            <a:r>
              <a:rPr kumimoji="1" lang="en-US" altLang="ja-JP" dirty="0">
                <a:solidFill>
                  <a:srgbClr val="155F90"/>
                </a:solidFill>
              </a:rPr>
              <a:t>A. </a:t>
            </a:r>
            <a:r>
              <a:rPr kumimoji="1" lang="ja-JP" altLang="en-US" dirty="0">
                <a:solidFill>
                  <a:srgbClr val="155F90"/>
                </a:solidFill>
              </a:rPr>
              <a:t>はい．「ユーザーグループ設定」をクリックしてください．</a:t>
            </a:r>
            <a:br>
              <a:rPr kumimoji="1" lang="en-US" altLang="ja-JP" dirty="0">
                <a:solidFill>
                  <a:srgbClr val="155F90"/>
                </a:solidFill>
              </a:rPr>
            </a:br>
            <a:r>
              <a:rPr kumimoji="1" lang="ja-JP" altLang="en-US" dirty="0">
                <a:solidFill>
                  <a:srgbClr val="155F90"/>
                </a:solidFill>
              </a:rPr>
              <a:t>　あわせて</a:t>
            </a:r>
            <a:r>
              <a:rPr kumimoji="1" lang="en-US" altLang="ja-JP" dirty="0">
                <a:solidFill>
                  <a:srgbClr val="155F90"/>
                </a:solidFill>
              </a:rPr>
              <a:t>UTOL</a:t>
            </a:r>
            <a:r>
              <a:rPr kumimoji="1" lang="ja-JP" altLang="en-US" dirty="0">
                <a:solidFill>
                  <a:srgbClr val="155F90"/>
                </a:solidFill>
              </a:rPr>
              <a:t>マニュアル </a:t>
            </a:r>
            <a:r>
              <a:rPr lang="en-US" altLang="ja-JP" dirty="0">
                <a:solidFill>
                  <a:srgbClr val="155F90"/>
                </a:solidFill>
              </a:rPr>
              <a:t>215-219</a:t>
            </a:r>
            <a:r>
              <a:rPr lang="ja-JP" altLang="en-US" dirty="0">
                <a:solidFill>
                  <a:srgbClr val="155F90"/>
                </a:solidFill>
              </a:rPr>
              <a:t>ページもご覧ください．</a:t>
            </a:r>
            <a:endParaRPr kumimoji="1" lang="en-US" altLang="ja-JP" dirty="0">
              <a:solidFill>
                <a:srgbClr val="155F90"/>
              </a:solidFill>
            </a:endParaRPr>
          </a:p>
          <a:p>
            <a:pPr>
              <a:lnSpc>
                <a:spcPct val="150000"/>
              </a:lnSpc>
            </a:pPr>
            <a:r>
              <a:rPr kumimoji="1" lang="en-US" altLang="ja-JP" sz="2400" dirty="0"/>
              <a:t>Q3. </a:t>
            </a:r>
            <a:r>
              <a:rPr kumimoji="1" lang="ja-JP" altLang="en-US" sz="2400" dirty="0"/>
              <a:t>フィードバックシートやドキュメントを特定の学生個人に対してアップロードすることはできますか？</a:t>
            </a:r>
            <a:endParaRPr kumimoji="1" lang="en-US" altLang="ja-JP" sz="2400" dirty="0"/>
          </a:p>
          <a:p>
            <a:pPr marL="457200" lvl="1" indent="0">
              <a:lnSpc>
                <a:spcPct val="150000"/>
              </a:lnSpc>
              <a:buNone/>
            </a:pPr>
            <a:r>
              <a:rPr kumimoji="1" lang="en-US" altLang="ja-JP" dirty="0">
                <a:solidFill>
                  <a:srgbClr val="155F90"/>
                </a:solidFill>
              </a:rPr>
              <a:t>A. </a:t>
            </a:r>
            <a:r>
              <a:rPr kumimoji="1" lang="ja-JP" altLang="en-US" dirty="0">
                <a:solidFill>
                  <a:srgbClr val="155F90"/>
                </a:solidFill>
              </a:rPr>
              <a:t>はい．メッセージをご利用ください．</a:t>
            </a:r>
            <a:br>
              <a:rPr kumimoji="1" lang="en-US" altLang="ja-JP" dirty="0">
                <a:solidFill>
                  <a:srgbClr val="155F90"/>
                </a:solidFill>
              </a:rPr>
            </a:br>
            <a:r>
              <a:rPr lang="ja-JP" altLang="en-US" dirty="0">
                <a:solidFill>
                  <a:srgbClr val="155F90"/>
                </a:solidFill>
              </a:rPr>
              <a:t>　</a:t>
            </a:r>
            <a:r>
              <a:rPr kumimoji="1" lang="ja-JP" altLang="en-US" dirty="0">
                <a:solidFill>
                  <a:srgbClr val="155F90"/>
                </a:solidFill>
              </a:rPr>
              <a:t>あわせて</a:t>
            </a:r>
            <a:r>
              <a:rPr kumimoji="1" lang="en-US" altLang="ja-JP" dirty="0">
                <a:solidFill>
                  <a:srgbClr val="155F90"/>
                </a:solidFill>
              </a:rPr>
              <a:t>UTOL</a:t>
            </a:r>
            <a:r>
              <a:rPr kumimoji="1" lang="ja-JP" altLang="en-US" dirty="0">
                <a:solidFill>
                  <a:srgbClr val="155F90"/>
                </a:solidFill>
              </a:rPr>
              <a:t>マニュアル </a:t>
            </a:r>
            <a:r>
              <a:rPr kumimoji="1" lang="en-US" altLang="ja-JP" dirty="0">
                <a:solidFill>
                  <a:srgbClr val="155F90"/>
                </a:solidFill>
              </a:rPr>
              <a:t>49-57</a:t>
            </a:r>
            <a:r>
              <a:rPr lang="ja-JP" altLang="en-US" dirty="0">
                <a:solidFill>
                  <a:srgbClr val="155F90"/>
                </a:solidFill>
              </a:rPr>
              <a:t>ページもご覧ください．</a:t>
            </a:r>
            <a:endParaRPr kumimoji="1" lang="en-US" altLang="ja-JP" dirty="0">
              <a:solidFill>
                <a:srgbClr val="155F90"/>
              </a:solidFill>
            </a:endParaRPr>
          </a:p>
        </p:txBody>
      </p:sp>
      <p:sp>
        <p:nvSpPr>
          <p:cNvPr id="4" name="日付プレースホルダー 3">
            <a:extLst>
              <a:ext uri="{FF2B5EF4-FFF2-40B4-BE49-F238E27FC236}">
                <a16:creationId xmlns:a16="http://schemas.microsoft.com/office/drawing/2014/main" id="{6AFC233D-ED5C-BB1F-EE81-AA600E0C839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329D574-6739-4447-A37B-6C2F516A298B}"/>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0E9F480-EA32-2EBB-CA75-EB0C652CAEE1}"/>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spTree>
    <p:extLst>
      <p:ext uri="{BB962C8B-B14F-4D97-AF65-F5344CB8AC3E}">
        <p14:creationId xmlns:p14="http://schemas.microsoft.com/office/powerpoint/2010/main" val="169050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0BB87F-6567-E035-859E-227B9DE1EE95}"/>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6708C37B-FB4F-2613-7ADC-48A53AD3ABF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B035EE97-2C84-35B7-F5F8-DD32258A3D8B}"/>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5" name="タイトル 4">
            <a:extLst>
              <a:ext uri="{FF2B5EF4-FFF2-40B4-BE49-F238E27FC236}">
                <a16:creationId xmlns:a16="http://schemas.microsoft.com/office/drawing/2014/main" id="{4AB22881-DFCD-6E2C-748F-5F6AD5233E34}"/>
              </a:ext>
            </a:extLst>
          </p:cNvPr>
          <p:cNvSpPr>
            <a:spLocks noGrp="1"/>
          </p:cNvSpPr>
          <p:nvPr>
            <p:ph type="title"/>
          </p:nvPr>
        </p:nvSpPr>
        <p:spPr/>
        <p:txBody>
          <a:bodyPr>
            <a:normAutofit/>
          </a:bodyPr>
          <a:lstStyle/>
          <a:p>
            <a:r>
              <a:rPr kumimoji="1" lang="en-US" altLang="ja-JP" dirty="0"/>
              <a:t>UTOL </a:t>
            </a:r>
            <a:r>
              <a:rPr kumimoji="1" lang="ja-JP" altLang="en-US" dirty="0"/>
              <a:t>についてより詳しくは</a:t>
            </a:r>
          </a:p>
        </p:txBody>
      </p:sp>
      <p:sp>
        <p:nvSpPr>
          <p:cNvPr id="6" name="コンテンツ プレースホルダー 5">
            <a:extLst>
              <a:ext uri="{FF2B5EF4-FFF2-40B4-BE49-F238E27FC236}">
                <a16:creationId xmlns:a16="http://schemas.microsoft.com/office/drawing/2014/main" id="{9C19EF40-87C7-E25D-3087-074F52FC8E19}"/>
              </a:ext>
            </a:extLst>
          </p:cNvPr>
          <p:cNvSpPr>
            <a:spLocks noGrp="1"/>
          </p:cNvSpPr>
          <p:nvPr>
            <p:ph idx="1"/>
          </p:nvPr>
        </p:nvSpPr>
        <p:spPr/>
        <p:txBody>
          <a:bodyPr>
            <a:normAutofit/>
          </a:bodyPr>
          <a:lstStyle/>
          <a:p>
            <a:pPr marL="0" indent="0">
              <a:buNone/>
            </a:pPr>
            <a:r>
              <a:rPr lang="en-US" altLang="ja-JP" b="1" dirty="0" err="1"/>
              <a:t>utelecon</a:t>
            </a:r>
            <a:r>
              <a:rPr lang="en-US" altLang="ja-JP" b="1" dirty="0"/>
              <a:t> </a:t>
            </a:r>
            <a:r>
              <a:rPr lang="ja-JP" altLang="en-US" b="1" dirty="0"/>
              <a:t>の </a:t>
            </a:r>
            <a:r>
              <a:rPr lang="en-US" altLang="ja-JP" b="1" dirty="0"/>
              <a:t>UTOL </a:t>
            </a:r>
            <a:r>
              <a:rPr lang="ja-JP" altLang="en-US" b="1" dirty="0"/>
              <a:t>についての記事</a:t>
            </a:r>
            <a:r>
              <a:rPr lang="ja-JP" altLang="en-US" sz="2000" dirty="0"/>
              <a:t>（和英）</a:t>
            </a:r>
            <a:endParaRPr lang="en-US" altLang="ja-JP" sz="2000" dirty="0"/>
          </a:p>
          <a:p>
            <a:r>
              <a:rPr kumimoji="1" lang="ja-JP" altLang="en-US" dirty="0"/>
              <a:t>教員向け</a:t>
            </a:r>
            <a:br>
              <a:rPr lang="en-US" altLang="ja-JP" dirty="0"/>
            </a:br>
            <a:r>
              <a:rPr kumimoji="1" lang="en-US" altLang="ja-JP" sz="2000" dirty="0">
                <a:hlinkClick r:id="rId2"/>
              </a:rPr>
              <a:t>https://utelecon.adm.u-tokyo.ac.jp/utol/lecturers/</a:t>
            </a:r>
            <a:endParaRPr kumimoji="1" lang="en-US" altLang="ja-JP" sz="2000" dirty="0"/>
          </a:p>
          <a:p>
            <a:r>
              <a:rPr kumimoji="1" lang="ja-JP" altLang="en-US" dirty="0"/>
              <a:t>学生向け</a:t>
            </a:r>
            <a:br>
              <a:rPr kumimoji="1" lang="en-US" altLang="ja-JP" dirty="0"/>
            </a:br>
            <a:r>
              <a:rPr kumimoji="1" lang="en-US" altLang="ja-JP" sz="2000" dirty="0">
                <a:hlinkClick r:id="rId3"/>
              </a:rPr>
              <a:t>https://utelecon.adm.u-tokyo.ac.jp/utol/students/</a:t>
            </a:r>
            <a:endParaRPr kumimoji="1" lang="en-US" altLang="ja-JP" sz="2400" dirty="0"/>
          </a:p>
          <a:p>
            <a:endParaRPr kumimoji="1" lang="en-US" altLang="ja-JP" sz="1400" dirty="0"/>
          </a:p>
          <a:p>
            <a:pPr marL="0" indent="0">
              <a:buNone/>
            </a:pPr>
            <a:r>
              <a:rPr lang="en-US" altLang="ja-JP" b="1" dirty="0" err="1"/>
              <a:t>UTokyo</a:t>
            </a:r>
            <a:r>
              <a:rPr lang="en-US" altLang="ja-JP" b="1" dirty="0"/>
              <a:t> Portal </a:t>
            </a:r>
            <a:r>
              <a:rPr lang="ja-JP" altLang="en-US" b="1" dirty="0"/>
              <a:t>の </a:t>
            </a:r>
            <a:r>
              <a:rPr lang="en-US" altLang="ja-JP" b="1" dirty="0"/>
              <a:t>UTOL </a:t>
            </a:r>
            <a:r>
              <a:rPr lang="ja-JP" altLang="en-US" b="1" dirty="0"/>
              <a:t>についての記事</a:t>
            </a:r>
            <a:r>
              <a:rPr lang="ja-JP" altLang="en-US" sz="2000" dirty="0"/>
              <a:t>（日本語のみ）</a:t>
            </a:r>
            <a:endParaRPr lang="en-US" altLang="ja-JP" sz="2000" dirty="0"/>
          </a:p>
          <a:p>
            <a:r>
              <a:rPr lang="ja-JP" altLang="en-US" dirty="0"/>
              <a:t>職員向け</a:t>
            </a:r>
            <a:br>
              <a:rPr lang="en-US" altLang="ja-JP" dirty="0"/>
            </a:br>
            <a:r>
              <a:rPr lang="en-US" altLang="ja-JP" sz="2000" dirty="0">
                <a:hlinkClick r:id="rId4"/>
              </a:rPr>
              <a:t>https://univtokyo.sharepoint.com/sites/utokyoportal/wiki/d/UTOL.aspx</a:t>
            </a:r>
            <a:endParaRPr lang="en-US" altLang="ja-JP" sz="2400" dirty="0"/>
          </a:p>
          <a:p>
            <a:pPr marL="0" indent="0">
              <a:buNone/>
            </a:pPr>
            <a:endParaRPr lang="en-US" altLang="ja-JP" sz="1400" dirty="0"/>
          </a:p>
          <a:p>
            <a:pPr marL="0" indent="0">
              <a:buNone/>
            </a:pPr>
            <a:r>
              <a:rPr lang="ja-JP" altLang="en-US" b="1" dirty="0"/>
              <a:t>参考資料</a:t>
            </a:r>
            <a:r>
              <a:rPr lang="ja-JP" altLang="en-US" sz="2000" b="1" dirty="0"/>
              <a:t>（</a:t>
            </a:r>
            <a:r>
              <a:rPr lang="en-US" altLang="ja-JP" sz="2000" b="1" dirty="0">
                <a:hlinkClick r:id="rId5"/>
              </a:rPr>
              <a:t>2024</a:t>
            </a:r>
            <a:r>
              <a:rPr lang="ja-JP" altLang="en-US" sz="2000" b="1" dirty="0">
                <a:hlinkClick r:id="rId5"/>
              </a:rPr>
              <a:t>年</a:t>
            </a:r>
            <a:r>
              <a:rPr lang="en-US" altLang="ja-JP" sz="2000" b="1" dirty="0">
                <a:hlinkClick r:id="rId5"/>
              </a:rPr>
              <a:t>3</a:t>
            </a:r>
            <a:r>
              <a:rPr lang="ja-JP" altLang="en-US" sz="2000" b="1" dirty="0">
                <a:hlinkClick r:id="rId5"/>
              </a:rPr>
              <a:t>月実施の説明会</a:t>
            </a:r>
            <a:r>
              <a:rPr lang="ja-JP" altLang="en-US" sz="2000" b="1" dirty="0"/>
              <a:t>資料およびその</a:t>
            </a:r>
            <a:r>
              <a:rPr lang="ja-JP" altLang="en-US" sz="2000" b="1" dirty="0">
                <a:hlinkClick r:id="rId6"/>
              </a:rPr>
              <a:t>抜粋英語訳版</a:t>
            </a:r>
            <a:r>
              <a:rPr lang="ja-JP" altLang="en-US" sz="2000" b="1" dirty="0"/>
              <a:t>）</a:t>
            </a:r>
            <a:endParaRPr kumimoji="1" lang="ja-JP" altLang="en-US" b="1" dirty="0">
              <a:solidFill>
                <a:srgbClr val="FF0000"/>
              </a:solidFill>
            </a:endParaRPr>
          </a:p>
        </p:txBody>
      </p:sp>
    </p:spTree>
    <p:extLst>
      <p:ext uri="{BB962C8B-B14F-4D97-AF65-F5344CB8AC3E}">
        <p14:creationId xmlns:p14="http://schemas.microsoft.com/office/powerpoint/2010/main" val="1419192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1B181F0-E8C9-5791-6917-5FC56BA075AE}"/>
              </a:ext>
            </a:extLst>
          </p:cNvPr>
          <p:cNvPicPr>
            <a:picLocks/>
          </p:cNvPicPr>
          <p:nvPr/>
        </p:nvPicPr>
        <p:blipFill>
          <a:blip r:embed="rId2"/>
          <a:stretch>
            <a:fillRect/>
          </a:stretch>
        </p:blipFill>
        <p:spPr>
          <a:xfrm>
            <a:off x="0" y="0"/>
            <a:ext cx="12192000" cy="3303000"/>
          </a:xfrm>
          <a:prstGeom prst="rect">
            <a:avLst/>
          </a:prstGeom>
        </p:spPr>
      </p:pic>
      <p:pic>
        <p:nvPicPr>
          <p:cNvPr id="6" name="Picture 2">
            <a:extLst>
              <a:ext uri="{FF2B5EF4-FFF2-40B4-BE49-F238E27FC236}">
                <a16:creationId xmlns:a16="http://schemas.microsoft.com/office/drawing/2014/main" id="{7927A3CB-805A-CE95-0B6D-9A84BBAB7EE7}"/>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Summary</a:t>
            </a:r>
            <a:endParaRPr lang="en-US" altLang="ja-JP" sz="6600" dirty="0"/>
          </a:p>
          <a:p>
            <a:pPr algn="ctr"/>
            <a:r>
              <a:rPr kumimoji="1" lang="en-US" altLang="ja-JP" sz="2800" b="0" dirty="0"/>
              <a:t>Part III</a:t>
            </a:r>
            <a:r>
              <a:rPr kumimoji="1" lang="ja-JP" altLang="en-US" sz="2800" b="0" dirty="0"/>
              <a:t>：東京大学での教育活動に利用するシステム</a:t>
            </a:r>
            <a:br>
              <a:rPr kumimoji="1" lang="en-US" altLang="ja-JP" sz="2800" b="0" dirty="0"/>
            </a:br>
            <a:r>
              <a:rPr kumimoji="1" lang="en-US" altLang="ja-JP" sz="2800" b="0" dirty="0"/>
              <a:t>– UTAL</a:t>
            </a:r>
            <a:r>
              <a:rPr kumimoji="1" lang="ja-JP" altLang="en-US" sz="2800" b="0" dirty="0"/>
              <a:t>と</a:t>
            </a:r>
            <a:r>
              <a:rPr kumimoji="1" lang="en-US" altLang="ja-JP" sz="2800" b="0" dirty="0"/>
              <a:t>UTOL</a:t>
            </a:r>
            <a:endParaRPr lang="ja-JP" altLang="en-US" sz="2800" b="0" dirty="0"/>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7" name="四角形: 角を丸くする 6">
            <a:extLst>
              <a:ext uri="{FF2B5EF4-FFF2-40B4-BE49-F238E27FC236}">
                <a16:creationId xmlns:a16="http://schemas.microsoft.com/office/drawing/2014/main" id="{A6AE77FE-9ECF-6D26-990E-006329B609E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9458872-E9C0-4570-48BA-D3C7483BA992}"/>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FE2D4152-9819-EEE1-5A51-AC6109A6410A}"/>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126676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おわりに</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kumimoji="1" lang="ja-JP" altLang="en-US" dirty="0"/>
              <a:t>東京大学では，</a:t>
            </a:r>
            <a:r>
              <a:rPr kumimoji="1" lang="en-US" altLang="ja-JP" dirty="0"/>
              <a:t>2020</a:t>
            </a:r>
            <a:r>
              <a:rPr kumimoji="1" lang="ja-JP" altLang="en-US" dirty="0"/>
              <a:t>年の完全オンライン化以降，授業での</a:t>
            </a:r>
            <a:br>
              <a:rPr kumimoji="1" lang="en-US" altLang="ja-JP" dirty="0"/>
            </a:br>
            <a:r>
              <a:rPr kumimoji="1" lang="ja-JP" altLang="en-US" dirty="0"/>
              <a:t>情報システムやコミュニケーションツールの利用が急増</a:t>
            </a:r>
            <a:endParaRPr lang="en-US" altLang="ja-JP" dirty="0"/>
          </a:p>
          <a:p>
            <a:pPr lvl="1">
              <a:lnSpc>
                <a:spcPct val="100000"/>
              </a:lnSpc>
            </a:pPr>
            <a:r>
              <a:rPr kumimoji="1" lang="ja-JP" altLang="en-US" dirty="0"/>
              <a:t>その後，対面授業への回帰がかなり進んでいるが，情報システムやコミュニケーションツールの活用は</a:t>
            </a:r>
            <a:r>
              <a:rPr kumimoji="1" lang="en-US" altLang="ja-JP" dirty="0"/>
              <a:t>2019</a:t>
            </a:r>
            <a:r>
              <a:rPr kumimoji="1" lang="ja-JP" altLang="en-US" dirty="0"/>
              <a:t>年以前と比べて大幅に増加</a:t>
            </a:r>
            <a:endParaRPr kumimoji="1" lang="en-US" altLang="ja-JP" dirty="0"/>
          </a:p>
          <a:p>
            <a:pPr marL="457200" lvl="1" indent="0">
              <a:lnSpc>
                <a:spcPct val="100000"/>
              </a:lnSpc>
              <a:buNone/>
            </a:pPr>
            <a:endParaRPr kumimoji="1" lang="en-US" altLang="ja-JP" dirty="0"/>
          </a:p>
          <a:p>
            <a:pPr>
              <a:lnSpc>
                <a:spcPct val="100000"/>
              </a:lnSpc>
            </a:pPr>
            <a:r>
              <a:rPr kumimoji="1" lang="ja-JP" altLang="en-US" dirty="0"/>
              <a:t>教室での</a:t>
            </a:r>
            <a:r>
              <a:rPr lang="ja-JP" altLang="en-US" dirty="0"/>
              <a:t>情報</a:t>
            </a:r>
            <a:r>
              <a:rPr kumimoji="1" lang="ja-JP" altLang="en-US" dirty="0"/>
              <a:t>システム利用のための環境整備も進んだ</a:t>
            </a:r>
            <a:endParaRPr lang="en-US" altLang="ja-JP" dirty="0"/>
          </a:p>
          <a:p>
            <a:pPr lvl="1">
              <a:lnSpc>
                <a:spcPct val="100000"/>
              </a:lnSpc>
            </a:pPr>
            <a:r>
              <a:rPr kumimoji="1" lang="en-US" altLang="ja-JP" dirty="0"/>
              <a:t>Wi-Fi</a:t>
            </a:r>
            <a:r>
              <a:rPr kumimoji="1" lang="ja-JP" altLang="en-US" dirty="0"/>
              <a:t>が教室に整備され，学生は自分のノート</a:t>
            </a:r>
            <a:r>
              <a:rPr kumimoji="1" lang="en-US" altLang="ja-JP" dirty="0"/>
              <a:t>PC</a:t>
            </a:r>
            <a:r>
              <a:rPr kumimoji="1" lang="ja-JP" altLang="en-US" dirty="0"/>
              <a:t>やデバイスを授業に持ち込むようになっている</a:t>
            </a:r>
            <a:endParaRPr kumimoji="1"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
        <p:nvSpPr>
          <p:cNvPr id="7" name="正方形/長方形 6">
            <a:extLst>
              <a:ext uri="{FF2B5EF4-FFF2-40B4-BE49-F238E27FC236}">
                <a16:creationId xmlns:a16="http://schemas.microsoft.com/office/drawing/2014/main" id="{59A3CA38-1CB9-C203-4DE6-C0F2457FB518}"/>
              </a:ext>
            </a:extLst>
          </p:cNvPr>
          <p:cNvSpPr/>
          <p:nvPr/>
        </p:nvSpPr>
        <p:spPr>
          <a:xfrm>
            <a:off x="516000" y="5337348"/>
            <a:ext cx="11160000" cy="538736"/>
          </a:xfrm>
          <a:prstGeom prst="rect">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t>対面授業でもオンライン授業でも，情報システムを有効に活用していきましょう！</a:t>
            </a:r>
            <a:endParaRPr lang="en-US" altLang="ja-JP" sz="2000" b="1" dirty="0"/>
          </a:p>
        </p:txBody>
      </p:sp>
    </p:spTree>
    <p:extLst>
      <p:ext uri="{BB962C8B-B14F-4D97-AF65-F5344CB8AC3E}">
        <p14:creationId xmlns:p14="http://schemas.microsoft.com/office/powerpoint/2010/main" val="138375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C5A5F226-0A09-6781-2A5D-BC255A9D9FB9}"/>
              </a:ext>
            </a:extLst>
          </p:cNvPr>
          <p:cNvSpPr/>
          <p:nvPr/>
        </p:nvSpPr>
        <p:spPr>
          <a:xfrm>
            <a:off x="1119116" y="2873829"/>
            <a:ext cx="10234684" cy="3308607"/>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14F3E98-1F4E-8B31-C1AB-29C36D47089E}"/>
              </a:ext>
            </a:extLst>
          </p:cNvPr>
          <p:cNvSpPr txBox="1"/>
          <p:nvPr/>
        </p:nvSpPr>
        <p:spPr>
          <a:xfrm>
            <a:off x="9499124" y="5240030"/>
            <a:ext cx="1073755" cy="523220"/>
          </a:xfrm>
          <a:prstGeom prst="rect">
            <a:avLst/>
          </a:prstGeom>
          <a:noFill/>
        </p:spPr>
        <p:txBody>
          <a:bodyPr wrap="none" rtlCol="0">
            <a:spAutoFit/>
          </a:bodyPr>
          <a:lstStyle/>
          <a:p>
            <a:r>
              <a:rPr kumimoji="1" lang="en-US" altLang="ja-JP" sz="2800" b="1">
                <a:solidFill>
                  <a:schemeClr val="accent6"/>
                </a:solidFill>
              </a:rPr>
              <a:t>Part II</a:t>
            </a:r>
            <a:endParaRPr kumimoji="1" lang="ja-JP" altLang="en-US" sz="2800" b="1">
              <a:solidFill>
                <a:schemeClr val="accent6"/>
              </a:solidFill>
            </a:endParaRPr>
          </a:p>
        </p:txBody>
      </p:sp>
      <p:sp>
        <p:nvSpPr>
          <p:cNvPr id="9" name="四角形: 角を丸くする 8">
            <a:extLst>
              <a:ext uri="{FF2B5EF4-FFF2-40B4-BE49-F238E27FC236}">
                <a16:creationId xmlns:a16="http://schemas.microsoft.com/office/drawing/2014/main" id="{781D4D54-6ED9-52F6-26F3-26FA7DE89775}"/>
              </a:ext>
            </a:extLst>
          </p:cNvPr>
          <p:cNvSpPr/>
          <p:nvPr/>
        </p:nvSpPr>
        <p:spPr>
          <a:xfrm>
            <a:off x="1273800" y="5177642"/>
            <a:ext cx="7494864" cy="854668"/>
          </a:xfrm>
          <a:prstGeom prst="roundRect">
            <a:avLst/>
          </a:prstGeom>
          <a:noFill/>
          <a:ln w="28575">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ABB208D7-767E-B4D9-1205-BF09400DA1F6}"/>
              </a:ext>
            </a:extLst>
          </p:cNvPr>
          <p:cNvCxnSpPr/>
          <p:nvPr/>
        </p:nvCxnSpPr>
        <p:spPr>
          <a:xfrm>
            <a:off x="8768664" y="5509260"/>
            <a:ext cx="771576" cy="0"/>
          </a:xfrm>
          <a:prstGeom prst="straightConnector1">
            <a:avLst/>
          </a:prstGeom>
          <a:ln w="28575">
            <a:solidFill>
              <a:schemeClr val="accent6"/>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本パートでは</a:t>
            </a:r>
            <a:r>
              <a:rPr kumimoji="1" lang="en-US" altLang="ja-JP" sz="3600" b="1" dirty="0">
                <a:solidFill>
                  <a:srgbClr val="155F90"/>
                </a:solidFill>
              </a:rPr>
              <a:t>UTAS</a:t>
            </a:r>
            <a:r>
              <a:rPr kumimoji="1" lang="ja-JP" altLang="en-US" sz="3600" b="1" dirty="0">
                <a:solidFill>
                  <a:srgbClr val="155F90"/>
                </a:solidFill>
              </a:rPr>
              <a:t>と</a:t>
            </a:r>
            <a:r>
              <a:rPr kumimoji="1" lang="en-US" altLang="ja-JP" sz="3600" b="1" dirty="0">
                <a:solidFill>
                  <a:srgbClr val="155F90"/>
                </a:solidFill>
              </a:rPr>
              <a:t>UTOL</a:t>
            </a:r>
            <a:r>
              <a:rPr kumimoji="1" lang="ja-JP" altLang="en-US" sz="3600" b="1" dirty="0">
                <a:solidFill>
                  <a:srgbClr val="155F90"/>
                </a:solidFill>
              </a:rPr>
              <a:t>を紹介します</a:t>
            </a:r>
            <a:endParaRPr kumimoji="1" lang="en-US" altLang="ja-JP" sz="3600" b="1" dirty="0">
              <a:solidFill>
                <a:srgbClr val="155F90"/>
              </a:solidFill>
            </a:endParaRPr>
          </a:p>
          <a:p>
            <a:pPr marL="0" indent="0">
              <a:lnSpc>
                <a:spcPct val="100000"/>
              </a:lnSpc>
              <a:buNone/>
            </a:pPr>
            <a:r>
              <a:rPr kumimoji="1" lang="ja-JP" altLang="en-US" dirty="0"/>
              <a:t>東京大学で授業を始める前に，次の３つのシステムに慣れておくことをおすすめします</a:t>
            </a:r>
          </a:p>
          <a:p>
            <a:pPr lvl="1">
              <a:lnSpc>
                <a:spcPct val="100000"/>
              </a:lnSpc>
            </a:pPr>
            <a:r>
              <a:rPr kumimoji="1" lang="en-US" altLang="ja-JP" b="1" dirty="0"/>
              <a:t>UTAS</a:t>
            </a:r>
            <a:r>
              <a:rPr kumimoji="1" lang="ja-JP" altLang="en-US" dirty="0"/>
              <a:t>（</a:t>
            </a:r>
            <a:r>
              <a:rPr kumimoji="1" lang="en-US" altLang="ja-JP" b="1" dirty="0" err="1">
                <a:solidFill>
                  <a:schemeClr val="accent6"/>
                </a:solidFill>
              </a:rPr>
              <a:t>UT</a:t>
            </a:r>
            <a:r>
              <a:rPr kumimoji="1" lang="en-US" altLang="ja-JP" dirty="0" err="1"/>
              <a:t>okyo</a:t>
            </a:r>
            <a:r>
              <a:rPr kumimoji="1" lang="en-US" altLang="ja-JP" dirty="0"/>
              <a:t> </a:t>
            </a:r>
            <a:r>
              <a:rPr kumimoji="1" lang="en-US" altLang="ja-JP" b="1" dirty="0">
                <a:solidFill>
                  <a:schemeClr val="accent6"/>
                </a:solidFill>
              </a:rPr>
              <a:t>A</a:t>
            </a:r>
            <a:r>
              <a:rPr kumimoji="1" lang="en-US" altLang="ja-JP" dirty="0"/>
              <a:t>cademic Affairs </a:t>
            </a:r>
            <a:r>
              <a:rPr kumimoji="1" lang="en-US" altLang="ja-JP" b="1" dirty="0">
                <a:solidFill>
                  <a:schemeClr val="accent6"/>
                </a:solidFill>
              </a:rPr>
              <a:t>S</a:t>
            </a:r>
            <a:r>
              <a:rPr kumimoji="1" lang="en-US" altLang="ja-JP" dirty="0"/>
              <a:t>ystem</a:t>
            </a:r>
            <a:r>
              <a:rPr kumimoji="1" lang="ja-JP" altLang="en-US" dirty="0"/>
              <a:t>）</a:t>
            </a:r>
            <a:r>
              <a:rPr kumimoji="1" lang="en-US" altLang="ja-JP" sz="2000" dirty="0"/>
              <a:t>… </a:t>
            </a:r>
            <a:r>
              <a:rPr kumimoji="1" lang="ja-JP" altLang="en-US" sz="2000" dirty="0"/>
              <a:t>学務システム</a:t>
            </a:r>
            <a:endParaRPr kumimoji="1" lang="en-US" altLang="ja-JP" sz="2000" dirty="0"/>
          </a:p>
          <a:p>
            <a:pPr lvl="2">
              <a:lnSpc>
                <a:spcPct val="100000"/>
              </a:lnSpc>
            </a:pPr>
            <a:r>
              <a:rPr lang="ja-JP" altLang="en-US" dirty="0"/>
              <a:t>シラバスの登録や成績の報告に利用</a:t>
            </a:r>
            <a:endParaRPr lang="en-US" altLang="ja-JP" dirty="0"/>
          </a:p>
          <a:p>
            <a:pPr lvl="2">
              <a:lnSpc>
                <a:spcPct val="100000"/>
              </a:lnSpc>
            </a:pPr>
            <a:r>
              <a:rPr lang="ja-JP" altLang="en-US" dirty="0"/>
              <a:t>大学として公式に記録すべきこれらの情報を取り扱う</a:t>
            </a:r>
            <a:endParaRPr lang="en-US" altLang="ja-JP" dirty="0"/>
          </a:p>
          <a:p>
            <a:pPr lvl="1">
              <a:lnSpc>
                <a:spcPct val="100000"/>
              </a:lnSpc>
            </a:pPr>
            <a:r>
              <a:rPr kumimoji="1" lang="en-US" altLang="ja-JP" b="1" dirty="0"/>
              <a:t>UTOL</a:t>
            </a:r>
            <a:r>
              <a:rPr lang="ja-JP" altLang="en-US" dirty="0"/>
              <a:t>（</a:t>
            </a:r>
            <a:r>
              <a:rPr kumimoji="1" lang="en-US" altLang="ja-JP" b="1" dirty="0" err="1">
                <a:solidFill>
                  <a:schemeClr val="accent6"/>
                </a:solidFill>
              </a:rPr>
              <a:t>UTo</a:t>
            </a:r>
            <a:r>
              <a:rPr kumimoji="1" lang="en-US" altLang="ja-JP" dirty="0" err="1"/>
              <a:t>kyo</a:t>
            </a:r>
            <a:r>
              <a:rPr kumimoji="1" lang="en-US" altLang="ja-JP" dirty="0"/>
              <a:t> </a:t>
            </a:r>
            <a:r>
              <a:rPr kumimoji="1" lang="en-US" altLang="ja-JP" b="1" dirty="0">
                <a:solidFill>
                  <a:schemeClr val="accent6"/>
                </a:solidFill>
              </a:rPr>
              <a:t>L</a:t>
            </a:r>
            <a:r>
              <a:rPr kumimoji="1" lang="en-US" altLang="ja-JP" dirty="0"/>
              <a:t>MS</a:t>
            </a:r>
            <a:r>
              <a:rPr kumimoji="1" lang="ja-JP" altLang="en-US" dirty="0"/>
              <a:t>）</a:t>
            </a:r>
            <a:r>
              <a:rPr kumimoji="1" lang="en-US" altLang="ja-JP" sz="2000" dirty="0"/>
              <a:t>… </a:t>
            </a:r>
            <a:r>
              <a:rPr kumimoji="1" lang="ja-JP" altLang="en-US" sz="2000" dirty="0"/>
              <a:t>学習管理システム</a:t>
            </a:r>
            <a:endParaRPr kumimoji="1" lang="en-US" altLang="ja-JP" sz="2000" dirty="0"/>
          </a:p>
          <a:p>
            <a:pPr lvl="2">
              <a:lnSpc>
                <a:spcPct val="100000"/>
              </a:lnSpc>
            </a:pPr>
            <a:r>
              <a:rPr lang="ja-JP" altLang="en-US" dirty="0"/>
              <a:t>お知らせの掲出，資料の配付，出欠の記録，課題の受付に利用</a:t>
            </a:r>
            <a:endParaRPr kumimoji="1" lang="en-US" altLang="ja-JP" dirty="0"/>
          </a:p>
          <a:p>
            <a:pPr lvl="2">
              <a:lnSpc>
                <a:spcPct val="100000"/>
              </a:lnSpc>
            </a:pPr>
            <a:r>
              <a:rPr lang="ja-JP" altLang="en-US" dirty="0"/>
              <a:t>授業期間中の教員と学生の情報交換を支援する</a:t>
            </a:r>
            <a:endParaRPr lang="en-US" altLang="ja-JP" dirty="0"/>
          </a:p>
          <a:p>
            <a:pPr lvl="1">
              <a:lnSpc>
                <a:spcPct val="100000"/>
              </a:lnSpc>
            </a:pPr>
            <a:r>
              <a:rPr lang="en-US" altLang="ja-JP" b="1" dirty="0"/>
              <a:t>Zoom  </a:t>
            </a:r>
            <a:r>
              <a:rPr lang="en-US" altLang="ja-JP" sz="2000" b="1" dirty="0"/>
              <a:t>…</a:t>
            </a:r>
            <a:r>
              <a:rPr lang="ja-JP" altLang="en-US" sz="2000" dirty="0"/>
              <a:t>オンライン会議ツール</a:t>
            </a:r>
            <a:endParaRPr lang="en-US" altLang="ja-JP" sz="2000" dirty="0"/>
          </a:p>
          <a:p>
            <a:pPr lvl="2">
              <a:lnSpc>
                <a:spcPct val="100000"/>
              </a:lnSpc>
            </a:pPr>
            <a:r>
              <a:rPr kumimoji="1" lang="ja-JP" altLang="en-US" dirty="0"/>
              <a:t>東京大学で最も広く利用されているオンライン会議ツール</a:t>
            </a:r>
            <a:endParaRPr kumimoji="1"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spTree>
    <p:extLst>
      <p:ext uri="{BB962C8B-B14F-4D97-AF65-F5344CB8AC3E}">
        <p14:creationId xmlns:p14="http://schemas.microsoft.com/office/powerpoint/2010/main" val="413869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より詳しい内容は　　　　　　で確認できます</a:t>
            </a:r>
            <a:endParaRPr kumimoji="1" lang="en-US" altLang="ja-JP" sz="3600" b="1" dirty="0">
              <a:solidFill>
                <a:srgbClr val="155F9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pic>
        <p:nvPicPr>
          <p:cNvPr id="7" name="図 6">
            <a:extLst>
              <a:ext uri="{FF2B5EF4-FFF2-40B4-BE49-F238E27FC236}">
                <a16:creationId xmlns:a16="http://schemas.microsoft.com/office/drawing/2014/main" id="{FCCA76BC-781C-9082-9589-F25FF81BCE7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72624" y="1187779"/>
            <a:ext cx="2608580" cy="631866"/>
          </a:xfrm>
          <a:prstGeom prst="rect">
            <a:avLst/>
          </a:prstGeom>
        </p:spPr>
      </p:pic>
      <p:pic>
        <p:nvPicPr>
          <p:cNvPr id="13" name="図 12">
            <a:extLst>
              <a:ext uri="{FF2B5EF4-FFF2-40B4-BE49-F238E27FC236}">
                <a16:creationId xmlns:a16="http://schemas.microsoft.com/office/drawing/2014/main" id="{3D1462BC-D6BB-9788-C6E2-8B67CAABA4E8}"/>
              </a:ext>
            </a:extLst>
          </p:cNvPr>
          <p:cNvPicPr>
            <a:picLocks noChangeAspect="1"/>
          </p:cNvPicPr>
          <p:nvPr/>
        </p:nvPicPr>
        <p:blipFill>
          <a:blip r:embed="rId3"/>
          <a:stretch>
            <a:fillRect/>
          </a:stretch>
        </p:blipFill>
        <p:spPr>
          <a:xfrm>
            <a:off x="1273800" y="2071424"/>
            <a:ext cx="7003926" cy="4117078"/>
          </a:xfrm>
          <a:prstGeom prst="rect">
            <a:avLst/>
          </a:prstGeom>
        </p:spPr>
      </p:pic>
      <p:sp>
        <p:nvSpPr>
          <p:cNvPr id="15" name="正方形/長方形 14">
            <a:extLst>
              <a:ext uri="{FF2B5EF4-FFF2-40B4-BE49-F238E27FC236}">
                <a16:creationId xmlns:a16="http://schemas.microsoft.com/office/drawing/2014/main" id="{F60FB33E-0DE8-F08E-424D-FDE571D89E52}"/>
              </a:ext>
            </a:extLst>
          </p:cNvPr>
          <p:cNvSpPr/>
          <p:nvPr/>
        </p:nvSpPr>
        <p:spPr>
          <a:xfrm>
            <a:off x="2579573" y="3124200"/>
            <a:ext cx="1615440" cy="297180"/>
          </a:xfrm>
          <a:prstGeom prst="rect">
            <a:avLst/>
          </a:prstGeom>
          <a:noFill/>
          <a:ln w="381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57C693F-1A8B-7613-6B41-DD2BB5AB6CFA}"/>
              </a:ext>
            </a:extLst>
          </p:cNvPr>
          <p:cNvSpPr/>
          <p:nvPr/>
        </p:nvSpPr>
        <p:spPr>
          <a:xfrm>
            <a:off x="2579573" y="3421380"/>
            <a:ext cx="1615440" cy="297180"/>
          </a:xfrm>
          <a:prstGeom prst="rect">
            <a:avLst/>
          </a:prstGeom>
          <a:noFill/>
          <a:ln w="381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55BE4E0-456B-D1C4-F4CC-CF7A4F38E952}"/>
              </a:ext>
            </a:extLst>
          </p:cNvPr>
          <p:cNvSpPr/>
          <p:nvPr/>
        </p:nvSpPr>
        <p:spPr>
          <a:xfrm>
            <a:off x="2579573" y="3992880"/>
            <a:ext cx="1615440" cy="297180"/>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255D19C-9C71-40BF-7CB1-2DF5CA96D0F5}"/>
              </a:ext>
            </a:extLst>
          </p:cNvPr>
          <p:cNvSpPr/>
          <p:nvPr/>
        </p:nvSpPr>
        <p:spPr>
          <a:xfrm>
            <a:off x="7228176" y="2559116"/>
            <a:ext cx="763888" cy="297180"/>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62E7A2C1-5195-705C-D068-FE12F47FC9DA}"/>
              </a:ext>
            </a:extLst>
          </p:cNvPr>
          <p:cNvSpPr/>
          <p:nvPr/>
        </p:nvSpPr>
        <p:spPr>
          <a:xfrm>
            <a:off x="7381486" y="5471645"/>
            <a:ext cx="763888" cy="723424"/>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81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授業の流れ</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fontScale="92500" lnSpcReduction="10000"/>
          </a:bodyPr>
          <a:lstStyle/>
          <a:p>
            <a:pPr>
              <a:lnSpc>
                <a:spcPct val="110000"/>
              </a:lnSpc>
            </a:pPr>
            <a:r>
              <a:rPr lang="ja-JP" altLang="en-US" dirty="0"/>
              <a:t>授業開始前</a:t>
            </a:r>
            <a:endParaRPr lang="en-US" altLang="ja-JP" dirty="0"/>
          </a:p>
          <a:p>
            <a:pPr lvl="1">
              <a:lnSpc>
                <a:spcPct val="110000"/>
              </a:lnSpc>
            </a:pPr>
            <a:r>
              <a:rPr lang="ja-JP" altLang="en-US" dirty="0"/>
              <a:t>シラバスの登録</a:t>
            </a:r>
            <a:endParaRPr lang="en-US" altLang="ja-JP" dirty="0">
              <a:solidFill>
                <a:srgbClr val="FF9900"/>
              </a:solidFill>
            </a:endParaRPr>
          </a:p>
          <a:p>
            <a:pPr>
              <a:lnSpc>
                <a:spcPct val="110000"/>
              </a:lnSpc>
            </a:pPr>
            <a:r>
              <a:rPr lang="ja-JP" altLang="en-US" dirty="0"/>
              <a:t>授業期間中</a:t>
            </a:r>
            <a:endParaRPr lang="en-US" altLang="ja-JP" dirty="0"/>
          </a:p>
          <a:p>
            <a:pPr lvl="1">
              <a:lnSpc>
                <a:spcPct val="110000"/>
              </a:lnSpc>
            </a:pPr>
            <a:r>
              <a:rPr lang="ja-JP" altLang="en-US" dirty="0"/>
              <a:t>授業時間外の学生とのコミュニケーション</a:t>
            </a:r>
            <a:endParaRPr lang="en-US" altLang="ja-JP" dirty="0"/>
          </a:p>
          <a:p>
            <a:pPr lvl="1">
              <a:lnSpc>
                <a:spcPct val="110000"/>
              </a:lnSpc>
            </a:pPr>
            <a:r>
              <a:rPr lang="ja-JP" altLang="en-US" dirty="0"/>
              <a:t>オンライン会議の設定と会議情報の学生への周知</a:t>
            </a:r>
            <a:endParaRPr lang="en-US" altLang="ja-JP" dirty="0">
              <a:solidFill>
                <a:srgbClr val="3366FF"/>
              </a:solidFill>
            </a:endParaRPr>
          </a:p>
          <a:p>
            <a:pPr lvl="1">
              <a:lnSpc>
                <a:spcPct val="110000"/>
              </a:lnSpc>
            </a:pPr>
            <a:r>
              <a:rPr lang="ja-JP" altLang="en-US" dirty="0"/>
              <a:t>資料の配付</a:t>
            </a:r>
            <a:endParaRPr lang="en-US" altLang="ja-JP" dirty="0"/>
          </a:p>
          <a:p>
            <a:pPr lvl="1">
              <a:lnSpc>
                <a:spcPct val="110000"/>
              </a:lnSpc>
            </a:pPr>
            <a:r>
              <a:rPr lang="ja-JP" altLang="en-US" dirty="0"/>
              <a:t>出欠の確認</a:t>
            </a:r>
            <a:endParaRPr lang="en-US" altLang="ja-JP" dirty="0">
              <a:solidFill>
                <a:schemeClr val="accent6"/>
              </a:solidFill>
            </a:endParaRPr>
          </a:p>
          <a:p>
            <a:pPr lvl="1">
              <a:lnSpc>
                <a:spcPct val="110000"/>
              </a:lnSpc>
            </a:pPr>
            <a:r>
              <a:rPr lang="ja-JP" altLang="en-US" dirty="0"/>
              <a:t>課題の設定，提出受付と評価</a:t>
            </a:r>
            <a:r>
              <a:rPr lang="en-US" altLang="ja-JP" dirty="0"/>
              <a:t>	</a:t>
            </a:r>
            <a:endParaRPr lang="en-US" altLang="ja-JP" dirty="0">
              <a:solidFill>
                <a:schemeClr val="accent6"/>
              </a:solidFill>
            </a:endParaRPr>
          </a:p>
          <a:p>
            <a:pPr lvl="1">
              <a:lnSpc>
                <a:spcPct val="110000"/>
              </a:lnSpc>
            </a:pPr>
            <a:r>
              <a:rPr lang="ja-JP" altLang="en-US" dirty="0"/>
              <a:t>オンラインテスト</a:t>
            </a:r>
            <a:endParaRPr lang="en-US" altLang="ja-JP" dirty="0">
              <a:solidFill>
                <a:schemeClr val="accent6"/>
              </a:solidFill>
            </a:endParaRPr>
          </a:p>
          <a:p>
            <a:pPr lvl="1">
              <a:lnSpc>
                <a:spcPct val="110000"/>
              </a:lnSpc>
            </a:pPr>
            <a:r>
              <a:rPr lang="ja-JP" altLang="en-US" dirty="0"/>
              <a:t>休講と補講の設定と学生への周知</a:t>
            </a:r>
            <a:endParaRPr lang="en-US" altLang="ja-JP" dirty="0"/>
          </a:p>
          <a:p>
            <a:pPr>
              <a:lnSpc>
                <a:spcPct val="110000"/>
              </a:lnSpc>
            </a:pPr>
            <a:r>
              <a:rPr lang="ja-JP" altLang="en-US" dirty="0"/>
              <a:t>授業期間後</a:t>
            </a:r>
            <a:endParaRPr lang="en-US" altLang="ja-JP" dirty="0"/>
          </a:p>
          <a:p>
            <a:pPr lvl="1">
              <a:lnSpc>
                <a:spcPct val="110000"/>
              </a:lnSpc>
            </a:pPr>
            <a:r>
              <a:rPr lang="ja-JP" altLang="en-US" dirty="0"/>
              <a:t>成績の報告</a:t>
            </a:r>
            <a:endParaRPr kumimoji="1" lang="ja-JP" altLang="en-US" dirty="0">
              <a:solidFill>
                <a:srgbClr val="FF990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8" name="フリーフォーム: 図形 7">
            <a:extLst>
              <a:ext uri="{FF2B5EF4-FFF2-40B4-BE49-F238E27FC236}">
                <a16:creationId xmlns:a16="http://schemas.microsoft.com/office/drawing/2014/main" id="{7C37D0BF-DBDF-7E51-D514-486A9A83F486}"/>
              </a:ext>
            </a:extLst>
          </p:cNvPr>
          <p:cNvSpPr/>
          <p:nvPr/>
        </p:nvSpPr>
        <p:spPr>
          <a:xfrm>
            <a:off x="9918700" y="1679740"/>
            <a:ext cx="1104900" cy="4635500"/>
          </a:xfrm>
          <a:custGeom>
            <a:avLst/>
            <a:gdLst>
              <a:gd name="connsiteX0" fmla="*/ 0 w 1104900"/>
              <a:gd name="connsiteY0" fmla="*/ 0 h 4635500"/>
              <a:gd name="connsiteX1" fmla="*/ 0 w 1104900"/>
              <a:gd name="connsiteY1" fmla="*/ 4635500 h 4635500"/>
              <a:gd name="connsiteX2" fmla="*/ 1104900 w 1104900"/>
              <a:gd name="connsiteY2" fmla="*/ 4635500 h 4635500"/>
              <a:gd name="connsiteX3" fmla="*/ 1104900 w 1104900"/>
              <a:gd name="connsiteY3" fmla="*/ 1714500 h 4635500"/>
              <a:gd name="connsiteX4" fmla="*/ 546100 w 1104900"/>
              <a:gd name="connsiteY4" fmla="*/ 1714500 h 4635500"/>
              <a:gd name="connsiteX5" fmla="*/ 546100 w 1104900"/>
              <a:gd name="connsiteY5" fmla="*/ 1320800 h 4635500"/>
              <a:gd name="connsiteX6" fmla="*/ 1104900 w 1104900"/>
              <a:gd name="connsiteY6" fmla="*/ 1320800 h 4635500"/>
              <a:gd name="connsiteX7" fmla="*/ 1104900 w 1104900"/>
              <a:gd name="connsiteY7" fmla="*/ 0 h 4635500"/>
              <a:gd name="connsiteX8" fmla="*/ 0 w 1104900"/>
              <a:gd name="connsiteY8" fmla="*/ 0 h 463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4900" h="4635500">
                <a:moveTo>
                  <a:pt x="0" y="0"/>
                </a:moveTo>
                <a:lnTo>
                  <a:pt x="0" y="4635500"/>
                </a:lnTo>
                <a:lnTo>
                  <a:pt x="1104900" y="4635500"/>
                </a:lnTo>
                <a:lnTo>
                  <a:pt x="1104900" y="1714500"/>
                </a:lnTo>
                <a:lnTo>
                  <a:pt x="546100" y="1714500"/>
                </a:lnTo>
                <a:lnTo>
                  <a:pt x="546100" y="1320800"/>
                </a:lnTo>
                <a:lnTo>
                  <a:pt x="1104900" y="1320800"/>
                </a:lnTo>
                <a:lnTo>
                  <a:pt x="1104900" y="0"/>
                </a:lnTo>
                <a:lnTo>
                  <a:pt x="0" y="0"/>
                </a:lnTo>
                <a:close/>
              </a:path>
            </a:pathLst>
          </a:cu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B66C9A9C-B7E3-D83B-B392-5DF657312F37}"/>
              </a:ext>
            </a:extLst>
          </p:cNvPr>
          <p:cNvCxnSpPr>
            <a:cxnSpLocks/>
          </p:cNvCxnSpPr>
          <p:nvPr/>
        </p:nvCxnSpPr>
        <p:spPr>
          <a:xfrm>
            <a:off x="3703983" y="1883847"/>
            <a:ext cx="6509304"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D8BFBE8B-FD40-BE67-E242-7A62EDF7CB0B}"/>
              </a:ext>
            </a:extLst>
          </p:cNvPr>
          <p:cNvCxnSpPr>
            <a:cxnSpLocks/>
          </p:cNvCxnSpPr>
          <p:nvPr/>
        </p:nvCxnSpPr>
        <p:spPr>
          <a:xfrm>
            <a:off x="7026442" y="2812761"/>
            <a:ext cx="3744058"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32090A62-E6E4-D553-D1ED-6ADC485C3881}"/>
              </a:ext>
            </a:extLst>
          </p:cNvPr>
          <p:cNvCxnSpPr>
            <a:cxnSpLocks/>
          </p:cNvCxnSpPr>
          <p:nvPr/>
        </p:nvCxnSpPr>
        <p:spPr>
          <a:xfrm>
            <a:off x="7928811" y="3211904"/>
            <a:ext cx="3400489"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346C4319-5B3C-A531-B92B-E1FAB4E86CD5}"/>
              </a:ext>
            </a:extLst>
          </p:cNvPr>
          <p:cNvCxnSpPr>
            <a:cxnSpLocks/>
          </p:cNvCxnSpPr>
          <p:nvPr/>
        </p:nvCxnSpPr>
        <p:spPr>
          <a:xfrm>
            <a:off x="3296653" y="3611047"/>
            <a:ext cx="7473847"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BAA1CE21-CC36-B73C-FFE7-76A45D216971}"/>
              </a:ext>
            </a:extLst>
          </p:cNvPr>
          <p:cNvCxnSpPr>
            <a:cxnSpLocks/>
          </p:cNvCxnSpPr>
          <p:nvPr/>
        </p:nvCxnSpPr>
        <p:spPr>
          <a:xfrm>
            <a:off x="3296653" y="4010190"/>
            <a:ext cx="7473847"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D45F3862-7681-3344-54AA-82450522FD91}"/>
              </a:ext>
            </a:extLst>
          </p:cNvPr>
          <p:cNvCxnSpPr>
            <a:cxnSpLocks/>
          </p:cNvCxnSpPr>
          <p:nvPr/>
        </p:nvCxnSpPr>
        <p:spPr>
          <a:xfrm>
            <a:off x="5438274" y="4409333"/>
            <a:ext cx="5332226"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366EB0BA-0907-C7A6-E4DD-3C076DFD879D}"/>
              </a:ext>
            </a:extLst>
          </p:cNvPr>
          <p:cNvCxnSpPr>
            <a:cxnSpLocks/>
          </p:cNvCxnSpPr>
          <p:nvPr/>
        </p:nvCxnSpPr>
        <p:spPr>
          <a:xfrm>
            <a:off x="4054642" y="4808476"/>
            <a:ext cx="6715858"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CB4842E0-A0E5-F070-EDAA-A2911CB23A1A}"/>
              </a:ext>
            </a:extLst>
          </p:cNvPr>
          <p:cNvCxnSpPr>
            <a:cxnSpLocks/>
          </p:cNvCxnSpPr>
          <p:nvPr/>
        </p:nvCxnSpPr>
        <p:spPr>
          <a:xfrm>
            <a:off x="5943600" y="5207617"/>
            <a:ext cx="4826900"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77F75A3C-83CC-A0F1-DE07-24AFEFCABB21}"/>
              </a:ext>
            </a:extLst>
          </p:cNvPr>
          <p:cNvCxnSpPr>
            <a:cxnSpLocks/>
          </p:cNvCxnSpPr>
          <p:nvPr/>
        </p:nvCxnSpPr>
        <p:spPr>
          <a:xfrm>
            <a:off x="3212432" y="6123102"/>
            <a:ext cx="7042361"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4" name="直線コネクタ 23">
            <a:extLst>
              <a:ext uri="{FF2B5EF4-FFF2-40B4-BE49-F238E27FC236}">
                <a16:creationId xmlns:a16="http://schemas.microsoft.com/office/drawing/2014/main" id="{3C7C0620-15A9-2FCE-F356-99C24BC74246}"/>
              </a:ext>
            </a:extLst>
          </p:cNvPr>
          <p:cNvCxnSpPr>
            <a:cxnSpLocks/>
          </p:cNvCxnSpPr>
          <p:nvPr/>
        </p:nvCxnSpPr>
        <p:spPr>
          <a:xfrm>
            <a:off x="10212891" y="1646938"/>
            <a:ext cx="0" cy="4505192"/>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87DF1354-3C2F-F093-D272-043E570F7618}"/>
              </a:ext>
            </a:extLst>
          </p:cNvPr>
          <p:cNvCxnSpPr>
            <a:cxnSpLocks/>
          </p:cNvCxnSpPr>
          <p:nvPr/>
        </p:nvCxnSpPr>
        <p:spPr>
          <a:xfrm>
            <a:off x="10771294" y="1646938"/>
            <a:ext cx="0" cy="360444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8576E1E4-D66B-2569-1668-1C60068DC392}"/>
              </a:ext>
            </a:extLst>
          </p:cNvPr>
          <p:cNvSpPr txBox="1"/>
          <p:nvPr/>
        </p:nvSpPr>
        <p:spPr>
          <a:xfrm>
            <a:off x="11157652" y="2131142"/>
            <a:ext cx="939561" cy="461665"/>
          </a:xfrm>
          <a:prstGeom prst="rect">
            <a:avLst/>
          </a:prstGeom>
          <a:solidFill>
            <a:srgbClr val="3366FF"/>
          </a:solidFill>
        </p:spPr>
        <p:txBody>
          <a:bodyPr wrap="square">
            <a:spAutoFit/>
          </a:bodyPr>
          <a:lstStyle/>
          <a:p>
            <a:pPr algn="ctr">
              <a:lnSpc>
                <a:spcPct val="100000"/>
              </a:lnSpc>
            </a:pPr>
            <a:r>
              <a:rPr lang="en-US" altLang="ja-JP" sz="2400" b="1" dirty="0">
                <a:solidFill>
                  <a:schemeClr val="bg1"/>
                </a:solidFill>
                <a:latin typeface="Calibri" panose="020F0502020204030204" pitchFamily="34" charset="0"/>
                <a:ea typeface="Calibri" panose="020F0502020204030204" pitchFamily="34" charset="0"/>
                <a:cs typeface="Calibri" panose="020F0502020204030204" pitchFamily="34" charset="0"/>
              </a:rPr>
              <a:t>Zoom</a:t>
            </a:r>
            <a:endParaRPr lang="en-US" altLang="ja-JP"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27" name="直線コネクタ 26">
            <a:extLst>
              <a:ext uri="{FF2B5EF4-FFF2-40B4-BE49-F238E27FC236}">
                <a16:creationId xmlns:a16="http://schemas.microsoft.com/office/drawing/2014/main" id="{F652672C-A9E8-DD4E-5671-2081C6F662AD}"/>
              </a:ext>
            </a:extLst>
          </p:cNvPr>
          <p:cNvCxnSpPr>
            <a:cxnSpLocks/>
          </p:cNvCxnSpPr>
          <p:nvPr/>
        </p:nvCxnSpPr>
        <p:spPr>
          <a:xfrm>
            <a:off x="11329300" y="2577567"/>
            <a:ext cx="0" cy="683323"/>
          </a:xfrm>
          <a:prstGeom prst="line">
            <a:avLst/>
          </a:prstGeom>
          <a:ln w="38100">
            <a:solidFill>
              <a:srgbClr val="3366FF"/>
            </a:solidFill>
          </a:ln>
        </p:spPr>
        <p:style>
          <a:lnRef idx="2">
            <a:schemeClr val="accent1"/>
          </a:lnRef>
          <a:fillRef idx="0">
            <a:schemeClr val="accent1"/>
          </a:fillRef>
          <a:effectRef idx="1">
            <a:schemeClr val="accent1"/>
          </a:effectRef>
          <a:fontRef idx="minor">
            <a:schemeClr val="tx1"/>
          </a:fontRef>
        </p:style>
      </p:cxnSp>
      <p:grpSp>
        <p:nvGrpSpPr>
          <p:cNvPr id="28" name="グループ化 27">
            <a:extLst>
              <a:ext uri="{FF2B5EF4-FFF2-40B4-BE49-F238E27FC236}">
                <a16:creationId xmlns:a16="http://schemas.microsoft.com/office/drawing/2014/main" id="{0212B737-9641-7118-7A38-3F84BBBA6D3B}"/>
              </a:ext>
            </a:extLst>
          </p:cNvPr>
          <p:cNvGrpSpPr/>
          <p:nvPr/>
        </p:nvGrpSpPr>
        <p:grpSpPr>
          <a:xfrm>
            <a:off x="10095918" y="1772165"/>
            <a:ext cx="233946" cy="4462563"/>
            <a:chOff x="10095918" y="1775175"/>
            <a:chExt cx="233946" cy="4462563"/>
          </a:xfrm>
        </p:grpSpPr>
        <p:sp>
          <p:nvSpPr>
            <p:cNvPr id="29" name="楕円 28">
              <a:extLst>
                <a:ext uri="{FF2B5EF4-FFF2-40B4-BE49-F238E27FC236}">
                  <a16:creationId xmlns:a16="http://schemas.microsoft.com/office/drawing/2014/main" id="{B45634F7-9BE4-4381-7473-8B2E34248632}"/>
                </a:ext>
              </a:extLst>
            </p:cNvPr>
            <p:cNvSpPr/>
            <p:nvPr/>
          </p:nvSpPr>
          <p:spPr>
            <a:xfrm>
              <a:off x="10095918" y="1775175"/>
              <a:ext cx="233946" cy="233944"/>
            </a:xfrm>
            <a:prstGeom prst="ellipse">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658D4FD-67F9-BF08-389B-6442C2122FDC}"/>
                </a:ext>
              </a:extLst>
            </p:cNvPr>
            <p:cNvSpPr/>
            <p:nvPr/>
          </p:nvSpPr>
          <p:spPr>
            <a:xfrm>
              <a:off x="10095918" y="5094387"/>
              <a:ext cx="233946" cy="233944"/>
            </a:xfrm>
            <a:prstGeom prst="ellipse">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DEB64AD-9109-1285-BDFF-934BA198E6BF}"/>
                </a:ext>
              </a:extLst>
            </p:cNvPr>
            <p:cNvSpPr/>
            <p:nvPr/>
          </p:nvSpPr>
          <p:spPr>
            <a:xfrm>
              <a:off x="10095918" y="6003794"/>
              <a:ext cx="233946" cy="233944"/>
            </a:xfrm>
            <a:prstGeom prst="ellipse">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2D392FD0-E87C-E5B1-813B-39A9378D706D}"/>
              </a:ext>
            </a:extLst>
          </p:cNvPr>
          <p:cNvGrpSpPr/>
          <p:nvPr/>
        </p:nvGrpSpPr>
        <p:grpSpPr>
          <a:xfrm>
            <a:off x="10654123" y="2695563"/>
            <a:ext cx="233946" cy="2632079"/>
            <a:chOff x="10654188" y="2698573"/>
            <a:chExt cx="233946" cy="2632079"/>
          </a:xfrm>
        </p:grpSpPr>
        <p:sp>
          <p:nvSpPr>
            <p:cNvPr id="33" name="楕円 32">
              <a:extLst>
                <a:ext uri="{FF2B5EF4-FFF2-40B4-BE49-F238E27FC236}">
                  <a16:creationId xmlns:a16="http://schemas.microsoft.com/office/drawing/2014/main" id="{04992D5B-C3DB-1569-4B12-EB7AD406851B}"/>
                </a:ext>
              </a:extLst>
            </p:cNvPr>
            <p:cNvSpPr/>
            <p:nvPr/>
          </p:nvSpPr>
          <p:spPr>
            <a:xfrm>
              <a:off x="10654188" y="5096708"/>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430FA6D4-612F-16D2-662B-817384AF64A7}"/>
                </a:ext>
              </a:extLst>
            </p:cNvPr>
            <p:cNvSpPr/>
            <p:nvPr/>
          </p:nvSpPr>
          <p:spPr>
            <a:xfrm>
              <a:off x="10654188" y="4697018"/>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98FBB3A4-65C6-5532-E66C-462B6A9C43A4}"/>
                </a:ext>
              </a:extLst>
            </p:cNvPr>
            <p:cNvSpPr/>
            <p:nvPr/>
          </p:nvSpPr>
          <p:spPr>
            <a:xfrm>
              <a:off x="10654188" y="2698573"/>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2EC421D7-0DEF-E420-03CE-976FE638DA46}"/>
                </a:ext>
              </a:extLst>
            </p:cNvPr>
            <p:cNvSpPr/>
            <p:nvPr/>
          </p:nvSpPr>
          <p:spPr>
            <a:xfrm>
              <a:off x="10654188" y="3095156"/>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3BECC9A-2C68-BFA1-2728-F4A262558EBC}"/>
                </a:ext>
              </a:extLst>
            </p:cNvPr>
            <p:cNvSpPr/>
            <p:nvPr/>
          </p:nvSpPr>
          <p:spPr>
            <a:xfrm>
              <a:off x="10654188" y="3497951"/>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C5E9F006-4619-BE06-2286-D807421E6733}"/>
                </a:ext>
              </a:extLst>
            </p:cNvPr>
            <p:cNvSpPr/>
            <p:nvPr/>
          </p:nvSpPr>
          <p:spPr>
            <a:xfrm>
              <a:off x="10654188" y="3897640"/>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A5F21928-DB16-DC56-BBFB-978F3BCD72C1}"/>
                </a:ext>
              </a:extLst>
            </p:cNvPr>
            <p:cNvSpPr/>
            <p:nvPr/>
          </p:nvSpPr>
          <p:spPr>
            <a:xfrm>
              <a:off x="10654188" y="4297329"/>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楕円 39">
            <a:extLst>
              <a:ext uri="{FF2B5EF4-FFF2-40B4-BE49-F238E27FC236}">
                <a16:creationId xmlns:a16="http://schemas.microsoft.com/office/drawing/2014/main" id="{0B7B18D7-5D96-C299-A4CD-5A2B9880D666}"/>
              </a:ext>
            </a:extLst>
          </p:cNvPr>
          <p:cNvSpPr/>
          <p:nvPr/>
        </p:nvSpPr>
        <p:spPr>
          <a:xfrm>
            <a:off x="11212328" y="3092146"/>
            <a:ext cx="233946" cy="233944"/>
          </a:xfrm>
          <a:prstGeom prst="ellipse">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B466E848-411E-64F3-747C-50555DD1BB6A}"/>
              </a:ext>
            </a:extLst>
          </p:cNvPr>
          <p:cNvSpPr txBox="1"/>
          <p:nvPr/>
        </p:nvSpPr>
        <p:spPr>
          <a:xfrm>
            <a:off x="9536874" y="1185273"/>
            <a:ext cx="939561" cy="461665"/>
          </a:xfrm>
          <a:prstGeom prst="rect">
            <a:avLst/>
          </a:prstGeom>
          <a:solidFill>
            <a:schemeClr val="accent6">
              <a:lumMod val="20000"/>
              <a:lumOff val="80000"/>
            </a:schemeClr>
          </a:solidFill>
          <a:ln w="19050">
            <a:solidFill>
              <a:srgbClr val="155F90"/>
            </a:solidFill>
          </a:ln>
        </p:spPr>
        <p:txBody>
          <a:bodyPr wrap="square">
            <a:spAutoFit/>
          </a:bodyPr>
          <a:lstStyle/>
          <a:p>
            <a:pPr algn="ctr">
              <a:lnSpc>
                <a:spcPct val="100000"/>
              </a:lnSpc>
            </a:pPr>
            <a:r>
              <a:rPr kumimoji="1" lang="en-US" altLang="ja-JP" sz="2400" b="1" dirty="0">
                <a:solidFill>
                  <a:srgbClr val="155F90"/>
                </a:solidFill>
                <a:latin typeface="Calibri" panose="020F0502020204030204" pitchFamily="34" charset="0"/>
                <a:ea typeface="Calibri" panose="020F0502020204030204" pitchFamily="34" charset="0"/>
                <a:cs typeface="Calibri" panose="020F0502020204030204" pitchFamily="34" charset="0"/>
              </a:rPr>
              <a:t>UTAS</a:t>
            </a:r>
            <a:endParaRPr kumimoji="1" lang="en-US" altLang="ja-JP" sz="1400" dirty="0">
              <a:latin typeface="Calibri" panose="020F0502020204030204" pitchFamily="34" charset="0"/>
              <a:ea typeface="Calibri" panose="020F0502020204030204" pitchFamily="34" charset="0"/>
              <a:cs typeface="Calibri" panose="020F0502020204030204" pitchFamily="34" charset="0"/>
            </a:endParaRPr>
          </a:p>
        </p:txBody>
      </p:sp>
      <p:sp>
        <p:nvSpPr>
          <p:cNvPr id="42" name="テキスト ボックス 41">
            <a:extLst>
              <a:ext uri="{FF2B5EF4-FFF2-40B4-BE49-F238E27FC236}">
                <a16:creationId xmlns:a16="http://schemas.microsoft.com/office/drawing/2014/main" id="{2301487B-EB03-CD61-F9A0-EC8546DAE7FF}"/>
              </a:ext>
            </a:extLst>
          </p:cNvPr>
          <p:cNvSpPr txBox="1"/>
          <p:nvPr/>
        </p:nvSpPr>
        <p:spPr>
          <a:xfrm>
            <a:off x="10580926" y="1185273"/>
            <a:ext cx="939561" cy="461665"/>
          </a:xfrm>
          <a:prstGeom prst="rect">
            <a:avLst/>
          </a:prstGeom>
          <a:solidFill>
            <a:schemeClr val="accent6">
              <a:lumMod val="20000"/>
              <a:lumOff val="80000"/>
            </a:schemeClr>
          </a:solidFill>
          <a:ln w="19050">
            <a:solidFill>
              <a:srgbClr val="155F90"/>
            </a:solidFill>
          </a:ln>
        </p:spPr>
        <p:txBody>
          <a:bodyPr wrap="square">
            <a:spAutoFit/>
          </a:bodyPr>
          <a:lstStyle/>
          <a:p>
            <a:pPr algn="ctr">
              <a:lnSpc>
                <a:spcPct val="100000"/>
              </a:lnSpc>
            </a:pPr>
            <a:r>
              <a:rPr lang="en-US" altLang="ja-JP" sz="2400" b="1" dirty="0">
                <a:solidFill>
                  <a:srgbClr val="155F90"/>
                </a:solidFill>
                <a:latin typeface="Calibri" panose="020F0502020204030204" pitchFamily="34" charset="0"/>
                <a:ea typeface="Calibri" panose="020F0502020204030204" pitchFamily="34" charset="0"/>
                <a:cs typeface="Calibri" panose="020F0502020204030204" pitchFamily="34" charset="0"/>
              </a:rPr>
              <a:t>UTOL</a:t>
            </a:r>
            <a:endParaRPr lang="en-US" altLang="ja-JP" sz="1400" dirty="0">
              <a:latin typeface="Calibri" panose="020F0502020204030204" pitchFamily="34" charset="0"/>
              <a:ea typeface="Calibri" panose="020F0502020204030204" pitchFamily="34" charset="0"/>
              <a:cs typeface="Calibri" panose="020F0502020204030204" pitchFamily="34" charset="0"/>
            </a:endParaRPr>
          </a:p>
        </p:txBody>
      </p:sp>
      <p:sp>
        <p:nvSpPr>
          <p:cNvPr id="43" name="二等辺三角形 42">
            <a:extLst>
              <a:ext uri="{FF2B5EF4-FFF2-40B4-BE49-F238E27FC236}">
                <a16:creationId xmlns:a16="http://schemas.microsoft.com/office/drawing/2014/main" id="{CE94CBBA-D246-33FE-6171-64A15B18B460}"/>
              </a:ext>
            </a:extLst>
          </p:cNvPr>
          <p:cNvSpPr/>
          <p:nvPr/>
        </p:nvSpPr>
        <p:spPr>
          <a:xfrm rot="8100000">
            <a:off x="9216217" y="796114"/>
            <a:ext cx="390457" cy="1994888"/>
          </a:xfrm>
          <a:prstGeom prst="triangle">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0F33BB0A-956A-C3C9-4D1B-5FD1BEDE11C1}"/>
              </a:ext>
            </a:extLst>
          </p:cNvPr>
          <p:cNvSpPr txBox="1"/>
          <p:nvPr/>
        </p:nvSpPr>
        <p:spPr>
          <a:xfrm>
            <a:off x="5842309" y="639699"/>
            <a:ext cx="3185487" cy="923330"/>
          </a:xfrm>
          <a:prstGeom prst="rect">
            <a:avLst/>
          </a:prstGeom>
          <a:solidFill>
            <a:srgbClr val="FFFF99"/>
          </a:solidFill>
        </p:spPr>
        <p:txBody>
          <a:bodyPr wrap="none" rtlCol="0">
            <a:spAutoFit/>
          </a:bodyPr>
          <a:lstStyle/>
          <a:p>
            <a:r>
              <a:rPr kumimoji="1" lang="ja-JP" altLang="en-US" b="1" dirty="0">
                <a:solidFill>
                  <a:srgbClr val="155F90"/>
                </a:solidFill>
                <a:latin typeface="+mj-ea"/>
                <a:ea typeface="+mj-ea"/>
                <a:cs typeface="Calibri" panose="020F0502020204030204" pitchFamily="34" charset="0"/>
              </a:rPr>
              <a:t>オンライン授業でなくても，</a:t>
            </a:r>
            <a:endParaRPr kumimoji="1" lang="en-US" altLang="ja-JP" b="1" dirty="0">
              <a:solidFill>
                <a:srgbClr val="155F90"/>
              </a:solidFill>
              <a:latin typeface="+mj-ea"/>
              <a:ea typeface="+mj-ea"/>
              <a:cs typeface="Calibri" panose="020F0502020204030204" pitchFamily="34" charset="0"/>
            </a:endParaRPr>
          </a:p>
          <a:p>
            <a:r>
              <a:rPr kumimoji="1" lang="ja-JP" altLang="en-US" b="1" dirty="0">
                <a:solidFill>
                  <a:srgbClr val="155F90"/>
                </a:solidFill>
                <a:latin typeface="+mj-ea"/>
                <a:ea typeface="+mj-ea"/>
                <a:cs typeface="Calibri" panose="020F0502020204030204" pitchFamily="34" charset="0"/>
              </a:rPr>
              <a:t>多く</a:t>
            </a:r>
            <a:r>
              <a:rPr lang="ja-JP" altLang="en-US" b="1" dirty="0">
                <a:solidFill>
                  <a:srgbClr val="155F90"/>
                </a:solidFill>
                <a:latin typeface="+mj-ea"/>
                <a:ea typeface="+mj-ea"/>
                <a:cs typeface="Calibri" panose="020F0502020204030204" pitchFamily="34" charset="0"/>
              </a:rPr>
              <a:t>に</a:t>
            </a:r>
            <a:r>
              <a:rPr kumimoji="1" lang="ja-JP" altLang="en-US" b="1" dirty="0">
                <a:solidFill>
                  <a:srgbClr val="155F90"/>
                </a:solidFill>
                <a:latin typeface="+mj-ea"/>
                <a:ea typeface="+mj-ea"/>
                <a:cs typeface="Calibri" panose="020F0502020204030204" pitchFamily="34" charset="0"/>
              </a:rPr>
              <a:t>共通して各システムを</a:t>
            </a:r>
            <a:endParaRPr kumimoji="1" lang="en-US" altLang="ja-JP" b="1" dirty="0">
              <a:solidFill>
                <a:srgbClr val="155F90"/>
              </a:solidFill>
              <a:latin typeface="+mj-ea"/>
              <a:ea typeface="+mj-ea"/>
              <a:cs typeface="Calibri" panose="020F0502020204030204" pitchFamily="34" charset="0"/>
            </a:endParaRPr>
          </a:p>
          <a:p>
            <a:r>
              <a:rPr kumimoji="1" lang="ja-JP" altLang="en-US" b="1" dirty="0">
                <a:solidFill>
                  <a:srgbClr val="155F90"/>
                </a:solidFill>
                <a:latin typeface="+mj-ea"/>
                <a:ea typeface="+mj-ea"/>
                <a:cs typeface="Calibri" panose="020F0502020204030204" pitchFamily="34" charset="0"/>
              </a:rPr>
              <a:t>使うことになります．</a:t>
            </a:r>
          </a:p>
        </p:txBody>
      </p:sp>
    </p:spTree>
    <p:extLst>
      <p:ext uri="{BB962C8B-B14F-4D97-AF65-F5344CB8AC3E}">
        <p14:creationId xmlns:p14="http://schemas.microsoft.com/office/powerpoint/2010/main" val="758834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各システムへのリンク</a:t>
            </a:r>
            <a:endParaRPr kumimoji="1" lang="ja-JP" altLang="en-US"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
        <p:nvSpPr>
          <p:cNvPr id="17" name="正方形/長方形 16">
            <a:extLst>
              <a:ext uri="{FF2B5EF4-FFF2-40B4-BE49-F238E27FC236}">
                <a16:creationId xmlns:a16="http://schemas.microsoft.com/office/drawing/2014/main" id="{61C9398E-837D-17B0-9104-C9992EC500AA}"/>
              </a:ext>
            </a:extLst>
          </p:cNvPr>
          <p:cNvSpPr/>
          <p:nvPr/>
        </p:nvSpPr>
        <p:spPr>
          <a:xfrm>
            <a:off x="1239108" y="1516348"/>
            <a:ext cx="4458260" cy="207446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15EF3AB-16A1-3955-8FD4-D7756EB6A7B1}"/>
              </a:ext>
            </a:extLst>
          </p:cNvPr>
          <p:cNvSpPr/>
          <p:nvPr/>
        </p:nvSpPr>
        <p:spPr>
          <a:xfrm>
            <a:off x="6494634" y="1516348"/>
            <a:ext cx="4458260" cy="207446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503201E-933F-26F9-A51E-7483F7419866}"/>
              </a:ext>
            </a:extLst>
          </p:cNvPr>
          <p:cNvSpPr txBox="1"/>
          <p:nvPr/>
        </p:nvSpPr>
        <p:spPr>
          <a:xfrm>
            <a:off x="958756" y="2567226"/>
            <a:ext cx="5018964" cy="861774"/>
          </a:xfrm>
          <a:prstGeom prst="rect">
            <a:avLst/>
          </a:prstGeom>
          <a:noFill/>
        </p:spPr>
        <p:txBody>
          <a:bodyPr wrap="square">
            <a:spAutoFit/>
          </a:bodyPr>
          <a:lstStyle/>
          <a:p>
            <a:pPr algn="ctr">
              <a:lnSpc>
                <a:spcPct val="100000"/>
              </a:lnSpc>
            </a:pPr>
            <a:r>
              <a:rPr kumimoji="1" lang="en-US" altLang="ja-JP" sz="3200" b="1" dirty="0">
                <a:solidFill>
                  <a:srgbClr val="155F90"/>
                </a:solidFill>
              </a:rPr>
              <a:t>UTAS</a:t>
            </a:r>
          </a:p>
          <a:p>
            <a:pPr algn="ctr">
              <a:lnSpc>
                <a:spcPct val="100000"/>
              </a:lnSpc>
            </a:pPr>
            <a:r>
              <a:rPr kumimoji="1" lang="en" altLang="ja-JP" dirty="0">
                <a:latin typeface="Calibri" panose="020F0502020204030204" pitchFamily="34" charset="0"/>
                <a:ea typeface="Calibri" panose="020F0502020204030204" pitchFamily="34" charset="0"/>
                <a:cs typeface="Calibri" panose="020F0502020204030204" pitchFamily="34" charset="0"/>
                <a:hlinkClick r:id="rId2"/>
              </a:rPr>
              <a:t>https://utas.adm.u-tokyo.ac.jp/campusweb/</a:t>
            </a:r>
            <a:endParaRPr kumimoji="1" lang="en-US" altLang="ja-JP" dirty="0">
              <a:latin typeface="Calibri" panose="020F0502020204030204" pitchFamily="34" charset="0"/>
              <a:ea typeface="Calibri" panose="020F0502020204030204" pitchFamily="34" charset="0"/>
              <a:cs typeface="Calibri" panose="020F0502020204030204" pitchFamily="34" charset="0"/>
            </a:endParaRPr>
          </a:p>
        </p:txBody>
      </p:sp>
      <p:sp>
        <p:nvSpPr>
          <p:cNvPr id="21" name="テキスト ボックス 20">
            <a:extLst>
              <a:ext uri="{FF2B5EF4-FFF2-40B4-BE49-F238E27FC236}">
                <a16:creationId xmlns:a16="http://schemas.microsoft.com/office/drawing/2014/main" id="{F8C0CCD4-4AFC-57CE-CB7C-6299A8B86C91}"/>
              </a:ext>
            </a:extLst>
          </p:cNvPr>
          <p:cNvSpPr txBox="1"/>
          <p:nvPr/>
        </p:nvSpPr>
        <p:spPr>
          <a:xfrm>
            <a:off x="6214282" y="2567226"/>
            <a:ext cx="5018964" cy="861774"/>
          </a:xfrm>
          <a:prstGeom prst="rect">
            <a:avLst/>
          </a:prstGeom>
          <a:noFill/>
        </p:spPr>
        <p:txBody>
          <a:bodyPr wrap="square">
            <a:spAutoFit/>
          </a:bodyPr>
          <a:lstStyle/>
          <a:p>
            <a:pPr algn="ctr">
              <a:lnSpc>
                <a:spcPct val="100000"/>
              </a:lnSpc>
            </a:pPr>
            <a:r>
              <a:rPr lang="en-US" altLang="ja-JP" sz="3200" b="1" dirty="0">
                <a:solidFill>
                  <a:srgbClr val="155F90"/>
                </a:solidFill>
              </a:rPr>
              <a:t>UTOL</a:t>
            </a:r>
          </a:p>
          <a:p>
            <a:pPr algn="ctr">
              <a:lnSpc>
                <a:spcPct val="100000"/>
              </a:lnSpc>
            </a:pPr>
            <a:r>
              <a:rPr kumimoji="1" lang="en" altLang="ja-JP" dirty="0">
                <a:latin typeface="Calibri" panose="020F0502020204030204" pitchFamily="34" charset="0"/>
                <a:ea typeface="Calibri" panose="020F0502020204030204" pitchFamily="34" charset="0"/>
                <a:cs typeface="Calibri" panose="020F0502020204030204" pitchFamily="34" charset="0"/>
                <a:hlinkClick r:id="rId3"/>
              </a:rPr>
              <a:t>https://utol.ecc.u-tokyo.ac.jp/</a:t>
            </a:r>
            <a:endParaRPr lang="en-US" altLang="ja-JP" dirty="0">
              <a:latin typeface="Calibri" panose="020F0502020204030204" pitchFamily="34" charset="0"/>
              <a:ea typeface="Calibri" panose="020F0502020204030204" pitchFamily="34" charset="0"/>
              <a:cs typeface="Calibri" panose="020F0502020204030204" pitchFamily="34" charset="0"/>
            </a:endParaRPr>
          </a:p>
        </p:txBody>
      </p:sp>
      <p:pic>
        <p:nvPicPr>
          <p:cNvPr id="22" name="図 21" descr="ロゴ&#10;&#10;自動的に生成された説明">
            <a:extLst>
              <a:ext uri="{FF2B5EF4-FFF2-40B4-BE49-F238E27FC236}">
                <a16:creationId xmlns:a16="http://schemas.microsoft.com/office/drawing/2014/main" id="{54AD1D66-07E9-5C35-9F26-8E599FFE625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897876" y="1679949"/>
            <a:ext cx="1140724" cy="980310"/>
          </a:xfrm>
          <a:prstGeom prst="rect">
            <a:avLst/>
          </a:prstGeom>
          <a:ln>
            <a:noFill/>
          </a:ln>
        </p:spPr>
      </p:pic>
      <p:pic>
        <p:nvPicPr>
          <p:cNvPr id="23" name="図 22" descr="アイコン&#10;&#10;自動的に生成された説明">
            <a:extLst>
              <a:ext uri="{FF2B5EF4-FFF2-40B4-BE49-F238E27FC236}">
                <a16:creationId xmlns:a16="http://schemas.microsoft.com/office/drawing/2014/main" id="{3787270B-C166-6E63-E504-1F9AD2C1B34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486524" y="1809868"/>
            <a:ext cx="2671635" cy="665879"/>
          </a:xfrm>
          <a:prstGeom prst="rect">
            <a:avLst/>
          </a:prstGeom>
          <a:ln>
            <a:noFill/>
          </a:ln>
        </p:spPr>
      </p:pic>
      <p:cxnSp>
        <p:nvCxnSpPr>
          <p:cNvPr id="8" name="直線コネクタ 7">
            <a:extLst>
              <a:ext uri="{FF2B5EF4-FFF2-40B4-BE49-F238E27FC236}">
                <a16:creationId xmlns:a16="http://schemas.microsoft.com/office/drawing/2014/main" id="{4329F132-D04B-0ADC-FBBF-13A29C2DDCA1}"/>
              </a:ext>
            </a:extLst>
          </p:cNvPr>
          <p:cNvCxnSpPr>
            <a:cxnSpLocks/>
          </p:cNvCxnSpPr>
          <p:nvPr/>
        </p:nvCxnSpPr>
        <p:spPr>
          <a:xfrm>
            <a:off x="1297550" y="4667534"/>
            <a:ext cx="9497119" cy="0"/>
          </a:xfrm>
          <a:prstGeom prst="line">
            <a:avLst/>
          </a:prstGeom>
          <a:ln w="127000">
            <a:solidFill>
              <a:schemeClr val="accent6">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13951995-A522-5347-3B72-017BC0E2B25F}"/>
              </a:ext>
            </a:extLst>
          </p:cNvPr>
          <p:cNvSpPr txBox="1"/>
          <p:nvPr/>
        </p:nvSpPr>
        <p:spPr>
          <a:xfrm>
            <a:off x="619554" y="4059000"/>
            <a:ext cx="10952892" cy="769441"/>
          </a:xfrm>
          <a:prstGeom prst="rect">
            <a:avLst/>
          </a:prstGeom>
          <a:noFill/>
        </p:spPr>
        <p:txBody>
          <a:bodyPr wrap="square" rtlCol="0">
            <a:spAutoFit/>
          </a:bodyPr>
          <a:lstStyle/>
          <a:p>
            <a:pPr algn="ctr">
              <a:lnSpc>
                <a:spcPct val="150000"/>
              </a:lnSpc>
            </a:pPr>
            <a:r>
              <a:rPr kumimoji="1" lang="en-US" altLang="ja-JP" sz="3200" b="1" dirty="0">
                <a:solidFill>
                  <a:srgbClr val="155F90"/>
                </a:solidFill>
              </a:rPr>
              <a:t>URL</a:t>
            </a:r>
            <a:r>
              <a:rPr kumimoji="1" lang="ja-JP" altLang="en-US" sz="3200" b="1" dirty="0">
                <a:solidFill>
                  <a:srgbClr val="155F90"/>
                </a:solidFill>
              </a:rPr>
              <a:t>をブラウザのブックマークに登録しましょう</a:t>
            </a:r>
            <a:endParaRPr kumimoji="1" lang="ja-JP" altLang="en-US" sz="2800" strike="sngStrike" dirty="0">
              <a:solidFill>
                <a:schemeClr val="bg1">
                  <a:lumMod val="85000"/>
                </a:schemeClr>
              </a:solidFill>
            </a:endParaRPr>
          </a:p>
        </p:txBody>
      </p:sp>
    </p:spTree>
    <p:extLst>
      <p:ext uri="{BB962C8B-B14F-4D97-AF65-F5344CB8AC3E}">
        <p14:creationId xmlns:p14="http://schemas.microsoft.com/office/powerpoint/2010/main" val="207391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3FBEF72-9ABD-02C6-95A0-CD1BC9AA5C23}"/>
              </a:ext>
            </a:extLst>
          </p:cNvPr>
          <p:cNvPicPr>
            <a:picLocks/>
          </p:cNvPicPr>
          <p:nvPr/>
        </p:nvPicPr>
        <p:blipFill>
          <a:blip r:embed="rId2"/>
          <a:stretch>
            <a:fillRect/>
          </a:stretch>
        </p:blipFill>
        <p:spPr>
          <a:xfrm>
            <a:off x="0" y="0"/>
            <a:ext cx="12192000" cy="3303000"/>
          </a:xfrm>
          <a:prstGeom prst="rect">
            <a:avLst/>
          </a:prstGeom>
        </p:spPr>
      </p:pic>
      <p:pic>
        <p:nvPicPr>
          <p:cNvPr id="9" name="Picture 2">
            <a:extLst>
              <a:ext uri="{FF2B5EF4-FFF2-40B4-BE49-F238E27FC236}">
                <a16:creationId xmlns:a16="http://schemas.microsoft.com/office/drawing/2014/main" id="{0C926C43-1C43-E43A-D868-9F23D3E023DD}"/>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UTAS</a:t>
            </a:r>
            <a:endParaRPr lang="en-US" altLang="ja-JP" sz="6600" dirty="0"/>
          </a:p>
          <a:p>
            <a:pPr algn="ctr"/>
            <a:r>
              <a:rPr lang="ja-JP" altLang="en-US" sz="2800" b="0" dirty="0"/>
              <a:t>学務システム</a:t>
            </a:r>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5" name="四角形: 角を丸くする 4">
            <a:extLst>
              <a:ext uri="{FF2B5EF4-FFF2-40B4-BE49-F238E27FC236}">
                <a16:creationId xmlns:a16="http://schemas.microsoft.com/office/drawing/2014/main" id="{3B1E1921-3B4F-7654-1C56-8166060A8001}"/>
              </a:ext>
            </a:extLst>
          </p:cNvPr>
          <p:cNvSpPr/>
          <p:nvPr/>
        </p:nvSpPr>
        <p:spPr>
          <a:xfrm>
            <a:off x="4523874" y="3904562"/>
            <a:ext cx="1876926" cy="602088"/>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DA019320-FA77-51C5-A692-B828556061CC}"/>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0A481A7-B0C4-9322-6534-A04B0A059DC7}"/>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0903E5F-6D77-83CB-0A52-39363C9A2DF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161739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B2CD1A-B328-A877-CEB8-50996FAEDC5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49E796C2-40AC-CB8B-94C3-9E6384994DFD}"/>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7B131583-A102-4379-44F1-08263BB5A684}"/>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5" name="タイトル 4">
            <a:extLst>
              <a:ext uri="{FF2B5EF4-FFF2-40B4-BE49-F238E27FC236}">
                <a16:creationId xmlns:a16="http://schemas.microsoft.com/office/drawing/2014/main" id="{6444D9B9-3E7B-69A8-A5CF-F6454CDF4172}"/>
              </a:ext>
            </a:extLst>
          </p:cNvPr>
          <p:cNvSpPr>
            <a:spLocks noGrp="1"/>
          </p:cNvSpPr>
          <p:nvPr>
            <p:ph type="title"/>
          </p:nvPr>
        </p:nvSpPr>
        <p:spPr/>
        <p:txBody>
          <a:bodyPr/>
          <a:lstStyle/>
          <a:p>
            <a:r>
              <a:rPr kumimoji="1" lang="en-US" altLang="ja-JP" dirty="0"/>
              <a:t>UTAS</a:t>
            </a:r>
            <a:r>
              <a:rPr kumimoji="1" lang="ja-JP" altLang="en-US" dirty="0"/>
              <a:t>にログインする</a:t>
            </a:r>
          </a:p>
        </p:txBody>
      </p:sp>
      <p:sp>
        <p:nvSpPr>
          <p:cNvPr id="6" name="コンテンツ プレースホルダー 5">
            <a:extLst>
              <a:ext uri="{FF2B5EF4-FFF2-40B4-BE49-F238E27FC236}">
                <a16:creationId xmlns:a16="http://schemas.microsoft.com/office/drawing/2014/main" id="{2F93D231-C571-A0F8-CFE3-9544938A4E90}"/>
              </a:ext>
            </a:extLst>
          </p:cNvPr>
          <p:cNvSpPr>
            <a:spLocks noGrp="1"/>
          </p:cNvSpPr>
          <p:nvPr>
            <p:ph idx="1"/>
          </p:nvPr>
        </p:nvSpPr>
        <p:spPr/>
        <p:txBody>
          <a:bodyPr/>
          <a:lstStyle/>
          <a:p>
            <a:pPr marL="0" indent="0">
              <a:buNone/>
            </a:pPr>
            <a:r>
              <a:rPr kumimoji="1" lang="ja-JP" altLang="en-US" dirty="0"/>
              <a:t>「ログイン」を押す</a:t>
            </a:r>
          </a:p>
        </p:txBody>
      </p:sp>
      <p:pic>
        <p:nvPicPr>
          <p:cNvPr id="14" name="図 13" descr="テキスト&#10;&#10;自動的に生成された説明">
            <a:extLst>
              <a:ext uri="{FF2B5EF4-FFF2-40B4-BE49-F238E27FC236}">
                <a16:creationId xmlns:a16="http://schemas.microsoft.com/office/drawing/2014/main" id="{F87B6929-976B-7E6A-8184-DBDEDBF4E6D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72661" y="1933332"/>
            <a:ext cx="7570389" cy="4167135"/>
          </a:xfrm>
          <a:prstGeom prst="rect">
            <a:avLst/>
          </a:prstGeom>
        </p:spPr>
      </p:pic>
      <p:sp>
        <p:nvSpPr>
          <p:cNvPr id="16" name="テキスト ボックス 15">
            <a:extLst>
              <a:ext uri="{FF2B5EF4-FFF2-40B4-BE49-F238E27FC236}">
                <a16:creationId xmlns:a16="http://schemas.microsoft.com/office/drawing/2014/main" id="{2651B98E-7C98-584B-CB97-0263800C0BFC}"/>
              </a:ext>
            </a:extLst>
          </p:cNvPr>
          <p:cNvSpPr txBox="1"/>
          <p:nvPr/>
        </p:nvSpPr>
        <p:spPr>
          <a:xfrm>
            <a:off x="1072662" y="6100467"/>
            <a:ext cx="6184900" cy="369332"/>
          </a:xfrm>
          <a:prstGeom prst="rect">
            <a:avLst/>
          </a:prstGeom>
          <a:noFill/>
        </p:spPr>
        <p:txBody>
          <a:bodyPr wrap="square">
            <a:spAutoFit/>
          </a:bodyPr>
          <a:lstStyle/>
          <a:p>
            <a:pPr>
              <a:lnSpc>
                <a:spcPct val="100000"/>
              </a:lnSpc>
            </a:pPr>
            <a:r>
              <a:rPr kumimoji="1" lang="en" altLang="ja-JP" dirty="0">
                <a:hlinkClick r:id="rId3"/>
              </a:rPr>
              <a:t>https://utas.adm.u-tokyo.ac.jp/campusweb/</a:t>
            </a:r>
            <a:endParaRPr kumimoji="1" lang="en-US" altLang="ja-JP" dirty="0"/>
          </a:p>
        </p:txBody>
      </p:sp>
      <p:sp>
        <p:nvSpPr>
          <p:cNvPr id="17" name="テキスト ボックス 16">
            <a:extLst>
              <a:ext uri="{FF2B5EF4-FFF2-40B4-BE49-F238E27FC236}">
                <a16:creationId xmlns:a16="http://schemas.microsoft.com/office/drawing/2014/main" id="{2DC346B0-D045-3EE7-4BA6-97B19981B763}"/>
              </a:ext>
            </a:extLst>
          </p:cNvPr>
          <p:cNvSpPr txBox="1"/>
          <p:nvPr/>
        </p:nvSpPr>
        <p:spPr>
          <a:xfrm>
            <a:off x="4209562" y="1204800"/>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
        <p:nvSpPr>
          <p:cNvPr id="18" name="テキスト ボックス 17">
            <a:extLst>
              <a:ext uri="{FF2B5EF4-FFF2-40B4-BE49-F238E27FC236}">
                <a16:creationId xmlns:a16="http://schemas.microsoft.com/office/drawing/2014/main" id="{757C9DD6-DF43-5677-BB43-0097DCC5446D}"/>
              </a:ext>
            </a:extLst>
          </p:cNvPr>
          <p:cNvSpPr txBox="1"/>
          <p:nvPr/>
        </p:nvSpPr>
        <p:spPr>
          <a:xfrm>
            <a:off x="5399967" y="5303717"/>
            <a:ext cx="6877759" cy="400110"/>
          </a:xfrm>
          <a:prstGeom prst="rect">
            <a:avLst/>
          </a:prstGeom>
          <a:noFill/>
        </p:spPr>
        <p:txBody>
          <a:bodyPr wrap="square">
            <a:spAutoFit/>
          </a:bodyPr>
          <a:lstStyle/>
          <a:p>
            <a:r>
              <a:rPr lang="ja-JP" altLang="en-US" sz="2000" b="1" dirty="0">
                <a:solidFill>
                  <a:srgbClr val="FF0000"/>
                </a:solidFill>
              </a:rPr>
              <a:t>ここから英語版への切り替えが可能</a:t>
            </a:r>
            <a:endParaRPr lang="en-US" altLang="ja-JP" sz="2000" b="1" dirty="0">
              <a:solidFill>
                <a:srgbClr val="FF0000"/>
              </a:solidFill>
            </a:endParaRPr>
          </a:p>
        </p:txBody>
      </p:sp>
      <p:sp>
        <p:nvSpPr>
          <p:cNvPr id="19" name="フリーフォーム: 図形 18">
            <a:extLst>
              <a:ext uri="{FF2B5EF4-FFF2-40B4-BE49-F238E27FC236}">
                <a16:creationId xmlns:a16="http://schemas.microsoft.com/office/drawing/2014/main" id="{AB7F86F8-9160-4F95-E35E-52127647DB9E}"/>
              </a:ext>
            </a:extLst>
          </p:cNvPr>
          <p:cNvSpPr/>
          <p:nvPr/>
        </p:nvSpPr>
        <p:spPr>
          <a:xfrm>
            <a:off x="3943350" y="5205614"/>
            <a:ext cx="3243263" cy="114602"/>
          </a:xfrm>
          <a:custGeom>
            <a:avLst/>
            <a:gdLst>
              <a:gd name="connsiteX0" fmla="*/ 3470564 w 3470564"/>
              <a:gd name="connsiteY0" fmla="*/ 145473 h 166255"/>
              <a:gd name="connsiteX1" fmla="*/ 3470564 w 3470564"/>
              <a:gd name="connsiteY1" fmla="*/ 0 h 166255"/>
              <a:gd name="connsiteX2" fmla="*/ 0 w 3470564"/>
              <a:gd name="connsiteY2" fmla="*/ 0 h 166255"/>
              <a:gd name="connsiteX3" fmla="*/ 0 w 3470564"/>
              <a:gd name="connsiteY3" fmla="*/ 166255 h 166255"/>
            </a:gdLst>
            <a:ahLst/>
            <a:cxnLst>
              <a:cxn ang="0">
                <a:pos x="connsiteX0" y="connsiteY0"/>
              </a:cxn>
              <a:cxn ang="0">
                <a:pos x="connsiteX1" y="connsiteY1"/>
              </a:cxn>
              <a:cxn ang="0">
                <a:pos x="connsiteX2" y="connsiteY2"/>
              </a:cxn>
              <a:cxn ang="0">
                <a:pos x="connsiteX3" y="connsiteY3"/>
              </a:cxn>
            </a:cxnLst>
            <a:rect l="l" t="t" r="r" b="b"/>
            <a:pathLst>
              <a:path w="3470564" h="166255">
                <a:moveTo>
                  <a:pt x="3470564" y="145473"/>
                </a:moveTo>
                <a:lnTo>
                  <a:pt x="3470564" y="0"/>
                </a:lnTo>
                <a:lnTo>
                  <a:pt x="0" y="0"/>
                </a:lnTo>
                <a:lnTo>
                  <a:pt x="0" y="166255"/>
                </a:lnTo>
              </a:path>
            </a:pathLst>
          </a:custGeom>
          <a:noFill/>
          <a:ln w="19050">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59862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AF609-1BCD-6119-E418-D2B189DFFE0E}"/>
              </a:ext>
            </a:extLst>
          </p:cNvPr>
          <p:cNvSpPr>
            <a:spLocks noGrp="1"/>
          </p:cNvSpPr>
          <p:nvPr>
            <p:ph type="title"/>
          </p:nvPr>
        </p:nvSpPr>
        <p:spPr>
          <a:xfrm>
            <a:off x="1273800" y="216000"/>
            <a:ext cx="10918200" cy="720000"/>
          </a:xfrm>
        </p:spPr>
        <p:txBody>
          <a:bodyPr>
            <a:normAutofit/>
          </a:bodyPr>
          <a:lstStyle/>
          <a:p>
            <a:r>
              <a:rPr kumimoji="1" lang="ja-JP" altLang="en-US" dirty="0"/>
              <a:t>授業担当教員が</a:t>
            </a:r>
            <a:r>
              <a:rPr kumimoji="1" lang="en-US" altLang="ja-JP" b="1" dirty="0"/>
              <a:t>UTAS</a:t>
            </a:r>
            <a:r>
              <a:rPr kumimoji="1" lang="ja-JP" altLang="en-US" b="1" dirty="0"/>
              <a:t>でしなければならない</a:t>
            </a:r>
            <a:r>
              <a:rPr kumimoji="1" lang="ja-JP" altLang="en-US" dirty="0"/>
              <a:t>こと</a:t>
            </a:r>
          </a:p>
        </p:txBody>
      </p:sp>
      <p:sp>
        <p:nvSpPr>
          <p:cNvPr id="3" name="コンテンツ プレースホルダー 2">
            <a:extLst>
              <a:ext uri="{FF2B5EF4-FFF2-40B4-BE49-F238E27FC236}">
                <a16:creationId xmlns:a16="http://schemas.microsoft.com/office/drawing/2014/main" id="{273DC7BA-18F1-8E87-0044-376161389077}"/>
              </a:ext>
            </a:extLst>
          </p:cNvPr>
          <p:cNvSpPr>
            <a:spLocks noGrp="1"/>
          </p:cNvSpPr>
          <p:nvPr>
            <p:ph idx="1"/>
          </p:nvPr>
        </p:nvSpPr>
        <p:spPr/>
        <p:txBody>
          <a:bodyPr>
            <a:normAutofit/>
          </a:bodyPr>
          <a:lstStyle/>
          <a:p>
            <a:pPr marL="0" indent="0">
              <a:lnSpc>
                <a:spcPct val="100000"/>
              </a:lnSpc>
              <a:buNone/>
            </a:pPr>
            <a:r>
              <a:rPr kumimoji="1" lang="ja-JP" altLang="en-US" b="1" dirty="0">
                <a:solidFill>
                  <a:srgbClr val="FF0000"/>
                </a:solidFill>
              </a:rPr>
              <a:t>詳細は授業を開講する学部・研究科の指示に従ってください</a:t>
            </a:r>
            <a:endParaRPr kumimoji="1" lang="en-US" altLang="ja-JP" b="1" dirty="0">
              <a:solidFill>
                <a:srgbClr val="FF0000"/>
              </a:solidFill>
            </a:endParaRPr>
          </a:p>
          <a:p>
            <a:pPr marL="0" indent="0">
              <a:lnSpc>
                <a:spcPct val="100000"/>
              </a:lnSpc>
              <a:buNone/>
            </a:pPr>
            <a:r>
              <a:rPr lang="ja-JP" altLang="en-US" b="1" dirty="0">
                <a:solidFill>
                  <a:srgbClr val="FF0000"/>
                </a:solidFill>
              </a:rPr>
              <a:t>（入力の時期，内容，方法など）</a:t>
            </a:r>
            <a:endParaRPr lang="en-US" altLang="ja-JP" sz="2400" b="1" dirty="0">
              <a:solidFill>
                <a:srgbClr val="FF0000"/>
              </a:solidFill>
            </a:endParaRPr>
          </a:p>
          <a:p>
            <a:pPr marL="0" indent="0">
              <a:lnSpc>
                <a:spcPct val="100000"/>
              </a:lnSpc>
              <a:buNone/>
            </a:pPr>
            <a:endParaRPr kumimoji="1" lang="en-US" altLang="ja-JP" sz="1400" dirty="0"/>
          </a:p>
          <a:p>
            <a:pPr marL="514350" indent="-514350">
              <a:lnSpc>
                <a:spcPct val="100000"/>
              </a:lnSpc>
              <a:buFont typeface="+mj-lt"/>
              <a:buAutoNum type="arabicPeriod"/>
            </a:pPr>
            <a:r>
              <a:rPr kumimoji="1" lang="ja-JP" altLang="en-US" b="1" dirty="0">
                <a:solidFill>
                  <a:srgbClr val="155F90"/>
                </a:solidFill>
              </a:rPr>
              <a:t>授業のシラバスを登録する</a:t>
            </a:r>
            <a:endParaRPr kumimoji="1" lang="en-US" altLang="ja-JP" b="1" dirty="0">
              <a:solidFill>
                <a:srgbClr val="155F90"/>
              </a:solidFill>
            </a:endParaRPr>
          </a:p>
          <a:p>
            <a:pPr lvl="1">
              <a:lnSpc>
                <a:spcPct val="100000"/>
              </a:lnSpc>
            </a:pPr>
            <a:r>
              <a:rPr lang="ja-JP" altLang="en-US" dirty="0"/>
              <a:t>参照：</a:t>
            </a:r>
            <a:r>
              <a:rPr lang="ja-JP" altLang="en-US" b="1" dirty="0">
                <a:solidFill>
                  <a:srgbClr val="155F90"/>
                </a:solidFill>
              </a:rPr>
              <a:t>シラバス作成のためのガイドライン</a:t>
            </a:r>
            <a:r>
              <a:rPr lang="ja-JP" altLang="en-US" sz="1600" dirty="0"/>
              <a:t>（和／英）</a:t>
            </a:r>
            <a:endParaRPr kumimoji="1" lang="en-US" altLang="ja-JP" sz="1600" dirty="0"/>
          </a:p>
          <a:p>
            <a:pPr lvl="1">
              <a:lnSpc>
                <a:spcPct val="100000"/>
              </a:lnSpc>
            </a:pPr>
            <a:r>
              <a:rPr lang="ja-JP" altLang="en-US" dirty="0"/>
              <a:t>参照：</a:t>
            </a:r>
            <a:r>
              <a:rPr lang="en-US" altLang="ja-JP" dirty="0"/>
              <a:t>UTAS</a:t>
            </a:r>
            <a:r>
              <a:rPr lang="ja-JP" altLang="en-US" dirty="0"/>
              <a:t>マニュアル（教員）</a:t>
            </a:r>
            <a:r>
              <a:rPr lang="ja-JP" altLang="en-US" sz="1600" dirty="0"/>
              <a:t>（現在は日本語版のみ提供）</a:t>
            </a:r>
            <a:r>
              <a:rPr lang="en-US" altLang="ja-JP" dirty="0"/>
              <a:t>32</a:t>
            </a:r>
            <a:r>
              <a:rPr lang="ja-JP" altLang="en-US" dirty="0"/>
              <a:t>～</a:t>
            </a:r>
            <a:r>
              <a:rPr lang="en-US" altLang="ja-JP" dirty="0"/>
              <a:t>47</a:t>
            </a:r>
            <a:r>
              <a:rPr lang="ja-JP" altLang="en-US" dirty="0"/>
              <a:t>ページ</a:t>
            </a:r>
            <a:endParaRPr kumimoji="1" lang="en-US" altLang="ja-JP" dirty="0"/>
          </a:p>
          <a:p>
            <a:pPr marL="514350" indent="-514350">
              <a:lnSpc>
                <a:spcPct val="100000"/>
              </a:lnSpc>
              <a:buFont typeface="+mj-lt"/>
              <a:buAutoNum type="arabicPeriod"/>
            </a:pPr>
            <a:r>
              <a:rPr kumimoji="1" lang="ja-JP" altLang="en-US" b="1" dirty="0">
                <a:solidFill>
                  <a:srgbClr val="155F90"/>
                </a:solidFill>
              </a:rPr>
              <a:t>授業の履修登録者一覧を確認する</a:t>
            </a:r>
            <a:endParaRPr kumimoji="1" lang="en-US" altLang="ja-JP" b="1" dirty="0">
              <a:solidFill>
                <a:srgbClr val="155F90"/>
              </a:solidFill>
            </a:endParaRPr>
          </a:p>
          <a:p>
            <a:pPr lvl="1">
              <a:lnSpc>
                <a:spcPct val="100000"/>
              </a:lnSpc>
            </a:pPr>
            <a:r>
              <a:rPr lang="ja-JP" altLang="en-US" dirty="0"/>
              <a:t>参照：</a:t>
            </a:r>
            <a:r>
              <a:rPr lang="en-US" altLang="ja-JP" dirty="0"/>
              <a:t>UTAS</a:t>
            </a:r>
            <a:r>
              <a:rPr lang="ja-JP" altLang="en-US" dirty="0"/>
              <a:t>マニュアル（教員）</a:t>
            </a:r>
            <a:r>
              <a:rPr lang="ja-JP" altLang="en-US" sz="1600" dirty="0"/>
              <a:t>（現在は日本語版のみ提供）</a:t>
            </a:r>
            <a:r>
              <a:rPr lang="en-US" altLang="ja-JP" dirty="0"/>
              <a:t>7</a:t>
            </a:r>
            <a:r>
              <a:rPr lang="ja-JP" altLang="en-US" dirty="0"/>
              <a:t>～</a:t>
            </a:r>
            <a:r>
              <a:rPr lang="en-US" altLang="ja-JP" dirty="0"/>
              <a:t>12</a:t>
            </a:r>
            <a:r>
              <a:rPr lang="ja-JP" altLang="en-US" dirty="0"/>
              <a:t>ページ</a:t>
            </a:r>
            <a:endParaRPr kumimoji="1" lang="en-US" altLang="ja-JP" dirty="0"/>
          </a:p>
          <a:p>
            <a:pPr marL="514350" indent="-514350">
              <a:lnSpc>
                <a:spcPct val="100000"/>
              </a:lnSpc>
              <a:buFont typeface="+mj-lt"/>
              <a:buAutoNum type="arabicPeriod"/>
            </a:pPr>
            <a:r>
              <a:rPr kumimoji="1" lang="ja-JP" altLang="en-US" b="1" dirty="0">
                <a:solidFill>
                  <a:srgbClr val="155F90"/>
                </a:solidFill>
              </a:rPr>
              <a:t>学生に授業の成績を付与する</a:t>
            </a:r>
            <a:endParaRPr kumimoji="1" lang="en-US" altLang="ja-JP" b="1" dirty="0">
              <a:solidFill>
                <a:srgbClr val="155F90"/>
              </a:solidFill>
            </a:endParaRPr>
          </a:p>
          <a:p>
            <a:pPr lvl="1">
              <a:lnSpc>
                <a:spcPct val="100000"/>
              </a:lnSpc>
            </a:pPr>
            <a:r>
              <a:rPr lang="ja-JP" altLang="en-US" dirty="0"/>
              <a:t>参照：</a:t>
            </a:r>
            <a:r>
              <a:rPr lang="en-US" altLang="ja-JP" dirty="0"/>
              <a:t>UTAS</a:t>
            </a:r>
            <a:r>
              <a:rPr lang="ja-JP" altLang="en-US" dirty="0"/>
              <a:t>マニュアル（教員）</a:t>
            </a:r>
            <a:r>
              <a:rPr lang="ja-JP" altLang="en-US" sz="1600" dirty="0"/>
              <a:t>（現在は日本語版のみ提供）</a:t>
            </a:r>
            <a:r>
              <a:rPr lang="en-US" altLang="ja-JP" dirty="0"/>
              <a:t>13</a:t>
            </a:r>
            <a:r>
              <a:rPr lang="ja-JP" altLang="en-US" dirty="0"/>
              <a:t>～</a:t>
            </a:r>
            <a:r>
              <a:rPr lang="en-US" altLang="ja-JP" dirty="0"/>
              <a:t>31</a:t>
            </a:r>
            <a:r>
              <a:rPr lang="ja-JP" altLang="en-US" dirty="0"/>
              <a:t>ページ</a:t>
            </a:r>
            <a:endParaRPr kumimoji="1" lang="en-US" altLang="ja-JP" dirty="0"/>
          </a:p>
        </p:txBody>
      </p:sp>
      <p:sp>
        <p:nvSpPr>
          <p:cNvPr id="4" name="日付プレースホルダー 3">
            <a:extLst>
              <a:ext uri="{FF2B5EF4-FFF2-40B4-BE49-F238E27FC236}">
                <a16:creationId xmlns:a16="http://schemas.microsoft.com/office/drawing/2014/main" id="{6DAB14FE-987C-279A-07BE-FFA470442ED7}"/>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81A931D-F9A0-2D43-F14A-030B963C94D1}"/>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1A040F5F-AB61-9411-A445-DC01D2F6FDDF}"/>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Tree>
    <p:extLst>
      <p:ext uri="{BB962C8B-B14F-4D97-AF65-F5344CB8AC3E}">
        <p14:creationId xmlns:p14="http://schemas.microsoft.com/office/powerpoint/2010/main" val="833335108"/>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C2807EFFEAAE646B3C72679374A27AD" ma:contentTypeVersion="16" ma:contentTypeDescription="新しいドキュメントを作成します。" ma:contentTypeScope="" ma:versionID="fc2dabbf376b68d69de6d8a4d9b1094b">
  <xsd:schema xmlns:xsd="http://www.w3.org/2001/XMLSchema" xmlns:xs="http://www.w3.org/2001/XMLSchema" xmlns:p="http://schemas.microsoft.com/office/2006/metadata/properties" xmlns:ns2="d89fd5b0-f297-46a7-8c43-79b7b7b34272" xmlns:ns3="334cf2e0-0245-4f40-82a3-a831e5e7775a" targetNamespace="http://schemas.microsoft.com/office/2006/metadata/properties" ma:root="true" ma:fieldsID="2af6a43cef02a594c9bf66487b64536d" ns2:_="" ns3:_="">
    <xsd:import namespace="d89fd5b0-f297-46a7-8c43-79b7b7b34272"/>
    <xsd:import namespace="334cf2e0-0245-4f40-82a3-a831e5e777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9fd5b0-f297-46a7-8c43-79b7b7b34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4cf2e0-0245-4f40-82a3-a831e5e777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6d6107af-f246-4af1-9080-29782c7234b3}" ma:internalName="TaxCatchAll" ma:showField="CatchAllData" ma:web="334cf2e0-0245-4f40-82a3-a831e5e777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34cf2e0-0245-4f40-82a3-a831e5e7775a" xsi:nil="true"/>
    <lcf76f155ced4ddcb4097134ff3c332f xmlns="d89fd5b0-f297-46a7-8c43-79b7b7b3427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42E65D1-C53F-419F-89D7-61B887C1DA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9fd5b0-f297-46a7-8c43-79b7b7b34272"/>
    <ds:schemaRef ds:uri="334cf2e0-0245-4f40-82a3-a831e5e777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30639F-8A0E-4631-BB2C-1307E9C18413}">
  <ds:schemaRefs>
    <ds:schemaRef ds:uri="http://schemas.microsoft.com/sharepoint/v3/contenttype/forms"/>
  </ds:schemaRefs>
</ds:datastoreItem>
</file>

<file path=customXml/itemProps3.xml><?xml version="1.0" encoding="utf-8"?>
<ds:datastoreItem xmlns:ds="http://schemas.openxmlformats.org/officeDocument/2006/customXml" ds:itemID="{613B5A8C-C2D2-4C49-A03B-B41437F9A3AD}">
  <ds:schemaRefs>
    <ds:schemaRef ds:uri="http://schemas.microsoft.com/office/2006/documentManagement/types"/>
    <ds:schemaRef ds:uri="http://purl.org/dc/elements/1.1/"/>
    <ds:schemaRef ds:uri="http://schemas.microsoft.com/office/2006/metadata/properties"/>
    <ds:schemaRef ds:uri="334cf2e0-0245-4f40-82a3-a831e5e7775a"/>
    <ds:schemaRef ds:uri="http://schemas.microsoft.com/office/infopath/2007/PartnerControls"/>
    <ds:schemaRef ds:uri="http://schemas.openxmlformats.org/package/2006/metadata/core-properties"/>
    <ds:schemaRef ds:uri="d89fd5b0-f297-46a7-8c43-79b7b7b34272"/>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525</TotalTime>
  <Words>2021</Words>
  <Application>Microsoft Office PowerPoint</Application>
  <PresentationFormat>ワイド画面</PresentationFormat>
  <Paragraphs>285</Paragraphs>
  <Slides>26</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26</vt:i4>
      </vt:variant>
    </vt:vector>
  </HeadingPairs>
  <TitlesOfParts>
    <vt:vector size="36" baseType="lpstr">
      <vt:lpstr>BIZ UDPMincho</vt:lpstr>
      <vt:lpstr>Meiryo UI</vt:lpstr>
      <vt:lpstr>Open Sans Variable</vt:lpstr>
      <vt:lpstr>メイリオ</vt:lpstr>
      <vt:lpstr>游ゴシック</vt:lpstr>
      <vt:lpstr>Arial</vt:lpstr>
      <vt:lpstr>Calibri</vt:lpstr>
      <vt:lpstr>Consolas</vt:lpstr>
      <vt:lpstr>Courier New</vt:lpstr>
      <vt:lpstr>Office テーマ</vt:lpstr>
      <vt:lpstr>Part III: 東京大学での 教育活動に利用するシステム – UTALとUTOL</vt:lpstr>
      <vt:lpstr>PowerPoint プレゼンテーション</vt:lpstr>
      <vt:lpstr>はじめに</vt:lpstr>
      <vt:lpstr>はじめに</vt:lpstr>
      <vt:lpstr>授業の流れ</vt:lpstr>
      <vt:lpstr>各システムへのリンク</vt:lpstr>
      <vt:lpstr>PowerPoint プレゼンテーション</vt:lpstr>
      <vt:lpstr>UTASにログインする</vt:lpstr>
      <vt:lpstr>授業担当教員がUTASでしなければならないこと</vt:lpstr>
      <vt:lpstr>授業担当教員がUTASでできること</vt:lpstr>
      <vt:lpstr>UTAS：言語の切り替え（ログイン後）</vt:lpstr>
      <vt:lpstr>UTAS：言語の切り替え</vt:lpstr>
      <vt:lpstr>PowerPoint プレゼンテーション</vt:lpstr>
      <vt:lpstr>UTOLへのログイン</vt:lpstr>
      <vt:lpstr>UTOL: 言語の切り替え（ログイン後）</vt:lpstr>
      <vt:lpstr>UTOL: 詳細マニュアル</vt:lpstr>
      <vt:lpstr>UTOL：便利な学習管理システム</vt:lpstr>
      <vt:lpstr>授業担当教員がUTOLでしなければならないこと</vt:lpstr>
      <vt:lpstr>UTOLでの登録の制限とは</vt:lpstr>
      <vt:lpstr>履修範囲設定の詳細</vt:lpstr>
      <vt:lpstr>授業担当教員がUTOLでできること</vt:lpstr>
      <vt:lpstr>UTOLに関していただいた質問</vt:lpstr>
      <vt:lpstr>UTOLに関していただいた質問</vt:lpstr>
      <vt:lpstr>UTOL についてより詳しくは</vt:lpstr>
      <vt:lpstr>PowerPoint プレゼンテーション</vt:lpstr>
      <vt:lpstr>おわりに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東京大学での教育活動に利用するシステム – UTALとUTOL</dc:title>
  <dc:creator>佐藤　寛也</dc:creator>
  <cp:lastModifiedBy>佐藤　寛也</cp:lastModifiedBy>
  <cp:revision>6</cp:revision>
  <dcterms:created xsi:type="dcterms:W3CDTF">2024-06-30T03:32:06Z</dcterms:created>
  <dcterms:modified xsi:type="dcterms:W3CDTF">2024-09-11T07:22:40Z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0x010100BC2807EFFEAAE646B3C72679374A27AD</vt:lpwstr>
  </property>
  <property fmtid="{D5CDD505-2E9C-101B-9397-08002B2CF9AE}" pid="3" name="MediaServiceImageTags">
    <vt:lpwstr/>
  </property>
</Properties>
</file>