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A7EA9F7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FFEE3D-B2AA-B022-EF6E-307EBFCB1085}" name="玉造　潤史" initials="玉造" userId="S::6912876266@utac.u-tokyo.ac.jp::0be71875-873b-465c-afd9-2857e2860bc4" providerId="AD"/>
  <p188:author id="{217E6589-4C7B-08BB-D3AC-A49C8D14613E}" name="田浦　健次朗" initials="田浦" userId="S::2615215597@utac.u-tokyo.ac.jp::4dc884a8-fd95-403d-a383-b378924a68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D1FAD-2F8C-7B5A-8D02-C0636A22BEE2}" v="66" dt="2024-03-12T05:48:04.995"/>
    <p1510:client id="{D3DA5502-F137-4463-1821-7E0B80B616BB}" v="26" dt="2024-03-10T09:33:0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3"/>
    <p:restoredTop sz="94659"/>
  </p:normalViewPr>
  <p:slideViewPr>
    <p:cSldViewPr snapToGrid="0">
      <p:cViewPr varScale="1">
        <p:scale>
          <a:sx n="95" d="100"/>
          <a:sy n="9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omments/modernComment_100_A7EA9F7F.xml><?xml version="1.0" encoding="utf-8"?>
<p188:cmLst xmlns:a="http://schemas.openxmlformats.org/drawingml/2006/main" xmlns:r="http://schemas.openxmlformats.org/officeDocument/2006/relationships" xmlns:p188="http://schemas.microsoft.com/office/powerpoint/2018/8/main">
  <p188:cm id="{B8DC98D4-2638-4AAB-9D3B-6D1A35CD97EC}" authorId="{217E6589-4C7B-08BB-D3AC-A49C8D14613E}" created="2024-03-05T00:04:50.292">
    <ac:txMkLst xmlns:ac="http://schemas.microsoft.com/office/drawing/2013/main/command">
      <pc:docMk xmlns:pc="http://schemas.microsoft.com/office/powerpoint/2013/main/command"/>
      <pc:sldMk xmlns:pc="http://schemas.microsoft.com/office/powerpoint/2013/main/command" cId="2817171327" sldId="256"/>
      <ac:spMk id="2" creationId="{2B7B3D2F-E6E7-E030-7DCC-35B571894566}"/>
      <ac:txMk cp="8">
        <ac:context len="31" hash="835477862"/>
      </ac:txMk>
    </ac:txMkLst>
    <p188:pos x="1833217" y="231913"/>
    <p188:txBody>
      <a:bodyPr/>
      <a:lstStyle/>
      <a:p>
        <a:r>
          <a:rPr lang="en-US"/>
          <a:t>固有名詞なので, 文頭だからといって大文字にしないのでは?</a:t>
        </a:r>
      </a:p>
    </p188:txBody>
    <p188:extLst>
      <p:ext xmlns:p="http://schemas.openxmlformats.org/presentationml/2006/main" uri="{57CB4572-C831-44C2-8A1C-0ADB6CCDFE69}">
        <p223:reactions xmlns:p223="http://schemas.microsoft.com/office/powerpoint/2022/03/main">
          <p223:rxn type="👍">
            <p223:instance time="2024-03-10T09:33:03.490" authorId="{B6FFEE3D-B2AA-B022-EF6E-307EBFCB1085}"/>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2024/3/11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2024/3/11,15</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lang="en-US" altLang="ja-JP"/>
              <a:t>2024/3/11,15</a:t>
            </a:r>
            <a:endParaRPr kumimoji="1" lang="ja-JP" altLang="en-US" dirty="0"/>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lang="en-US" altLang="ja-JP" dirty="0"/>
              <a:t>2024</a:t>
            </a:r>
            <a:r>
              <a:rPr lang="ja-JP" altLang="en-US" dirty="0"/>
              <a:t>年</a:t>
            </a:r>
            <a:r>
              <a:rPr lang="en-US" altLang="ja-JP" dirty="0"/>
              <a:t>S</a:t>
            </a:r>
            <a:r>
              <a:rPr lang="ja-JP" altLang="en-US" dirty="0"/>
              <a:t>セメスター </a:t>
            </a:r>
            <a:r>
              <a:rPr lang="en-US" altLang="ja-JP" dirty="0" err="1"/>
              <a:t>utelecon</a:t>
            </a:r>
            <a:r>
              <a:rPr lang="ja-JP" altLang="en-US" dirty="0"/>
              <a:t>説明会</a:t>
            </a:r>
            <a:endParaRPr kumimoji="1" lang="ja-JP" altLang="en-US" dirty="0"/>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2024/3/11,15</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2024/3/11,15</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2024/3/11,15</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2024/3/11,15</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a:t>2024/3/11,15</a:t>
            </a:r>
            <a:endParaRPr kumimoji="1" lang="ja-JP" altLang="en-US" dirty="0"/>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2024</a:t>
            </a:r>
            <a:r>
              <a:rPr lang="ja-JP" altLang="en-US" dirty="0"/>
              <a:t>年</a:t>
            </a:r>
            <a:r>
              <a:rPr lang="en-US" altLang="ja-JP" dirty="0"/>
              <a:t>S</a:t>
            </a:r>
            <a:r>
              <a:rPr lang="ja-JP" altLang="en-US" dirty="0"/>
              <a:t>セメスター </a:t>
            </a:r>
            <a:r>
              <a:rPr lang="en-US" altLang="ja-JP" dirty="0" err="1"/>
              <a:t>utelecon</a:t>
            </a:r>
            <a:r>
              <a:rPr lang="ja-JP" altLang="en-US" dirty="0"/>
              <a:t>説明会</a:t>
            </a:r>
            <a:endParaRPr kumimoji="1" lang="ja-JP" altLang="en-US" dirty="0"/>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A7EA9F7F.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telecon.adm.u-tokyo.ac.jp/onlin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7B3D2F-E6E7-E030-7DCC-35B571894566}"/>
              </a:ext>
            </a:extLst>
          </p:cNvPr>
          <p:cNvSpPr>
            <a:spLocks noGrp="1"/>
          </p:cNvSpPr>
          <p:nvPr>
            <p:ph type="ctrTitle"/>
          </p:nvPr>
        </p:nvSpPr>
        <p:spPr/>
        <p:txBody>
          <a:bodyPr>
            <a:normAutofit/>
          </a:bodyPr>
          <a:lstStyle/>
          <a:p>
            <a:r>
              <a:rPr lang="en-US" altLang="ja-JP" sz="5400" dirty="0" err="1">
                <a:ea typeface="メイリオ"/>
              </a:rPr>
              <a:t>utelecon</a:t>
            </a:r>
            <a:r>
              <a:rPr lang="ja-JP" altLang="en-US" sz="5400">
                <a:ea typeface="メイリオ"/>
              </a:rPr>
              <a:t> プロジェクト</a:t>
            </a:r>
            <a:r>
              <a:rPr kumimoji="1" lang="en-US" altLang="ja-JP" sz="5400" dirty="0">
                <a:ea typeface="メイリオ"/>
              </a:rPr>
              <a:t> </a:t>
            </a:r>
            <a:br>
              <a:rPr kumimoji="1" lang="en-US" altLang="ja-JP" sz="5400" dirty="0"/>
            </a:br>
            <a:r>
              <a:rPr kumimoji="1" lang="ja-JP" altLang="en-US" sz="5400" dirty="0">
                <a:ea typeface="メイリオ"/>
              </a:rPr>
              <a:t>と</a:t>
            </a:r>
            <a:br>
              <a:rPr kumimoji="1" lang="en-US" altLang="ja-JP" sz="5400" dirty="0"/>
            </a:br>
            <a:r>
              <a:rPr kumimoji="1" lang="ja-JP" altLang="en-US" sz="5400" dirty="0">
                <a:ea typeface="メイリオ"/>
              </a:rPr>
              <a:t>学生によるサポート体制</a:t>
            </a:r>
          </a:p>
        </p:txBody>
      </p:sp>
      <p:sp>
        <p:nvSpPr>
          <p:cNvPr id="3" name="字幕 2">
            <a:extLst>
              <a:ext uri="{FF2B5EF4-FFF2-40B4-BE49-F238E27FC236}">
                <a16:creationId xmlns:a16="http://schemas.microsoft.com/office/drawing/2014/main" id="{73B08DF6-E9EF-2EB6-EB18-64D53EF85078}"/>
              </a:ext>
            </a:extLst>
          </p:cNvPr>
          <p:cNvSpPr>
            <a:spLocks noGrp="1"/>
          </p:cNvSpPr>
          <p:nvPr>
            <p:ph type="subTitle" idx="1"/>
          </p:nvPr>
        </p:nvSpPr>
        <p:spPr/>
        <p:txBody>
          <a:bodyPr/>
          <a:lstStyle/>
          <a:p>
            <a:r>
              <a:rPr kumimoji="1" lang="ja-JP" altLang="en-US" dirty="0"/>
              <a:t>情報システム本部</a:t>
            </a:r>
            <a:endParaRPr kumimoji="1" lang="en-US" altLang="ja-JP" dirty="0"/>
          </a:p>
          <a:p>
            <a:r>
              <a:rPr lang="ja-JP" altLang="en-US" dirty="0"/>
              <a:t>玉造　潤史</a:t>
            </a:r>
            <a:endParaRPr kumimoji="1" lang="ja-JP" altLang="en-US" dirty="0"/>
          </a:p>
        </p:txBody>
      </p:sp>
    </p:spTree>
    <p:extLst>
      <p:ext uri="{BB962C8B-B14F-4D97-AF65-F5344CB8AC3E}">
        <p14:creationId xmlns:p14="http://schemas.microsoft.com/office/powerpoint/2010/main" val="28171713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DF45B-09A3-8259-A147-2198B980CF5C}"/>
              </a:ext>
            </a:extLst>
          </p:cNvPr>
          <p:cNvSpPr>
            <a:spLocks noGrp="1"/>
          </p:cNvSpPr>
          <p:nvPr>
            <p:ph type="title"/>
          </p:nvPr>
        </p:nvSpPr>
        <p:spPr/>
        <p:txBody>
          <a:bodyPr/>
          <a:lstStyle/>
          <a:p>
            <a:r>
              <a:rPr lang="en-US" altLang="ja-JP" dirty="0" err="1">
                <a:ea typeface="メイリオ"/>
              </a:rPr>
              <a:t>utelecon</a:t>
            </a:r>
            <a:r>
              <a:rPr lang="ja-JP" altLang="en-US">
                <a:ea typeface="メイリオ"/>
              </a:rPr>
              <a:t>のコンテンツ（活用編）</a:t>
            </a:r>
            <a:endParaRPr kumimoji="1" lang="ja-JP" altLang="en-US">
              <a:ea typeface="メイリオ"/>
            </a:endParaRPr>
          </a:p>
        </p:txBody>
      </p:sp>
      <p:sp>
        <p:nvSpPr>
          <p:cNvPr id="3" name="コンテンツ プレースホルダー 2">
            <a:extLst>
              <a:ext uri="{FF2B5EF4-FFF2-40B4-BE49-F238E27FC236}">
                <a16:creationId xmlns:a16="http://schemas.microsoft.com/office/drawing/2014/main" id="{4CA92F2C-DBCD-949A-60CD-AF8BE4F7A541}"/>
              </a:ext>
            </a:extLst>
          </p:cNvPr>
          <p:cNvSpPr>
            <a:spLocks noGrp="1"/>
          </p:cNvSpPr>
          <p:nvPr>
            <p:ph idx="1"/>
          </p:nvPr>
        </p:nvSpPr>
        <p:spPr/>
        <p:txBody>
          <a:bodyPr/>
          <a:lstStyle/>
          <a:p>
            <a:r>
              <a:rPr kumimoji="1" lang="ja-JP" altLang="en-US" dirty="0"/>
              <a:t>「やりたいことから探す」</a:t>
            </a:r>
            <a:endParaRPr kumimoji="1" lang="en-US" altLang="ja-JP" dirty="0"/>
          </a:p>
          <a:p>
            <a:pPr lvl="1"/>
            <a:r>
              <a:rPr lang="ja-JP" altLang="en-US" dirty="0"/>
              <a:t>オンライン・ハイブリッド・対面の授業で</a:t>
            </a:r>
            <a:endParaRPr lang="en-US" altLang="ja-JP" dirty="0"/>
          </a:p>
          <a:p>
            <a:pPr lvl="2"/>
            <a:r>
              <a:rPr lang="ja-JP" altLang="en-US" dirty="0"/>
              <a:t>発展的な工夫をしたい時のポイント・コツを紹介</a:t>
            </a:r>
            <a:endParaRPr lang="en-US" altLang="ja-JP" dirty="0"/>
          </a:p>
          <a:p>
            <a:pPr lvl="1"/>
            <a:r>
              <a:rPr lang="ja-JP" altLang="en-US" dirty="0"/>
              <a:t>たとえば：</a:t>
            </a:r>
            <a:endParaRPr lang="en-US" altLang="ja-JP" dirty="0"/>
          </a:p>
          <a:p>
            <a:pPr lvl="2"/>
            <a:r>
              <a:rPr lang="ja-JP" altLang="en-US" dirty="0"/>
              <a:t>動画を作成・共有したい</a:t>
            </a:r>
            <a:endParaRPr lang="en-US" altLang="ja-JP" dirty="0"/>
          </a:p>
          <a:p>
            <a:pPr lvl="2"/>
            <a:r>
              <a:rPr lang="ja-JP" altLang="en-US" dirty="0"/>
              <a:t>質問の受け付け方を工夫したい</a:t>
            </a:r>
            <a:endParaRPr lang="en-US" altLang="ja-JP" dirty="0"/>
          </a:p>
          <a:p>
            <a:pPr lvl="1"/>
            <a:r>
              <a:rPr lang="ja-JP" altLang="en-US" dirty="0"/>
              <a:t>まだ発展途上。今後も充実させていく方針です</a:t>
            </a:r>
            <a:endParaRPr lang="en-US" altLang="ja-JP" dirty="0"/>
          </a:p>
        </p:txBody>
      </p:sp>
      <p:sp>
        <p:nvSpPr>
          <p:cNvPr id="4" name="日付プレースホルダー 3">
            <a:extLst>
              <a:ext uri="{FF2B5EF4-FFF2-40B4-BE49-F238E27FC236}">
                <a16:creationId xmlns:a16="http://schemas.microsoft.com/office/drawing/2014/main" id="{2181A1AE-C578-6C9D-BB17-6EC46656ACF7}"/>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BC04A288-FF60-6F5B-B7DF-9B98D636FAEF}"/>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C286187B-CFDB-886F-11B7-7E623864FBF2}"/>
              </a:ext>
            </a:extLst>
          </p:cNvPr>
          <p:cNvSpPr>
            <a:spLocks noGrp="1"/>
          </p:cNvSpPr>
          <p:nvPr>
            <p:ph type="sldNum" sz="quarter" idx="12"/>
          </p:nvPr>
        </p:nvSpPr>
        <p:spPr/>
        <p:txBody>
          <a:bodyPr/>
          <a:lstStyle/>
          <a:p>
            <a:fld id="{55E32C41-2E12-F042-B05A-CBC2BA75F68F}" type="slidenum">
              <a:rPr kumimoji="1" lang="ja-JP" altLang="en-US" smtClean="0"/>
              <a:t>10</a:t>
            </a:fld>
            <a:endParaRPr kumimoji="1" lang="ja-JP" altLang="en-US"/>
          </a:p>
        </p:txBody>
      </p:sp>
    </p:spTree>
    <p:extLst>
      <p:ext uri="{BB962C8B-B14F-4D97-AF65-F5344CB8AC3E}">
        <p14:creationId xmlns:p14="http://schemas.microsoft.com/office/powerpoint/2010/main" val="56561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3FC07-E6D7-E80E-08C2-D2E9BAB7AAB1}"/>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のコンテンツ（活用編）</a:t>
            </a:r>
          </a:p>
        </p:txBody>
      </p:sp>
      <p:sp>
        <p:nvSpPr>
          <p:cNvPr id="3" name="コンテンツ プレースホルダー 2">
            <a:extLst>
              <a:ext uri="{FF2B5EF4-FFF2-40B4-BE49-F238E27FC236}">
                <a16:creationId xmlns:a16="http://schemas.microsoft.com/office/drawing/2014/main" id="{627AAB98-042A-10AC-34D7-8272E559691A}"/>
              </a:ext>
            </a:extLst>
          </p:cNvPr>
          <p:cNvSpPr>
            <a:spLocks noGrp="1"/>
          </p:cNvSpPr>
          <p:nvPr>
            <p:ph idx="1"/>
          </p:nvPr>
        </p:nvSpPr>
        <p:spPr/>
        <p:txBody>
          <a:bodyPr vert="horz" lIns="91440" tIns="45720" rIns="91440" bIns="45720" rtlCol="0" anchor="t">
            <a:normAutofit fontScale="92500"/>
          </a:bodyPr>
          <a:lstStyle/>
          <a:p>
            <a:r>
              <a:rPr lang="en-US" altLang="ja-JP" dirty="0" err="1">
                <a:ea typeface="メイリオ"/>
              </a:rPr>
              <a:t>utelecon</a:t>
            </a:r>
            <a:r>
              <a:rPr lang="ja-JP" altLang="en-US">
                <a:ea typeface="メイリオ"/>
              </a:rPr>
              <a:t>は、よりよい授業に向けた、教員による</a:t>
            </a:r>
            <a:r>
              <a:rPr lang="en-US" altLang="ja-JP" dirty="0">
                <a:ea typeface="メイリオ"/>
              </a:rPr>
              <a:t>ICT</a:t>
            </a:r>
            <a:r>
              <a:rPr lang="ja-JP" altLang="en-US">
                <a:ea typeface="メイリオ"/>
              </a:rPr>
              <a:t>活用事例集も提供しています</a:t>
            </a:r>
            <a:endParaRPr lang="en-US" altLang="ja-JP" dirty="0">
              <a:ea typeface="メイリオ"/>
            </a:endParaRPr>
          </a:p>
          <a:p>
            <a:r>
              <a:rPr kumimoji="1" lang="ja-JP" altLang="en-US"/>
              <a:t>「オンラインの活用」→「東京大学での実践を知る」</a:t>
            </a:r>
            <a:endParaRPr kumimoji="1" lang="en-US" altLang="ja-JP" dirty="0"/>
          </a:p>
          <a:p>
            <a:pPr lvl="1"/>
            <a:r>
              <a:rPr lang="ja-JP" altLang="en-US"/>
              <a:t>「東京大学でのオンライン活用の実践例」</a:t>
            </a:r>
            <a:endParaRPr lang="en-US" altLang="ja-JP" dirty="0"/>
          </a:p>
          <a:p>
            <a:pPr lvl="1"/>
            <a:r>
              <a:rPr kumimoji="1" lang="ja-JP" altLang="en-US"/>
              <a:t>オンライン授業のグッドプラクティスの共有</a:t>
            </a:r>
            <a:endParaRPr kumimoji="1" lang="en-US" altLang="ja-JP" dirty="0"/>
          </a:p>
          <a:p>
            <a:pPr lvl="2"/>
            <a:r>
              <a:rPr lang="ja-JP" altLang="en-US"/>
              <a:t>授業形態・人数・使用ツールなどで絞り可能</a:t>
            </a:r>
            <a:endParaRPr lang="en-US" altLang="ja-JP" dirty="0"/>
          </a:p>
          <a:p>
            <a:pPr lvl="1"/>
            <a:r>
              <a:rPr kumimoji="1" lang="ja-JP" altLang="en-US"/>
              <a:t>オンライン授業情報交換会のアーカイブ</a:t>
            </a:r>
            <a:endParaRPr kumimoji="1" lang="en-US" altLang="ja-JP" dirty="0"/>
          </a:p>
          <a:p>
            <a:pPr lvl="2"/>
            <a:r>
              <a:rPr lang="en-US" altLang="ja-JP" dirty="0"/>
              <a:t>2020</a:t>
            </a:r>
            <a:r>
              <a:rPr lang="ja-JP" altLang="en-US"/>
              <a:t>年度に開催された情報交換会（全</a:t>
            </a:r>
            <a:r>
              <a:rPr lang="en-US" altLang="ja-JP" dirty="0"/>
              <a:t>30</a:t>
            </a:r>
            <a:r>
              <a:rPr lang="ja-JP" altLang="en-US"/>
              <a:t>回）の動画・資料を公開</a:t>
            </a:r>
            <a:endParaRPr kumimoji="1" lang="ja-JP" altLang="en-US"/>
          </a:p>
        </p:txBody>
      </p:sp>
      <p:sp>
        <p:nvSpPr>
          <p:cNvPr id="4" name="日付プレースホルダー 3">
            <a:extLst>
              <a:ext uri="{FF2B5EF4-FFF2-40B4-BE49-F238E27FC236}">
                <a16:creationId xmlns:a16="http://schemas.microsoft.com/office/drawing/2014/main" id="{9D62AA95-12C6-4FE6-B0B7-C05A8F2F4C5C}"/>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D4ADF57A-54E7-848E-860C-C88980BD8C1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93751001-E828-E723-AAD4-A67615E248E1}"/>
              </a:ext>
            </a:extLst>
          </p:cNvPr>
          <p:cNvSpPr>
            <a:spLocks noGrp="1"/>
          </p:cNvSpPr>
          <p:nvPr>
            <p:ph type="sldNum" sz="quarter" idx="12"/>
          </p:nvPr>
        </p:nvSpPr>
        <p:spPr/>
        <p:txBody>
          <a:bodyPr/>
          <a:lstStyle/>
          <a:p>
            <a:fld id="{55E32C41-2E12-F042-B05A-CBC2BA75F68F}" type="slidenum">
              <a:rPr kumimoji="1" lang="ja-JP" altLang="en-US" smtClean="0"/>
              <a:t>11</a:t>
            </a:fld>
            <a:endParaRPr kumimoji="1" lang="ja-JP" altLang="en-US"/>
          </a:p>
        </p:txBody>
      </p:sp>
    </p:spTree>
    <p:extLst>
      <p:ext uri="{BB962C8B-B14F-4D97-AF65-F5344CB8AC3E}">
        <p14:creationId xmlns:p14="http://schemas.microsoft.com/office/powerpoint/2010/main" val="155144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75609-418D-D934-6468-93D6305F9D82}"/>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のコンテンツ（その他）</a:t>
            </a:r>
          </a:p>
        </p:txBody>
      </p:sp>
      <p:sp>
        <p:nvSpPr>
          <p:cNvPr id="3" name="コンテンツ プレースホルダー 2">
            <a:extLst>
              <a:ext uri="{FF2B5EF4-FFF2-40B4-BE49-F238E27FC236}">
                <a16:creationId xmlns:a16="http://schemas.microsoft.com/office/drawing/2014/main" id="{89633153-8DF3-F646-5513-FCA2E6AE7541}"/>
              </a:ext>
            </a:extLst>
          </p:cNvPr>
          <p:cNvSpPr>
            <a:spLocks noGrp="1"/>
          </p:cNvSpPr>
          <p:nvPr>
            <p:ph idx="1"/>
          </p:nvPr>
        </p:nvSpPr>
        <p:spPr/>
        <p:txBody>
          <a:bodyPr vert="horz" lIns="91440" tIns="45720" rIns="91440" bIns="45720" rtlCol="0" anchor="t">
            <a:normAutofit/>
          </a:bodyPr>
          <a:lstStyle/>
          <a:p>
            <a:r>
              <a:rPr lang="en-US" altLang="ja-JP" dirty="0" err="1">
                <a:ea typeface="メイリオ"/>
              </a:rPr>
              <a:t>utelecon</a:t>
            </a:r>
            <a:r>
              <a:rPr kumimoji="1" lang="ja-JP" altLang="en-US">
                <a:ea typeface="メイリオ"/>
              </a:rPr>
              <a:t>には英語版ページがあります</a:t>
            </a:r>
            <a:endParaRPr kumimoji="1" lang="en-US" altLang="ja-JP" dirty="0">
              <a:ea typeface="メイリオ"/>
            </a:endParaRPr>
          </a:p>
          <a:p>
            <a:r>
              <a:rPr lang="ja-JP" altLang="en-US">
                <a:ea typeface="メイリオ"/>
              </a:rPr>
              <a:t>検索窓もできます（</a:t>
            </a:r>
            <a:r>
              <a:rPr lang="en-US" altLang="ja-JP" dirty="0">
                <a:ea typeface="メイリオ"/>
              </a:rPr>
              <a:t>※</a:t>
            </a:r>
            <a:r>
              <a:rPr lang="en-US" altLang="ja-JP" dirty="0" err="1">
                <a:ea typeface="メイリオ"/>
              </a:rPr>
              <a:t>utelecon</a:t>
            </a:r>
            <a:r>
              <a:rPr lang="ja-JP" altLang="en-US">
                <a:ea typeface="メイリオ"/>
              </a:rPr>
              <a:t>サイト以外の東京大学の</a:t>
            </a:r>
            <a:r>
              <a:rPr lang="en-US" altLang="ja-JP" dirty="0">
                <a:ea typeface="メイリオ"/>
              </a:rPr>
              <a:t>ICT</a:t>
            </a:r>
            <a:r>
              <a:rPr lang="ja-JP" altLang="en-US">
                <a:ea typeface="メイリオ"/>
              </a:rPr>
              <a:t>サービスのページも出てきます）</a:t>
            </a:r>
            <a:endParaRPr lang="en-US" altLang="ja-JP" dirty="0">
              <a:ea typeface="メイリオ"/>
            </a:endParaRPr>
          </a:p>
          <a:p>
            <a:r>
              <a:rPr kumimoji="1" lang="ja-JP" altLang="en-US"/>
              <a:t>気になる点があればぜひフィードバックをお願いします。</a:t>
            </a:r>
          </a:p>
        </p:txBody>
      </p:sp>
      <p:sp>
        <p:nvSpPr>
          <p:cNvPr id="4" name="日付プレースホルダー 3">
            <a:extLst>
              <a:ext uri="{FF2B5EF4-FFF2-40B4-BE49-F238E27FC236}">
                <a16:creationId xmlns:a16="http://schemas.microsoft.com/office/drawing/2014/main" id="{682B8D15-3CA3-1153-58D6-3B3C93202D34}"/>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48B94E54-C86A-7A58-AB02-19A4082A783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9FA4A40F-A7F4-BACC-4025-A287E2FA6CF1}"/>
              </a:ext>
            </a:extLst>
          </p:cNvPr>
          <p:cNvSpPr>
            <a:spLocks noGrp="1"/>
          </p:cNvSpPr>
          <p:nvPr>
            <p:ph type="sldNum" sz="quarter" idx="12"/>
          </p:nvPr>
        </p:nvSpPr>
        <p:spPr/>
        <p:txBody>
          <a:bodyPr/>
          <a:lstStyle/>
          <a:p>
            <a:fld id="{55E32C41-2E12-F042-B05A-CBC2BA75F68F}" type="slidenum">
              <a:rPr kumimoji="1" lang="ja-JP" altLang="en-US" smtClean="0"/>
              <a:t>12</a:t>
            </a:fld>
            <a:endParaRPr kumimoji="1" lang="ja-JP" altLang="en-US"/>
          </a:p>
        </p:txBody>
      </p:sp>
    </p:spTree>
    <p:extLst>
      <p:ext uri="{BB962C8B-B14F-4D97-AF65-F5344CB8AC3E}">
        <p14:creationId xmlns:p14="http://schemas.microsoft.com/office/powerpoint/2010/main" val="316875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BBFD013-7DFB-BA83-8313-58FA879CD0C8}"/>
              </a:ext>
            </a:extLst>
          </p:cNvPr>
          <p:cNvSpPr>
            <a:spLocks noGrp="1"/>
          </p:cNvSpPr>
          <p:nvPr>
            <p:ph type="title"/>
          </p:nvPr>
        </p:nvSpPr>
        <p:spPr/>
        <p:txBody>
          <a:bodyPr/>
          <a:lstStyle/>
          <a:p>
            <a:r>
              <a:rPr lang="ja-JP" altLang="en-US"/>
              <a:t>本学の</a:t>
            </a:r>
            <a:r>
              <a:rPr lang="en-US" altLang="ja-JP" dirty="0"/>
              <a:t>ICT</a:t>
            </a:r>
            <a:r>
              <a:rPr lang="ja-JP" altLang="en-US"/>
              <a:t>教育を支える</a:t>
            </a:r>
            <a:br>
              <a:rPr lang="en-US" altLang="ja-JP" dirty="0"/>
            </a:br>
            <a:r>
              <a:rPr lang="ja-JP" altLang="en-US"/>
              <a:t>学生サポーター</a:t>
            </a:r>
          </a:p>
        </p:txBody>
      </p:sp>
      <p:sp>
        <p:nvSpPr>
          <p:cNvPr id="5" name="テキスト プレースホルダー 4">
            <a:extLst>
              <a:ext uri="{FF2B5EF4-FFF2-40B4-BE49-F238E27FC236}">
                <a16:creationId xmlns:a16="http://schemas.microsoft.com/office/drawing/2014/main" id="{CDA52D78-9B3F-3D87-F317-49B191A196D6}"/>
              </a:ext>
            </a:extLst>
          </p:cNvPr>
          <p:cNvSpPr>
            <a:spLocks noGrp="1"/>
          </p:cNvSpPr>
          <p:nvPr>
            <p:ph type="body" idx="1"/>
          </p:nvPr>
        </p:nvSpPr>
        <p:spPr/>
        <p:txBody>
          <a:bodyPr/>
          <a:lstStyle/>
          <a:p>
            <a:endParaRPr lang="ja-JP" altLang="en-US"/>
          </a:p>
        </p:txBody>
      </p:sp>
      <p:sp>
        <p:nvSpPr>
          <p:cNvPr id="6" name="日付プレースホルダー 5">
            <a:extLst>
              <a:ext uri="{FF2B5EF4-FFF2-40B4-BE49-F238E27FC236}">
                <a16:creationId xmlns:a16="http://schemas.microsoft.com/office/drawing/2014/main" id="{50527333-8666-17C1-7B32-08162A91DAE2}"/>
              </a:ext>
            </a:extLst>
          </p:cNvPr>
          <p:cNvSpPr>
            <a:spLocks noGrp="1"/>
          </p:cNvSpPr>
          <p:nvPr>
            <p:ph type="dt" sz="half" idx="10"/>
          </p:nvPr>
        </p:nvSpPr>
        <p:spPr/>
        <p:txBody>
          <a:bodyPr/>
          <a:lstStyle/>
          <a:p>
            <a:r>
              <a:rPr lang="en-US" altLang="ja-JP"/>
              <a:t>2024/3/11,15</a:t>
            </a:r>
            <a:endParaRPr lang="ja-JP" altLang="en-US"/>
          </a:p>
        </p:txBody>
      </p:sp>
      <p:sp>
        <p:nvSpPr>
          <p:cNvPr id="7" name="フッター プレースホルダー 6">
            <a:extLst>
              <a:ext uri="{FF2B5EF4-FFF2-40B4-BE49-F238E27FC236}">
                <a16:creationId xmlns:a16="http://schemas.microsoft.com/office/drawing/2014/main" id="{660FA8C6-56BB-3238-84EF-4282C4438243}"/>
              </a:ext>
            </a:extLst>
          </p:cNvPr>
          <p:cNvSpPr>
            <a:spLocks noGrp="1"/>
          </p:cNvSpPr>
          <p:nvPr>
            <p:ph type="ftr" sz="quarter" idx="11"/>
          </p:nvPr>
        </p:nvSpPr>
        <p:spPr/>
        <p:txBody>
          <a:body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8" name="スライド番号プレースホルダー 7">
            <a:extLst>
              <a:ext uri="{FF2B5EF4-FFF2-40B4-BE49-F238E27FC236}">
                <a16:creationId xmlns:a16="http://schemas.microsoft.com/office/drawing/2014/main" id="{9DBA2761-E999-2500-40C4-CFCCC5235C5E}"/>
              </a:ext>
            </a:extLst>
          </p:cNvPr>
          <p:cNvSpPr>
            <a:spLocks noGrp="1"/>
          </p:cNvSpPr>
          <p:nvPr>
            <p:ph type="sldNum" sz="quarter" idx="12"/>
          </p:nvPr>
        </p:nvSpPr>
        <p:spPr/>
        <p:txBody>
          <a:bodyPr/>
          <a:lstStyle/>
          <a:p>
            <a:fld id="{55E32C41-2E12-F042-B05A-CBC2BA75F68F}" type="slidenum">
              <a:rPr lang="ja-JP" altLang="en-US" smtClean="0"/>
              <a:pPr/>
              <a:t>13</a:t>
            </a:fld>
            <a:endParaRPr lang="ja-JP" altLang="en-US"/>
          </a:p>
        </p:txBody>
      </p:sp>
    </p:spTree>
    <p:extLst>
      <p:ext uri="{BB962C8B-B14F-4D97-AF65-F5344CB8AC3E}">
        <p14:creationId xmlns:p14="http://schemas.microsoft.com/office/powerpoint/2010/main" val="262836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8458F3A-6C81-6F47-B4E4-221D1FF91A20}"/>
              </a:ext>
            </a:extLst>
          </p:cNvPr>
          <p:cNvSpPr>
            <a:spLocks noGrp="1"/>
          </p:cNvSpPr>
          <p:nvPr>
            <p:ph type="title"/>
          </p:nvPr>
        </p:nvSpPr>
        <p:spPr/>
        <p:txBody>
          <a:bodyPr/>
          <a:lstStyle/>
          <a:p>
            <a:r>
              <a:rPr lang="ja-JP" altLang="en-US"/>
              <a:t>コモンサポーター</a:t>
            </a:r>
          </a:p>
        </p:txBody>
      </p:sp>
      <p:sp>
        <p:nvSpPr>
          <p:cNvPr id="5" name="コンテンツ プレースホルダー 4">
            <a:extLst>
              <a:ext uri="{FF2B5EF4-FFF2-40B4-BE49-F238E27FC236}">
                <a16:creationId xmlns:a16="http://schemas.microsoft.com/office/drawing/2014/main" id="{7946B215-C49B-CB07-1E59-FCCF6B4BE73E}"/>
              </a:ext>
            </a:extLst>
          </p:cNvPr>
          <p:cNvSpPr>
            <a:spLocks noGrp="1"/>
          </p:cNvSpPr>
          <p:nvPr>
            <p:ph idx="1"/>
          </p:nvPr>
        </p:nvSpPr>
        <p:spPr/>
        <p:txBody>
          <a:bodyPr vert="horz" lIns="91440" tIns="45720" rIns="91440" bIns="45720" rtlCol="0" anchor="t">
            <a:normAutofit/>
          </a:bodyPr>
          <a:lstStyle/>
          <a:p>
            <a:r>
              <a:rPr lang="ja-JP" altLang="en-US" dirty="0"/>
              <a:t>東京大学での授業や研究、業務における情報システム利用の</a:t>
            </a:r>
            <a:r>
              <a:rPr lang="en-US" altLang="ja-JP" dirty="0"/>
              <a:t>IT</a:t>
            </a:r>
            <a:r>
              <a:rPr lang="ja-JP" altLang="en-US" dirty="0"/>
              <a:t>技術支援や相談、トラブル解決に携わる学生サポーター</a:t>
            </a:r>
            <a:endParaRPr lang="en-US" altLang="ja-JP" dirty="0"/>
          </a:p>
          <a:p>
            <a:r>
              <a:rPr lang="ja-JP" altLang="en-US">
                <a:ea typeface="メイリオ"/>
                <a:cs typeface="Calibri"/>
              </a:rPr>
              <a:t>個人情報の取り扱いに配慮した対応をしています</a:t>
            </a:r>
            <a:endParaRPr lang="ja-JP" altLang="en-US" dirty="0">
              <a:ea typeface="メイリオ"/>
            </a:endParaRPr>
          </a:p>
          <a:p>
            <a:r>
              <a:rPr lang="ja-JP" altLang="en-US" dirty="0"/>
              <a:t>詳しくは「コモンサポーターについて」を参照ください</a:t>
            </a:r>
          </a:p>
        </p:txBody>
      </p:sp>
      <p:sp>
        <p:nvSpPr>
          <p:cNvPr id="6" name="日付プレースホルダー 5">
            <a:extLst>
              <a:ext uri="{FF2B5EF4-FFF2-40B4-BE49-F238E27FC236}">
                <a16:creationId xmlns:a16="http://schemas.microsoft.com/office/drawing/2014/main" id="{EBF2CF5D-CA02-950F-4F42-7BB718E2315F}"/>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7ECC39F8-F4A1-1751-E21B-495F2C69E1ED}"/>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BE68ADF6-6605-53E4-DB08-3E901621B966}"/>
              </a:ext>
            </a:extLst>
          </p:cNvPr>
          <p:cNvSpPr>
            <a:spLocks noGrp="1"/>
          </p:cNvSpPr>
          <p:nvPr>
            <p:ph type="sldNum" sz="quarter" idx="12"/>
          </p:nvPr>
        </p:nvSpPr>
        <p:spPr/>
        <p:txBody>
          <a:bodyPr/>
          <a:lstStyle/>
          <a:p>
            <a:fld id="{55E32C41-2E12-F042-B05A-CBC2BA75F68F}" type="slidenum">
              <a:rPr kumimoji="1" lang="ja-JP" altLang="en-US" smtClean="0"/>
              <a:t>14</a:t>
            </a:fld>
            <a:endParaRPr kumimoji="1" lang="ja-JP" altLang="en-US"/>
          </a:p>
        </p:txBody>
      </p:sp>
    </p:spTree>
    <p:extLst>
      <p:ext uri="{BB962C8B-B14F-4D97-AF65-F5344CB8AC3E}">
        <p14:creationId xmlns:p14="http://schemas.microsoft.com/office/powerpoint/2010/main" val="333563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FB173-3B4A-50E6-30FB-A470B71AAA16}"/>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サポーター</a:t>
            </a:r>
          </a:p>
        </p:txBody>
      </p:sp>
      <p:sp>
        <p:nvSpPr>
          <p:cNvPr id="3" name="コンテンツ プレースホルダー 2">
            <a:extLst>
              <a:ext uri="{FF2B5EF4-FFF2-40B4-BE49-F238E27FC236}">
                <a16:creationId xmlns:a16="http://schemas.microsoft.com/office/drawing/2014/main" id="{6C7F6B8B-945D-17EA-E0FB-F03A6A52129D}"/>
              </a:ext>
            </a:extLst>
          </p:cNvPr>
          <p:cNvSpPr>
            <a:spLocks noGrp="1"/>
          </p:cNvSpPr>
          <p:nvPr>
            <p:ph idx="1"/>
          </p:nvPr>
        </p:nvSpPr>
        <p:spPr/>
        <p:txBody>
          <a:bodyPr vert="horz" lIns="91440" tIns="45720" rIns="91440" bIns="45720" rtlCol="0" anchor="t">
            <a:normAutofit/>
          </a:bodyPr>
          <a:lstStyle/>
          <a:p>
            <a:r>
              <a:rPr lang="en-US" altLang="ja-JP" dirty="0" err="1">
                <a:ea typeface="メイリオ"/>
              </a:rPr>
              <a:t>utelecon</a:t>
            </a:r>
            <a:r>
              <a:rPr kumimoji="1" lang="ja-JP" altLang="en-US">
                <a:ea typeface="メイリオ"/>
              </a:rPr>
              <a:t>サイトを起点として情報システム</a:t>
            </a:r>
            <a:r>
              <a:rPr kumimoji="1" lang="en-US" altLang="ja-JP" dirty="0">
                <a:ea typeface="メイリオ"/>
              </a:rPr>
              <a:t>(IT)</a:t>
            </a:r>
            <a:r>
              <a:rPr kumimoji="1" lang="ja-JP" altLang="en-US">
                <a:ea typeface="メイリオ"/>
              </a:rPr>
              <a:t>を活用した教育活動の高度化・普遍化を支援する学生サポーター</a:t>
            </a:r>
            <a:endParaRPr kumimoji="1" lang="en-US" altLang="ja-JP">
              <a:ea typeface="メイリオ"/>
            </a:endParaRPr>
          </a:p>
          <a:p>
            <a:r>
              <a:rPr lang="ja-JP" altLang="en-US" dirty="0"/>
              <a:t>業務内容：</a:t>
            </a:r>
            <a:endParaRPr lang="en-US" altLang="ja-JP" dirty="0"/>
          </a:p>
          <a:p>
            <a:pPr lvl="1"/>
            <a:r>
              <a:rPr lang="ja-JP" altLang="en-US" dirty="0"/>
              <a:t>新学期の</a:t>
            </a:r>
            <a:r>
              <a:rPr lang="en-US" altLang="ja-JP" dirty="0"/>
              <a:t>IT</a:t>
            </a:r>
            <a:r>
              <a:rPr lang="ja-JP" altLang="en-US" dirty="0"/>
              <a:t>スタートアップの運営</a:t>
            </a:r>
            <a:endParaRPr lang="en-US" altLang="ja-JP" dirty="0"/>
          </a:p>
          <a:p>
            <a:pPr lvl="1"/>
            <a:r>
              <a:rPr lang="en-US" altLang="ja-JP" dirty="0" err="1">
                <a:ea typeface="メイリオ"/>
              </a:rPr>
              <a:t>utelecon</a:t>
            </a:r>
            <a:r>
              <a:rPr lang="ja-JP" altLang="en-US">
                <a:ea typeface="メイリオ"/>
              </a:rPr>
              <a:t>の記事執筆・古くなった情報の更新</a:t>
            </a:r>
            <a:endParaRPr lang="en-US" altLang="ja-JP">
              <a:ea typeface="メイリオ"/>
            </a:endParaRPr>
          </a:p>
          <a:p>
            <a:pPr lvl="1"/>
            <a:r>
              <a:rPr kumimoji="1" lang="ja-JP" altLang="en-US">
                <a:ea typeface="メイリオ"/>
              </a:rPr>
              <a:t>情報システムについて</a:t>
            </a:r>
            <a:r>
              <a:rPr lang="ja-JP" altLang="en-US">
                <a:ea typeface="メイリオ"/>
              </a:rPr>
              <a:t>の</a:t>
            </a:r>
            <a:r>
              <a:rPr kumimoji="1" lang="ja-JP" altLang="en-US">
                <a:ea typeface="メイリオ"/>
              </a:rPr>
              <a:t>英語での発信　</a:t>
            </a:r>
            <a:r>
              <a:rPr kumimoji="1" lang="en-US" altLang="ja-JP" dirty="0" err="1">
                <a:ea typeface="メイリオ"/>
              </a:rPr>
              <a:t>etc</a:t>
            </a:r>
            <a:endParaRPr kumimoji="1" lang="en-US" altLang="ja-JP" dirty="0">
              <a:ea typeface="メイリオ"/>
            </a:endParaRPr>
          </a:p>
        </p:txBody>
      </p:sp>
      <p:sp>
        <p:nvSpPr>
          <p:cNvPr id="4" name="日付プレースホルダー 3">
            <a:extLst>
              <a:ext uri="{FF2B5EF4-FFF2-40B4-BE49-F238E27FC236}">
                <a16:creationId xmlns:a16="http://schemas.microsoft.com/office/drawing/2014/main" id="{841C5AF0-870B-F967-D931-6FAEDEA00564}"/>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942C57B9-55A2-F217-C2B5-D3DD3CBAF226}"/>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FA0F679-17C5-4074-6D92-E14AF4AA4E7B}"/>
              </a:ext>
            </a:extLst>
          </p:cNvPr>
          <p:cNvSpPr>
            <a:spLocks noGrp="1"/>
          </p:cNvSpPr>
          <p:nvPr>
            <p:ph type="sldNum" sz="quarter" idx="12"/>
          </p:nvPr>
        </p:nvSpPr>
        <p:spPr/>
        <p:txBody>
          <a:bodyPr/>
          <a:lstStyle/>
          <a:p>
            <a:fld id="{55E32C41-2E12-F042-B05A-CBC2BA75F68F}" type="slidenum">
              <a:rPr kumimoji="1" lang="ja-JP" altLang="en-US" smtClean="0"/>
              <a:t>15</a:t>
            </a:fld>
            <a:endParaRPr kumimoji="1" lang="ja-JP" altLang="en-US"/>
          </a:p>
        </p:txBody>
      </p:sp>
    </p:spTree>
    <p:extLst>
      <p:ext uri="{BB962C8B-B14F-4D97-AF65-F5344CB8AC3E}">
        <p14:creationId xmlns:p14="http://schemas.microsoft.com/office/powerpoint/2010/main" val="408672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3124EDA-390A-9762-9438-2C8AD604BCB9}"/>
              </a:ext>
            </a:extLst>
          </p:cNvPr>
          <p:cNvSpPr>
            <a:spLocks noGrp="1"/>
          </p:cNvSpPr>
          <p:nvPr>
            <p:ph type="title"/>
          </p:nvPr>
        </p:nvSpPr>
        <p:spPr/>
        <p:txBody>
          <a:bodyPr/>
          <a:lstStyle/>
          <a:p>
            <a:r>
              <a:rPr lang="en-US" altLang="ja-JP" dirty="0"/>
              <a:t>ECCS</a:t>
            </a:r>
            <a:r>
              <a:rPr lang="ja-JP" altLang="en-US"/>
              <a:t>相談員</a:t>
            </a:r>
          </a:p>
        </p:txBody>
      </p:sp>
      <p:sp>
        <p:nvSpPr>
          <p:cNvPr id="5" name="コンテンツ プレースホルダー 4">
            <a:extLst>
              <a:ext uri="{FF2B5EF4-FFF2-40B4-BE49-F238E27FC236}">
                <a16:creationId xmlns:a16="http://schemas.microsoft.com/office/drawing/2014/main" id="{EFA41226-84AA-5484-F59D-EC630C214413}"/>
              </a:ext>
            </a:extLst>
          </p:cNvPr>
          <p:cNvSpPr>
            <a:spLocks noGrp="1"/>
          </p:cNvSpPr>
          <p:nvPr>
            <p:ph idx="1"/>
          </p:nvPr>
        </p:nvSpPr>
        <p:spPr/>
        <p:txBody>
          <a:bodyPr/>
          <a:lstStyle/>
          <a:p>
            <a:r>
              <a:rPr lang="en-US" altLang="ja-JP" dirty="0"/>
              <a:t>ECCS</a:t>
            </a:r>
            <a:r>
              <a:rPr lang="ja-JP" altLang="en-US" dirty="0"/>
              <a:t>端末、</a:t>
            </a:r>
            <a:r>
              <a:rPr lang="en-US" altLang="ja-JP" dirty="0"/>
              <a:t>ECCS</a:t>
            </a:r>
            <a:r>
              <a:rPr lang="ja-JP" altLang="en-US" dirty="0"/>
              <a:t>クラウドメール、</a:t>
            </a:r>
            <a:r>
              <a:rPr lang="en-US" altLang="ja-JP" dirty="0"/>
              <a:t>UTOL</a:t>
            </a:r>
            <a:r>
              <a:rPr lang="ja-JP" altLang="en-US" dirty="0"/>
              <a:t>などを中心に東京大学の情報システムの利用支援サポートを実施</a:t>
            </a:r>
            <a:endParaRPr lang="en-US" altLang="ja-JP" dirty="0"/>
          </a:p>
          <a:p>
            <a:pPr lvl="1"/>
            <a:r>
              <a:rPr lang="ja-JP" altLang="en-US" dirty="0"/>
              <a:t>駒場情報教育棟、図書館</a:t>
            </a:r>
            <a:endParaRPr lang="en-US" altLang="ja-JP" dirty="0"/>
          </a:p>
          <a:p>
            <a:pPr lvl="1"/>
            <a:r>
              <a:rPr lang="ja-JP" altLang="en-US" dirty="0"/>
              <a:t>本郷情報基盤センター、福武ホール、附属図書館</a:t>
            </a:r>
            <a:endParaRPr lang="en-US" altLang="ja-JP" dirty="0"/>
          </a:p>
          <a:p>
            <a:pPr lvl="2"/>
            <a:r>
              <a:rPr lang="ja-JP" altLang="en-US" dirty="0"/>
              <a:t>その他　</a:t>
            </a:r>
            <a:r>
              <a:rPr lang="en-US" altLang="ja-JP" dirty="0"/>
              <a:t>ECCS</a:t>
            </a:r>
            <a:r>
              <a:rPr lang="ja-JP" altLang="en-US" dirty="0"/>
              <a:t>端末室</a:t>
            </a:r>
            <a:endParaRPr lang="en-US" altLang="ja-JP" dirty="0"/>
          </a:p>
          <a:p>
            <a:r>
              <a:rPr lang="ja-JP" altLang="en-US" dirty="0"/>
              <a:t>対面でのサポートを行っています</a:t>
            </a:r>
            <a:endParaRPr lang="en-US" altLang="ja-JP" dirty="0"/>
          </a:p>
        </p:txBody>
      </p:sp>
      <p:sp>
        <p:nvSpPr>
          <p:cNvPr id="6" name="日付プレースホルダー 5">
            <a:extLst>
              <a:ext uri="{FF2B5EF4-FFF2-40B4-BE49-F238E27FC236}">
                <a16:creationId xmlns:a16="http://schemas.microsoft.com/office/drawing/2014/main" id="{500A11D4-986A-0477-C6E2-716315B0C5FA}"/>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DB2DF797-B7FB-720B-2F84-04033FB6AE2F}"/>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3881BCCB-3CAE-19C5-F415-301227CC0321}"/>
              </a:ext>
            </a:extLst>
          </p:cNvPr>
          <p:cNvSpPr>
            <a:spLocks noGrp="1"/>
          </p:cNvSpPr>
          <p:nvPr>
            <p:ph type="sldNum" sz="quarter" idx="12"/>
          </p:nvPr>
        </p:nvSpPr>
        <p:spPr/>
        <p:txBody>
          <a:bodyPr/>
          <a:lstStyle/>
          <a:p>
            <a:fld id="{55E32C41-2E12-F042-B05A-CBC2BA75F68F}" type="slidenum">
              <a:rPr kumimoji="1" lang="ja-JP" altLang="en-US" smtClean="0"/>
              <a:t>16</a:t>
            </a:fld>
            <a:endParaRPr kumimoji="1" lang="ja-JP" altLang="en-US"/>
          </a:p>
        </p:txBody>
      </p:sp>
    </p:spTree>
    <p:extLst>
      <p:ext uri="{BB962C8B-B14F-4D97-AF65-F5344CB8AC3E}">
        <p14:creationId xmlns:p14="http://schemas.microsoft.com/office/powerpoint/2010/main" val="39922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609ED-2512-F574-CA99-88D801C37065}"/>
              </a:ext>
            </a:extLst>
          </p:cNvPr>
          <p:cNvSpPr>
            <a:spLocks noGrp="1"/>
          </p:cNvSpPr>
          <p:nvPr>
            <p:ph type="title"/>
          </p:nvPr>
        </p:nvSpPr>
        <p:spPr/>
        <p:txBody>
          <a:bodyPr/>
          <a:lstStyle/>
          <a:p>
            <a:r>
              <a:rPr lang="en-US" altLang="ja-JP" dirty="0" err="1">
                <a:ea typeface="メイリオ"/>
              </a:rPr>
              <a:t>utelecon</a:t>
            </a:r>
            <a:r>
              <a:rPr lang="ja-JP" altLang="en-US">
                <a:ea typeface="メイリオ"/>
              </a:rPr>
              <a:t>プロジェクト</a:t>
            </a:r>
            <a:r>
              <a:rPr kumimoji="1" lang="ja-JP" altLang="en-US">
                <a:ea typeface="メイリオ"/>
              </a:rPr>
              <a:t>での</a:t>
            </a:r>
            <a:br>
              <a:rPr kumimoji="1" lang="en-US" altLang="ja-JP" dirty="0"/>
            </a:br>
            <a:r>
              <a:rPr kumimoji="1" lang="ja-JP" altLang="en-US">
                <a:ea typeface="メイリオ"/>
              </a:rPr>
              <a:t>学生と教職員の連携体制</a:t>
            </a:r>
          </a:p>
        </p:txBody>
      </p:sp>
      <p:sp>
        <p:nvSpPr>
          <p:cNvPr id="3" name="コンテンツ プレースホルダー 2">
            <a:extLst>
              <a:ext uri="{FF2B5EF4-FFF2-40B4-BE49-F238E27FC236}">
                <a16:creationId xmlns:a16="http://schemas.microsoft.com/office/drawing/2014/main" id="{EB55E4D9-5EC2-9B6E-1495-DBABE6C32BBB}"/>
              </a:ext>
            </a:extLst>
          </p:cNvPr>
          <p:cNvSpPr>
            <a:spLocks noGrp="1"/>
          </p:cNvSpPr>
          <p:nvPr>
            <p:ph idx="1"/>
          </p:nvPr>
        </p:nvSpPr>
        <p:spPr/>
        <p:txBody>
          <a:bodyPr/>
          <a:lstStyle/>
          <a:p>
            <a:r>
              <a:rPr kumimoji="1" lang="ja-JP" altLang="en-US"/>
              <a:t>サポート対応においては学生サポーターとサービス提供を担当する教職員が緊密に連携しています</a:t>
            </a:r>
          </a:p>
        </p:txBody>
      </p:sp>
      <p:sp>
        <p:nvSpPr>
          <p:cNvPr id="4" name="日付プレースホルダー 3">
            <a:extLst>
              <a:ext uri="{FF2B5EF4-FFF2-40B4-BE49-F238E27FC236}">
                <a16:creationId xmlns:a16="http://schemas.microsoft.com/office/drawing/2014/main" id="{88DEAB2A-3223-53C0-09AB-2BAF0DD00E40}"/>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6394B1E3-BC4F-A3AE-F557-4BAEF43A9883}"/>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CABC96A-BBF0-9A1A-9E4F-176EC7BA21BA}"/>
              </a:ext>
            </a:extLst>
          </p:cNvPr>
          <p:cNvSpPr>
            <a:spLocks noGrp="1"/>
          </p:cNvSpPr>
          <p:nvPr>
            <p:ph type="sldNum" sz="quarter" idx="12"/>
          </p:nvPr>
        </p:nvSpPr>
        <p:spPr/>
        <p:txBody>
          <a:bodyPr/>
          <a:lstStyle/>
          <a:p>
            <a:fld id="{55E32C41-2E12-F042-B05A-CBC2BA75F68F}" type="slidenum">
              <a:rPr kumimoji="1" lang="ja-JP" altLang="en-US" smtClean="0"/>
              <a:t>17</a:t>
            </a:fld>
            <a:endParaRPr kumimoji="1" lang="ja-JP" altLang="en-US"/>
          </a:p>
        </p:txBody>
      </p:sp>
      <p:sp>
        <p:nvSpPr>
          <p:cNvPr id="7" name="円/楕円 6">
            <a:extLst>
              <a:ext uri="{FF2B5EF4-FFF2-40B4-BE49-F238E27FC236}">
                <a16:creationId xmlns:a16="http://schemas.microsoft.com/office/drawing/2014/main" id="{5FC06E56-A20E-92EB-F7F0-78888E4B60C1}"/>
              </a:ext>
            </a:extLst>
          </p:cNvPr>
          <p:cNvSpPr/>
          <p:nvPr/>
        </p:nvSpPr>
        <p:spPr>
          <a:xfrm>
            <a:off x="2080260" y="4626134"/>
            <a:ext cx="8031480" cy="1325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Graphic 7" descr="グループ 単色塗りつぶし">
            <a:extLst>
              <a:ext uri="{FF2B5EF4-FFF2-40B4-BE49-F238E27FC236}">
                <a16:creationId xmlns:a16="http://schemas.microsoft.com/office/drawing/2014/main" id="{586F9D9C-A1DE-58D4-4912-46D915B46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899" y="4002374"/>
            <a:ext cx="914400" cy="914400"/>
          </a:xfrm>
          <a:prstGeom prst="rect">
            <a:avLst/>
          </a:prstGeom>
        </p:spPr>
      </p:pic>
      <p:pic>
        <p:nvPicPr>
          <p:cNvPr id="9" name="Graphic 8" descr="グループ 単色塗りつぶし">
            <a:extLst>
              <a:ext uri="{FF2B5EF4-FFF2-40B4-BE49-F238E27FC236}">
                <a16:creationId xmlns:a16="http://schemas.microsoft.com/office/drawing/2014/main" id="{93293DCF-DD37-F2C7-471C-456DF04DC0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0275" y="4071078"/>
            <a:ext cx="914400" cy="914400"/>
          </a:xfrm>
          <a:prstGeom prst="rect">
            <a:avLst/>
          </a:prstGeom>
        </p:spPr>
      </p:pic>
      <p:pic>
        <p:nvPicPr>
          <p:cNvPr id="10" name="Graphic 9" descr="グループ 単色塗りつぶし">
            <a:extLst>
              <a:ext uri="{FF2B5EF4-FFF2-40B4-BE49-F238E27FC236}">
                <a16:creationId xmlns:a16="http://schemas.microsoft.com/office/drawing/2014/main" id="{686ABEF8-D0BA-2A1F-DF38-587B17323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83635" y="4071077"/>
            <a:ext cx="914400" cy="914400"/>
          </a:xfrm>
          <a:prstGeom prst="rect">
            <a:avLst/>
          </a:prstGeom>
        </p:spPr>
      </p:pic>
      <p:pic>
        <p:nvPicPr>
          <p:cNvPr id="11" name="Graphic 10" descr="グループ 単色塗りつぶし">
            <a:extLst>
              <a:ext uri="{FF2B5EF4-FFF2-40B4-BE49-F238E27FC236}">
                <a16:creationId xmlns:a16="http://schemas.microsoft.com/office/drawing/2014/main" id="{96CA5D99-955C-C23B-328A-C03E9CC23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3388" y="4302175"/>
            <a:ext cx="914400" cy="914400"/>
          </a:xfrm>
          <a:prstGeom prst="rect">
            <a:avLst/>
          </a:prstGeom>
        </p:spPr>
      </p:pic>
      <p:pic>
        <p:nvPicPr>
          <p:cNvPr id="12" name="Graphic 11" descr="グループ 単色塗りつぶし">
            <a:extLst>
              <a:ext uri="{FF2B5EF4-FFF2-40B4-BE49-F238E27FC236}">
                <a16:creationId xmlns:a16="http://schemas.microsoft.com/office/drawing/2014/main" id="{237D32B7-1C0C-C916-583F-A1FEDB740D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7928" y="4377125"/>
            <a:ext cx="914400" cy="914400"/>
          </a:xfrm>
          <a:prstGeom prst="rect">
            <a:avLst/>
          </a:prstGeom>
        </p:spPr>
      </p:pic>
      <p:sp>
        <p:nvSpPr>
          <p:cNvPr id="13" name="TextBox 12">
            <a:extLst>
              <a:ext uri="{FF2B5EF4-FFF2-40B4-BE49-F238E27FC236}">
                <a16:creationId xmlns:a16="http://schemas.microsoft.com/office/drawing/2014/main" id="{00E07BB1-F2B5-89CC-3597-4A9BFCB5496F}"/>
              </a:ext>
            </a:extLst>
          </p:cNvPr>
          <p:cNvSpPr txBox="1"/>
          <p:nvPr/>
        </p:nvSpPr>
        <p:spPr>
          <a:xfrm>
            <a:off x="1979950" y="3909935"/>
            <a:ext cx="13878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Utelecon</a:t>
            </a:r>
            <a:endParaRPr lang="en-US" dirty="0">
              <a:cs typeface="Calibri"/>
            </a:endParaRPr>
          </a:p>
          <a:p>
            <a:pPr algn="ctr"/>
            <a:r>
              <a:rPr lang="ja-JP" altLang="en-US" dirty="0">
                <a:cs typeface="Calibri"/>
              </a:rPr>
              <a:t>サポーター</a:t>
            </a:r>
          </a:p>
        </p:txBody>
      </p:sp>
      <p:sp>
        <p:nvSpPr>
          <p:cNvPr id="15" name="TextBox 14">
            <a:extLst>
              <a:ext uri="{FF2B5EF4-FFF2-40B4-BE49-F238E27FC236}">
                <a16:creationId xmlns:a16="http://schemas.microsoft.com/office/drawing/2014/main" id="{726C3806-996A-FA3D-84B4-7E2083BA7CC4}"/>
              </a:ext>
            </a:extLst>
          </p:cNvPr>
          <p:cNvSpPr txBox="1"/>
          <p:nvPr/>
        </p:nvSpPr>
        <p:spPr>
          <a:xfrm>
            <a:off x="3510195" y="3591393"/>
            <a:ext cx="14502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メイリオ"/>
                <a:cs typeface="Calibri"/>
              </a:rPr>
              <a:t>コモン</a:t>
            </a:r>
          </a:p>
          <a:p>
            <a:pPr algn="ctr"/>
            <a:r>
              <a:rPr lang="ja-JP" altLang="en-US">
                <a:cs typeface="Calibri"/>
              </a:rPr>
              <a:t>サポーター</a:t>
            </a:r>
          </a:p>
        </p:txBody>
      </p:sp>
      <p:sp>
        <p:nvSpPr>
          <p:cNvPr id="16" name="TextBox 15">
            <a:extLst>
              <a:ext uri="{FF2B5EF4-FFF2-40B4-BE49-F238E27FC236}">
                <a16:creationId xmlns:a16="http://schemas.microsoft.com/office/drawing/2014/main" id="{8E13B7DC-765E-2CA0-DC68-158F8B4F12B7}"/>
              </a:ext>
            </a:extLst>
          </p:cNvPr>
          <p:cNvSpPr txBox="1"/>
          <p:nvPr/>
        </p:nvSpPr>
        <p:spPr>
          <a:xfrm>
            <a:off x="5339620" y="3230280"/>
            <a:ext cx="15439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ea typeface="メイリオ"/>
                <a:cs typeface="Calibri"/>
              </a:rPr>
              <a:t>UTokyo Account 担当</a:t>
            </a:r>
            <a:endParaRPr lang="en-US" altLang="ja-JP" dirty="0">
              <a:ea typeface="メイリオ"/>
              <a:cs typeface="Calibri"/>
            </a:endParaRPr>
          </a:p>
          <a:p>
            <a:pPr algn="ctr"/>
            <a:r>
              <a:rPr lang="ja-JP" altLang="en-US" dirty="0">
                <a:ea typeface="メイリオ"/>
                <a:cs typeface="Calibri"/>
              </a:rPr>
              <a:t>教職員</a:t>
            </a:r>
          </a:p>
        </p:txBody>
      </p:sp>
      <p:sp>
        <p:nvSpPr>
          <p:cNvPr id="17" name="TextBox 16">
            <a:extLst>
              <a:ext uri="{FF2B5EF4-FFF2-40B4-BE49-F238E27FC236}">
                <a16:creationId xmlns:a16="http://schemas.microsoft.com/office/drawing/2014/main" id="{F9256003-6DDE-838E-9929-1CAD4DE91E2E}"/>
              </a:ext>
            </a:extLst>
          </p:cNvPr>
          <p:cNvSpPr txBox="1"/>
          <p:nvPr/>
        </p:nvSpPr>
        <p:spPr>
          <a:xfrm>
            <a:off x="7117904" y="3655844"/>
            <a:ext cx="14502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dirty="0">
                <a:ea typeface="メイリオ"/>
                <a:cs typeface="Calibri"/>
              </a:rPr>
              <a:t>UTOL</a:t>
            </a:r>
            <a:r>
              <a:rPr lang="ja-JP" altLang="en-US" dirty="0">
                <a:ea typeface="メイリオ"/>
                <a:cs typeface="Calibri"/>
              </a:rPr>
              <a:t>担当</a:t>
            </a:r>
            <a:endParaRPr lang="en-US" altLang="ja-JP" dirty="0">
              <a:ea typeface="メイリオ"/>
              <a:cs typeface="Calibri"/>
            </a:endParaRPr>
          </a:p>
          <a:p>
            <a:pPr algn="ctr"/>
            <a:r>
              <a:rPr lang="ja-JP" altLang="en-US" dirty="0">
                <a:ea typeface="メイリオ"/>
                <a:cs typeface="Calibri"/>
              </a:rPr>
              <a:t>教職員</a:t>
            </a:r>
          </a:p>
        </p:txBody>
      </p:sp>
      <p:sp>
        <p:nvSpPr>
          <p:cNvPr id="18" name="TextBox 17">
            <a:extLst>
              <a:ext uri="{FF2B5EF4-FFF2-40B4-BE49-F238E27FC236}">
                <a16:creationId xmlns:a16="http://schemas.microsoft.com/office/drawing/2014/main" id="{511CA2A3-ADA2-F0D8-B7B3-04DFB7A11571}"/>
              </a:ext>
            </a:extLst>
          </p:cNvPr>
          <p:cNvSpPr txBox="1"/>
          <p:nvPr/>
        </p:nvSpPr>
        <p:spPr>
          <a:xfrm>
            <a:off x="9014367" y="3545691"/>
            <a:ext cx="1637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ea typeface="メイリオ"/>
                <a:cs typeface="Calibri"/>
              </a:rPr>
              <a:t>ECCSクラウドメール担当</a:t>
            </a:r>
            <a:endParaRPr lang="en-US" altLang="ja-JP" dirty="0">
              <a:ea typeface="メイリオ"/>
              <a:cs typeface="Calibri"/>
            </a:endParaRPr>
          </a:p>
          <a:p>
            <a:pPr algn="ctr"/>
            <a:r>
              <a:rPr lang="ja-JP" altLang="en-US" dirty="0">
                <a:ea typeface="メイリオ"/>
                <a:cs typeface="Calibri"/>
              </a:rPr>
              <a:t>教職員</a:t>
            </a:r>
          </a:p>
        </p:txBody>
      </p:sp>
      <p:sp>
        <p:nvSpPr>
          <p:cNvPr id="19" name="TextBox 18">
            <a:extLst>
              <a:ext uri="{FF2B5EF4-FFF2-40B4-BE49-F238E27FC236}">
                <a16:creationId xmlns:a16="http://schemas.microsoft.com/office/drawing/2014/main" id="{B3A761A2-2E62-CBF2-BFD5-9367599EEE86}"/>
              </a:ext>
            </a:extLst>
          </p:cNvPr>
          <p:cNvSpPr txBox="1"/>
          <p:nvPr/>
        </p:nvSpPr>
        <p:spPr>
          <a:xfrm>
            <a:off x="4684426" y="5040443"/>
            <a:ext cx="3018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FFFF"/>
                </a:solidFill>
                <a:ea typeface="メイリオ"/>
                <a:cs typeface="Calibri"/>
              </a:rPr>
              <a:t>学生100名、教職員100名</a:t>
            </a:r>
          </a:p>
          <a:p>
            <a:r>
              <a:rPr lang="ja-JP" altLang="en-US">
                <a:solidFill>
                  <a:srgbClr val="FFFFFF"/>
                </a:solidFill>
                <a:ea typeface="メイリオ"/>
                <a:cs typeface="Calibri"/>
              </a:rPr>
              <a:t>以上での連携したサポート</a:t>
            </a:r>
            <a:endParaRPr lang="ja-JP" altLang="en-US" dirty="0">
              <a:solidFill>
                <a:srgbClr val="FFFFFF"/>
              </a:solidFill>
              <a:ea typeface="メイリオ"/>
              <a:cs typeface="Calibri"/>
            </a:endParaRPr>
          </a:p>
        </p:txBody>
      </p:sp>
    </p:spTree>
    <p:extLst>
      <p:ext uri="{BB962C8B-B14F-4D97-AF65-F5344CB8AC3E}">
        <p14:creationId xmlns:p14="http://schemas.microsoft.com/office/powerpoint/2010/main" val="89119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BF4F2-825F-C77B-EAD4-C48F57E9CF13}"/>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DD1302B6-C0D6-5848-C597-54DE624057B3}"/>
              </a:ext>
            </a:extLst>
          </p:cNvPr>
          <p:cNvSpPr>
            <a:spLocks noGrp="1"/>
          </p:cNvSpPr>
          <p:nvPr>
            <p:ph idx="1"/>
          </p:nvPr>
        </p:nvSpPr>
        <p:spPr/>
        <p:txBody>
          <a:bodyPr vert="horz" lIns="91440" tIns="45720" rIns="91440" bIns="45720" rtlCol="0" anchor="t">
            <a:normAutofit fontScale="92500"/>
          </a:bodyPr>
          <a:lstStyle/>
          <a:p>
            <a:r>
              <a:rPr kumimoji="1" lang="ja-JP" altLang="en-US" dirty="0"/>
              <a:t>東京大学の教育・研究活動における</a:t>
            </a:r>
            <a:r>
              <a:rPr lang="ja-JP" altLang="en-US" dirty="0"/>
              <a:t>情報システム</a:t>
            </a:r>
            <a:r>
              <a:rPr kumimoji="1" lang="ja-JP" altLang="en-US" dirty="0"/>
              <a:t>活用は、たくさんの学生によって支えられています</a:t>
            </a:r>
            <a:endParaRPr kumimoji="1" lang="en-US" altLang="ja-JP" dirty="0"/>
          </a:p>
          <a:p>
            <a:endParaRPr lang="en-US" altLang="ja-JP" dirty="0"/>
          </a:p>
          <a:p>
            <a:pPr lvl="1"/>
            <a:r>
              <a:rPr kumimoji="1" lang="ja-JP" altLang="en-US" dirty="0"/>
              <a:t>学生の皆様、本当にありがとうございます</a:t>
            </a:r>
            <a:endParaRPr kumimoji="1" lang="en-US" altLang="ja-JP" dirty="0"/>
          </a:p>
          <a:p>
            <a:endParaRPr lang="en-US" altLang="ja-JP" dirty="0"/>
          </a:p>
          <a:p>
            <a:r>
              <a:rPr lang="en-US" altLang="ja-JP" dirty="0" err="1">
                <a:ea typeface="メイリオ"/>
              </a:rPr>
              <a:t>utelecon</a:t>
            </a:r>
            <a:r>
              <a:rPr lang="ja-JP" altLang="en-US">
                <a:ea typeface="メイリオ"/>
              </a:rPr>
              <a:t>は大学全体で情報システムを活用し、高い成果のために協力して進んでいきます。ご支援・ご指導の程よろしくお願いします</a:t>
            </a:r>
            <a:endParaRPr lang="ja-JP" altLang="en-US">
              <a:ea typeface="メイリオ"/>
              <a:cs typeface="Calibri"/>
            </a:endParaRPr>
          </a:p>
        </p:txBody>
      </p:sp>
      <p:sp>
        <p:nvSpPr>
          <p:cNvPr id="4" name="日付プレースホルダー 3">
            <a:extLst>
              <a:ext uri="{FF2B5EF4-FFF2-40B4-BE49-F238E27FC236}">
                <a16:creationId xmlns:a16="http://schemas.microsoft.com/office/drawing/2014/main" id="{3508698C-7FA4-FA63-BDA5-BB7FF6E86207}"/>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7F1D6208-11DC-038C-FD78-9FB507FA6FA2}"/>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4BD6DB0-27BE-A84E-88ED-A09384DA084E}"/>
              </a:ext>
            </a:extLst>
          </p:cNvPr>
          <p:cNvSpPr>
            <a:spLocks noGrp="1"/>
          </p:cNvSpPr>
          <p:nvPr>
            <p:ph type="sldNum" sz="quarter" idx="12"/>
          </p:nvPr>
        </p:nvSpPr>
        <p:spPr/>
        <p:txBody>
          <a:bodyPr/>
          <a:lstStyle/>
          <a:p>
            <a:fld id="{55E32C41-2E12-F042-B05A-CBC2BA75F68F}" type="slidenum">
              <a:rPr kumimoji="1" lang="ja-JP" altLang="en-US" smtClean="0"/>
              <a:t>18</a:t>
            </a:fld>
            <a:endParaRPr kumimoji="1" lang="ja-JP" altLang="en-US"/>
          </a:p>
        </p:txBody>
      </p:sp>
    </p:spTree>
    <p:extLst>
      <p:ext uri="{BB962C8B-B14F-4D97-AF65-F5344CB8AC3E}">
        <p14:creationId xmlns:p14="http://schemas.microsoft.com/office/powerpoint/2010/main" val="82835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4AA3F11-A41E-81BE-16BA-E37805936448}"/>
              </a:ext>
            </a:extLst>
          </p:cNvPr>
          <p:cNvSpPr>
            <a:spLocks noGrp="1"/>
          </p:cNvSpPr>
          <p:nvPr>
            <p:ph type="title"/>
          </p:nvPr>
        </p:nvSpPr>
        <p:spPr/>
        <p:txBody>
          <a:bodyPr/>
          <a:lstStyle/>
          <a:p>
            <a:r>
              <a:rPr lang="ja-JP" altLang="en-US"/>
              <a:t>目次</a:t>
            </a:r>
          </a:p>
        </p:txBody>
      </p:sp>
      <p:sp>
        <p:nvSpPr>
          <p:cNvPr id="5" name="コンテンツ プレースホルダー 4">
            <a:extLst>
              <a:ext uri="{FF2B5EF4-FFF2-40B4-BE49-F238E27FC236}">
                <a16:creationId xmlns:a16="http://schemas.microsoft.com/office/drawing/2014/main" id="{C48BCAE3-D38D-66B3-FC45-C70F14A762F5}"/>
              </a:ext>
            </a:extLst>
          </p:cNvPr>
          <p:cNvSpPr>
            <a:spLocks noGrp="1"/>
          </p:cNvSpPr>
          <p:nvPr>
            <p:ph idx="1"/>
          </p:nvPr>
        </p:nvSpPr>
        <p:spPr/>
        <p:txBody>
          <a:bodyPr vert="horz" lIns="91440" tIns="45720" rIns="91440" bIns="45720" rtlCol="0" anchor="t">
            <a:normAutofit/>
          </a:bodyPr>
          <a:lstStyle/>
          <a:p>
            <a:r>
              <a:rPr lang="en-US" altLang="ja-JP" dirty="0" err="1">
                <a:ea typeface="メイリオ"/>
              </a:rPr>
              <a:t>utelecon</a:t>
            </a:r>
            <a:r>
              <a:rPr lang="ja-JP" altLang="en-US">
                <a:ea typeface="メイリオ"/>
              </a:rPr>
              <a:t>プロジェクトについて</a:t>
            </a:r>
            <a:endParaRPr lang="en-US" altLang="ja-JP">
              <a:ea typeface="メイリオ"/>
            </a:endParaRPr>
          </a:p>
          <a:p>
            <a:pPr lvl="1"/>
            <a:r>
              <a:rPr lang="ja-JP" altLang="en-US" dirty="0"/>
              <a:t>概要</a:t>
            </a:r>
            <a:endParaRPr lang="en-US" altLang="ja-JP" dirty="0"/>
          </a:p>
          <a:p>
            <a:pPr lvl="1"/>
            <a:r>
              <a:rPr lang="ja-JP" altLang="en-US" dirty="0"/>
              <a:t>コンテンツ紹介（基礎編・活用編・その他）</a:t>
            </a:r>
            <a:endParaRPr lang="en-US" altLang="ja-JP" dirty="0"/>
          </a:p>
          <a:p>
            <a:r>
              <a:rPr lang="ja-JP" altLang="en-US" dirty="0"/>
              <a:t>本学</a:t>
            </a:r>
            <a:r>
              <a:rPr lang="en-US" altLang="ja-JP" dirty="0"/>
              <a:t>ICT</a:t>
            </a:r>
            <a:r>
              <a:rPr lang="ja-JP" altLang="en-US" dirty="0"/>
              <a:t>教育を支える学生サポーター</a:t>
            </a:r>
            <a:endParaRPr lang="en-US" altLang="ja-JP" dirty="0"/>
          </a:p>
          <a:p>
            <a:pPr lvl="1"/>
            <a:r>
              <a:rPr lang="ja-JP" altLang="en-US" dirty="0"/>
              <a:t>コモンサポーター</a:t>
            </a:r>
            <a:endParaRPr lang="en-US" altLang="ja-JP" dirty="0"/>
          </a:p>
          <a:p>
            <a:pPr lvl="1"/>
            <a:r>
              <a:rPr lang="en-US" altLang="ja-JP" dirty="0" err="1">
                <a:ea typeface="メイリオ"/>
              </a:rPr>
              <a:t>utelecon</a:t>
            </a:r>
            <a:r>
              <a:rPr lang="ja-JP" altLang="en-US">
                <a:ea typeface="メイリオ"/>
              </a:rPr>
              <a:t>サポーター</a:t>
            </a:r>
            <a:endParaRPr lang="en-US" altLang="ja-JP">
              <a:ea typeface="メイリオ"/>
            </a:endParaRPr>
          </a:p>
          <a:p>
            <a:pPr lvl="1"/>
            <a:r>
              <a:rPr lang="en-US" altLang="ja-JP" dirty="0"/>
              <a:t>ECCS</a:t>
            </a:r>
            <a:r>
              <a:rPr lang="ja-JP" altLang="en-US" dirty="0"/>
              <a:t>相談員</a:t>
            </a:r>
            <a:endParaRPr lang="en-US" altLang="ja-JP" dirty="0"/>
          </a:p>
          <a:p>
            <a:endParaRPr lang="ja-JP" altLang="en-US" dirty="0"/>
          </a:p>
        </p:txBody>
      </p:sp>
      <p:sp>
        <p:nvSpPr>
          <p:cNvPr id="6" name="日付プレースホルダー 5">
            <a:extLst>
              <a:ext uri="{FF2B5EF4-FFF2-40B4-BE49-F238E27FC236}">
                <a16:creationId xmlns:a16="http://schemas.microsoft.com/office/drawing/2014/main" id="{7BB89747-D0AC-7550-70F9-3F197956E0F6}"/>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072EA901-589B-8FC9-40E5-A7042D0AC3CA}"/>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8" name="スライド番号プレースホルダー 7">
            <a:extLst>
              <a:ext uri="{FF2B5EF4-FFF2-40B4-BE49-F238E27FC236}">
                <a16:creationId xmlns:a16="http://schemas.microsoft.com/office/drawing/2014/main" id="{4867DCAE-5523-BFA3-04AF-732BB231CBDE}"/>
              </a:ext>
            </a:extLst>
          </p:cNvPr>
          <p:cNvSpPr>
            <a:spLocks noGrp="1"/>
          </p:cNvSpPr>
          <p:nvPr>
            <p:ph type="sldNum" sz="quarter" idx="12"/>
          </p:nvPr>
        </p:nvSpPr>
        <p:spPr/>
        <p:txBody>
          <a:bodyPr/>
          <a:lstStyle/>
          <a:p>
            <a:fld id="{55E32C41-2E12-F042-B05A-CBC2BA75F68F}" type="slidenum">
              <a:rPr kumimoji="1" lang="ja-JP" altLang="en-US" smtClean="0"/>
              <a:t>2</a:t>
            </a:fld>
            <a:endParaRPr kumimoji="1" lang="ja-JP" altLang="en-US"/>
          </a:p>
        </p:txBody>
      </p:sp>
    </p:spTree>
    <p:extLst>
      <p:ext uri="{BB962C8B-B14F-4D97-AF65-F5344CB8AC3E}">
        <p14:creationId xmlns:p14="http://schemas.microsoft.com/office/powerpoint/2010/main" val="106010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5252670-D542-D987-B9D2-AAC1C2202BA0}"/>
              </a:ext>
            </a:extLst>
          </p:cNvPr>
          <p:cNvSpPr>
            <a:spLocks noGrp="1"/>
          </p:cNvSpPr>
          <p:nvPr>
            <p:ph type="title"/>
          </p:nvPr>
        </p:nvSpPr>
        <p:spPr/>
        <p:txBody>
          <a:bodyPr>
            <a:normAutofit/>
          </a:bodyPr>
          <a:lstStyle/>
          <a:p>
            <a:r>
              <a:rPr lang="en-US" altLang="ja-JP" sz="5400" dirty="0" err="1">
                <a:ea typeface="メイリオ"/>
              </a:rPr>
              <a:t>utelecon</a:t>
            </a:r>
            <a:r>
              <a:rPr lang="ja-JP" altLang="en-US" sz="5400">
                <a:ea typeface="メイリオ"/>
              </a:rPr>
              <a:t>プロジェクトについて</a:t>
            </a:r>
          </a:p>
        </p:txBody>
      </p:sp>
      <p:sp>
        <p:nvSpPr>
          <p:cNvPr id="5" name="テキスト プレースホルダー 4">
            <a:extLst>
              <a:ext uri="{FF2B5EF4-FFF2-40B4-BE49-F238E27FC236}">
                <a16:creationId xmlns:a16="http://schemas.microsoft.com/office/drawing/2014/main" id="{B5EA95FF-F505-5406-C562-8940AEA0972F}"/>
              </a:ext>
            </a:extLst>
          </p:cNvPr>
          <p:cNvSpPr>
            <a:spLocks noGrp="1"/>
          </p:cNvSpPr>
          <p:nvPr>
            <p:ph type="body" idx="1"/>
          </p:nvPr>
        </p:nvSpPr>
        <p:spPr/>
        <p:txBody>
          <a:bodyPr vert="horz" lIns="91440" tIns="45720" rIns="91440" bIns="45720" rtlCol="0" anchor="t">
            <a:normAutofit/>
          </a:bodyPr>
          <a:lstStyle/>
          <a:p>
            <a:r>
              <a:rPr lang="en-US" altLang="ja-JP" dirty="0">
                <a:ea typeface="メイリオ"/>
                <a:hlinkClick r:id="rId2"/>
              </a:rPr>
              <a:t>https://utelecon.adm.u-tokyo.ac.jp</a:t>
            </a:r>
            <a:endParaRPr lang="en-US" altLang="ja-JP" dirty="0">
              <a:ea typeface="メイリオ"/>
            </a:endParaRPr>
          </a:p>
          <a:p>
            <a:endParaRPr lang="ja-JP" altLang="en-US"/>
          </a:p>
        </p:txBody>
      </p:sp>
      <p:sp>
        <p:nvSpPr>
          <p:cNvPr id="6" name="日付プレースホルダー 5">
            <a:extLst>
              <a:ext uri="{FF2B5EF4-FFF2-40B4-BE49-F238E27FC236}">
                <a16:creationId xmlns:a16="http://schemas.microsoft.com/office/drawing/2014/main" id="{9FC77C40-CBE6-E6CD-60AD-20B878C4DAEE}"/>
              </a:ext>
            </a:extLst>
          </p:cNvPr>
          <p:cNvSpPr>
            <a:spLocks noGrp="1"/>
          </p:cNvSpPr>
          <p:nvPr>
            <p:ph type="dt" sz="half" idx="10"/>
          </p:nvPr>
        </p:nvSpPr>
        <p:spPr/>
        <p:txBody>
          <a:bodyPr/>
          <a:lstStyle/>
          <a:p>
            <a:r>
              <a:rPr lang="en-US" altLang="ja-JP"/>
              <a:t>2024/3/11,15</a:t>
            </a:r>
            <a:endParaRPr lang="ja-JP" altLang="en-US"/>
          </a:p>
        </p:txBody>
      </p:sp>
      <p:sp>
        <p:nvSpPr>
          <p:cNvPr id="7" name="フッター プレースホルダー 6">
            <a:extLst>
              <a:ext uri="{FF2B5EF4-FFF2-40B4-BE49-F238E27FC236}">
                <a16:creationId xmlns:a16="http://schemas.microsoft.com/office/drawing/2014/main" id="{FB65AB01-13F7-F2BA-349F-278D1A44520C}"/>
              </a:ext>
            </a:extLst>
          </p:cNvPr>
          <p:cNvSpPr>
            <a:spLocks noGrp="1"/>
          </p:cNvSpPr>
          <p:nvPr>
            <p:ph type="ftr" sz="quarter" idx="11"/>
          </p:nvPr>
        </p:nvSpPr>
        <p:spPr/>
        <p:txBody>
          <a:bodyPr/>
          <a:lstStyle/>
          <a:p>
            <a:r>
              <a:rPr lang="en-US" altLang="ja-JP"/>
              <a:t>2024</a:t>
            </a:r>
            <a:r>
              <a:rPr lang="ja-JP" altLang="en-US"/>
              <a:t>年</a:t>
            </a:r>
            <a:r>
              <a:rPr lang="en-US" altLang="ja-JP"/>
              <a:t>S</a:t>
            </a:r>
            <a:r>
              <a:rPr lang="ja-JP" altLang="en-US"/>
              <a:t>セメスター </a:t>
            </a:r>
            <a:r>
              <a:rPr lang="en-US" altLang="ja-JP"/>
              <a:t>utelecon</a:t>
            </a:r>
            <a:r>
              <a:rPr lang="ja-JP" altLang="en-US"/>
              <a:t>説明会</a:t>
            </a:r>
          </a:p>
        </p:txBody>
      </p:sp>
      <p:sp>
        <p:nvSpPr>
          <p:cNvPr id="8" name="スライド番号プレースホルダー 7">
            <a:extLst>
              <a:ext uri="{FF2B5EF4-FFF2-40B4-BE49-F238E27FC236}">
                <a16:creationId xmlns:a16="http://schemas.microsoft.com/office/drawing/2014/main" id="{270767AC-4E91-A9C8-210B-5E1891374E96}"/>
              </a:ext>
            </a:extLst>
          </p:cNvPr>
          <p:cNvSpPr>
            <a:spLocks noGrp="1"/>
          </p:cNvSpPr>
          <p:nvPr>
            <p:ph type="sldNum" sz="quarter" idx="12"/>
          </p:nvPr>
        </p:nvSpPr>
        <p:spPr/>
        <p:txBody>
          <a:bodyPr/>
          <a:lstStyle/>
          <a:p>
            <a:fld id="{55E32C41-2E12-F042-B05A-CBC2BA75F68F}" type="slidenum">
              <a:rPr lang="ja-JP" altLang="en-US" smtClean="0"/>
              <a:pPr/>
              <a:t>3</a:t>
            </a:fld>
            <a:endParaRPr lang="ja-JP" altLang="en-US"/>
          </a:p>
        </p:txBody>
      </p:sp>
    </p:spTree>
    <p:extLst>
      <p:ext uri="{BB962C8B-B14F-4D97-AF65-F5344CB8AC3E}">
        <p14:creationId xmlns:p14="http://schemas.microsoft.com/office/powerpoint/2010/main" val="71433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E9EC642-52F2-E281-2843-6376FF626E5B}"/>
              </a:ext>
            </a:extLst>
          </p:cNvPr>
          <p:cNvSpPr>
            <a:spLocks noGrp="1"/>
          </p:cNvSpPr>
          <p:nvPr>
            <p:ph type="title"/>
          </p:nvPr>
        </p:nvSpPr>
        <p:spPr/>
        <p:txBody>
          <a:bodyPr/>
          <a:lstStyle/>
          <a:p>
            <a:r>
              <a:rPr lang="en-US" altLang="ja-JP" dirty="0" err="1">
                <a:ea typeface="メイリオ"/>
              </a:rPr>
              <a:t>utelecon</a:t>
            </a:r>
            <a:r>
              <a:rPr lang="ja-JP" altLang="en-US">
                <a:ea typeface="メイリオ"/>
              </a:rPr>
              <a:t>プロジェクトとは</a:t>
            </a:r>
          </a:p>
        </p:txBody>
      </p:sp>
      <p:sp>
        <p:nvSpPr>
          <p:cNvPr id="5" name="コンテンツ プレースホルダー 4">
            <a:extLst>
              <a:ext uri="{FF2B5EF4-FFF2-40B4-BE49-F238E27FC236}">
                <a16:creationId xmlns:a16="http://schemas.microsoft.com/office/drawing/2014/main" id="{1EEA2CA4-359E-5A51-EE52-410811C09C2C}"/>
              </a:ext>
            </a:extLst>
          </p:cNvPr>
          <p:cNvSpPr>
            <a:spLocks noGrp="1"/>
          </p:cNvSpPr>
          <p:nvPr>
            <p:ph idx="1"/>
          </p:nvPr>
        </p:nvSpPr>
        <p:spPr/>
        <p:txBody>
          <a:bodyPr vert="horz" lIns="91440" tIns="45720" rIns="91440" bIns="45720" rtlCol="0" anchor="t">
            <a:normAutofit fontScale="92500"/>
          </a:bodyPr>
          <a:lstStyle/>
          <a:p>
            <a:r>
              <a:rPr lang="ja-JP" altLang="en-US" dirty="0"/>
              <a:t>東京大学で利用できる情報システムに関する情報を情報をとりまとめ、わかりやすく提供する取組み</a:t>
            </a:r>
            <a:endParaRPr lang="en-US" altLang="ja-JP" dirty="0"/>
          </a:p>
          <a:p>
            <a:pPr lvl="1"/>
            <a:r>
              <a:rPr lang="ja-JP" altLang="en-US" dirty="0"/>
              <a:t>ワンストップで情報が得られる</a:t>
            </a:r>
            <a:endParaRPr lang="en-US" altLang="ja-JP" dirty="0"/>
          </a:p>
          <a:p>
            <a:pPr lvl="1"/>
            <a:r>
              <a:rPr lang="ja-JP" altLang="en-US" dirty="0"/>
              <a:t>情報システム利用のサポートも受けられる</a:t>
            </a:r>
            <a:endParaRPr lang="en-US" altLang="ja-JP" dirty="0"/>
          </a:p>
          <a:p>
            <a:pPr lvl="1"/>
            <a:r>
              <a:rPr lang="en-US" altLang="ja-JP" dirty="0"/>
              <a:t>IT</a:t>
            </a:r>
            <a:r>
              <a:rPr lang="ja-JP" altLang="en-US" dirty="0"/>
              <a:t>を活用したより高度な大学活動を実現するため</a:t>
            </a:r>
            <a:endParaRPr lang="en-US" altLang="ja-JP" dirty="0"/>
          </a:p>
          <a:p>
            <a:r>
              <a:rPr lang="ja-JP" altLang="en-US" dirty="0"/>
              <a:t>学内の教職員、学生向けではあるが、学外の方にとっても広く活用できるものを提供する</a:t>
            </a:r>
            <a:endParaRPr lang="en-US" altLang="ja-JP" dirty="0"/>
          </a:p>
          <a:p>
            <a:r>
              <a:rPr lang="ja-JP" altLang="en-US">
                <a:ea typeface="メイリオ"/>
              </a:rPr>
              <a:t>詳しくは</a:t>
            </a:r>
            <a:r>
              <a:rPr lang="en-US" altLang="ja-JP" dirty="0">
                <a:ea typeface="メイリオ"/>
              </a:rPr>
              <a:t> </a:t>
            </a:r>
            <a:r>
              <a:rPr lang="ja-JP" altLang="en-US" dirty="0">
                <a:ea typeface="メイリオ"/>
                <a:hlinkClick r:id="rId2"/>
              </a:rPr>
              <a:t>「utelecon について」</a:t>
            </a:r>
            <a:r>
              <a:rPr lang="ja-JP" altLang="en-US">
                <a:ea typeface="メイリオ"/>
              </a:rPr>
              <a:t>を参照</a:t>
            </a:r>
            <a:endParaRPr lang="en-US" altLang="ja-JP">
              <a:ea typeface="メイリオ"/>
            </a:endParaRPr>
          </a:p>
        </p:txBody>
      </p:sp>
      <p:sp>
        <p:nvSpPr>
          <p:cNvPr id="6" name="日付プレースホルダー 5">
            <a:extLst>
              <a:ext uri="{FF2B5EF4-FFF2-40B4-BE49-F238E27FC236}">
                <a16:creationId xmlns:a16="http://schemas.microsoft.com/office/drawing/2014/main" id="{6CE2A3C5-F9CA-FFA1-64BF-25BE0D0801B4}"/>
              </a:ext>
            </a:extLst>
          </p:cNvPr>
          <p:cNvSpPr>
            <a:spLocks noGrp="1"/>
          </p:cNvSpPr>
          <p:nvPr>
            <p:ph type="dt" sz="half" idx="10"/>
          </p:nvPr>
        </p:nvSpPr>
        <p:spPr/>
        <p:txBody>
          <a:bodyPr/>
          <a:lstStyle/>
          <a:p>
            <a:r>
              <a:rPr kumimoji="1" lang="en-US" altLang="ja-JP"/>
              <a:t>2024/3/11,15</a:t>
            </a:r>
            <a:endParaRPr kumimoji="1" lang="ja-JP" altLang="en-US"/>
          </a:p>
        </p:txBody>
      </p:sp>
      <p:sp>
        <p:nvSpPr>
          <p:cNvPr id="7" name="フッター プレースホルダー 6">
            <a:extLst>
              <a:ext uri="{FF2B5EF4-FFF2-40B4-BE49-F238E27FC236}">
                <a16:creationId xmlns:a16="http://schemas.microsoft.com/office/drawing/2014/main" id="{5C75302B-6D18-0A9D-48C8-1D8789662B78}"/>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endParaRPr kumimoji="1" lang="ja-JP" altLang="en-US" dirty="0"/>
          </a:p>
        </p:txBody>
      </p:sp>
      <p:sp>
        <p:nvSpPr>
          <p:cNvPr id="8" name="スライド番号プレースホルダー 7">
            <a:extLst>
              <a:ext uri="{FF2B5EF4-FFF2-40B4-BE49-F238E27FC236}">
                <a16:creationId xmlns:a16="http://schemas.microsoft.com/office/drawing/2014/main" id="{D9251136-119E-BE3B-A11B-FB0AD9374DD8}"/>
              </a:ext>
            </a:extLst>
          </p:cNvPr>
          <p:cNvSpPr>
            <a:spLocks noGrp="1"/>
          </p:cNvSpPr>
          <p:nvPr>
            <p:ph type="sldNum" sz="quarter" idx="12"/>
          </p:nvPr>
        </p:nvSpPr>
        <p:spPr/>
        <p:txBody>
          <a:bodyPr/>
          <a:lstStyle/>
          <a:p>
            <a:fld id="{55E32C41-2E12-F042-B05A-CBC2BA75F68F}" type="slidenum">
              <a:rPr kumimoji="1" lang="ja-JP" altLang="en-US" smtClean="0"/>
              <a:t>4</a:t>
            </a:fld>
            <a:endParaRPr kumimoji="1" lang="ja-JP" altLang="en-US"/>
          </a:p>
        </p:txBody>
      </p:sp>
    </p:spTree>
    <p:extLst>
      <p:ext uri="{BB962C8B-B14F-4D97-AF65-F5344CB8AC3E}">
        <p14:creationId xmlns:p14="http://schemas.microsoft.com/office/powerpoint/2010/main" val="190210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81670-20AB-1C04-A605-974290F85B23}"/>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のコンテンツ</a:t>
            </a:r>
          </a:p>
        </p:txBody>
      </p:sp>
      <p:sp>
        <p:nvSpPr>
          <p:cNvPr id="5" name="日付プレースホルダー 4">
            <a:extLst>
              <a:ext uri="{FF2B5EF4-FFF2-40B4-BE49-F238E27FC236}">
                <a16:creationId xmlns:a16="http://schemas.microsoft.com/office/drawing/2014/main" id="{0B69553C-B1A1-FD80-C4AE-D8ACE156F9B9}"/>
              </a:ext>
            </a:extLst>
          </p:cNvPr>
          <p:cNvSpPr>
            <a:spLocks noGrp="1"/>
          </p:cNvSpPr>
          <p:nvPr>
            <p:ph type="dt" sz="half" idx="10"/>
          </p:nvPr>
        </p:nvSpPr>
        <p:spPr/>
        <p:txBody>
          <a:bodyPr/>
          <a:lstStyle/>
          <a:p>
            <a:r>
              <a:rPr kumimoji="1" lang="en-US" altLang="ja-JP"/>
              <a:t>2024/3/11,15</a:t>
            </a:r>
            <a:endParaRPr kumimoji="1" lang="ja-JP" altLang="en-US"/>
          </a:p>
        </p:txBody>
      </p:sp>
      <p:sp>
        <p:nvSpPr>
          <p:cNvPr id="6" name="フッター プレースホルダー 5">
            <a:extLst>
              <a:ext uri="{FF2B5EF4-FFF2-40B4-BE49-F238E27FC236}">
                <a16:creationId xmlns:a16="http://schemas.microsoft.com/office/drawing/2014/main" id="{13518F89-5D88-00E3-37C6-14C7935F797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6502FEBE-2321-C2D8-DA1E-7E41E66CA389}"/>
              </a:ext>
            </a:extLst>
          </p:cNvPr>
          <p:cNvSpPr>
            <a:spLocks noGrp="1"/>
          </p:cNvSpPr>
          <p:nvPr>
            <p:ph type="sldNum" sz="quarter" idx="12"/>
          </p:nvPr>
        </p:nvSpPr>
        <p:spPr/>
        <p:txBody>
          <a:bodyPr/>
          <a:lstStyle/>
          <a:p>
            <a:fld id="{55E32C41-2E12-F042-B05A-CBC2BA75F68F}" type="slidenum">
              <a:rPr kumimoji="1" lang="ja-JP" altLang="en-US" smtClean="0"/>
              <a:t>5</a:t>
            </a:fld>
            <a:endParaRPr kumimoji="1" lang="ja-JP" altLang="en-US"/>
          </a:p>
        </p:txBody>
      </p:sp>
      <p:pic>
        <p:nvPicPr>
          <p:cNvPr id="11" name="図 10">
            <a:extLst>
              <a:ext uri="{FF2B5EF4-FFF2-40B4-BE49-F238E27FC236}">
                <a16:creationId xmlns:a16="http://schemas.microsoft.com/office/drawing/2014/main" id="{214B31F2-70AC-507C-6947-3356D98E3801}"/>
              </a:ext>
            </a:extLst>
          </p:cNvPr>
          <p:cNvPicPr>
            <a:picLocks noChangeAspect="1"/>
          </p:cNvPicPr>
          <p:nvPr/>
        </p:nvPicPr>
        <p:blipFill>
          <a:blip r:embed="rId2"/>
          <a:stretch>
            <a:fillRect/>
          </a:stretch>
        </p:blipFill>
        <p:spPr>
          <a:xfrm>
            <a:off x="1760220" y="1419772"/>
            <a:ext cx="8671560" cy="4809227"/>
          </a:xfrm>
          <a:prstGeom prst="rect">
            <a:avLst/>
          </a:prstGeom>
        </p:spPr>
      </p:pic>
      <p:sp>
        <p:nvSpPr>
          <p:cNvPr id="14" name="円/楕円 13">
            <a:extLst>
              <a:ext uri="{FF2B5EF4-FFF2-40B4-BE49-F238E27FC236}">
                <a16:creationId xmlns:a16="http://schemas.microsoft.com/office/drawing/2014/main" id="{250B908C-8A76-9E87-ACBF-5B2990F0E103}"/>
              </a:ext>
            </a:extLst>
          </p:cNvPr>
          <p:cNvSpPr/>
          <p:nvPr/>
        </p:nvSpPr>
        <p:spPr>
          <a:xfrm>
            <a:off x="1615440" y="1961356"/>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FCDDA7D0-0659-C54B-1344-41DD84A0DD05}"/>
              </a:ext>
            </a:extLst>
          </p:cNvPr>
          <p:cNvSpPr/>
          <p:nvPr/>
        </p:nvSpPr>
        <p:spPr>
          <a:xfrm>
            <a:off x="3451860" y="1961355"/>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95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B03FC-615B-2678-13E5-826448E617A4}"/>
              </a:ext>
            </a:extLst>
          </p:cNvPr>
          <p:cNvSpPr>
            <a:spLocks noGrp="1"/>
          </p:cNvSpPr>
          <p:nvPr>
            <p:ph type="title"/>
          </p:nvPr>
        </p:nvSpPr>
        <p:spPr/>
        <p:txBody>
          <a:bodyPr/>
          <a:lstStyle/>
          <a:p>
            <a:r>
              <a:rPr lang="en-US" altLang="ja-JP" dirty="0" err="1">
                <a:ea typeface="メイリオ"/>
              </a:rPr>
              <a:t>utelecon</a:t>
            </a:r>
            <a:r>
              <a:rPr lang="ja-JP" altLang="en-US">
                <a:ea typeface="メイリオ"/>
              </a:rPr>
              <a:t>のコンテンツ（基礎編）</a:t>
            </a:r>
            <a:endParaRPr kumimoji="1" lang="ja-JP" altLang="en-US">
              <a:ea typeface="メイリオ"/>
            </a:endParaRPr>
          </a:p>
        </p:txBody>
      </p:sp>
      <p:sp>
        <p:nvSpPr>
          <p:cNvPr id="3" name="コンテンツ プレースホルダー 2">
            <a:extLst>
              <a:ext uri="{FF2B5EF4-FFF2-40B4-BE49-F238E27FC236}">
                <a16:creationId xmlns:a16="http://schemas.microsoft.com/office/drawing/2014/main" id="{D310DB11-AE0F-BFB1-4784-65CE591899E5}"/>
              </a:ext>
            </a:extLst>
          </p:cNvPr>
          <p:cNvSpPr>
            <a:spLocks noGrp="1"/>
          </p:cNvSpPr>
          <p:nvPr>
            <p:ph idx="1"/>
          </p:nvPr>
        </p:nvSpPr>
        <p:spPr/>
        <p:txBody>
          <a:bodyPr vert="horz" lIns="91440" tIns="45720" rIns="91440" bIns="45720" rtlCol="0" anchor="t">
            <a:normAutofit/>
          </a:bodyPr>
          <a:lstStyle/>
          <a:p>
            <a:r>
              <a:rPr kumimoji="1" lang="ja-JP" altLang="en-US"/>
              <a:t>「まずはここから」</a:t>
            </a:r>
            <a:endParaRPr kumimoji="1" lang="en-US" altLang="ja-JP" dirty="0"/>
          </a:p>
          <a:p>
            <a:pPr lvl="1"/>
            <a:r>
              <a:rPr lang="ja-JP" altLang="en-US">
                <a:solidFill>
                  <a:schemeClr val="tx2"/>
                </a:solidFill>
              </a:rPr>
              <a:t>初めて東京大学に来た時の最初の手順です</a:t>
            </a:r>
            <a:endParaRPr lang="en-US" altLang="ja-JP" dirty="0">
              <a:solidFill>
                <a:schemeClr val="tx2"/>
              </a:solidFill>
            </a:endParaRPr>
          </a:p>
          <a:p>
            <a:r>
              <a:rPr kumimoji="1" lang="ja-JP" altLang="en-US"/>
              <a:t>「東京大学のシステム」</a:t>
            </a:r>
            <a:endParaRPr kumimoji="1" lang="en-US" altLang="ja-JP" dirty="0"/>
          </a:p>
          <a:p>
            <a:pPr lvl="1"/>
            <a:r>
              <a:rPr lang="ja-JP" altLang="en-US">
                <a:solidFill>
                  <a:schemeClr val="tx2"/>
                </a:solidFill>
              </a:rPr>
              <a:t>東京大学の授業で使われるシステムの紹介</a:t>
            </a:r>
            <a:endParaRPr lang="en-US" altLang="ja-JP" dirty="0">
              <a:solidFill>
                <a:schemeClr val="tx2"/>
              </a:solidFill>
            </a:endParaRPr>
          </a:p>
          <a:p>
            <a:pPr lvl="1"/>
            <a:r>
              <a:rPr kumimoji="1" lang="en-US" altLang="ja-JP" dirty="0" err="1">
                <a:ea typeface="メイリオ"/>
              </a:rPr>
              <a:t>UTokyo</a:t>
            </a:r>
            <a:r>
              <a:rPr kumimoji="1" lang="en-US" altLang="ja-JP" dirty="0">
                <a:ea typeface="メイリオ"/>
              </a:rPr>
              <a:t> Account</a:t>
            </a:r>
            <a:r>
              <a:rPr kumimoji="1" lang="ja-JP" altLang="en-US">
                <a:ea typeface="メイリオ"/>
              </a:rPr>
              <a:t>、</a:t>
            </a:r>
            <a:r>
              <a:rPr kumimoji="1" lang="en-US" altLang="ja-JP" dirty="0">
                <a:ea typeface="メイリオ"/>
              </a:rPr>
              <a:t>zoom</a:t>
            </a:r>
            <a:r>
              <a:rPr kumimoji="1" lang="ja-JP" altLang="en-US">
                <a:ea typeface="メイリオ"/>
              </a:rPr>
              <a:t>、</a:t>
            </a:r>
            <a:r>
              <a:rPr lang="ja-JP" altLang="en-US">
                <a:ea typeface="メイリオ"/>
              </a:rPr>
              <a:t>UTOL</a:t>
            </a:r>
            <a:r>
              <a:rPr kumimoji="1" lang="ja-JP" altLang="en-US">
                <a:ea typeface="メイリオ"/>
              </a:rPr>
              <a:t>など</a:t>
            </a:r>
            <a:endParaRPr kumimoji="1" lang="en-US" altLang="ja-JP" dirty="0">
              <a:ea typeface="メイリオ"/>
            </a:endParaRPr>
          </a:p>
          <a:p>
            <a:pPr lvl="1"/>
            <a:r>
              <a:rPr lang="ja-JP" altLang="en-US">
                <a:solidFill>
                  <a:schemeClr val="tx2"/>
                </a:solidFill>
              </a:rPr>
              <a:t>授業形態を問わず利用されるものも多い</a:t>
            </a:r>
            <a:endParaRPr lang="en-US" altLang="ja-JP" dirty="0">
              <a:solidFill>
                <a:schemeClr val="tx2"/>
              </a:solidFill>
            </a:endParaRPr>
          </a:p>
          <a:p>
            <a:r>
              <a:rPr kumimoji="1" lang="ja-JP" altLang="en-US"/>
              <a:t>実際にアクセスしてみてください</a:t>
            </a:r>
            <a:endParaRPr kumimoji="1" lang="en-US" altLang="ja-JP" dirty="0"/>
          </a:p>
          <a:p>
            <a:pPr lvl="1"/>
            <a:r>
              <a:rPr lang="en-US" altLang="ja-JP" dirty="0">
                <a:hlinkClick r:id="rId2"/>
              </a:rPr>
              <a:t>https://utelecon.adm.u-tokyo.ac.jp</a:t>
            </a:r>
            <a:endParaRPr lang="en-US" altLang="ja-JP" dirty="0"/>
          </a:p>
        </p:txBody>
      </p:sp>
      <p:sp>
        <p:nvSpPr>
          <p:cNvPr id="4" name="日付プレースホルダー 3">
            <a:extLst>
              <a:ext uri="{FF2B5EF4-FFF2-40B4-BE49-F238E27FC236}">
                <a16:creationId xmlns:a16="http://schemas.microsoft.com/office/drawing/2014/main" id="{8A7720CE-6C09-58A8-61F5-879BBD304ED3}"/>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E3E5D1C2-E401-9A7E-7D43-649439920477}"/>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23D7D39-FD57-6028-7C48-6C1B1EC9F41E}"/>
              </a:ext>
            </a:extLst>
          </p:cNvPr>
          <p:cNvSpPr>
            <a:spLocks noGrp="1"/>
          </p:cNvSpPr>
          <p:nvPr>
            <p:ph type="sldNum" sz="quarter" idx="12"/>
          </p:nvPr>
        </p:nvSpPr>
        <p:spPr/>
        <p:txBody>
          <a:bodyPr/>
          <a:lstStyle/>
          <a:p>
            <a:fld id="{55E32C41-2E12-F042-B05A-CBC2BA75F68F}" type="slidenum">
              <a:rPr kumimoji="1" lang="ja-JP" altLang="en-US" smtClean="0"/>
              <a:t>6</a:t>
            </a:fld>
            <a:endParaRPr kumimoji="1" lang="ja-JP" altLang="en-US"/>
          </a:p>
        </p:txBody>
      </p:sp>
    </p:spTree>
    <p:extLst>
      <p:ext uri="{BB962C8B-B14F-4D97-AF65-F5344CB8AC3E}">
        <p14:creationId xmlns:p14="http://schemas.microsoft.com/office/powerpoint/2010/main" val="258879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99E90-7358-283C-14C4-5055B714E6A1}"/>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のコンテンツ（活用編）</a:t>
            </a:r>
          </a:p>
        </p:txBody>
      </p:sp>
      <p:sp>
        <p:nvSpPr>
          <p:cNvPr id="3" name="コンテンツ プレースホルダー 2">
            <a:extLst>
              <a:ext uri="{FF2B5EF4-FFF2-40B4-BE49-F238E27FC236}">
                <a16:creationId xmlns:a16="http://schemas.microsoft.com/office/drawing/2014/main" id="{F3DFB8D8-0D7F-891D-9F5F-86739179982B}"/>
              </a:ext>
            </a:extLst>
          </p:cNvPr>
          <p:cNvSpPr>
            <a:spLocks noGrp="1"/>
          </p:cNvSpPr>
          <p:nvPr>
            <p:ph idx="1"/>
          </p:nvPr>
        </p:nvSpPr>
        <p:spPr/>
        <p:txBody>
          <a:bodyPr/>
          <a:lstStyle/>
          <a:p>
            <a:r>
              <a:rPr kumimoji="1" lang="ja-JP" altLang="en-US"/>
              <a:t>このような方のために：</a:t>
            </a:r>
            <a:endParaRPr kumimoji="1" lang="en-US" altLang="ja-JP" dirty="0"/>
          </a:p>
          <a:p>
            <a:pPr lvl="1"/>
            <a:r>
              <a:rPr lang="ja-JP" altLang="en-US"/>
              <a:t>オンライン・ハイブリッド授業に慣れてきた</a:t>
            </a:r>
            <a:endParaRPr lang="en-US" altLang="ja-JP" dirty="0"/>
          </a:p>
          <a:p>
            <a:pPr lvl="1"/>
            <a:r>
              <a:rPr kumimoji="1" lang="ja-JP" altLang="en-US"/>
              <a:t>初めてのツールを授業で使いこなしたい</a:t>
            </a:r>
            <a:endParaRPr kumimoji="1" lang="en-US" altLang="ja-JP" dirty="0"/>
          </a:p>
          <a:p>
            <a:pPr lvl="1"/>
            <a:r>
              <a:rPr lang="ja-JP" altLang="en-US"/>
              <a:t>授業をより良くできるツールを知りたい</a:t>
            </a:r>
            <a:endParaRPr lang="en-US" altLang="ja-JP" dirty="0"/>
          </a:p>
          <a:p>
            <a:pPr lvl="1"/>
            <a:r>
              <a:rPr kumimoji="1" lang="ja-JP" altLang="en-US"/>
              <a:t>他の教員がどのような授業をしているのかを知りたい</a:t>
            </a:r>
          </a:p>
        </p:txBody>
      </p:sp>
      <p:sp>
        <p:nvSpPr>
          <p:cNvPr id="4" name="日付プレースホルダー 3">
            <a:extLst>
              <a:ext uri="{FF2B5EF4-FFF2-40B4-BE49-F238E27FC236}">
                <a16:creationId xmlns:a16="http://schemas.microsoft.com/office/drawing/2014/main" id="{A24161D3-D9F9-290C-8DBB-F982C5BF7DFE}"/>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4562EE4A-6465-52CD-5949-0E5B1D18986B}"/>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CD83E45-D4F3-C6B5-4E55-14F87976C143}"/>
              </a:ext>
            </a:extLst>
          </p:cNvPr>
          <p:cNvSpPr>
            <a:spLocks noGrp="1"/>
          </p:cNvSpPr>
          <p:nvPr>
            <p:ph type="sldNum" sz="quarter" idx="12"/>
          </p:nvPr>
        </p:nvSpPr>
        <p:spPr/>
        <p:txBody>
          <a:bodyPr/>
          <a:lstStyle/>
          <a:p>
            <a:fld id="{55E32C41-2E12-F042-B05A-CBC2BA75F68F}" type="slidenum">
              <a:rPr kumimoji="1" lang="ja-JP" altLang="en-US" smtClean="0"/>
              <a:t>7</a:t>
            </a:fld>
            <a:endParaRPr kumimoji="1" lang="ja-JP" altLang="en-US"/>
          </a:p>
        </p:txBody>
      </p:sp>
    </p:spTree>
    <p:extLst>
      <p:ext uri="{BB962C8B-B14F-4D97-AF65-F5344CB8AC3E}">
        <p14:creationId xmlns:p14="http://schemas.microsoft.com/office/powerpoint/2010/main" val="227982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6AE4C-09B5-6915-DD45-BFAEAF8D9BF6}"/>
              </a:ext>
            </a:extLst>
          </p:cNvPr>
          <p:cNvSpPr>
            <a:spLocks noGrp="1"/>
          </p:cNvSpPr>
          <p:nvPr>
            <p:ph type="title"/>
          </p:nvPr>
        </p:nvSpPr>
        <p:spPr/>
        <p:txBody>
          <a:bodyPr/>
          <a:lstStyle/>
          <a:p>
            <a:r>
              <a:rPr lang="en-US" altLang="ja-JP" dirty="0" err="1">
                <a:ea typeface="メイリオ"/>
              </a:rPr>
              <a:t>utelecon</a:t>
            </a:r>
            <a:r>
              <a:rPr lang="ja-JP" altLang="en-US">
                <a:ea typeface="メイリオ"/>
              </a:rPr>
              <a:t>のコンテンツ（活用編）</a:t>
            </a:r>
            <a:endParaRPr kumimoji="1" lang="ja-JP" altLang="en-US">
              <a:ea typeface="メイリオ"/>
            </a:endParaRPr>
          </a:p>
        </p:txBody>
      </p:sp>
      <p:sp>
        <p:nvSpPr>
          <p:cNvPr id="4" name="日付プレースホルダー 3">
            <a:extLst>
              <a:ext uri="{FF2B5EF4-FFF2-40B4-BE49-F238E27FC236}">
                <a16:creationId xmlns:a16="http://schemas.microsoft.com/office/drawing/2014/main" id="{A0F419AD-DA36-DCE3-1F61-C41A088D79F0}"/>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95E539F4-7FF3-EC64-A514-3D66DE0907BE}"/>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444A2B9-0348-AD88-88BF-51B6C28D4996}"/>
              </a:ext>
            </a:extLst>
          </p:cNvPr>
          <p:cNvSpPr>
            <a:spLocks noGrp="1"/>
          </p:cNvSpPr>
          <p:nvPr>
            <p:ph type="sldNum" sz="quarter" idx="12"/>
          </p:nvPr>
        </p:nvSpPr>
        <p:spPr/>
        <p:txBody>
          <a:bodyPr/>
          <a:lstStyle/>
          <a:p>
            <a:fld id="{55E32C41-2E12-F042-B05A-CBC2BA75F68F}" type="slidenum">
              <a:rPr kumimoji="1" lang="ja-JP" altLang="en-US" smtClean="0"/>
              <a:t>8</a:t>
            </a:fld>
            <a:endParaRPr kumimoji="1" lang="ja-JP" altLang="en-US"/>
          </a:p>
        </p:txBody>
      </p:sp>
      <p:sp>
        <p:nvSpPr>
          <p:cNvPr id="3" name="コンテンツ プレースホルダー 2">
            <a:extLst>
              <a:ext uri="{FF2B5EF4-FFF2-40B4-BE49-F238E27FC236}">
                <a16:creationId xmlns:a16="http://schemas.microsoft.com/office/drawing/2014/main" id="{4B7A08E0-C7EB-5A86-4D85-1C38F5DF9D57}"/>
              </a:ext>
            </a:extLst>
          </p:cNvPr>
          <p:cNvSpPr>
            <a:spLocks noGrp="1"/>
          </p:cNvSpPr>
          <p:nvPr>
            <p:ph idx="4294967295"/>
          </p:nvPr>
        </p:nvSpPr>
        <p:spPr>
          <a:xfrm>
            <a:off x="838200" y="3078480"/>
            <a:ext cx="10515600" cy="3128963"/>
          </a:xfrm>
        </p:spPr>
        <p:txBody>
          <a:bodyPr>
            <a:normAutofit/>
          </a:bodyPr>
          <a:lstStyle/>
          <a:p>
            <a:r>
              <a:rPr kumimoji="1" lang="ja-JP" altLang="en-US" sz="3600"/>
              <a:t>「オンラインの活用」</a:t>
            </a:r>
            <a:endParaRPr kumimoji="1" lang="en-US" altLang="ja-JP" sz="3600" dirty="0"/>
          </a:p>
          <a:p>
            <a:pPr lvl="1"/>
            <a:r>
              <a:rPr kumimoji="1" lang="en-US" altLang="ja-JP" sz="3200" dirty="0">
                <a:hlinkClick r:id="rId2"/>
              </a:rPr>
              <a:t>https://utelecon.adm.u-tokyo.ac.jp/online/</a:t>
            </a:r>
            <a:endParaRPr kumimoji="1" lang="en-US" altLang="ja-JP" sz="3200" dirty="0"/>
          </a:p>
          <a:p>
            <a:pPr lvl="1"/>
            <a:r>
              <a:rPr kumimoji="1" lang="ja-JP" altLang="en-US" sz="3200"/>
              <a:t>ツールごとの活用方法を知りたい</a:t>
            </a:r>
            <a:endParaRPr kumimoji="1" lang="en-US" altLang="ja-JP" sz="3200" dirty="0"/>
          </a:p>
          <a:p>
            <a:pPr marL="914400" lvl="2" indent="0">
              <a:buNone/>
            </a:pPr>
            <a:r>
              <a:rPr lang="ja-JP" altLang="en-US" sz="2800"/>
              <a:t>→ 「使えるツールから探す」</a:t>
            </a:r>
            <a:endParaRPr lang="en-US" altLang="ja-JP" sz="2800" dirty="0"/>
          </a:p>
          <a:p>
            <a:pPr lvl="1"/>
            <a:r>
              <a:rPr kumimoji="1" lang="ja-JP" altLang="en-US" sz="3200"/>
              <a:t>目的に合わせた活用方法を知りたい</a:t>
            </a:r>
            <a:endParaRPr kumimoji="1" lang="en-US" altLang="ja-JP" sz="3200" dirty="0"/>
          </a:p>
          <a:p>
            <a:pPr marL="914400" lvl="2" indent="0">
              <a:buNone/>
            </a:pPr>
            <a:r>
              <a:rPr lang="ja-JP" altLang="en-US" sz="2800"/>
              <a:t>→ 「やりたいことから探す」</a:t>
            </a:r>
            <a:endParaRPr lang="en-US" altLang="ja-JP" sz="2800" dirty="0"/>
          </a:p>
        </p:txBody>
      </p:sp>
      <p:pic>
        <p:nvPicPr>
          <p:cNvPr id="8" name="図 7">
            <a:extLst>
              <a:ext uri="{FF2B5EF4-FFF2-40B4-BE49-F238E27FC236}">
                <a16:creationId xmlns:a16="http://schemas.microsoft.com/office/drawing/2014/main" id="{513D10C2-BCE0-9F91-01F4-20FB71E31BDD}"/>
              </a:ext>
            </a:extLst>
          </p:cNvPr>
          <p:cNvPicPr>
            <a:picLocks noChangeAspect="1"/>
          </p:cNvPicPr>
          <p:nvPr/>
        </p:nvPicPr>
        <p:blipFill>
          <a:blip r:embed="rId3"/>
          <a:stretch>
            <a:fillRect/>
          </a:stretch>
        </p:blipFill>
        <p:spPr>
          <a:xfrm>
            <a:off x="1264920" y="1486659"/>
            <a:ext cx="7772400" cy="1442914"/>
          </a:xfrm>
          <a:prstGeom prst="rect">
            <a:avLst/>
          </a:prstGeom>
        </p:spPr>
      </p:pic>
      <p:sp>
        <p:nvSpPr>
          <p:cNvPr id="9" name="円/楕円 8">
            <a:extLst>
              <a:ext uri="{FF2B5EF4-FFF2-40B4-BE49-F238E27FC236}">
                <a16:creationId xmlns:a16="http://schemas.microsoft.com/office/drawing/2014/main" id="{A6F2ED2A-6C30-4F31-745A-D6CC2222A171}"/>
              </a:ext>
            </a:extLst>
          </p:cNvPr>
          <p:cNvSpPr/>
          <p:nvPr/>
        </p:nvSpPr>
        <p:spPr>
          <a:xfrm>
            <a:off x="4267200" y="1885156"/>
            <a:ext cx="1828800" cy="4994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176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278AA-B8FA-B82B-7A5D-62123046E657}"/>
              </a:ext>
            </a:extLst>
          </p:cNvPr>
          <p:cNvSpPr>
            <a:spLocks noGrp="1"/>
          </p:cNvSpPr>
          <p:nvPr>
            <p:ph type="title"/>
          </p:nvPr>
        </p:nvSpPr>
        <p:spPr/>
        <p:txBody>
          <a:bodyPr/>
          <a:lstStyle/>
          <a:p>
            <a:r>
              <a:rPr lang="en-US" altLang="ja-JP" dirty="0" err="1">
                <a:ea typeface="メイリオ"/>
              </a:rPr>
              <a:t>utelecon</a:t>
            </a:r>
            <a:r>
              <a:rPr kumimoji="1" lang="ja-JP" altLang="en-US">
                <a:ea typeface="メイリオ"/>
              </a:rPr>
              <a:t>のコンテンツ（活用編）</a:t>
            </a:r>
          </a:p>
        </p:txBody>
      </p:sp>
      <p:sp>
        <p:nvSpPr>
          <p:cNvPr id="3" name="コンテンツ プレースホルダー 2">
            <a:extLst>
              <a:ext uri="{FF2B5EF4-FFF2-40B4-BE49-F238E27FC236}">
                <a16:creationId xmlns:a16="http://schemas.microsoft.com/office/drawing/2014/main" id="{132A0290-FA5E-3436-B16F-9C003651514F}"/>
              </a:ext>
            </a:extLst>
          </p:cNvPr>
          <p:cNvSpPr>
            <a:spLocks noGrp="1"/>
          </p:cNvSpPr>
          <p:nvPr>
            <p:ph idx="1"/>
          </p:nvPr>
        </p:nvSpPr>
        <p:spPr/>
        <p:txBody>
          <a:bodyPr/>
          <a:lstStyle/>
          <a:p>
            <a:r>
              <a:rPr kumimoji="1" lang="ja-JP" altLang="en-US" dirty="0"/>
              <a:t>「使えるツールから探す」</a:t>
            </a:r>
            <a:endParaRPr kumimoji="1" lang="en-US" altLang="ja-JP" dirty="0"/>
          </a:p>
          <a:p>
            <a:pPr lvl="1"/>
            <a:r>
              <a:rPr lang="ja-JP" altLang="en-US" dirty="0"/>
              <a:t>オンライン・ハイブリッド・対面の授業を充実させるツールの活用ポイント・コツを紹介</a:t>
            </a:r>
            <a:endParaRPr lang="en-US" altLang="ja-JP" dirty="0"/>
          </a:p>
          <a:p>
            <a:pPr lvl="1"/>
            <a:r>
              <a:rPr kumimoji="1" lang="ja-JP" altLang="en-US" dirty="0"/>
              <a:t>会議や研究室運営、コミュニケーションにも</a:t>
            </a:r>
            <a:endParaRPr kumimoji="1" lang="en-US" altLang="ja-JP" dirty="0"/>
          </a:p>
          <a:p>
            <a:pPr lvl="1"/>
            <a:r>
              <a:rPr lang="ja-JP" altLang="en-US" dirty="0"/>
              <a:t>たとえば：</a:t>
            </a:r>
            <a:endParaRPr lang="en-US" altLang="ja-JP" dirty="0"/>
          </a:p>
          <a:p>
            <a:pPr lvl="2"/>
            <a:r>
              <a:rPr kumimoji="1" lang="ja-JP" altLang="en-US" dirty="0"/>
              <a:t>手書きノートアプリ「</a:t>
            </a:r>
            <a:r>
              <a:rPr kumimoji="1" lang="en-US" altLang="ja-JP" dirty="0"/>
              <a:t>GoodNotes5</a:t>
            </a:r>
            <a:r>
              <a:rPr kumimoji="1" lang="ja-JP" altLang="en-US" dirty="0"/>
              <a:t>」の使い方</a:t>
            </a:r>
            <a:endParaRPr lang="en-US" altLang="ja-JP" dirty="0"/>
          </a:p>
          <a:p>
            <a:pPr lvl="2"/>
            <a:r>
              <a:rPr kumimoji="1" lang="ja-JP" altLang="en-US" dirty="0"/>
              <a:t>コミュニケーションツール「</a:t>
            </a:r>
            <a:r>
              <a:rPr kumimoji="1" lang="en-US" altLang="ja-JP" dirty="0"/>
              <a:t>Slack</a:t>
            </a:r>
            <a:r>
              <a:rPr kumimoji="1" lang="ja-JP" altLang="en-US" dirty="0"/>
              <a:t>」の使い方</a:t>
            </a:r>
            <a:endParaRPr kumimoji="1" lang="en-US" altLang="ja-JP" dirty="0"/>
          </a:p>
        </p:txBody>
      </p:sp>
      <p:sp>
        <p:nvSpPr>
          <p:cNvPr id="4" name="日付プレースホルダー 3">
            <a:extLst>
              <a:ext uri="{FF2B5EF4-FFF2-40B4-BE49-F238E27FC236}">
                <a16:creationId xmlns:a16="http://schemas.microsoft.com/office/drawing/2014/main" id="{652570C0-C506-1E57-0233-D35F3A882D55}"/>
              </a:ext>
            </a:extLst>
          </p:cNvPr>
          <p:cNvSpPr>
            <a:spLocks noGrp="1"/>
          </p:cNvSpPr>
          <p:nvPr>
            <p:ph type="dt" sz="half" idx="10"/>
          </p:nvPr>
        </p:nvSpPr>
        <p:spPr/>
        <p:txBody>
          <a:bodyPr/>
          <a:lstStyle/>
          <a:p>
            <a:r>
              <a:rPr kumimoji="1" lang="en-US" altLang="ja-JP"/>
              <a:t>2024/3/11,15</a:t>
            </a:r>
            <a:endParaRPr kumimoji="1" lang="ja-JP" altLang="en-US"/>
          </a:p>
        </p:txBody>
      </p:sp>
      <p:sp>
        <p:nvSpPr>
          <p:cNvPr id="5" name="フッター プレースホルダー 4">
            <a:extLst>
              <a:ext uri="{FF2B5EF4-FFF2-40B4-BE49-F238E27FC236}">
                <a16:creationId xmlns:a16="http://schemas.microsoft.com/office/drawing/2014/main" id="{3F2E3217-2F86-B96F-1274-EF6F7B073AA9}"/>
              </a:ext>
            </a:extLst>
          </p:cNvPr>
          <p:cNvSpPr>
            <a:spLocks noGrp="1"/>
          </p:cNvSpPr>
          <p:nvPr>
            <p:ph type="ftr" sz="quarter" idx="11"/>
          </p:nvPr>
        </p:nvSpPr>
        <p:spPr/>
        <p:txBody>
          <a:bodyPr/>
          <a:lstStyle/>
          <a:p>
            <a:r>
              <a:rPr kumimoji="1" lang="en-US" altLang="ja-JP"/>
              <a:t>2024</a:t>
            </a:r>
            <a:r>
              <a:rPr kumimoji="1" lang="ja-JP" altLang="en-US"/>
              <a:t>年</a:t>
            </a:r>
            <a:r>
              <a:rPr kumimoji="1" lang="en-US" altLang="ja-JP"/>
              <a:t>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E93E7DC7-FAA8-8E3E-1D25-98AFB16EEC0A}"/>
              </a:ext>
            </a:extLst>
          </p:cNvPr>
          <p:cNvSpPr>
            <a:spLocks noGrp="1"/>
          </p:cNvSpPr>
          <p:nvPr>
            <p:ph type="sldNum" sz="quarter" idx="12"/>
          </p:nvPr>
        </p:nvSpPr>
        <p:spPr/>
        <p:txBody>
          <a:bodyPr/>
          <a:lstStyle/>
          <a:p>
            <a:fld id="{55E32C41-2E12-F042-B05A-CBC2BA75F68F}" type="slidenum">
              <a:rPr kumimoji="1" lang="ja-JP" altLang="en-US" smtClean="0"/>
              <a:t>9</a:t>
            </a:fld>
            <a:endParaRPr kumimoji="1" lang="ja-JP" altLang="en-US"/>
          </a:p>
        </p:txBody>
      </p:sp>
    </p:spTree>
    <p:extLst>
      <p:ext uri="{BB962C8B-B14F-4D97-AF65-F5344CB8AC3E}">
        <p14:creationId xmlns:p14="http://schemas.microsoft.com/office/powerpoint/2010/main" val="1158637057"/>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Version xmlns="a16a56a7-942f-43cd-8715-9b42c2d91c00" xsi:nil="true"/>
    <Invited_Students xmlns="a16a56a7-942f-43cd-8715-9b42c2d91c00" xsi:nil="true"/>
    <DefaultSectionNames xmlns="a16a56a7-942f-43cd-8715-9b42c2d91c00" xsi:nil="true"/>
    <Has_Teacher_Only_SectionGroup xmlns="a16a56a7-942f-43cd-8715-9b42c2d91c00" xsi:nil="true"/>
    <FolderType xmlns="a16a56a7-942f-43cd-8715-9b42c2d91c00" xsi:nil="true"/>
    <Is_Collaboration_Space_Locked xmlns="a16a56a7-942f-43cd-8715-9b42c2d91c00" xsi:nil="true"/>
    <Self_Registration_Enabled xmlns="a16a56a7-942f-43cd-8715-9b42c2d91c00" xsi:nil="true"/>
    <Teachers xmlns="a16a56a7-942f-43cd-8715-9b42c2d91c00">
      <UserInfo>
        <DisplayName/>
        <AccountId xsi:nil="true"/>
        <AccountType/>
      </UserInfo>
    </Teachers>
    <Templates xmlns="a16a56a7-942f-43cd-8715-9b42c2d91c00" xsi:nil="true"/>
    <CultureName xmlns="a16a56a7-942f-43cd-8715-9b42c2d91c00" xsi:nil="true"/>
    <NotebookType xmlns="a16a56a7-942f-43cd-8715-9b42c2d91c00" xsi:nil="true"/>
    <Students xmlns="a16a56a7-942f-43cd-8715-9b42c2d91c00">
      <UserInfo>
        <DisplayName/>
        <AccountId xsi:nil="true"/>
        <AccountType/>
      </UserInfo>
    </Students>
    <Student_Groups xmlns="a16a56a7-942f-43cd-8715-9b42c2d91c00">
      <UserInfo>
        <DisplayName/>
        <AccountId xsi:nil="true"/>
        <AccountType/>
      </UserInfo>
    </Student_Groups>
    <Invited_Teachers xmlns="a16a56a7-942f-43cd-8715-9b42c2d91c00" xsi:nil="true"/>
    <_activity xmlns="a16a56a7-942f-43cd-8715-9b42c2d91c00" xsi:nil="true"/>
    <Owner xmlns="a16a56a7-942f-43cd-8715-9b42c2d91c00">
      <UserInfo>
        <DisplayName/>
        <AccountId xsi:nil="true"/>
        <AccountType/>
      </UserInfo>
    </Owner>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5F492A2C054684EAC2079D36211550F" ma:contentTypeVersion="33" ma:contentTypeDescription="新しいドキュメントを作成します。" ma:contentTypeScope="" ma:versionID="7446a97c4d84301e73beac445321c13a">
  <xsd:schema xmlns:xsd="http://www.w3.org/2001/XMLSchema" xmlns:xs="http://www.w3.org/2001/XMLSchema" xmlns:p="http://schemas.microsoft.com/office/2006/metadata/properties" xmlns:ns3="a16a56a7-942f-43cd-8715-9b42c2d91c00" xmlns:ns4="744e0557-1a67-4945-ab68-ec3ff7eaa082" targetNamespace="http://schemas.microsoft.com/office/2006/metadata/properties" ma:root="true" ma:fieldsID="f2cb3fadcaa8c56ae379c5e4f664e870" ns3:_="" ns4:_="">
    <xsd:import namespace="a16a56a7-942f-43cd-8715-9b42c2d91c00"/>
    <xsd:import namespace="744e0557-1a67-4945-ab68-ec3ff7eaa082"/>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56a7-942f-43cd-8715-9b42c2d91c00"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OCR" ma:index="30" nillable="true" ma:displayName="MediaServiceOCR" ma:internalName="MediaServiceOCR" ma:readOnly="true">
      <xsd:simpleType>
        <xsd:restriction base="dms:Note">
          <xsd:maxLength value="255"/>
        </xsd:restriction>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element name="MediaLengthInSeconds" ma:index="36" nillable="true" ma:displayName="Length (seconds)" ma:internalName="MediaLengthInSeconds" ma:readOnly="true">
      <xsd:simpleType>
        <xsd:restriction base="dms:Unknown"/>
      </xsd:simpleType>
    </xsd:element>
    <xsd:element name="_activity" ma:index="37" nillable="true" ma:displayName="_activity" ma:hidden="true" ma:internalName="_activity">
      <xsd:simpleType>
        <xsd:restriction base="dms:Note"/>
      </xsd:simpleType>
    </xsd:element>
    <xsd:element name="MediaServiceObjectDetectorVersions" ma:index="38" nillable="true" ma:displayName="MediaServiceObjectDetectorVersions" ma:hidden="true" ma:indexed="true" ma:internalName="MediaServiceObjectDetectorVersions" ma:readOnly="true">
      <xsd:simpleType>
        <xsd:restriction base="dms:Text"/>
      </xsd:simpleType>
    </xsd:element>
    <xsd:element name="MediaServiceSystemTags" ma:index="39" nillable="true" ma:displayName="MediaServiceSystemTags" ma:hidden="true" ma:internalName="MediaServiceSystemTags" ma:readOnly="true">
      <xsd:simpleType>
        <xsd:restriction base="dms:Note"/>
      </xsd:simpleType>
    </xsd:element>
    <xsd:element name="MediaServiceSearchProperties" ma:index="4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4e0557-1a67-4945-ab68-ec3ff7eaa082" elementFormDefault="qualified">
    <xsd:import namespace="http://schemas.microsoft.com/office/2006/documentManagement/types"/>
    <xsd:import namespace="http://schemas.microsoft.com/office/infopath/2007/PartnerControls"/>
    <xsd:element name="SharedWithUsers" ma:index="23"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共有相手の詳細情報" ma:description="" ma:internalName="SharedWithDetails" ma:readOnly="true">
      <xsd:simpleType>
        <xsd:restriction base="dms:Note">
          <xsd:maxLength value="255"/>
        </xsd:restriction>
      </xsd:simpleType>
    </xsd:element>
    <xsd:element name="SharingHintHash" ma:index="25" nillable="true" ma:displayName="共有のヒントのハッシュ"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D7E22-9DF0-40C9-80B0-F2B72D3751FE}">
  <ds:schemaRefs>
    <ds:schemaRef ds:uri="http://schemas.microsoft.com/office/2006/documentManagement/types"/>
    <ds:schemaRef ds:uri="a16a56a7-942f-43cd-8715-9b42c2d91c00"/>
    <ds:schemaRef ds:uri="http://purl.org/dc/terms/"/>
    <ds:schemaRef ds:uri="http://www.w3.org/XML/1998/namespace"/>
    <ds:schemaRef ds:uri="744e0557-1a67-4945-ab68-ec3ff7eaa082"/>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2E5AA5F4-9158-43B8-801E-068A85539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a56a7-942f-43cd-8715-9b42c2d91c00"/>
    <ds:schemaRef ds:uri="744e0557-1a67-4945-ab68-ec3ff7eaa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4FBF4-7D7E-4922-88A1-3E71D061F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936</TotalTime>
  <Words>975</Words>
  <Application>Microsoft Office PowerPoint</Application>
  <PresentationFormat>Widescreen</PresentationFormat>
  <Paragraphs>158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テーマ</vt:lpstr>
      <vt:lpstr>utelecon プロジェクト  と 学生によるサポート体制</vt:lpstr>
      <vt:lpstr>目次</vt:lpstr>
      <vt:lpstr>uteleconプロジェクトについて</vt:lpstr>
      <vt:lpstr>uteleconプロジェクトとは</vt:lpstr>
      <vt:lpstr>uteleconのコンテンツ</vt:lpstr>
      <vt:lpstr>uteleconのコンテンツ（基礎編）</vt:lpstr>
      <vt:lpstr>uteleconのコンテンツ（活用編）</vt:lpstr>
      <vt:lpstr>uteleconのコンテンツ（活用編）</vt:lpstr>
      <vt:lpstr>uteleconのコンテンツ（活用編）</vt:lpstr>
      <vt:lpstr>uteleconのコンテンツ（活用編）</vt:lpstr>
      <vt:lpstr>uteleconのコンテンツ（活用編）</vt:lpstr>
      <vt:lpstr>uteleconのコンテンツ（その他）</vt:lpstr>
      <vt:lpstr>本学のICT教育を支える 学生サポーター</vt:lpstr>
      <vt:lpstr>コモンサポーター</vt:lpstr>
      <vt:lpstr>uteleconサポーター</vt:lpstr>
      <vt:lpstr>ECCS相談員</vt:lpstr>
      <vt:lpstr>uteleconプロジェクトでの 学生と教職員の連携体制</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lastModifiedBy>玉造　潤史</cp:lastModifiedBy>
  <cp:revision>86</cp:revision>
  <dcterms:created xsi:type="dcterms:W3CDTF">2023-09-08T13:50:19Z</dcterms:created>
  <dcterms:modified xsi:type="dcterms:W3CDTF">2024-03-12T05:48:50Z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0x01010075F492A2C054684EAC2079D36211550F</vt:lpwstr>
  </property>
</Properties>
</file>