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72" r:id="rId5"/>
    <p:sldId id="258" r:id="rId6"/>
    <p:sldId id="271" r:id="rId7"/>
    <p:sldId id="261" r:id="rId8"/>
    <p:sldId id="265" r:id="rId9"/>
    <p:sldId id="267" r:id="rId10"/>
    <p:sldId id="268" r:id="rId11"/>
    <p:sldId id="269"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dit" initials="M" lastIdx="1" clrIdx="0">
    <p:extLst>
      <p:ext uri="{19B8F6BF-5375-455C-9EA6-DF929625EA0E}">
        <p15:presenceInfo xmlns:p15="http://schemas.microsoft.com/office/powerpoint/2012/main" xmlns="" userId="Mud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14T20:52:48.497" idx="1">
    <p:pos x="10" y="10"/>
    <p:text/>
    <p:extLst>
      <p:ext uri="{C676402C-5697-4E1C-873F-D02D1690AC5C}">
        <p15:threadingInfo xmlns:p15="http://schemas.microsoft.com/office/powerpoint/2012/main" xmlns=""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14T20:52:48.497" idx="1">
    <p:pos x="10" y="10"/>
    <p:text/>
    <p:extLst>
      <p:ext uri="{C676402C-5697-4E1C-873F-D02D1690AC5C}">
        <p15:threadingInfo xmlns:p15="http://schemas.microsoft.com/office/powerpoint/2012/main" xmlns=""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4CDE57-2311-4FE5-AE71-189A9BCCF253}"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86114BB5-E443-4F55-9756-5C348BE02341}">
      <dgm:prSet phldrT="[Text]"/>
      <dgm:spPr/>
      <dgm:t>
        <a:bodyPr/>
        <a:lstStyle/>
        <a:p>
          <a:r>
            <a:rPr lang="en-US" dirty="0"/>
            <a:t>Data was highly imbalanced.</a:t>
          </a:r>
        </a:p>
      </dgm:t>
    </dgm:pt>
    <dgm:pt modelId="{8F2D64EE-F157-49D2-A678-E43F20676CB6}" type="parTrans" cxnId="{C9AAC09E-9EBB-4811-9B3D-70963EA28981}">
      <dgm:prSet/>
      <dgm:spPr/>
      <dgm:t>
        <a:bodyPr/>
        <a:lstStyle/>
        <a:p>
          <a:endParaRPr lang="en-US"/>
        </a:p>
      </dgm:t>
    </dgm:pt>
    <dgm:pt modelId="{01D359EB-11C9-4335-AAAC-1FDCE77EC1DE}" type="sibTrans" cxnId="{C9AAC09E-9EBB-4811-9B3D-70963EA28981}">
      <dgm:prSet/>
      <dgm:spPr/>
      <dgm:t>
        <a:bodyPr/>
        <a:lstStyle/>
        <a:p>
          <a:endParaRPr lang="en-US"/>
        </a:p>
      </dgm:t>
    </dgm:pt>
    <dgm:pt modelId="{5B552D78-E7C0-4B24-8B6B-C501B1875A4E}">
      <dgm:prSet phldrT="[Text]"/>
      <dgm:spPr/>
      <dgm:t>
        <a:bodyPr/>
        <a:lstStyle/>
        <a:p>
          <a:r>
            <a:rPr lang="en-US" dirty="0"/>
            <a:t>Maximum possible AUC is 89.9%.</a:t>
          </a:r>
        </a:p>
      </dgm:t>
    </dgm:pt>
    <dgm:pt modelId="{EAC1B844-2283-474F-88A0-1BFC7AB16AB9}" type="parTrans" cxnId="{2D5A77E7-617B-4479-92DD-22C05B52F450}">
      <dgm:prSet/>
      <dgm:spPr/>
      <dgm:t>
        <a:bodyPr/>
        <a:lstStyle/>
        <a:p>
          <a:endParaRPr lang="en-US"/>
        </a:p>
      </dgm:t>
    </dgm:pt>
    <dgm:pt modelId="{CB770A9A-31A1-422E-9C2D-372F429539FC}" type="sibTrans" cxnId="{2D5A77E7-617B-4479-92DD-22C05B52F450}">
      <dgm:prSet/>
      <dgm:spPr/>
      <dgm:t>
        <a:bodyPr/>
        <a:lstStyle/>
        <a:p>
          <a:endParaRPr lang="en-US"/>
        </a:p>
      </dgm:t>
    </dgm:pt>
    <dgm:pt modelId="{F57C65DE-99B9-45B3-B153-B236E1C9B6F8}">
      <dgm:prSet phldrT="[Text]"/>
      <dgm:spPr/>
      <dgm:t>
        <a:bodyPr/>
        <a:lstStyle/>
        <a:p>
          <a:r>
            <a:rPr lang="en-US" dirty="0"/>
            <a:t>Final Sensitivity is 89.3%.</a:t>
          </a:r>
        </a:p>
      </dgm:t>
    </dgm:pt>
    <dgm:pt modelId="{31E4C521-BE1B-4296-974E-72D35D619F56}" type="parTrans" cxnId="{1FC54EC0-AD66-40E0-AB0F-B92800298471}">
      <dgm:prSet/>
      <dgm:spPr/>
      <dgm:t>
        <a:bodyPr/>
        <a:lstStyle/>
        <a:p>
          <a:endParaRPr lang="en-US"/>
        </a:p>
      </dgm:t>
    </dgm:pt>
    <dgm:pt modelId="{70E11459-B62A-404D-96F0-408E4C65E336}" type="sibTrans" cxnId="{1FC54EC0-AD66-40E0-AB0F-B92800298471}">
      <dgm:prSet/>
      <dgm:spPr/>
      <dgm:t>
        <a:bodyPr/>
        <a:lstStyle/>
        <a:p>
          <a:endParaRPr lang="en-US"/>
        </a:p>
      </dgm:t>
    </dgm:pt>
    <dgm:pt modelId="{95226074-7252-4E84-BB7B-4951C0D9CFFD}">
      <dgm:prSet phldrT="[Text]"/>
      <dgm:spPr/>
      <dgm:t>
        <a:bodyPr/>
        <a:lstStyle/>
        <a:p>
          <a:r>
            <a:rPr lang="en-US" dirty="0"/>
            <a:t>Final Accuracy is 80.67%.</a:t>
          </a:r>
        </a:p>
      </dgm:t>
    </dgm:pt>
    <dgm:pt modelId="{413EBAB8-B503-4A87-942C-A1445C8CE228}" type="parTrans" cxnId="{BBE07495-DCF0-40B3-A9D7-5B3A29C6F421}">
      <dgm:prSet/>
      <dgm:spPr/>
      <dgm:t>
        <a:bodyPr/>
        <a:lstStyle/>
        <a:p>
          <a:endParaRPr lang="en-IN"/>
        </a:p>
      </dgm:t>
    </dgm:pt>
    <dgm:pt modelId="{EC2C2427-250D-4BE0-BD87-E45F55265205}" type="sibTrans" cxnId="{BBE07495-DCF0-40B3-A9D7-5B3A29C6F421}">
      <dgm:prSet/>
      <dgm:spPr/>
      <dgm:t>
        <a:bodyPr/>
        <a:lstStyle/>
        <a:p>
          <a:endParaRPr lang="en-IN"/>
        </a:p>
      </dgm:t>
    </dgm:pt>
    <dgm:pt modelId="{EBD81CEB-0162-4DEF-B223-AA9F9826B835}">
      <dgm:prSet phldrT="[Text]"/>
      <dgm:spPr/>
      <dgm:t>
        <a:bodyPr/>
        <a:lstStyle/>
        <a:p>
          <a:r>
            <a:rPr lang="en-US" dirty="0"/>
            <a:t>We choose LASSO Regression.</a:t>
          </a:r>
        </a:p>
      </dgm:t>
    </dgm:pt>
    <dgm:pt modelId="{25B2CB31-84E7-4F9D-BA1B-3D0EA3EA9055}" type="parTrans" cxnId="{1CA8A66A-5540-49D5-8CF9-BDB6768490A6}">
      <dgm:prSet/>
      <dgm:spPr/>
      <dgm:t>
        <a:bodyPr/>
        <a:lstStyle/>
        <a:p>
          <a:endParaRPr lang="en-IN"/>
        </a:p>
      </dgm:t>
    </dgm:pt>
    <dgm:pt modelId="{C75E7764-0688-45D9-9EDC-DAAABE1D4772}" type="sibTrans" cxnId="{1CA8A66A-5540-49D5-8CF9-BDB6768490A6}">
      <dgm:prSet/>
      <dgm:spPr/>
      <dgm:t>
        <a:bodyPr/>
        <a:lstStyle/>
        <a:p>
          <a:endParaRPr lang="en-IN"/>
        </a:p>
      </dgm:t>
    </dgm:pt>
    <dgm:pt modelId="{4AF53194-3BDA-4E01-9798-840303331B1C}" type="pres">
      <dgm:prSet presAssocID="{EC4CDE57-2311-4FE5-AE71-189A9BCCF253}" presName="Name0" presStyleCnt="0">
        <dgm:presLayoutVars>
          <dgm:chMax val="7"/>
          <dgm:chPref val="7"/>
          <dgm:dir/>
        </dgm:presLayoutVars>
      </dgm:prSet>
      <dgm:spPr/>
      <dgm:t>
        <a:bodyPr/>
        <a:lstStyle/>
        <a:p>
          <a:endParaRPr lang="en-US"/>
        </a:p>
      </dgm:t>
    </dgm:pt>
    <dgm:pt modelId="{031C8C20-5400-4AE0-9274-B476FA49DE50}" type="pres">
      <dgm:prSet presAssocID="{EC4CDE57-2311-4FE5-AE71-189A9BCCF253}" presName="Name1" presStyleCnt="0"/>
      <dgm:spPr/>
    </dgm:pt>
    <dgm:pt modelId="{9A880143-28DB-40AF-BC3F-0A13EEE595B2}" type="pres">
      <dgm:prSet presAssocID="{EC4CDE57-2311-4FE5-AE71-189A9BCCF253}" presName="cycle" presStyleCnt="0"/>
      <dgm:spPr/>
    </dgm:pt>
    <dgm:pt modelId="{57CE0118-21BD-4795-BFA1-39015FB5ADB2}" type="pres">
      <dgm:prSet presAssocID="{EC4CDE57-2311-4FE5-AE71-189A9BCCF253}" presName="srcNode" presStyleLbl="node1" presStyleIdx="0" presStyleCnt="5"/>
      <dgm:spPr/>
    </dgm:pt>
    <dgm:pt modelId="{3E31DCC6-F42E-48D1-BCB2-D0D7B87F481E}" type="pres">
      <dgm:prSet presAssocID="{EC4CDE57-2311-4FE5-AE71-189A9BCCF253}" presName="conn" presStyleLbl="parChTrans1D2" presStyleIdx="0" presStyleCnt="1"/>
      <dgm:spPr/>
      <dgm:t>
        <a:bodyPr/>
        <a:lstStyle/>
        <a:p>
          <a:endParaRPr lang="en-US"/>
        </a:p>
      </dgm:t>
    </dgm:pt>
    <dgm:pt modelId="{0511CFBB-1594-43B1-8058-6B132222F5BE}" type="pres">
      <dgm:prSet presAssocID="{EC4CDE57-2311-4FE5-AE71-189A9BCCF253}" presName="extraNode" presStyleLbl="node1" presStyleIdx="0" presStyleCnt="5"/>
      <dgm:spPr/>
    </dgm:pt>
    <dgm:pt modelId="{832A505B-B62F-49F7-BA4A-19ADB1D1F049}" type="pres">
      <dgm:prSet presAssocID="{EC4CDE57-2311-4FE5-AE71-189A9BCCF253}" presName="dstNode" presStyleLbl="node1" presStyleIdx="0" presStyleCnt="5"/>
      <dgm:spPr/>
    </dgm:pt>
    <dgm:pt modelId="{763121FC-D957-42C8-BCCC-78D6502A3A82}" type="pres">
      <dgm:prSet presAssocID="{86114BB5-E443-4F55-9756-5C348BE02341}" presName="text_1" presStyleLbl="node1" presStyleIdx="0" presStyleCnt="5" custLinFactNeighborX="-141">
        <dgm:presLayoutVars>
          <dgm:bulletEnabled val="1"/>
        </dgm:presLayoutVars>
      </dgm:prSet>
      <dgm:spPr/>
      <dgm:t>
        <a:bodyPr/>
        <a:lstStyle/>
        <a:p>
          <a:endParaRPr lang="en-US"/>
        </a:p>
      </dgm:t>
    </dgm:pt>
    <dgm:pt modelId="{7DF9E1EC-66C5-4FFE-92DD-D1FFD1B95558}" type="pres">
      <dgm:prSet presAssocID="{86114BB5-E443-4F55-9756-5C348BE02341}" presName="accent_1" presStyleCnt="0"/>
      <dgm:spPr/>
    </dgm:pt>
    <dgm:pt modelId="{FA08CE70-0F63-4250-B8C4-CFC80F4AABE0}" type="pres">
      <dgm:prSet presAssocID="{86114BB5-E443-4F55-9756-5C348BE02341}" presName="accentRepeatNode" presStyleLbl="solidFgAcc1" presStyleIdx="0" presStyleCnt="5"/>
      <dgm:spPr/>
    </dgm:pt>
    <dgm:pt modelId="{151B7F75-E32A-4890-A2D6-51094DDBED10}" type="pres">
      <dgm:prSet presAssocID="{EBD81CEB-0162-4DEF-B223-AA9F9826B835}" presName="text_2" presStyleLbl="node1" presStyleIdx="1" presStyleCnt="5" custLinFactNeighborX="-141">
        <dgm:presLayoutVars>
          <dgm:bulletEnabled val="1"/>
        </dgm:presLayoutVars>
      </dgm:prSet>
      <dgm:spPr/>
      <dgm:t>
        <a:bodyPr/>
        <a:lstStyle/>
        <a:p>
          <a:endParaRPr lang="en-US"/>
        </a:p>
      </dgm:t>
    </dgm:pt>
    <dgm:pt modelId="{E9735B4C-D08B-41E2-B26F-F1AA7D3DFF33}" type="pres">
      <dgm:prSet presAssocID="{EBD81CEB-0162-4DEF-B223-AA9F9826B835}" presName="accent_2" presStyleCnt="0"/>
      <dgm:spPr/>
    </dgm:pt>
    <dgm:pt modelId="{720ABE5E-3123-4614-BA46-F28597FF4F98}" type="pres">
      <dgm:prSet presAssocID="{EBD81CEB-0162-4DEF-B223-AA9F9826B835}" presName="accentRepeatNode" presStyleLbl="solidFgAcc1" presStyleIdx="1" presStyleCnt="5"/>
      <dgm:spPr/>
    </dgm:pt>
    <dgm:pt modelId="{F5553CD0-72D6-41B7-8E47-9274E3BD89B6}" type="pres">
      <dgm:prSet presAssocID="{5B552D78-E7C0-4B24-8B6B-C501B1875A4E}" presName="text_3" presStyleLbl="node1" presStyleIdx="2" presStyleCnt="5">
        <dgm:presLayoutVars>
          <dgm:bulletEnabled val="1"/>
        </dgm:presLayoutVars>
      </dgm:prSet>
      <dgm:spPr/>
      <dgm:t>
        <a:bodyPr/>
        <a:lstStyle/>
        <a:p>
          <a:endParaRPr lang="en-US"/>
        </a:p>
      </dgm:t>
    </dgm:pt>
    <dgm:pt modelId="{C2863522-B892-4773-A80B-486C7C3C400D}" type="pres">
      <dgm:prSet presAssocID="{5B552D78-E7C0-4B24-8B6B-C501B1875A4E}" presName="accent_3" presStyleCnt="0"/>
      <dgm:spPr/>
    </dgm:pt>
    <dgm:pt modelId="{5C9CB2B5-49CF-44F9-8E88-352554B5E838}" type="pres">
      <dgm:prSet presAssocID="{5B552D78-E7C0-4B24-8B6B-C501B1875A4E}" presName="accentRepeatNode" presStyleLbl="solidFgAcc1" presStyleIdx="2" presStyleCnt="5"/>
      <dgm:spPr/>
    </dgm:pt>
    <dgm:pt modelId="{5EBF99C2-A226-41D4-928D-76491BDE8CF9}" type="pres">
      <dgm:prSet presAssocID="{F57C65DE-99B9-45B3-B153-B236E1C9B6F8}" presName="text_4" presStyleLbl="node1" presStyleIdx="3" presStyleCnt="5">
        <dgm:presLayoutVars>
          <dgm:bulletEnabled val="1"/>
        </dgm:presLayoutVars>
      </dgm:prSet>
      <dgm:spPr/>
      <dgm:t>
        <a:bodyPr/>
        <a:lstStyle/>
        <a:p>
          <a:endParaRPr lang="en-US"/>
        </a:p>
      </dgm:t>
    </dgm:pt>
    <dgm:pt modelId="{453F30AC-983C-437F-96CC-E7F19EB0DA45}" type="pres">
      <dgm:prSet presAssocID="{F57C65DE-99B9-45B3-B153-B236E1C9B6F8}" presName="accent_4" presStyleCnt="0"/>
      <dgm:spPr/>
    </dgm:pt>
    <dgm:pt modelId="{2C12EB42-0FB9-4220-8F70-A45E9D0BD569}" type="pres">
      <dgm:prSet presAssocID="{F57C65DE-99B9-45B3-B153-B236E1C9B6F8}" presName="accentRepeatNode" presStyleLbl="solidFgAcc1" presStyleIdx="3" presStyleCnt="5"/>
      <dgm:spPr/>
    </dgm:pt>
    <dgm:pt modelId="{8A672BB1-9EF3-4036-B983-5674762B8DE1}" type="pres">
      <dgm:prSet presAssocID="{95226074-7252-4E84-BB7B-4951C0D9CFFD}" presName="text_5" presStyleLbl="node1" presStyleIdx="4" presStyleCnt="5">
        <dgm:presLayoutVars>
          <dgm:bulletEnabled val="1"/>
        </dgm:presLayoutVars>
      </dgm:prSet>
      <dgm:spPr/>
      <dgm:t>
        <a:bodyPr/>
        <a:lstStyle/>
        <a:p>
          <a:endParaRPr lang="en-US"/>
        </a:p>
      </dgm:t>
    </dgm:pt>
    <dgm:pt modelId="{A7C0C6ED-CE50-48EB-AE25-EE1A07781304}" type="pres">
      <dgm:prSet presAssocID="{95226074-7252-4E84-BB7B-4951C0D9CFFD}" presName="accent_5" presStyleCnt="0"/>
      <dgm:spPr/>
    </dgm:pt>
    <dgm:pt modelId="{0A175357-0DFA-40A1-8E2B-FC8F2A37B0E0}" type="pres">
      <dgm:prSet presAssocID="{95226074-7252-4E84-BB7B-4951C0D9CFFD}" presName="accentRepeatNode" presStyleLbl="solidFgAcc1" presStyleIdx="4" presStyleCnt="5"/>
      <dgm:spPr/>
    </dgm:pt>
  </dgm:ptLst>
  <dgm:cxnLst>
    <dgm:cxn modelId="{70A254ED-CD86-4A7F-9E43-AAC65042BB23}" type="presOf" srcId="{01D359EB-11C9-4335-AAAC-1FDCE77EC1DE}" destId="{3E31DCC6-F42E-48D1-BCB2-D0D7B87F481E}" srcOrd="0" destOrd="0" presId="urn:microsoft.com/office/officeart/2008/layout/VerticalCurvedList"/>
    <dgm:cxn modelId="{39ACF2DD-3CEE-48EB-B61C-9CD69DD31CE0}" type="presOf" srcId="{F57C65DE-99B9-45B3-B153-B236E1C9B6F8}" destId="{5EBF99C2-A226-41D4-928D-76491BDE8CF9}" srcOrd="0" destOrd="0" presId="urn:microsoft.com/office/officeart/2008/layout/VerticalCurvedList"/>
    <dgm:cxn modelId="{FCB94975-367E-4960-BB8F-2C6391758F57}" type="presOf" srcId="{5B552D78-E7C0-4B24-8B6B-C501B1875A4E}" destId="{F5553CD0-72D6-41B7-8E47-9274E3BD89B6}" srcOrd="0" destOrd="0" presId="urn:microsoft.com/office/officeart/2008/layout/VerticalCurvedList"/>
    <dgm:cxn modelId="{BBE07495-DCF0-40B3-A9D7-5B3A29C6F421}" srcId="{EC4CDE57-2311-4FE5-AE71-189A9BCCF253}" destId="{95226074-7252-4E84-BB7B-4951C0D9CFFD}" srcOrd="4" destOrd="0" parTransId="{413EBAB8-B503-4A87-942C-A1445C8CE228}" sibTransId="{EC2C2427-250D-4BE0-BD87-E45F55265205}"/>
    <dgm:cxn modelId="{1FC54EC0-AD66-40E0-AB0F-B92800298471}" srcId="{EC4CDE57-2311-4FE5-AE71-189A9BCCF253}" destId="{F57C65DE-99B9-45B3-B153-B236E1C9B6F8}" srcOrd="3" destOrd="0" parTransId="{31E4C521-BE1B-4296-974E-72D35D619F56}" sibTransId="{70E11459-B62A-404D-96F0-408E4C65E336}"/>
    <dgm:cxn modelId="{3BB3D9F6-0364-499D-8366-E3EB2A163DF3}" type="presOf" srcId="{EC4CDE57-2311-4FE5-AE71-189A9BCCF253}" destId="{4AF53194-3BDA-4E01-9798-840303331B1C}" srcOrd="0" destOrd="0" presId="urn:microsoft.com/office/officeart/2008/layout/VerticalCurvedList"/>
    <dgm:cxn modelId="{E183F09F-E394-4B0E-96C6-1C624C4905CA}" type="presOf" srcId="{95226074-7252-4E84-BB7B-4951C0D9CFFD}" destId="{8A672BB1-9EF3-4036-B983-5674762B8DE1}" srcOrd="0" destOrd="0" presId="urn:microsoft.com/office/officeart/2008/layout/VerticalCurvedList"/>
    <dgm:cxn modelId="{2D5A77E7-617B-4479-92DD-22C05B52F450}" srcId="{EC4CDE57-2311-4FE5-AE71-189A9BCCF253}" destId="{5B552D78-E7C0-4B24-8B6B-C501B1875A4E}" srcOrd="2" destOrd="0" parTransId="{EAC1B844-2283-474F-88A0-1BFC7AB16AB9}" sibTransId="{CB770A9A-31A1-422E-9C2D-372F429539FC}"/>
    <dgm:cxn modelId="{C9AAC09E-9EBB-4811-9B3D-70963EA28981}" srcId="{EC4CDE57-2311-4FE5-AE71-189A9BCCF253}" destId="{86114BB5-E443-4F55-9756-5C348BE02341}" srcOrd="0" destOrd="0" parTransId="{8F2D64EE-F157-49D2-A678-E43F20676CB6}" sibTransId="{01D359EB-11C9-4335-AAAC-1FDCE77EC1DE}"/>
    <dgm:cxn modelId="{1CA8A66A-5540-49D5-8CF9-BDB6768490A6}" srcId="{EC4CDE57-2311-4FE5-AE71-189A9BCCF253}" destId="{EBD81CEB-0162-4DEF-B223-AA9F9826B835}" srcOrd="1" destOrd="0" parTransId="{25B2CB31-84E7-4F9D-BA1B-3D0EA3EA9055}" sibTransId="{C75E7764-0688-45D9-9EDC-DAAABE1D4772}"/>
    <dgm:cxn modelId="{59C29ADB-11EC-4184-9196-677B86129A6A}" type="presOf" srcId="{86114BB5-E443-4F55-9756-5C348BE02341}" destId="{763121FC-D957-42C8-BCCC-78D6502A3A82}" srcOrd="0" destOrd="0" presId="urn:microsoft.com/office/officeart/2008/layout/VerticalCurvedList"/>
    <dgm:cxn modelId="{4FC3432F-A833-4DDE-8D8E-4B4D48AF51B1}" type="presOf" srcId="{EBD81CEB-0162-4DEF-B223-AA9F9826B835}" destId="{151B7F75-E32A-4890-A2D6-51094DDBED10}" srcOrd="0" destOrd="0" presId="urn:microsoft.com/office/officeart/2008/layout/VerticalCurvedList"/>
    <dgm:cxn modelId="{5DD836A6-FB90-456F-B5A1-1EBA182084A6}" type="presParOf" srcId="{4AF53194-3BDA-4E01-9798-840303331B1C}" destId="{031C8C20-5400-4AE0-9274-B476FA49DE50}" srcOrd="0" destOrd="0" presId="urn:microsoft.com/office/officeart/2008/layout/VerticalCurvedList"/>
    <dgm:cxn modelId="{7C6E38AD-3C37-4600-9B56-AFF433E2809B}" type="presParOf" srcId="{031C8C20-5400-4AE0-9274-B476FA49DE50}" destId="{9A880143-28DB-40AF-BC3F-0A13EEE595B2}" srcOrd="0" destOrd="0" presId="urn:microsoft.com/office/officeart/2008/layout/VerticalCurvedList"/>
    <dgm:cxn modelId="{86717821-0118-48E0-81AA-C431BAE09077}" type="presParOf" srcId="{9A880143-28DB-40AF-BC3F-0A13EEE595B2}" destId="{57CE0118-21BD-4795-BFA1-39015FB5ADB2}" srcOrd="0" destOrd="0" presId="urn:microsoft.com/office/officeart/2008/layout/VerticalCurvedList"/>
    <dgm:cxn modelId="{AAE94EA2-09C8-4434-AD39-1223E5536355}" type="presParOf" srcId="{9A880143-28DB-40AF-BC3F-0A13EEE595B2}" destId="{3E31DCC6-F42E-48D1-BCB2-D0D7B87F481E}" srcOrd="1" destOrd="0" presId="urn:microsoft.com/office/officeart/2008/layout/VerticalCurvedList"/>
    <dgm:cxn modelId="{65B0A48F-DD0A-42E5-B603-513EA4388369}" type="presParOf" srcId="{9A880143-28DB-40AF-BC3F-0A13EEE595B2}" destId="{0511CFBB-1594-43B1-8058-6B132222F5BE}" srcOrd="2" destOrd="0" presId="urn:microsoft.com/office/officeart/2008/layout/VerticalCurvedList"/>
    <dgm:cxn modelId="{CB8F62E5-7D18-40A5-A2F8-B016EF951B8C}" type="presParOf" srcId="{9A880143-28DB-40AF-BC3F-0A13EEE595B2}" destId="{832A505B-B62F-49F7-BA4A-19ADB1D1F049}" srcOrd="3" destOrd="0" presId="urn:microsoft.com/office/officeart/2008/layout/VerticalCurvedList"/>
    <dgm:cxn modelId="{FF5A2E57-104F-45D1-A5E3-EF5C0C56C500}" type="presParOf" srcId="{031C8C20-5400-4AE0-9274-B476FA49DE50}" destId="{763121FC-D957-42C8-BCCC-78D6502A3A82}" srcOrd="1" destOrd="0" presId="urn:microsoft.com/office/officeart/2008/layout/VerticalCurvedList"/>
    <dgm:cxn modelId="{4D8023D2-F92A-4783-82CA-EAA9BB695396}" type="presParOf" srcId="{031C8C20-5400-4AE0-9274-B476FA49DE50}" destId="{7DF9E1EC-66C5-4FFE-92DD-D1FFD1B95558}" srcOrd="2" destOrd="0" presId="urn:microsoft.com/office/officeart/2008/layout/VerticalCurvedList"/>
    <dgm:cxn modelId="{85307AA8-F2E6-40C3-9DE4-49525310A6A5}" type="presParOf" srcId="{7DF9E1EC-66C5-4FFE-92DD-D1FFD1B95558}" destId="{FA08CE70-0F63-4250-B8C4-CFC80F4AABE0}" srcOrd="0" destOrd="0" presId="urn:microsoft.com/office/officeart/2008/layout/VerticalCurvedList"/>
    <dgm:cxn modelId="{B2A9E84A-0ABF-42C1-B450-C18E37E50034}" type="presParOf" srcId="{031C8C20-5400-4AE0-9274-B476FA49DE50}" destId="{151B7F75-E32A-4890-A2D6-51094DDBED10}" srcOrd="3" destOrd="0" presId="urn:microsoft.com/office/officeart/2008/layout/VerticalCurvedList"/>
    <dgm:cxn modelId="{997F5797-C845-4824-B42D-34A42C99F83E}" type="presParOf" srcId="{031C8C20-5400-4AE0-9274-B476FA49DE50}" destId="{E9735B4C-D08B-41E2-B26F-F1AA7D3DFF33}" srcOrd="4" destOrd="0" presId="urn:microsoft.com/office/officeart/2008/layout/VerticalCurvedList"/>
    <dgm:cxn modelId="{B0158343-C098-4701-9663-A0D542649268}" type="presParOf" srcId="{E9735B4C-D08B-41E2-B26F-F1AA7D3DFF33}" destId="{720ABE5E-3123-4614-BA46-F28597FF4F98}" srcOrd="0" destOrd="0" presId="urn:microsoft.com/office/officeart/2008/layout/VerticalCurvedList"/>
    <dgm:cxn modelId="{CC9C5154-E13F-4A68-B9B6-01637D028403}" type="presParOf" srcId="{031C8C20-5400-4AE0-9274-B476FA49DE50}" destId="{F5553CD0-72D6-41B7-8E47-9274E3BD89B6}" srcOrd="5" destOrd="0" presId="urn:microsoft.com/office/officeart/2008/layout/VerticalCurvedList"/>
    <dgm:cxn modelId="{5ECD11CC-414B-429B-B32E-C4F3F4FCCF0C}" type="presParOf" srcId="{031C8C20-5400-4AE0-9274-B476FA49DE50}" destId="{C2863522-B892-4773-A80B-486C7C3C400D}" srcOrd="6" destOrd="0" presId="urn:microsoft.com/office/officeart/2008/layout/VerticalCurvedList"/>
    <dgm:cxn modelId="{C2088DF2-59BA-4ECD-BAB4-37F0E593DF84}" type="presParOf" srcId="{C2863522-B892-4773-A80B-486C7C3C400D}" destId="{5C9CB2B5-49CF-44F9-8E88-352554B5E838}" srcOrd="0" destOrd="0" presId="urn:microsoft.com/office/officeart/2008/layout/VerticalCurvedList"/>
    <dgm:cxn modelId="{6316B1BC-1C70-4509-A93B-7876DB19DB3F}" type="presParOf" srcId="{031C8C20-5400-4AE0-9274-B476FA49DE50}" destId="{5EBF99C2-A226-41D4-928D-76491BDE8CF9}" srcOrd="7" destOrd="0" presId="urn:microsoft.com/office/officeart/2008/layout/VerticalCurvedList"/>
    <dgm:cxn modelId="{893783C2-586A-4439-95F3-E0167D06FE50}" type="presParOf" srcId="{031C8C20-5400-4AE0-9274-B476FA49DE50}" destId="{453F30AC-983C-437F-96CC-E7F19EB0DA45}" srcOrd="8" destOrd="0" presId="urn:microsoft.com/office/officeart/2008/layout/VerticalCurvedList"/>
    <dgm:cxn modelId="{67CFB8FC-D3D6-4BB9-96E2-A9F2CAC791F5}" type="presParOf" srcId="{453F30AC-983C-437F-96CC-E7F19EB0DA45}" destId="{2C12EB42-0FB9-4220-8F70-A45E9D0BD569}" srcOrd="0" destOrd="0" presId="urn:microsoft.com/office/officeart/2008/layout/VerticalCurvedList"/>
    <dgm:cxn modelId="{DB541AFE-B1DE-4890-945C-5748A5C45C3A}" type="presParOf" srcId="{031C8C20-5400-4AE0-9274-B476FA49DE50}" destId="{8A672BB1-9EF3-4036-B983-5674762B8DE1}" srcOrd="9" destOrd="0" presId="urn:microsoft.com/office/officeart/2008/layout/VerticalCurvedList"/>
    <dgm:cxn modelId="{699CD89E-C67C-4A9B-A586-E36E30983C7B}" type="presParOf" srcId="{031C8C20-5400-4AE0-9274-B476FA49DE50}" destId="{A7C0C6ED-CE50-48EB-AE25-EE1A07781304}" srcOrd="10" destOrd="0" presId="urn:microsoft.com/office/officeart/2008/layout/VerticalCurvedList"/>
    <dgm:cxn modelId="{BC4F8E01-90B6-439A-BC3C-53A1CFBE1B40}" type="presParOf" srcId="{A7C0C6ED-CE50-48EB-AE25-EE1A07781304}" destId="{0A175357-0DFA-40A1-8E2B-FC8F2A37B0E0}"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1DCC6-F42E-48D1-BCB2-D0D7B87F481E}">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3121FC-D957-42C8-BCCC-78D6502A3A82}">
      <dsp:nvSpPr>
        <dsp:cNvPr id="0" name=""/>
        <dsp:cNvSpPr/>
      </dsp:nvSpPr>
      <dsp:spPr>
        <a:xfrm>
          <a:off x="495095" y="338558"/>
          <a:ext cx="10370113" cy="6775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Data was highly imbalanced.</a:t>
          </a:r>
        </a:p>
      </dsp:txBody>
      <dsp:txXfrm>
        <a:off x="495095" y="338558"/>
        <a:ext cx="10370113" cy="677550"/>
      </dsp:txXfrm>
    </dsp:sp>
    <dsp:sp modelId="{FA08CE70-0F63-4250-B8C4-CFC80F4AABE0}">
      <dsp:nvSpPr>
        <dsp:cNvPr id="0" name=""/>
        <dsp:cNvSpPr/>
      </dsp:nvSpPr>
      <dsp:spPr>
        <a:xfrm>
          <a:off x="86248" y="253864"/>
          <a:ext cx="846937" cy="846937"/>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1B7F75-E32A-4890-A2D6-51094DDBED10}">
      <dsp:nvSpPr>
        <dsp:cNvPr id="0" name=""/>
        <dsp:cNvSpPr/>
      </dsp:nvSpPr>
      <dsp:spPr>
        <a:xfrm>
          <a:off x="981292" y="1354558"/>
          <a:ext cx="9884600" cy="6775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We choose LASSO Regression.</a:t>
          </a:r>
        </a:p>
      </dsp:txBody>
      <dsp:txXfrm>
        <a:off x="981292" y="1354558"/>
        <a:ext cx="9884600" cy="677550"/>
      </dsp:txXfrm>
    </dsp:sp>
    <dsp:sp modelId="{720ABE5E-3123-4614-BA46-F28597FF4F98}">
      <dsp:nvSpPr>
        <dsp:cNvPr id="0" name=""/>
        <dsp:cNvSpPr/>
      </dsp:nvSpPr>
      <dsp:spPr>
        <a:xfrm>
          <a:off x="571761" y="1269864"/>
          <a:ext cx="846937" cy="846937"/>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553CD0-72D6-41B7-8E47-9274E3BD89B6}">
      <dsp:nvSpPr>
        <dsp:cNvPr id="0" name=""/>
        <dsp:cNvSpPr/>
      </dsp:nvSpPr>
      <dsp:spPr>
        <a:xfrm>
          <a:off x="1144243" y="2370558"/>
          <a:ext cx="9735587" cy="6775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Maximum possible AUC is 89.9%.</a:t>
          </a:r>
        </a:p>
      </dsp:txBody>
      <dsp:txXfrm>
        <a:off x="1144243" y="2370558"/>
        <a:ext cx="9735587" cy="677550"/>
      </dsp:txXfrm>
    </dsp:sp>
    <dsp:sp modelId="{5C9CB2B5-49CF-44F9-8E88-352554B5E838}">
      <dsp:nvSpPr>
        <dsp:cNvPr id="0" name=""/>
        <dsp:cNvSpPr/>
      </dsp:nvSpPr>
      <dsp:spPr>
        <a:xfrm>
          <a:off x="720774" y="2285864"/>
          <a:ext cx="846937" cy="846937"/>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BF99C2-A226-41D4-928D-76491BDE8CF9}">
      <dsp:nvSpPr>
        <dsp:cNvPr id="0" name=""/>
        <dsp:cNvSpPr/>
      </dsp:nvSpPr>
      <dsp:spPr>
        <a:xfrm>
          <a:off x="995230" y="3386558"/>
          <a:ext cx="9884600" cy="6775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Final Sensitivity is 89.3%.</a:t>
          </a:r>
        </a:p>
      </dsp:txBody>
      <dsp:txXfrm>
        <a:off x="995230" y="3386558"/>
        <a:ext cx="9884600" cy="677550"/>
      </dsp:txXfrm>
    </dsp:sp>
    <dsp:sp modelId="{2C12EB42-0FB9-4220-8F70-A45E9D0BD569}">
      <dsp:nvSpPr>
        <dsp:cNvPr id="0" name=""/>
        <dsp:cNvSpPr/>
      </dsp:nvSpPr>
      <dsp:spPr>
        <a:xfrm>
          <a:off x="571761" y="3301864"/>
          <a:ext cx="846937" cy="846937"/>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672BB1-9EF3-4036-B983-5674762B8DE1}">
      <dsp:nvSpPr>
        <dsp:cNvPr id="0" name=""/>
        <dsp:cNvSpPr/>
      </dsp:nvSpPr>
      <dsp:spPr>
        <a:xfrm>
          <a:off x="509717" y="4402558"/>
          <a:ext cx="10370113" cy="6775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Final Accuracy is 80.67%.</a:t>
          </a:r>
        </a:p>
      </dsp:txBody>
      <dsp:txXfrm>
        <a:off x="509717" y="4402558"/>
        <a:ext cx="10370113" cy="677550"/>
      </dsp:txXfrm>
    </dsp:sp>
    <dsp:sp modelId="{0A175357-0DFA-40A1-8E2B-FC8F2A37B0E0}">
      <dsp:nvSpPr>
        <dsp:cNvPr id="0" name=""/>
        <dsp:cNvSpPr/>
      </dsp:nvSpPr>
      <dsp:spPr>
        <a:xfrm>
          <a:off x="86248" y="4317864"/>
          <a:ext cx="846937" cy="846937"/>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B9B7CB-88A0-4A6F-99DF-D18E3F477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E955A9-1B79-4860-83FC-98E8716D4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B2EB476-6E6D-43A6-8622-C0E9E5F97B64}"/>
              </a:ext>
            </a:extLst>
          </p:cNvPr>
          <p:cNvSpPr>
            <a:spLocks noGrp="1"/>
          </p:cNvSpPr>
          <p:nvPr>
            <p:ph type="dt" sz="half" idx="10"/>
          </p:nvPr>
        </p:nvSpPr>
        <p:spPr/>
        <p:txBody>
          <a:bodyPr/>
          <a:lstStyle/>
          <a:p>
            <a:fld id="{80F19000-072B-426E-8F26-7DCB17E61C70}" type="datetimeFigureOut">
              <a:rPr lang="en-IN" smtClean="0"/>
              <a:pPr/>
              <a:t>17-04-2018</a:t>
            </a:fld>
            <a:endParaRPr lang="en-IN"/>
          </a:p>
        </p:txBody>
      </p:sp>
      <p:sp>
        <p:nvSpPr>
          <p:cNvPr id="5" name="Footer Placeholder 4">
            <a:extLst>
              <a:ext uri="{FF2B5EF4-FFF2-40B4-BE49-F238E27FC236}">
                <a16:creationId xmlns:a16="http://schemas.microsoft.com/office/drawing/2014/main" xmlns="" id="{AF6FB408-A860-40A7-8DE3-E417AA39C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38BD020-9883-49E2-944F-635389CC1EE2}"/>
              </a:ext>
            </a:extLst>
          </p:cNvPr>
          <p:cNvSpPr>
            <a:spLocks noGrp="1"/>
          </p:cNvSpPr>
          <p:nvPr>
            <p:ph type="sldNum" sz="quarter" idx="12"/>
          </p:nvPr>
        </p:nvSpPr>
        <p:spPr/>
        <p:txBody>
          <a:body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397924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602A85-60A0-4C2C-AB2C-2B8128B66F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F3FA291-00CF-4918-AF39-55C57A4210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707858D-0C86-4B14-971B-ACC4E82433B1}"/>
              </a:ext>
            </a:extLst>
          </p:cNvPr>
          <p:cNvSpPr>
            <a:spLocks noGrp="1"/>
          </p:cNvSpPr>
          <p:nvPr>
            <p:ph type="dt" sz="half" idx="10"/>
          </p:nvPr>
        </p:nvSpPr>
        <p:spPr/>
        <p:txBody>
          <a:bodyPr/>
          <a:lstStyle/>
          <a:p>
            <a:fld id="{80F19000-072B-426E-8F26-7DCB17E61C70}" type="datetimeFigureOut">
              <a:rPr lang="en-IN" smtClean="0"/>
              <a:pPr/>
              <a:t>17-04-2018</a:t>
            </a:fld>
            <a:endParaRPr lang="en-IN"/>
          </a:p>
        </p:txBody>
      </p:sp>
      <p:sp>
        <p:nvSpPr>
          <p:cNvPr id="5" name="Footer Placeholder 4">
            <a:extLst>
              <a:ext uri="{FF2B5EF4-FFF2-40B4-BE49-F238E27FC236}">
                <a16:creationId xmlns:a16="http://schemas.microsoft.com/office/drawing/2014/main" xmlns="" id="{3580376F-0AE3-467F-92E0-0E94F659FA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2DF3C83-D218-4D7C-96EC-F6D9819A72AA}"/>
              </a:ext>
            </a:extLst>
          </p:cNvPr>
          <p:cNvSpPr>
            <a:spLocks noGrp="1"/>
          </p:cNvSpPr>
          <p:nvPr>
            <p:ph type="sldNum" sz="quarter" idx="12"/>
          </p:nvPr>
        </p:nvSpPr>
        <p:spPr/>
        <p:txBody>
          <a:body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73643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0D4C1C-8F3C-49E5-91C7-47B1A982BE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DADFA5-4B88-4C1B-9FF3-2039721E37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2F3C04-FE3A-4A62-88F3-05AE98F2681C}"/>
              </a:ext>
            </a:extLst>
          </p:cNvPr>
          <p:cNvSpPr>
            <a:spLocks noGrp="1"/>
          </p:cNvSpPr>
          <p:nvPr>
            <p:ph type="dt" sz="half" idx="10"/>
          </p:nvPr>
        </p:nvSpPr>
        <p:spPr/>
        <p:txBody>
          <a:bodyPr/>
          <a:lstStyle/>
          <a:p>
            <a:fld id="{80F19000-072B-426E-8F26-7DCB17E61C70}" type="datetimeFigureOut">
              <a:rPr lang="en-IN" smtClean="0"/>
              <a:pPr/>
              <a:t>17-04-2018</a:t>
            </a:fld>
            <a:endParaRPr lang="en-IN"/>
          </a:p>
        </p:txBody>
      </p:sp>
      <p:sp>
        <p:nvSpPr>
          <p:cNvPr id="5" name="Footer Placeholder 4">
            <a:extLst>
              <a:ext uri="{FF2B5EF4-FFF2-40B4-BE49-F238E27FC236}">
                <a16:creationId xmlns:a16="http://schemas.microsoft.com/office/drawing/2014/main" xmlns="" id="{146DF4AE-82DA-496C-8D69-B40878BD11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9C624B1-11A1-4A01-B321-7864173F96E8}"/>
              </a:ext>
            </a:extLst>
          </p:cNvPr>
          <p:cNvSpPr>
            <a:spLocks noGrp="1"/>
          </p:cNvSpPr>
          <p:nvPr>
            <p:ph type="sldNum" sz="quarter" idx="12"/>
          </p:nvPr>
        </p:nvSpPr>
        <p:spPr/>
        <p:txBody>
          <a:body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218538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5A45FB-1872-4147-A441-3E7CD5D0B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CCFBE07-DE87-4555-8B51-F8AA44AE3A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5956A5E-1B45-44CE-BF5C-D155FDB4DC82}"/>
              </a:ext>
            </a:extLst>
          </p:cNvPr>
          <p:cNvSpPr>
            <a:spLocks noGrp="1"/>
          </p:cNvSpPr>
          <p:nvPr>
            <p:ph type="dt" sz="half" idx="10"/>
          </p:nvPr>
        </p:nvSpPr>
        <p:spPr/>
        <p:txBody>
          <a:bodyPr/>
          <a:lstStyle/>
          <a:p>
            <a:fld id="{80F19000-072B-426E-8F26-7DCB17E61C70}" type="datetimeFigureOut">
              <a:rPr lang="en-IN" smtClean="0"/>
              <a:pPr/>
              <a:t>17-04-2018</a:t>
            </a:fld>
            <a:endParaRPr lang="en-IN"/>
          </a:p>
        </p:txBody>
      </p:sp>
      <p:sp>
        <p:nvSpPr>
          <p:cNvPr id="5" name="Footer Placeholder 4">
            <a:extLst>
              <a:ext uri="{FF2B5EF4-FFF2-40B4-BE49-F238E27FC236}">
                <a16:creationId xmlns:a16="http://schemas.microsoft.com/office/drawing/2014/main" xmlns="" id="{CB526923-1E95-40D6-80B0-B9BC5E80B0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B1B225A-E896-48DA-8E4E-B646024F1FB2}"/>
              </a:ext>
            </a:extLst>
          </p:cNvPr>
          <p:cNvSpPr>
            <a:spLocks noGrp="1"/>
          </p:cNvSpPr>
          <p:nvPr>
            <p:ph type="sldNum" sz="quarter" idx="12"/>
          </p:nvPr>
        </p:nvSpPr>
        <p:spPr/>
        <p:txBody>
          <a:body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55098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573D4-FACE-428D-9979-AC2CC5861F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FEE85C5-08EA-4CCF-8804-34DF9542A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32C56E7-E03C-4C9F-BF4D-CFED06E786E7}"/>
              </a:ext>
            </a:extLst>
          </p:cNvPr>
          <p:cNvSpPr>
            <a:spLocks noGrp="1"/>
          </p:cNvSpPr>
          <p:nvPr>
            <p:ph type="dt" sz="half" idx="10"/>
          </p:nvPr>
        </p:nvSpPr>
        <p:spPr/>
        <p:txBody>
          <a:bodyPr/>
          <a:lstStyle/>
          <a:p>
            <a:fld id="{80F19000-072B-426E-8F26-7DCB17E61C70}" type="datetimeFigureOut">
              <a:rPr lang="en-IN" smtClean="0"/>
              <a:pPr/>
              <a:t>17-04-2018</a:t>
            </a:fld>
            <a:endParaRPr lang="en-IN"/>
          </a:p>
        </p:txBody>
      </p:sp>
      <p:sp>
        <p:nvSpPr>
          <p:cNvPr id="5" name="Footer Placeholder 4">
            <a:extLst>
              <a:ext uri="{FF2B5EF4-FFF2-40B4-BE49-F238E27FC236}">
                <a16:creationId xmlns:a16="http://schemas.microsoft.com/office/drawing/2014/main" xmlns="" id="{2D0F62AB-18E3-4D5F-9EA4-F1718392A8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C812039-BB48-4D4E-ADF0-66F5F952BC48}"/>
              </a:ext>
            </a:extLst>
          </p:cNvPr>
          <p:cNvSpPr>
            <a:spLocks noGrp="1"/>
          </p:cNvSpPr>
          <p:nvPr>
            <p:ph type="sldNum" sz="quarter" idx="12"/>
          </p:nvPr>
        </p:nvSpPr>
        <p:spPr/>
        <p:txBody>
          <a:body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111483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C01F9-4178-4131-B8E9-BA09D23CA8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36DCAF8-0753-42E9-BC0F-9ED00634AA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F135635-B368-4E57-B334-DB971F63FC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0324B36-198D-4C02-AB30-009F3EC2697D}"/>
              </a:ext>
            </a:extLst>
          </p:cNvPr>
          <p:cNvSpPr>
            <a:spLocks noGrp="1"/>
          </p:cNvSpPr>
          <p:nvPr>
            <p:ph type="dt" sz="half" idx="10"/>
          </p:nvPr>
        </p:nvSpPr>
        <p:spPr/>
        <p:txBody>
          <a:bodyPr/>
          <a:lstStyle/>
          <a:p>
            <a:fld id="{80F19000-072B-426E-8F26-7DCB17E61C70}" type="datetimeFigureOut">
              <a:rPr lang="en-IN" smtClean="0"/>
              <a:pPr/>
              <a:t>17-04-2018</a:t>
            </a:fld>
            <a:endParaRPr lang="en-IN"/>
          </a:p>
        </p:txBody>
      </p:sp>
      <p:sp>
        <p:nvSpPr>
          <p:cNvPr id="6" name="Footer Placeholder 5">
            <a:extLst>
              <a:ext uri="{FF2B5EF4-FFF2-40B4-BE49-F238E27FC236}">
                <a16:creationId xmlns:a16="http://schemas.microsoft.com/office/drawing/2014/main" xmlns="" id="{46AF08A3-51A4-44E9-9BD8-CEB942FAD6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8100298-6CB9-42C3-A4D4-B8D46E117ADC}"/>
              </a:ext>
            </a:extLst>
          </p:cNvPr>
          <p:cNvSpPr>
            <a:spLocks noGrp="1"/>
          </p:cNvSpPr>
          <p:nvPr>
            <p:ph type="sldNum" sz="quarter" idx="12"/>
          </p:nvPr>
        </p:nvSpPr>
        <p:spPr/>
        <p:txBody>
          <a:body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21579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43BBC4-896F-40FF-BF04-F54401587E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DA61F13-6500-4C21-9501-3E737E69C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A92980F-2954-48CD-9BA0-5917C9D1B3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E9A0AF3-7E45-462F-BE95-78444A35B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DB0DDE5-D726-47B5-A40C-816F022E71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B448A95-15E3-425F-BFB5-64B8B608624C}"/>
              </a:ext>
            </a:extLst>
          </p:cNvPr>
          <p:cNvSpPr>
            <a:spLocks noGrp="1"/>
          </p:cNvSpPr>
          <p:nvPr>
            <p:ph type="dt" sz="half" idx="10"/>
          </p:nvPr>
        </p:nvSpPr>
        <p:spPr/>
        <p:txBody>
          <a:bodyPr/>
          <a:lstStyle/>
          <a:p>
            <a:fld id="{80F19000-072B-426E-8F26-7DCB17E61C70}" type="datetimeFigureOut">
              <a:rPr lang="en-IN" smtClean="0"/>
              <a:pPr/>
              <a:t>17-04-2018</a:t>
            </a:fld>
            <a:endParaRPr lang="en-IN"/>
          </a:p>
        </p:txBody>
      </p:sp>
      <p:sp>
        <p:nvSpPr>
          <p:cNvPr id="8" name="Footer Placeholder 7">
            <a:extLst>
              <a:ext uri="{FF2B5EF4-FFF2-40B4-BE49-F238E27FC236}">
                <a16:creationId xmlns:a16="http://schemas.microsoft.com/office/drawing/2014/main" xmlns="" id="{6452844A-84B6-4FD0-9AF8-511D3CD68D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4490E74-761F-41E0-ABD9-499D3C45E089}"/>
              </a:ext>
            </a:extLst>
          </p:cNvPr>
          <p:cNvSpPr>
            <a:spLocks noGrp="1"/>
          </p:cNvSpPr>
          <p:nvPr>
            <p:ph type="sldNum" sz="quarter" idx="12"/>
          </p:nvPr>
        </p:nvSpPr>
        <p:spPr/>
        <p:txBody>
          <a:body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207007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3F054-A377-4B93-A7B8-FA23EB3215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4BA8801-AC06-42AC-9A0E-7CF46A1B348E}"/>
              </a:ext>
            </a:extLst>
          </p:cNvPr>
          <p:cNvSpPr>
            <a:spLocks noGrp="1"/>
          </p:cNvSpPr>
          <p:nvPr>
            <p:ph type="dt" sz="half" idx="10"/>
          </p:nvPr>
        </p:nvSpPr>
        <p:spPr/>
        <p:txBody>
          <a:bodyPr/>
          <a:lstStyle/>
          <a:p>
            <a:fld id="{80F19000-072B-426E-8F26-7DCB17E61C70}" type="datetimeFigureOut">
              <a:rPr lang="en-IN" smtClean="0"/>
              <a:pPr/>
              <a:t>17-04-2018</a:t>
            </a:fld>
            <a:endParaRPr lang="en-IN"/>
          </a:p>
        </p:txBody>
      </p:sp>
      <p:sp>
        <p:nvSpPr>
          <p:cNvPr id="4" name="Footer Placeholder 3">
            <a:extLst>
              <a:ext uri="{FF2B5EF4-FFF2-40B4-BE49-F238E27FC236}">
                <a16:creationId xmlns:a16="http://schemas.microsoft.com/office/drawing/2014/main" xmlns="" id="{8821C359-ABAB-497E-9FAA-4A3190A8D6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2194220-BAE6-46AB-9C10-B1BDAE75D2C0}"/>
              </a:ext>
            </a:extLst>
          </p:cNvPr>
          <p:cNvSpPr>
            <a:spLocks noGrp="1"/>
          </p:cNvSpPr>
          <p:nvPr>
            <p:ph type="sldNum" sz="quarter" idx="12"/>
          </p:nvPr>
        </p:nvSpPr>
        <p:spPr/>
        <p:txBody>
          <a:body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150622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C7E8C79-F10E-4392-BAF7-4D29BEDAEF76}"/>
              </a:ext>
            </a:extLst>
          </p:cNvPr>
          <p:cNvSpPr>
            <a:spLocks noGrp="1"/>
          </p:cNvSpPr>
          <p:nvPr>
            <p:ph type="dt" sz="half" idx="10"/>
          </p:nvPr>
        </p:nvSpPr>
        <p:spPr/>
        <p:txBody>
          <a:bodyPr/>
          <a:lstStyle/>
          <a:p>
            <a:fld id="{80F19000-072B-426E-8F26-7DCB17E61C70}" type="datetimeFigureOut">
              <a:rPr lang="en-IN" smtClean="0"/>
              <a:pPr/>
              <a:t>17-04-2018</a:t>
            </a:fld>
            <a:endParaRPr lang="en-IN"/>
          </a:p>
        </p:txBody>
      </p:sp>
      <p:sp>
        <p:nvSpPr>
          <p:cNvPr id="3" name="Footer Placeholder 2">
            <a:extLst>
              <a:ext uri="{FF2B5EF4-FFF2-40B4-BE49-F238E27FC236}">
                <a16:creationId xmlns:a16="http://schemas.microsoft.com/office/drawing/2014/main" xmlns="" id="{2EA2A583-0319-4533-A75C-BC68BBBB0D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777AB7F-178F-43E7-8973-CC222F87137B}"/>
              </a:ext>
            </a:extLst>
          </p:cNvPr>
          <p:cNvSpPr>
            <a:spLocks noGrp="1"/>
          </p:cNvSpPr>
          <p:nvPr>
            <p:ph type="sldNum" sz="quarter" idx="12"/>
          </p:nvPr>
        </p:nvSpPr>
        <p:spPr/>
        <p:txBody>
          <a:body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338849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8416AD-DD9C-4A58-9172-557564637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4E929E2-234B-400F-B36B-66F8C244D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C4EE142-F00C-4850-92A6-E802AE884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48C370A-D710-4110-9123-940715D18933}"/>
              </a:ext>
            </a:extLst>
          </p:cNvPr>
          <p:cNvSpPr>
            <a:spLocks noGrp="1"/>
          </p:cNvSpPr>
          <p:nvPr>
            <p:ph type="dt" sz="half" idx="10"/>
          </p:nvPr>
        </p:nvSpPr>
        <p:spPr/>
        <p:txBody>
          <a:bodyPr/>
          <a:lstStyle/>
          <a:p>
            <a:fld id="{80F19000-072B-426E-8F26-7DCB17E61C70}" type="datetimeFigureOut">
              <a:rPr lang="en-IN" smtClean="0"/>
              <a:pPr/>
              <a:t>17-04-2018</a:t>
            </a:fld>
            <a:endParaRPr lang="en-IN"/>
          </a:p>
        </p:txBody>
      </p:sp>
      <p:sp>
        <p:nvSpPr>
          <p:cNvPr id="6" name="Footer Placeholder 5">
            <a:extLst>
              <a:ext uri="{FF2B5EF4-FFF2-40B4-BE49-F238E27FC236}">
                <a16:creationId xmlns:a16="http://schemas.microsoft.com/office/drawing/2014/main" xmlns="" id="{B520E055-0BC7-415A-B6EB-F11634C83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36A123D-688B-4DA7-B14C-94E8701974F4}"/>
              </a:ext>
            </a:extLst>
          </p:cNvPr>
          <p:cNvSpPr>
            <a:spLocks noGrp="1"/>
          </p:cNvSpPr>
          <p:nvPr>
            <p:ph type="sldNum" sz="quarter" idx="12"/>
          </p:nvPr>
        </p:nvSpPr>
        <p:spPr/>
        <p:txBody>
          <a:body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31937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265622-7A15-4682-A002-1EE0B125A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1014135-1540-43E3-A1FF-2DC9D9FA3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4F8A6F0-6E92-4994-8AE9-D3D44EB9E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37478EA-634D-4540-83A1-DA4D46072C49}"/>
              </a:ext>
            </a:extLst>
          </p:cNvPr>
          <p:cNvSpPr>
            <a:spLocks noGrp="1"/>
          </p:cNvSpPr>
          <p:nvPr>
            <p:ph type="dt" sz="half" idx="10"/>
          </p:nvPr>
        </p:nvSpPr>
        <p:spPr/>
        <p:txBody>
          <a:bodyPr/>
          <a:lstStyle/>
          <a:p>
            <a:fld id="{80F19000-072B-426E-8F26-7DCB17E61C70}" type="datetimeFigureOut">
              <a:rPr lang="en-IN" smtClean="0"/>
              <a:pPr/>
              <a:t>17-04-2018</a:t>
            </a:fld>
            <a:endParaRPr lang="en-IN"/>
          </a:p>
        </p:txBody>
      </p:sp>
      <p:sp>
        <p:nvSpPr>
          <p:cNvPr id="6" name="Footer Placeholder 5">
            <a:extLst>
              <a:ext uri="{FF2B5EF4-FFF2-40B4-BE49-F238E27FC236}">
                <a16:creationId xmlns:a16="http://schemas.microsoft.com/office/drawing/2014/main" xmlns="" id="{58E392A8-5153-4308-BAB9-C3CAD9995E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40418E4-3476-49B2-937A-BB878FFEEE9B}"/>
              </a:ext>
            </a:extLst>
          </p:cNvPr>
          <p:cNvSpPr>
            <a:spLocks noGrp="1"/>
          </p:cNvSpPr>
          <p:nvPr>
            <p:ph type="sldNum" sz="quarter" idx="12"/>
          </p:nvPr>
        </p:nvSpPr>
        <p:spPr/>
        <p:txBody>
          <a:body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284866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8CE9CE6-4EC8-42A5-AD01-636C647D0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628E499-8789-43DF-8A31-522259996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8FC424-5018-4341-8AFB-F2BDC39F0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19000-072B-426E-8F26-7DCB17E61C70}" type="datetimeFigureOut">
              <a:rPr lang="en-IN" smtClean="0"/>
              <a:pPr/>
              <a:t>17-04-2018</a:t>
            </a:fld>
            <a:endParaRPr lang="en-IN"/>
          </a:p>
        </p:txBody>
      </p:sp>
      <p:sp>
        <p:nvSpPr>
          <p:cNvPr id="5" name="Footer Placeholder 4">
            <a:extLst>
              <a:ext uri="{FF2B5EF4-FFF2-40B4-BE49-F238E27FC236}">
                <a16:creationId xmlns:a16="http://schemas.microsoft.com/office/drawing/2014/main" xmlns="" id="{BACEF2D6-3FAF-413E-A2C1-99742A569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8034EB1-8135-4108-AAD6-D082EFEB1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DDC5A-BC9A-48B7-BFD7-ABB69D19E175}" type="slidenum">
              <a:rPr lang="en-IN" smtClean="0"/>
              <a:pPr/>
              <a:t>‹#›</a:t>
            </a:fld>
            <a:endParaRPr lang="en-IN"/>
          </a:p>
        </p:txBody>
      </p:sp>
    </p:spTree>
    <p:extLst>
      <p:ext uri="{BB962C8B-B14F-4D97-AF65-F5344CB8AC3E}">
        <p14:creationId xmlns:p14="http://schemas.microsoft.com/office/powerpoint/2010/main" xmlns="" val="69024937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3973" y="1206908"/>
            <a:ext cx="8915399" cy="2262781"/>
          </a:xfrm>
        </p:spPr>
        <p:txBody>
          <a:bodyPr/>
          <a:lstStyle/>
          <a:p>
            <a:pPr algn="ctr"/>
            <a:r>
              <a:rPr lang="en-IN" dirty="0" smtClean="0"/>
              <a:t>Presentation</a:t>
            </a:r>
            <a:br>
              <a:rPr lang="en-IN" dirty="0" smtClean="0"/>
            </a:br>
            <a:r>
              <a:rPr lang="en-IN" dirty="0" smtClean="0"/>
              <a:t>by</a:t>
            </a:r>
            <a:endParaRPr lang="en-IN" dirty="0"/>
          </a:p>
        </p:txBody>
      </p:sp>
      <p:sp>
        <p:nvSpPr>
          <p:cNvPr id="3" name="Subtitle 2"/>
          <p:cNvSpPr>
            <a:spLocks noGrp="1"/>
          </p:cNvSpPr>
          <p:nvPr>
            <p:ph type="subTitle" idx="1"/>
          </p:nvPr>
        </p:nvSpPr>
        <p:spPr>
          <a:xfrm>
            <a:off x="4568634" y="3588340"/>
            <a:ext cx="2979174" cy="1655762"/>
          </a:xfr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lnSpcReduction="10000"/>
          </a:bodyPr>
          <a:lstStyle/>
          <a:p>
            <a:pPr defTabSz="914400">
              <a:lnSpc>
                <a:spcPct val="90000"/>
              </a:lnSpc>
              <a:buFont typeface="Arial" panose="020B0604020202020204" pitchFamily="34" charset="0"/>
            </a:pPr>
            <a:r>
              <a:rPr lang="en-IN" sz="2400" dirty="0">
                <a:solidFill>
                  <a:schemeClr val="lt1"/>
                </a:solidFill>
              </a:rPr>
              <a:t>Name: </a:t>
            </a:r>
            <a:r>
              <a:rPr lang="en-IN" dirty="0" err="1" smtClean="0"/>
              <a:t>Utham</a:t>
            </a:r>
            <a:r>
              <a:rPr lang="en-IN" dirty="0" smtClean="0"/>
              <a:t> </a:t>
            </a:r>
            <a:r>
              <a:rPr lang="en-IN" dirty="0" err="1" smtClean="0"/>
              <a:t>Bathoju</a:t>
            </a:r>
            <a:endParaRPr lang="en-IN" sz="2400" dirty="0">
              <a:solidFill>
                <a:schemeClr val="lt1"/>
              </a:solidFill>
            </a:endParaRPr>
          </a:p>
          <a:p>
            <a:pPr defTabSz="914400">
              <a:lnSpc>
                <a:spcPct val="90000"/>
              </a:lnSpc>
              <a:buFont typeface="Arial" panose="020B0604020202020204" pitchFamily="34" charset="0"/>
            </a:pPr>
            <a:r>
              <a:rPr lang="en-IN" sz="2400" dirty="0">
                <a:solidFill>
                  <a:schemeClr val="lt1"/>
                </a:solidFill>
              </a:rPr>
              <a:t>Student </a:t>
            </a:r>
            <a:r>
              <a:rPr lang="en-IN" sz="2400" dirty="0" smtClean="0">
                <a:solidFill>
                  <a:schemeClr val="lt1"/>
                </a:solidFill>
              </a:rPr>
              <a:t>ID:1904</a:t>
            </a:r>
            <a:endParaRPr lang="en-IN" sz="2400" dirty="0">
              <a:solidFill>
                <a:schemeClr val="lt1"/>
              </a:solidFill>
            </a:endParaRPr>
          </a:p>
          <a:p>
            <a:pPr defTabSz="914400">
              <a:lnSpc>
                <a:spcPct val="90000"/>
              </a:lnSpc>
              <a:buFont typeface="Arial" panose="020B0604020202020204" pitchFamily="34" charset="0"/>
            </a:pPr>
            <a:r>
              <a:rPr lang="en-IN" sz="2400" dirty="0">
                <a:solidFill>
                  <a:schemeClr val="lt1"/>
                </a:solidFill>
              </a:rPr>
              <a:t>Batch: 40</a:t>
            </a:r>
          </a:p>
          <a:p>
            <a:pPr defTabSz="914400">
              <a:lnSpc>
                <a:spcPct val="90000"/>
              </a:lnSpc>
              <a:buFont typeface="Arial" panose="020B0604020202020204" pitchFamily="34" charset="0"/>
            </a:pPr>
            <a:r>
              <a:rPr lang="en-IN" sz="2400" dirty="0">
                <a:solidFill>
                  <a:schemeClr val="lt1"/>
                </a:solidFill>
              </a:rPr>
              <a:t>Date: 15-Apr-2018</a:t>
            </a:r>
          </a:p>
        </p:txBody>
      </p:sp>
    </p:spTree>
    <p:extLst>
      <p:ext uri="{BB962C8B-B14F-4D97-AF65-F5344CB8AC3E}">
        <p14:creationId xmlns:p14="http://schemas.microsoft.com/office/powerpoint/2010/main" xmlns="" val="2206660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Tune Model (Part 4 - LASSO)</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2382" y="5607321"/>
            <a:ext cx="1810590" cy="54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47510" y="827830"/>
            <a:ext cx="5156929" cy="33557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98593" y="900000"/>
            <a:ext cx="3977985" cy="3696020"/>
          </a:xfrm>
          <a:prstGeom prst="rect">
            <a:avLst/>
          </a:prstGeom>
        </p:spPr>
      </p:pic>
      <p:sp>
        <p:nvSpPr>
          <p:cNvPr id="7" name="TextBox 6"/>
          <p:cNvSpPr txBox="1"/>
          <p:nvPr/>
        </p:nvSpPr>
        <p:spPr>
          <a:xfrm rot="18443599">
            <a:off x="1039755" y="2036433"/>
            <a:ext cx="1792478" cy="369332"/>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dirty="0"/>
              <a:t>Model </a:t>
            </a:r>
            <a:r>
              <a:rPr lang="en-IN" sz="1600" dirty="0"/>
              <a:t>Statistics</a:t>
            </a:r>
          </a:p>
        </p:txBody>
      </p:sp>
      <p:sp>
        <p:nvSpPr>
          <p:cNvPr id="8" name="TextBox 7"/>
          <p:cNvSpPr txBox="1"/>
          <p:nvPr/>
        </p:nvSpPr>
        <p:spPr>
          <a:xfrm>
            <a:off x="6803464" y="1140487"/>
            <a:ext cx="131157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ROC Curve</a:t>
            </a:r>
          </a:p>
        </p:txBody>
      </p:sp>
      <p:cxnSp>
        <p:nvCxnSpPr>
          <p:cNvPr id="10" name="Straight Connector 9"/>
          <p:cNvCxnSpPr/>
          <p:nvPr/>
        </p:nvCxnSpPr>
        <p:spPr>
          <a:xfrm flipH="1">
            <a:off x="6803464" y="1086144"/>
            <a:ext cx="25586" cy="2654765"/>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22993" y="1812788"/>
            <a:ext cx="3133297" cy="32266"/>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40585" y="2757842"/>
            <a:ext cx="740908"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a:t>85.5%</a:t>
            </a:r>
          </a:p>
        </p:txBody>
      </p:sp>
      <p:cxnSp>
        <p:nvCxnSpPr>
          <p:cNvPr id="18" name="Straight Arrow Connector 17"/>
          <p:cNvCxnSpPr>
            <a:stCxn id="3" idx="3"/>
            <a:endCxn id="16" idx="2"/>
          </p:cNvCxnSpPr>
          <p:nvPr/>
        </p:nvCxnSpPr>
        <p:spPr>
          <a:xfrm flipV="1">
            <a:off x="2196766" y="3096396"/>
            <a:ext cx="3914273" cy="27809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xmlns="" id="{F74B7CDB-645F-4CB4-95AE-A4B0CA9C3786}"/>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063994" y="5170002"/>
            <a:ext cx="1705069" cy="1170644"/>
          </a:xfrm>
          <a:prstGeom prst="rect">
            <a:avLst/>
          </a:prstGeom>
        </p:spPr>
      </p:pic>
      <p:sp>
        <p:nvSpPr>
          <p:cNvPr id="17" name="TextBox 16">
            <a:extLst>
              <a:ext uri="{FF2B5EF4-FFF2-40B4-BE49-F238E27FC236}">
                <a16:creationId xmlns:a16="http://schemas.microsoft.com/office/drawing/2014/main" xmlns="" id="{0C317FC1-9CF9-4CC6-844C-00DF54E6D1E8}"/>
              </a:ext>
            </a:extLst>
          </p:cNvPr>
          <p:cNvSpPr txBox="1"/>
          <p:nvPr/>
        </p:nvSpPr>
        <p:spPr>
          <a:xfrm>
            <a:off x="7186378" y="4469926"/>
            <a:ext cx="140775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Train v/s Test</a:t>
            </a:r>
          </a:p>
        </p:txBody>
      </p:sp>
      <p:pic>
        <p:nvPicPr>
          <p:cNvPr id="20" name="Picture 19">
            <a:extLst>
              <a:ext uri="{FF2B5EF4-FFF2-40B4-BE49-F238E27FC236}">
                <a16:creationId xmlns:a16="http://schemas.microsoft.com/office/drawing/2014/main" xmlns="" id="{B37CB182-02B1-4983-B1FA-9D0AF5B9B069}"/>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285293" y="5170002"/>
            <a:ext cx="1631430" cy="1170644"/>
          </a:xfrm>
          <a:prstGeom prst="rect">
            <a:avLst/>
          </a:prstGeom>
        </p:spPr>
      </p:pic>
    </p:spTree>
    <p:extLst>
      <p:ext uri="{BB962C8B-B14F-4D97-AF65-F5344CB8AC3E}">
        <p14:creationId xmlns:p14="http://schemas.microsoft.com/office/powerpoint/2010/main" xmlns="" val="364256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Tune Model (Part 5 - RIDGE)</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4783" y="5607321"/>
            <a:ext cx="1605787" cy="54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87820" y="827830"/>
            <a:ext cx="3476308" cy="33557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98593" y="900000"/>
            <a:ext cx="3977985" cy="3696020"/>
          </a:xfrm>
          <a:prstGeom prst="rect">
            <a:avLst/>
          </a:prstGeom>
        </p:spPr>
      </p:pic>
      <p:sp>
        <p:nvSpPr>
          <p:cNvPr id="7" name="TextBox 6"/>
          <p:cNvSpPr txBox="1"/>
          <p:nvPr/>
        </p:nvSpPr>
        <p:spPr>
          <a:xfrm rot="18443599">
            <a:off x="1039755" y="2036433"/>
            <a:ext cx="1792478" cy="369332"/>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dirty="0"/>
              <a:t>Model </a:t>
            </a:r>
            <a:r>
              <a:rPr lang="en-IN" sz="1600" dirty="0"/>
              <a:t>Statistics</a:t>
            </a:r>
          </a:p>
        </p:txBody>
      </p:sp>
      <p:sp>
        <p:nvSpPr>
          <p:cNvPr id="8" name="TextBox 7"/>
          <p:cNvSpPr txBox="1"/>
          <p:nvPr/>
        </p:nvSpPr>
        <p:spPr>
          <a:xfrm>
            <a:off x="6803464" y="1140487"/>
            <a:ext cx="131157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ROC Curve</a:t>
            </a:r>
          </a:p>
        </p:txBody>
      </p:sp>
      <p:cxnSp>
        <p:nvCxnSpPr>
          <p:cNvPr id="10" name="Straight Connector 9"/>
          <p:cNvCxnSpPr/>
          <p:nvPr/>
        </p:nvCxnSpPr>
        <p:spPr>
          <a:xfrm flipH="1">
            <a:off x="6689322" y="1140487"/>
            <a:ext cx="25586" cy="2654765"/>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48260" y="1796655"/>
            <a:ext cx="3133297" cy="32266"/>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40585" y="2757842"/>
            <a:ext cx="740908"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a:t>85.5%</a:t>
            </a:r>
          </a:p>
        </p:txBody>
      </p:sp>
      <p:cxnSp>
        <p:nvCxnSpPr>
          <p:cNvPr id="18" name="Straight Arrow Connector 17"/>
          <p:cNvCxnSpPr>
            <a:stCxn id="3" idx="3"/>
            <a:endCxn id="16" idx="2"/>
          </p:cNvCxnSpPr>
          <p:nvPr/>
        </p:nvCxnSpPr>
        <p:spPr>
          <a:xfrm flipV="1">
            <a:off x="2196766" y="3096396"/>
            <a:ext cx="3914273" cy="27809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xmlns="" id="{F74B7CDB-645F-4CB4-95AE-A4B0CA9C3786}"/>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138243" y="5170002"/>
            <a:ext cx="1556570" cy="1170644"/>
          </a:xfrm>
          <a:prstGeom prst="rect">
            <a:avLst/>
          </a:prstGeom>
        </p:spPr>
      </p:pic>
      <p:sp>
        <p:nvSpPr>
          <p:cNvPr id="17" name="TextBox 16">
            <a:extLst>
              <a:ext uri="{FF2B5EF4-FFF2-40B4-BE49-F238E27FC236}">
                <a16:creationId xmlns:a16="http://schemas.microsoft.com/office/drawing/2014/main" xmlns="" id="{0C317FC1-9CF9-4CC6-844C-00DF54E6D1E8}"/>
              </a:ext>
            </a:extLst>
          </p:cNvPr>
          <p:cNvSpPr txBox="1"/>
          <p:nvPr/>
        </p:nvSpPr>
        <p:spPr>
          <a:xfrm>
            <a:off x="7186378" y="4469926"/>
            <a:ext cx="140775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Train v/s Test</a:t>
            </a:r>
          </a:p>
        </p:txBody>
      </p:sp>
      <p:pic>
        <p:nvPicPr>
          <p:cNvPr id="20" name="Picture 19">
            <a:extLst>
              <a:ext uri="{FF2B5EF4-FFF2-40B4-BE49-F238E27FC236}">
                <a16:creationId xmlns:a16="http://schemas.microsoft.com/office/drawing/2014/main" xmlns="" id="{B37CB182-02B1-4983-B1FA-9D0AF5B9B069}"/>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285293" y="5184937"/>
            <a:ext cx="1631430" cy="1140774"/>
          </a:xfrm>
          <a:prstGeom prst="rect">
            <a:avLst/>
          </a:prstGeom>
        </p:spPr>
      </p:pic>
    </p:spTree>
    <p:extLst>
      <p:ext uri="{BB962C8B-B14F-4D97-AF65-F5344CB8AC3E}">
        <p14:creationId xmlns:p14="http://schemas.microsoft.com/office/powerpoint/2010/main" xmlns="" val="54992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Conclusions</a:t>
            </a:r>
          </a:p>
        </p:txBody>
      </p:sp>
      <p:graphicFrame>
        <p:nvGraphicFramePr>
          <p:cNvPr id="9" name="Diagram 8"/>
          <p:cNvGraphicFramePr/>
          <p:nvPr>
            <p:extLst>
              <p:ext uri="{D42A27DB-BD31-4B8C-83A1-F6EECF244321}">
                <p14:modId xmlns:p14="http://schemas.microsoft.com/office/powerpoint/2010/main" xmlns="" val="3616906556"/>
              </p:ext>
            </p:extLst>
          </p:nvPr>
        </p:nvGraphicFramePr>
        <p:xfrm>
          <a:off x="920954" y="1093292"/>
          <a:ext cx="1095641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0805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7698"/>
            <a:ext cx="10515600" cy="5322429"/>
          </a:xfrm>
        </p:spPr>
        <p:txBody>
          <a:bodyPr>
            <a:normAutofit fontScale="92500" lnSpcReduction="20000"/>
          </a:bodyPr>
          <a:lstStyle/>
          <a:p>
            <a:pPr marL="0" indent="0">
              <a:buNone/>
            </a:pPr>
            <a:r>
              <a:rPr lang="en-IN" b="1" u="sng" dirty="0"/>
              <a:t>Problem Statement:</a:t>
            </a:r>
          </a:p>
          <a:p>
            <a:pPr marL="0" indent="0">
              <a:buNone/>
            </a:pPr>
            <a:r>
              <a:rPr lang="en-IN" dirty="0"/>
              <a:t>A healthcare organization together with a couple of government hospitals in a city has collected information about the vitals that would reveal if the person might have a coronary heart disease in the next ten years or not. This study is useful in early identification of disease and have medical intervention if necessary. This would help not only in improving the health conditions but also the economy as it has been identified that health performance and economic performance are interlinked. Given the data, we need to develop appropriate models to identify/predict if the person likely to have heart disease or not</a:t>
            </a:r>
          </a:p>
          <a:p>
            <a:pPr marL="0" indent="0">
              <a:buNone/>
            </a:pPr>
            <a:endParaRPr lang="en-IN" b="1" u="sng" dirty="0"/>
          </a:p>
          <a:p>
            <a:pPr marL="0" indent="0">
              <a:buNone/>
            </a:pPr>
            <a:r>
              <a:rPr lang="en-IN" b="1" u="sng" dirty="0"/>
              <a:t>Business Objectives:</a:t>
            </a:r>
          </a:p>
          <a:p>
            <a:pPr>
              <a:buFont typeface="Wingdings" panose="05000000000000000000" pitchFamily="2" charset="2"/>
              <a:buChar char="§"/>
            </a:pPr>
            <a:r>
              <a:rPr lang="en-IN" dirty="0"/>
              <a:t>End result should help in detecting possible CHD for a given individual, that shall help insurance company</a:t>
            </a:r>
          </a:p>
          <a:p>
            <a:pPr lvl="1">
              <a:buFont typeface="Wingdings" panose="05000000000000000000" pitchFamily="2" charset="2"/>
              <a:buChar char="§"/>
            </a:pPr>
            <a:r>
              <a:rPr lang="en-IN" dirty="0"/>
              <a:t>Fix the premium appropriately</a:t>
            </a:r>
          </a:p>
          <a:p>
            <a:pPr lvl="1">
              <a:buFont typeface="Wingdings" panose="05000000000000000000" pitchFamily="2" charset="2"/>
              <a:buChar char="§"/>
            </a:pPr>
            <a:r>
              <a:rPr lang="en-IN" dirty="0"/>
              <a:t>Anticipate no of claims due to CHD </a:t>
            </a:r>
          </a:p>
        </p:txBody>
      </p:sp>
    </p:spTree>
    <p:extLst>
      <p:ext uri="{BB962C8B-B14F-4D97-AF65-F5344CB8AC3E}">
        <p14:creationId xmlns:p14="http://schemas.microsoft.com/office/powerpoint/2010/main" xmlns="" val="266338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Exploratory Data Analysis</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5712" y="1486501"/>
            <a:ext cx="2833717" cy="6840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5712" y="5708821"/>
            <a:ext cx="1954283" cy="72000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05712" y="2835657"/>
            <a:ext cx="6623998" cy="7200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05712" y="4247194"/>
            <a:ext cx="3414195" cy="720000"/>
          </a:xfrm>
          <a:prstGeom prst="rect">
            <a:avLst/>
          </a:prstGeom>
        </p:spPr>
      </p:pic>
      <p:sp>
        <p:nvSpPr>
          <p:cNvPr id="21" name="Oval 20"/>
          <p:cNvSpPr/>
          <p:nvPr/>
        </p:nvSpPr>
        <p:spPr>
          <a:xfrm>
            <a:off x="2989007" y="3195247"/>
            <a:ext cx="216310" cy="180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2473181" y="2924978"/>
            <a:ext cx="216310" cy="180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2478465" y="3195247"/>
            <a:ext cx="216310" cy="180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p:cNvCxnSpPr>
            <a:stCxn id="22" idx="5"/>
          </p:cNvCxnSpPr>
          <p:nvPr/>
        </p:nvCxnSpPr>
        <p:spPr>
          <a:xfrm>
            <a:off x="2657813" y="3078618"/>
            <a:ext cx="1648716" cy="696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581336" y="3297378"/>
            <a:ext cx="1725193" cy="478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097162" y="3309303"/>
            <a:ext cx="1209367" cy="46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06529" y="3502504"/>
            <a:ext cx="3202529" cy="584775"/>
          </a:xfrm>
          <a:prstGeom prst="rect">
            <a:avLst/>
          </a:prstGeom>
          <a:no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t>NA were found in A2, A15, A16</a:t>
            </a:r>
          </a:p>
          <a:p>
            <a:pPr marL="285750" indent="-285750">
              <a:buFontTx/>
              <a:buChar char="-"/>
            </a:pPr>
            <a:endParaRPr lang="en-IN" sz="1600" dirty="0"/>
          </a:p>
        </p:txBody>
      </p:sp>
      <p:sp>
        <p:nvSpPr>
          <p:cNvPr id="32" name="Line Callout 1 31"/>
          <p:cNvSpPr/>
          <p:nvPr/>
        </p:nvSpPr>
        <p:spPr>
          <a:xfrm>
            <a:off x="5648631" y="1474308"/>
            <a:ext cx="2610465" cy="612648"/>
          </a:xfrm>
          <a:prstGeom prst="borderCallout1">
            <a:avLst>
              <a:gd name="adj1" fmla="val 18750"/>
              <a:gd name="adj2" fmla="val -8333"/>
              <a:gd name="adj3" fmla="val 67563"/>
              <a:gd name="adj4" fmla="val -1401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Total Number of NAs </a:t>
            </a:r>
          </a:p>
        </p:txBody>
      </p:sp>
      <p:sp>
        <p:nvSpPr>
          <p:cNvPr id="33" name="Line Callout 1 32"/>
          <p:cNvSpPr/>
          <p:nvPr/>
        </p:nvSpPr>
        <p:spPr>
          <a:xfrm>
            <a:off x="6617111" y="4313392"/>
            <a:ext cx="3682180" cy="612648"/>
          </a:xfrm>
          <a:prstGeom prst="borderCallout1">
            <a:avLst>
              <a:gd name="adj1" fmla="val 18750"/>
              <a:gd name="adj2" fmla="val -8333"/>
              <a:gd name="adj3" fmla="val 83612"/>
              <a:gd name="adj4" fmla="val -702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Range for Column A21, since it is normally distributed</a:t>
            </a:r>
          </a:p>
        </p:txBody>
      </p:sp>
      <p:sp>
        <p:nvSpPr>
          <p:cNvPr id="34" name="Line Callout 1 33"/>
          <p:cNvSpPr/>
          <p:nvPr/>
        </p:nvSpPr>
        <p:spPr>
          <a:xfrm>
            <a:off x="5112773" y="5708821"/>
            <a:ext cx="3682180" cy="612648"/>
          </a:xfrm>
          <a:prstGeom prst="borderCallout1">
            <a:avLst>
              <a:gd name="adj1" fmla="val 18750"/>
              <a:gd name="adj2" fmla="val -8333"/>
              <a:gd name="adj3" fmla="val 83612"/>
              <a:gd name="adj4" fmla="val -702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Frequency for each bin of column A21</a:t>
            </a:r>
          </a:p>
        </p:txBody>
      </p:sp>
      <p:pic>
        <p:nvPicPr>
          <p:cNvPr id="7" name="Picture 6">
            <a:extLst>
              <a:ext uri="{FF2B5EF4-FFF2-40B4-BE49-F238E27FC236}">
                <a16:creationId xmlns:a16="http://schemas.microsoft.com/office/drawing/2014/main" xmlns="" id="{96A05ED4-F9D2-4349-A06B-4A0A02CB17E2}"/>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698697" y="5001905"/>
            <a:ext cx="1013240" cy="1013240"/>
          </a:xfrm>
          <a:prstGeom prst="rect">
            <a:avLst/>
          </a:prstGeom>
        </p:spPr>
      </p:pic>
    </p:spTree>
    <p:extLst>
      <p:ext uri="{BB962C8B-B14F-4D97-AF65-F5344CB8AC3E}">
        <p14:creationId xmlns:p14="http://schemas.microsoft.com/office/powerpoint/2010/main" xmlns="" val="424578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Exploratory Data Analysis</a:t>
            </a:r>
          </a:p>
        </p:txBody>
      </p:sp>
      <p:cxnSp>
        <p:nvCxnSpPr>
          <p:cNvPr id="25" name="Straight Arrow Connector 24"/>
          <p:cNvCxnSpPr>
            <a:cxnSpLocks/>
          </p:cNvCxnSpPr>
          <p:nvPr/>
        </p:nvCxnSpPr>
        <p:spPr>
          <a:xfrm>
            <a:off x="-31551" y="1856266"/>
            <a:ext cx="1648716" cy="696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2907" y="2535582"/>
            <a:ext cx="3202529" cy="830997"/>
          </a:xfrm>
          <a:prstGeom prst="rect">
            <a:avLst/>
          </a:prstGeom>
          <a:noFill/>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Tx/>
              <a:buChar char="-"/>
            </a:pPr>
            <a:r>
              <a:rPr lang="en-IN" sz="1600" dirty="0"/>
              <a:t>Observations which had values from A5:A12 &gt; 1000 were termed outliers and dropped</a:t>
            </a:r>
          </a:p>
        </p:txBody>
      </p:sp>
      <p:pic>
        <p:nvPicPr>
          <p:cNvPr id="5" name="Picture 4">
            <a:extLst>
              <a:ext uri="{FF2B5EF4-FFF2-40B4-BE49-F238E27FC236}">
                <a16:creationId xmlns:a16="http://schemas.microsoft.com/office/drawing/2014/main" xmlns="" id="{D6E56F19-102F-4B4D-9EA0-B0AF0E162DA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625601"/>
            <a:ext cx="11443077" cy="357038"/>
          </a:xfrm>
          <a:prstGeom prst="rect">
            <a:avLst/>
          </a:prstGeom>
        </p:spPr>
      </p:pic>
      <p:cxnSp>
        <p:nvCxnSpPr>
          <p:cNvPr id="20" name="Straight Arrow Connector 19">
            <a:extLst>
              <a:ext uri="{FF2B5EF4-FFF2-40B4-BE49-F238E27FC236}">
                <a16:creationId xmlns:a16="http://schemas.microsoft.com/office/drawing/2014/main" xmlns="" id="{5ABD7D34-F875-433D-BCB7-AB79D2CE2AC0}"/>
              </a:ext>
            </a:extLst>
          </p:cNvPr>
          <p:cNvCxnSpPr>
            <a:cxnSpLocks/>
          </p:cNvCxnSpPr>
          <p:nvPr/>
        </p:nvCxnSpPr>
        <p:spPr>
          <a:xfrm>
            <a:off x="324876" y="1675488"/>
            <a:ext cx="1474895" cy="86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6877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Approach</a:t>
            </a:r>
          </a:p>
        </p:txBody>
      </p:sp>
      <p:sp>
        <p:nvSpPr>
          <p:cNvPr id="5" name="Freeform 4"/>
          <p:cNvSpPr/>
          <p:nvPr/>
        </p:nvSpPr>
        <p:spPr>
          <a:xfrm>
            <a:off x="2946395" y="962274"/>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tx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sz="1600" kern="1200" dirty="0"/>
              <a:t>Exploratory Data Analysis</a:t>
            </a:r>
          </a:p>
        </p:txBody>
      </p:sp>
      <p:sp>
        <p:nvSpPr>
          <p:cNvPr id="6" name="Freeform 5"/>
          <p:cNvSpPr/>
          <p:nvPr/>
        </p:nvSpPr>
        <p:spPr>
          <a:xfrm>
            <a:off x="4414688" y="893450"/>
            <a:ext cx="4860000" cy="900000"/>
          </a:xfrm>
          <a:custGeom>
            <a:avLst/>
            <a:gdLst>
              <a:gd name="connsiteX0" fmla="*/ 116152 w 696898"/>
              <a:gd name="connsiteY0" fmla="*/ 0 h 10324295"/>
              <a:gd name="connsiteX1" fmla="*/ 580746 w 696898"/>
              <a:gd name="connsiteY1" fmla="*/ 0 h 10324295"/>
              <a:gd name="connsiteX2" fmla="*/ 696898 w 696898"/>
              <a:gd name="connsiteY2" fmla="*/ 116152 h 10324295"/>
              <a:gd name="connsiteX3" fmla="*/ 696898 w 696898"/>
              <a:gd name="connsiteY3" fmla="*/ 10324295 h 10324295"/>
              <a:gd name="connsiteX4" fmla="*/ 696898 w 696898"/>
              <a:gd name="connsiteY4" fmla="*/ 10324295 h 10324295"/>
              <a:gd name="connsiteX5" fmla="*/ 0 w 696898"/>
              <a:gd name="connsiteY5" fmla="*/ 10324295 h 10324295"/>
              <a:gd name="connsiteX6" fmla="*/ 0 w 696898"/>
              <a:gd name="connsiteY6" fmla="*/ 10324295 h 10324295"/>
              <a:gd name="connsiteX7" fmla="*/ 0 w 696898"/>
              <a:gd name="connsiteY7" fmla="*/ 116152 h 10324295"/>
              <a:gd name="connsiteX8" fmla="*/ 116152 w 696898"/>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898" h="10324295">
                <a:moveTo>
                  <a:pt x="696898" y="1720755"/>
                </a:moveTo>
                <a:lnTo>
                  <a:pt x="696898" y="8603540"/>
                </a:lnTo>
                <a:cubicBezTo>
                  <a:pt x="696898" y="9553883"/>
                  <a:pt x="693388" y="10324288"/>
                  <a:pt x="689058" y="10324288"/>
                </a:cubicBezTo>
                <a:lnTo>
                  <a:pt x="0" y="10324288"/>
                </a:lnTo>
                <a:lnTo>
                  <a:pt x="0" y="10324288"/>
                </a:lnTo>
                <a:lnTo>
                  <a:pt x="0" y="7"/>
                </a:lnTo>
                <a:lnTo>
                  <a:pt x="0" y="7"/>
                </a:lnTo>
                <a:lnTo>
                  <a:pt x="689058" y="7"/>
                </a:lnTo>
                <a:cubicBezTo>
                  <a:pt x="693388" y="7"/>
                  <a:pt x="696898" y="770412"/>
                  <a:pt x="696898" y="1720755"/>
                </a:cubicBezTo>
                <a:close/>
              </a:path>
            </a:pathLst>
          </a:custGeom>
          <a:noFill/>
          <a:ln>
            <a:no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40" rIns="41640" bIns="41641"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Check dimensions and summary</a:t>
            </a:r>
          </a:p>
          <a:p>
            <a:pPr marL="114300" lvl="1" indent="-114300" algn="l" defTabSz="533400">
              <a:lnSpc>
                <a:spcPct val="90000"/>
              </a:lnSpc>
              <a:spcBef>
                <a:spcPct val="0"/>
              </a:spcBef>
              <a:spcAft>
                <a:spcPct val="15000"/>
              </a:spcAft>
              <a:buChar char="••"/>
            </a:pPr>
            <a:r>
              <a:rPr lang="en-US" sz="1200" kern="1200" dirty="0"/>
              <a:t>Check NA and NA patterns</a:t>
            </a:r>
          </a:p>
          <a:p>
            <a:pPr marL="114300" lvl="1" indent="-114300" algn="l" defTabSz="533400">
              <a:lnSpc>
                <a:spcPct val="90000"/>
              </a:lnSpc>
              <a:spcBef>
                <a:spcPct val="0"/>
              </a:spcBef>
              <a:spcAft>
                <a:spcPct val="15000"/>
              </a:spcAft>
              <a:buChar char="••"/>
            </a:pPr>
            <a:r>
              <a:rPr lang="en-US" sz="1200" kern="1200" dirty="0"/>
              <a:t>Check and separate categorical variables from data set</a:t>
            </a:r>
          </a:p>
          <a:p>
            <a:pPr marL="114300" lvl="1" indent="-114300" algn="l" defTabSz="533400">
              <a:lnSpc>
                <a:spcPct val="90000"/>
              </a:lnSpc>
              <a:spcBef>
                <a:spcPct val="0"/>
              </a:spcBef>
              <a:spcAft>
                <a:spcPct val="15000"/>
              </a:spcAft>
              <a:buChar char="••"/>
            </a:pPr>
            <a:r>
              <a:rPr lang="en-US" sz="1200" kern="1200" dirty="0"/>
              <a:t>Check if variable can binned</a:t>
            </a:r>
          </a:p>
        </p:txBody>
      </p:sp>
      <p:sp>
        <p:nvSpPr>
          <p:cNvPr id="7" name="Freeform 6"/>
          <p:cNvSpPr/>
          <p:nvPr/>
        </p:nvSpPr>
        <p:spPr>
          <a:xfrm>
            <a:off x="2946396" y="1829419"/>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tx1">
              <a:lumMod val="65000"/>
              <a:lumOff val="35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sz="1600" kern="1200" dirty="0"/>
              <a:t>Pre-Processing</a:t>
            </a:r>
          </a:p>
        </p:txBody>
      </p:sp>
      <p:sp>
        <p:nvSpPr>
          <p:cNvPr id="8" name="Freeform 7"/>
          <p:cNvSpPr/>
          <p:nvPr/>
        </p:nvSpPr>
        <p:spPr>
          <a:xfrm>
            <a:off x="4404429" y="1760595"/>
            <a:ext cx="486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Split the data into train and test</a:t>
            </a:r>
          </a:p>
          <a:p>
            <a:pPr marL="114300" lvl="1" indent="-114300" algn="l" defTabSz="533400">
              <a:lnSpc>
                <a:spcPct val="90000"/>
              </a:lnSpc>
              <a:spcBef>
                <a:spcPct val="0"/>
              </a:spcBef>
              <a:spcAft>
                <a:spcPct val="15000"/>
              </a:spcAft>
              <a:buChar char="••"/>
            </a:pPr>
            <a:r>
              <a:rPr lang="en-US" sz="1200" kern="1200" dirty="0"/>
              <a:t>Impute train metrics (mean, median, mode, SD etc.) to test set</a:t>
            </a:r>
          </a:p>
          <a:p>
            <a:pPr marL="114300" lvl="1" indent="-114300" algn="l" defTabSz="533400">
              <a:lnSpc>
                <a:spcPct val="90000"/>
              </a:lnSpc>
              <a:spcBef>
                <a:spcPct val="0"/>
              </a:spcBef>
              <a:spcAft>
                <a:spcPct val="15000"/>
              </a:spcAft>
              <a:buChar char="••"/>
            </a:pPr>
            <a:r>
              <a:rPr lang="en-US" sz="1200" kern="1200" dirty="0"/>
              <a:t>Drop columns which are uniform or with rare occurrence</a:t>
            </a:r>
          </a:p>
        </p:txBody>
      </p:sp>
      <p:sp>
        <p:nvSpPr>
          <p:cNvPr id="9" name="Freeform 8"/>
          <p:cNvSpPr/>
          <p:nvPr/>
        </p:nvSpPr>
        <p:spPr>
          <a:xfrm>
            <a:off x="2946396" y="2696566"/>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bg2">
              <a:lumMod val="5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kern="1200" dirty="0"/>
              <a:t>Build Model and test</a:t>
            </a:r>
          </a:p>
        </p:txBody>
      </p:sp>
      <p:sp>
        <p:nvSpPr>
          <p:cNvPr id="10" name="Freeform 9"/>
          <p:cNvSpPr/>
          <p:nvPr/>
        </p:nvSpPr>
        <p:spPr>
          <a:xfrm>
            <a:off x="4424098" y="2617910"/>
            <a:ext cx="486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prstDash val="dashDot"/>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Run the model</a:t>
            </a:r>
          </a:p>
          <a:p>
            <a:pPr marL="114300" lvl="1" indent="-114300" algn="l" defTabSz="533400">
              <a:lnSpc>
                <a:spcPct val="90000"/>
              </a:lnSpc>
              <a:spcBef>
                <a:spcPct val="0"/>
              </a:spcBef>
              <a:spcAft>
                <a:spcPct val="15000"/>
              </a:spcAft>
              <a:buChar char="••"/>
            </a:pPr>
            <a:r>
              <a:rPr lang="en-US" sz="1200" kern="1200" dirty="0"/>
              <a:t>Plot ROC</a:t>
            </a:r>
          </a:p>
          <a:p>
            <a:pPr marL="114300" lvl="1" indent="-114300" algn="l" defTabSz="533400">
              <a:lnSpc>
                <a:spcPct val="90000"/>
              </a:lnSpc>
              <a:spcBef>
                <a:spcPct val="0"/>
              </a:spcBef>
              <a:spcAft>
                <a:spcPct val="15000"/>
              </a:spcAft>
              <a:buChar char="••"/>
            </a:pPr>
            <a:r>
              <a:rPr lang="en-US" sz="1200" kern="1200" dirty="0"/>
              <a:t>Check confusion-matrix</a:t>
            </a:r>
          </a:p>
        </p:txBody>
      </p:sp>
      <p:sp>
        <p:nvSpPr>
          <p:cNvPr id="11" name="Freeform 10"/>
          <p:cNvSpPr/>
          <p:nvPr/>
        </p:nvSpPr>
        <p:spPr>
          <a:xfrm>
            <a:off x="2966915" y="3532414"/>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rgbClr val="002060"/>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431" tIns="386487" rIns="11430" bIns="386485" numCol="1" spcCol="1270" anchor="ctr" anchorCtr="0">
            <a:noAutofit/>
          </a:bodyPr>
          <a:lstStyle/>
          <a:p>
            <a:pPr lvl="0" algn="ctr" defTabSz="800100">
              <a:lnSpc>
                <a:spcPct val="90000"/>
              </a:lnSpc>
              <a:spcBef>
                <a:spcPct val="0"/>
              </a:spcBef>
              <a:spcAft>
                <a:spcPct val="35000"/>
              </a:spcAft>
            </a:pPr>
            <a:r>
              <a:rPr lang="en-US" sz="1600" kern="1200" dirty="0"/>
              <a:t>Tune the model (Part 1)</a:t>
            </a:r>
          </a:p>
        </p:txBody>
      </p:sp>
      <p:sp>
        <p:nvSpPr>
          <p:cNvPr id="12" name="Freeform 11"/>
          <p:cNvSpPr/>
          <p:nvPr/>
        </p:nvSpPr>
        <p:spPr>
          <a:xfrm>
            <a:off x="4424948" y="3453760"/>
            <a:ext cx="360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prstDash val="dashDot"/>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Apply step AIC</a:t>
            </a:r>
          </a:p>
          <a:p>
            <a:pPr marL="114300" lvl="1" indent="-114300" algn="l" defTabSz="533400">
              <a:lnSpc>
                <a:spcPct val="90000"/>
              </a:lnSpc>
              <a:spcBef>
                <a:spcPct val="0"/>
              </a:spcBef>
              <a:spcAft>
                <a:spcPct val="15000"/>
              </a:spcAft>
              <a:buChar char="••"/>
            </a:pPr>
            <a:r>
              <a:rPr lang="en-US" sz="1200" kern="1200" dirty="0"/>
              <a:t>Plot ROC</a:t>
            </a:r>
          </a:p>
          <a:p>
            <a:pPr marL="114300" lvl="1" indent="-114300" algn="l" defTabSz="533400">
              <a:lnSpc>
                <a:spcPct val="90000"/>
              </a:lnSpc>
              <a:spcBef>
                <a:spcPct val="0"/>
              </a:spcBef>
              <a:spcAft>
                <a:spcPct val="15000"/>
              </a:spcAft>
              <a:buChar char="••"/>
            </a:pPr>
            <a:r>
              <a:rPr lang="en-US" sz="1200" kern="1200" dirty="0"/>
              <a:t>Check confusion matrix</a:t>
            </a:r>
          </a:p>
        </p:txBody>
      </p:sp>
      <p:sp>
        <p:nvSpPr>
          <p:cNvPr id="13" name="Freeform 12"/>
          <p:cNvSpPr/>
          <p:nvPr/>
        </p:nvSpPr>
        <p:spPr>
          <a:xfrm>
            <a:off x="2966915" y="4402916"/>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accent5"/>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1431" tIns="386487" rIns="11430" bIns="386485" numCol="1" spcCol="1270" anchor="ctr" anchorCtr="0">
            <a:noAutofit/>
          </a:bodyPr>
          <a:lstStyle/>
          <a:p>
            <a:pPr lvl="0" algn="ctr" defTabSz="800100">
              <a:lnSpc>
                <a:spcPct val="90000"/>
              </a:lnSpc>
              <a:spcBef>
                <a:spcPct val="0"/>
              </a:spcBef>
              <a:spcAft>
                <a:spcPct val="35000"/>
              </a:spcAft>
            </a:pPr>
            <a:r>
              <a:rPr lang="en-US" sz="1600" kern="1200" dirty="0"/>
              <a:t>Tune the model (Part 2)</a:t>
            </a:r>
          </a:p>
        </p:txBody>
      </p:sp>
      <p:sp>
        <p:nvSpPr>
          <p:cNvPr id="14" name="Freeform 13"/>
          <p:cNvSpPr/>
          <p:nvPr/>
        </p:nvSpPr>
        <p:spPr>
          <a:xfrm>
            <a:off x="4424948" y="4402918"/>
            <a:ext cx="360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ln>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Check VIF</a:t>
            </a:r>
            <a:r>
              <a:rPr lang="en-US" sz="1200" dirty="0"/>
              <a:t> and </a:t>
            </a:r>
            <a:r>
              <a:rPr lang="en-US" sz="1200" kern="1200" dirty="0"/>
              <a:t>drop columns with high VIF</a:t>
            </a:r>
          </a:p>
          <a:p>
            <a:pPr marL="114300" lvl="1" indent="-114300" algn="l" defTabSz="533400">
              <a:lnSpc>
                <a:spcPct val="90000"/>
              </a:lnSpc>
              <a:spcBef>
                <a:spcPct val="0"/>
              </a:spcBef>
              <a:spcAft>
                <a:spcPct val="15000"/>
              </a:spcAft>
              <a:buChar char="••"/>
            </a:pPr>
            <a:r>
              <a:rPr lang="en-US" sz="1200" kern="1200" dirty="0"/>
              <a:t>Build the model</a:t>
            </a:r>
          </a:p>
          <a:p>
            <a:pPr marL="114300" lvl="1" indent="-114300" algn="l" defTabSz="533400">
              <a:lnSpc>
                <a:spcPct val="90000"/>
              </a:lnSpc>
              <a:spcBef>
                <a:spcPct val="0"/>
              </a:spcBef>
              <a:spcAft>
                <a:spcPct val="15000"/>
              </a:spcAft>
              <a:buChar char="••"/>
            </a:pPr>
            <a:r>
              <a:rPr lang="en-US" sz="1200" kern="1200" dirty="0"/>
              <a:t>Plot ROC</a:t>
            </a:r>
          </a:p>
          <a:p>
            <a:pPr marL="114300" lvl="1" indent="-114300" algn="l" defTabSz="533400">
              <a:lnSpc>
                <a:spcPct val="90000"/>
              </a:lnSpc>
              <a:spcBef>
                <a:spcPct val="0"/>
              </a:spcBef>
              <a:spcAft>
                <a:spcPct val="15000"/>
              </a:spcAft>
              <a:buChar char="••"/>
            </a:pPr>
            <a:r>
              <a:rPr lang="en-US" sz="1200" kern="1200" dirty="0"/>
              <a:t>Check Confusion Matrix</a:t>
            </a:r>
          </a:p>
        </p:txBody>
      </p:sp>
      <p:sp>
        <p:nvSpPr>
          <p:cNvPr id="15" name="Freeform 14"/>
          <p:cNvSpPr/>
          <p:nvPr/>
        </p:nvSpPr>
        <p:spPr>
          <a:xfrm>
            <a:off x="2966915" y="5355097"/>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16" tIns="380772" rIns="5715" bIns="380770" numCol="1" spcCol="1270" anchor="ctr" anchorCtr="0">
            <a:noAutofit/>
          </a:bodyPr>
          <a:lstStyle/>
          <a:p>
            <a:pPr lvl="0" algn="ctr" defTabSz="400050">
              <a:lnSpc>
                <a:spcPct val="90000"/>
              </a:lnSpc>
              <a:spcBef>
                <a:spcPct val="0"/>
              </a:spcBef>
              <a:spcAft>
                <a:spcPct val="35000"/>
              </a:spcAft>
            </a:pPr>
            <a:r>
              <a:rPr lang="en-US" sz="1600" kern="1200" dirty="0"/>
              <a:t>Tune the model (Part 3)</a:t>
            </a:r>
          </a:p>
        </p:txBody>
      </p:sp>
      <p:sp>
        <p:nvSpPr>
          <p:cNvPr id="16" name="Freeform 15"/>
          <p:cNvSpPr/>
          <p:nvPr/>
        </p:nvSpPr>
        <p:spPr>
          <a:xfrm>
            <a:off x="4424948" y="5355098"/>
            <a:ext cx="360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Apply SMOTE</a:t>
            </a:r>
          </a:p>
          <a:p>
            <a:pPr marL="114300" lvl="1" indent="-114300" algn="l" defTabSz="533400">
              <a:lnSpc>
                <a:spcPct val="90000"/>
              </a:lnSpc>
              <a:spcBef>
                <a:spcPct val="0"/>
              </a:spcBef>
              <a:spcAft>
                <a:spcPct val="15000"/>
              </a:spcAft>
              <a:buChar char="••"/>
            </a:pPr>
            <a:r>
              <a:rPr lang="en-US" sz="1200" kern="1200" dirty="0"/>
              <a:t>Build the model</a:t>
            </a:r>
          </a:p>
          <a:p>
            <a:pPr marL="114300" lvl="1" indent="-114300" algn="l" defTabSz="533400">
              <a:lnSpc>
                <a:spcPct val="90000"/>
              </a:lnSpc>
              <a:spcBef>
                <a:spcPct val="0"/>
              </a:spcBef>
              <a:spcAft>
                <a:spcPct val="15000"/>
              </a:spcAft>
              <a:buChar char="••"/>
            </a:pPr>
            <a:r>
              <a:rPr lang="en-US" sz="1200" kern="1200" dirty="0"/>
              <a:t>Plot ROC</a:t>
            </a:r>
          </a:p>
          <a:p>
            <a:pPr marL="114300" lvl="1" indent="-114300" algn="l" defTabSz="533400">
              <a:lnSpc>
                <a:spcPct val="90000"/>
              </a:lnSpc>
              <a:spcBef>
                <a:spcPct val="0"/>
              </a:spcBef>
              <a:spcAft>
                <a:spcPct val="15000"/>
              </a:spcAft>
              <a:buChar char="••"/>
            </a:pPr>
            <a:r>
              <a:rPr lang="en-US" sz="1200" kern="1200" dirty="0"/>
              <a:t>Check Confusion Matrix</a:t>
            </a:r>
          </a:p>
        </p:txBody>
      </p:sp>
    </p:spTree>
    <p:extLst>
      <p:ext uri="{BB962C8B-B14F-4D97-AF65-F5344CB8AC3E}">
        <p14:creationId xmlns:p14="http://schemas.microsoft.com/office/powerpoint/2010/main" xmlns="" val="255801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Approach(contd.)</a:t>
            </a:r>
          </a:p>
        </p:txBody>
      </p:sp>
      <p:sp>
        <p:nvSpPr>
          <p:cNvPr id="5" name="Freeform 4"/>
          <p:cNvSpPr/>
          <p:nvPr/>
        </p:nvSpPr>
        <p:spPr>
          <a:xfrm>
            <a:off x="2946395" y="962274"/>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tx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sz="1600" kern="1200" dirty="0"/>
              <a:t>Apply LASSO</a:t>
            </a:r>
          </a:p>
        </p:txBody>
      </p:sp>
      <p:sp>
        <p:nvSpPr>
          <p:cNvPr id="6" name="Freeform 5"/>
          <p:cNvSpPr/>
          <p:nvPr/>
        </p:nvSpPr>
        <p:spPr>
          <a:xfrm>
            <a:off x="4414688" y="893450"/>
            <a:ext cx="4860000" cy="900000"/>
          </a:xfrm>
          <a:custGeom>
            <a:avLst/>
            <a:gdLst>
              <a:gd name="connsiteX0" fmla="*/ 116152 w 696898"/>
              <a:gd name="connsiteY0" fmla="*/ 0 h 10324295"/>
              <a:gd name="connsiteX1" fmla="*/ 580746 w 696898"/>
              <a:gd name="connsiteY1" fmla="*/ 0 h 10324295"/>
              <a:gd name="connsiteX2" fmla="*/ 696898 w 696898"/>
              <a:gd name="connsiteY2" fmla="*/ 116152 h 10324295"/>
              <a:gd name="connsiteX3" fmla="*/ 696898 w 696898"/>
              <a:gd name="connsiteY3" fmla="*/ 10324295 h 10324295"/>
              <a:gd name="connsiteX4" fmla="*/ 696898 w 696898"/>
              <a:gd name="connsiteY4" fmla="*/ 10324295 h 10324295"/>
              <a:gd name="connsiteX5" fmla="*/ 0 w 696898"/>
              <a:gd name="connsiteY5" fmla="*/ 10324295 h 10324295"/>
              <a:gd name="connsiteX6" fmla="*/ 0 w 696898"/>
              <a:gd name="connsiteY6" fmla="*/ 10324295 h 10324295"/>
              <a:gd name="connsiteX7" fmla="*/ 0 w 696898"/>
              <a:gd name="connsiteY7" fmla="*/ 116152 h 10324295"/>
              <a:gd name="connsiteX8" fmla="*/ 116152 w 696898"/>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898" h="10324295">
                <a:moveTo>
                  <a:pt x="696898" y="1720755"/>
                </a:moveTo>
                <a:lnTo>
                  <a:pt x="696898" y="8603540"/>
                </a:lnTo>
                <a:cubicBezTo>
                  <a:pt x="696898" y="9553883"/>
                  <a:pt x="693388" y="10324288"/>
                  <a:pt x="689058" y="10324288"/>
                </a:cubicBezTo>
                <a:lnTo>
                  <a:pt x="0" y="10324288"/>
                </a:lnTo>
                <a:lnTo>
                  <a:pt x="0" y="10324288"/>
                </a:lnTo>
                <a:lnTo>
                  <a:pt x="0" y="7"/>
                </a:lnTo>
                <a:lnTo>
                  <a:pt x="0" y="7"/>
                </a:lnTo>
                <a:lnTo>
                  <a:pt x="689058" y="7"/>
                </a:lnTo>
                <a:cubicBezTo>
                  <a:pt x="693388" y="7"/>
                  <a:pt x="696898" y="770412"/>
                  <a:pt x="696898" y="1720755"/>
                </a:cubicBezTo>
                <a:close/>
              </a:path>
            </a:pathLst>
          </a:custGeom>
          <a:noFill/>
          <a:ln>
            <a:no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40" rIns="41640" bIns="41641" numCol="1" spcCol="1270" anchor="ctr" anchorCtr="0">
            <a:noAutofit/>
          </a:bodyPr>
          <a:lstStyle/>
          <a:p>
            <a:pPr marL="114300" lvl="1" indent="-114300" defTabSz="533400">
              <a:lnSpc>
                <a:spcPct val="90000"/>
              </a:lnSpc>
              <a:spcBef>
                <a:spcPct val="0"/>
              </a:spcBef>
              <a:spcAft>
                <a:spcPct val="15000"/>
              </a:spcAft>
              <a:buChar char="••"/>
            </a:pPr>
            <a:r>
              <a:rPr lang="en-US" sz="1200" dirty="0"/>
              <a:t>Build the model with </a:t>
            </a:r>
            <a:r>
              <a:rPr lang="en-US" sz="1200" dirty="0" err="1"/>
              <a:t>glmnet</a:t>
            </a:r>
            <a:r>
              <a:rPr lang="en-US" sz="1200" dirty="0"/>
              <a:t>() and alpha = 1</a:t>
            </a:r>
          </a:p>
          <a:p>
            <a:pPr marL="114300" lvl="1" indent="-114300" defTabSz="533400">
              <a:lnSpc>
                <a:spcPct val="90000"/>
              </a:lnSpc>
              <a:spcBef>
                <a:spcPct val="0"/>
              </a:spcBef>
              <a:spcAft>
                <a:spcPct val="15000"/>
              </a:spcAft>
              <a:buChar char="••"/>
            </a:pPr>
            <a:r>
              <a:rPr lang="en-US" sz="1200" dirty="0"/>
              <a:t>Plot ROC</a:t>
            </a:r>
          </a:p>
          <a:p>
            <a:pPr marL="114300" lvl="1" indent="-114300" defTabSz="533400">
              <a:lnSpc>
                <a:spcPct val="90000"/>
              </a:lnSpc>
              <a:spcBef>
                <a:spcPct val="0"/>
              </a:spcBef>
              <a:spcAft>
                <a:spcPct val="15000"/>
              </a:spcAft>
              <a:buChar char="••"/>
            </a:pPr>
            <a:r>
              <a:rPr lang="en-US" sz="1200" dirty="0"/>
              <a:t>Check Confusion Matrix</a:t>
            </a:r>
          </a:p>
          <a:p>
            <a:pPr marL="114300" lvl="1" indent="-114300" algn="l" defTabSz="533400">
              <a:lnSpc>
                <a:spcPct val="90000"/>
              </a:lnSpc>
              <a:spcBef>
                <a:spcPct val="0"/>
              </a:spcBef>
              <a:spcAft>
                <a:spcPct val="15000"/>
              </a:spcAft>
              <a:buChar char="••"/>
            </a:pPr>
            <a:r>
              <a:rPr lang="en-US" sz="1200" kern="1200" dirty="0"/>
              <a:t>Check Sensitivity</a:t>
            </a:r>
          </a:p>
        </p:txBody>
      </p:sp>
      <p:sp>
        <p:nvSpPr>
          <p:cNvPr id="7" name="Freeform 6"/>
          <p:cNvSpPr/>
          <p:nvPr/>
        </p:nvSpPr>
        <p:spPr>
          <a:xfrm>
            <a:off x="2946396" y="1829419"/>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tx1">
              <a:lumMod val="65000"/>
              <a:lumOff val="35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sz="1600" kern="1200" dirty="0"/>
              <a:t>Apply RIDGE</a:t>
            </a:r>
          </a:p>
        </p:txBody>
      </p:sp>
      <p:sp>
        <p:nvSpPr>
          <p:cNvPr id="8" name="Freeform 7"/>
          <p:cNvSpPr/>
          <p:nvPr/>
        </p:nvSpPr>
        <p:spPr>
          <a:xfrm>
            <a:off x="4404429" y="1760595"/>
            <a:ext cx="486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defTabSz="533400">
              <a:lnSpc>
                <a:spcPct val="90000"/>
              </a:lnSpc>
              <a:spcBef>
                <a:spcPct val="0"/>
              </a:spcBef>
              <a:spcAft>
                <a:spcPct val="15000"/>
              </a:spcAft>
              <a:buChar char="••"/>
            </a:pPr>
            <a:r>
              <a:rPr lang="en-US" sz="1200" dirty="0"/>
              <a:t>Build the model with </a:t>
            </a:r>
            <a:r>
              <a:rPr lang="en-US" sz="1200" dirty="0" err="1"/>
              <a:t>glmnet</a:t>
            </a:r>
            <a:r>
              <a:rPr lang="en-US" sz="1200" dirty="0"/>
              <a:t>() and alpha = 0</a:t>
            </a:r>
          </a:p>
          <a:p>
            <a:pPr marL="114300" lvl="1" indent="-114300" defTabSz="533400">
              <a:lnSpc>
                <a:spcPct val="90000"/>
              </a:lnSpc>
              <a:spcBef>
                <a:spcPct val="0"/>
              </a:spcBef>
              <a:spcAft>
                <a:spcPct val="15000"/>
              </a:spcAft>
              <a:buChar char="••"/>
            </a:pPr>
            <a:r>
              <a:rPr lang="en-US" sz="1200" dirty="0"/>
              <a:t>Plot ROC</a:t>
            </a:r>
          </a:p>
          <a:p>
            <a:pPr marL="114300" lvl="1" indent="-114300" defTabSz="533400">
              <a:lnSpc>
                <a:spcPct val="90000"/>
              </a:lnSpc>
              <a:spcBef>
                <a:spcPct val="0"/>
              </a:spcBef>
              <a:spcAft>
                <a:spcPct val="15000"/>
              </a:spcAft>
              <a:buChar char="••"/>
            </a:pPr>
            <a:r>
              <a:rPr lang="en-US" sz="1200" dirty="0"/>
              <a:t>Check Confusion Matrix</a:t>
            </a:r>
          </a:p>
          <a:p>
            <a:pPr marL="114300" lvl="1" indent="-114300" defTabSz="533400">
              <a:lnSpc>
                <a:spcPct val="90000"/>
              </a:lnSpc>
              <a:spcBef>
                <a:spcPct val="0"/>
              </a:spcBef>
              <a:spcAft>
                <a:spcPct val="15000"/>
              </a:spcAft>
              <a:buChar char="••"/>
            </a:pPr>
            <a:r>
              <a:rPr lang="en-US" sz="1200" dirty="0"/>
              <a:t>Check Sensitivity</a:t>
            </a:r>
          </a:p>
        </p:txBody>
      </p:sp>
      <p:sp>
        <p:nvSpPr>
          <p:cNvPr id="9" name="Freeform 8"/>
          <p:cNvSpPr/>
          <p:nvPr/>
        </p:nvSpPr>
        <p:spPr>
          <a:xfrm>
            <a:off x="2946396" y="2696566"/>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bg2">
              <a:lumMod val="5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dirty="0"/>
              <a:t>Apply </a:t>
            </a:r>
            <a:r>
              <a:rPr lang="en-US" dirty="0" err="1"/>
              <a:t>ElasticNet</a:t>
            </a:r>
            <a:endParaRPr lang="en-US" kern="1200" dirty="0"/>
          </a:p>
        </p:txBody>
      </p:sp>
      <p:sp>
        <p:nvSpPr>
          <p:cNvPr id="10" name="Freeform 9"/>
          <p:cNvSpPr/>
          <p:nvPr/>
        </p:nvSpPr>
        <p:spPr>
          <a:xfrm>
            <a:off x="4424098" y="2617910"/>
            <a:ext cx="486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prstDash val="dashDot"/>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defTabSz="533400">
              <a:lnSpc>
                <a:spcPct val="90000"/>
              </a:lnSpc>
              <a:spcBef>
                <a:spcPct val="0"/>
              </a:spcBef>
              <a:spcAft>
                <a:spcPct val="15000"/>
              </a:spcAft>
              <a:buChar char="••"/>
            </a:pPr>
            <a:r>
              <a:rPr lang="en-US" sz="1200" dirty="0"/>
              <a:t>Build the model with </a:t>
            </a:r>
            <a:r>
              <a:rPr lang="en-US" sz="1200" dirty="0" err="1"/>
              <a:t>glmnet</a:t>
            </a:r>
            <a:r>
              <a:rPr lang="en-US" sz="1200" dirty="0"/>
              <a:t>() and alpha = 0.5</a:t>
            </a:r>
          </a:p>
          <a:p>
            <a:pPr marL="114300" lvl="1" indent="-114300" defTabSz="533400">
              <a:lnSpc>
                <a:spcPct val="90000"/>
              </a:lnSpc>
              <a:spcBef>
                <a:spcPct val="0"/>
              </a:spcBef>
              <a:spcAft>
                <a:spcPct val="15000"/>
              </a:spcAft>
              <a:buChar char="••"/>
            </a:pPr>
            <a:r>
              <a:rPr lang="en-US" sz="1200" dirty="0"/>
              <a:t>Plot ROC</a:t>
            </a:r>
          </a:p>
          <a:p>
            <a:pPr marL="114300" lvl="1" indent="-114300" defTabSz="533400">
              <a:lnSpc>
                <a:spcPct val="90000"/>
              </a:lnSpc>
              <a:spcBef>
                <a:spcPct val="0"/>
              </a:spcBef>
              <a:spcAft>
                <a:spcPct val="15000"/>
              </a:spcAft>
              <a:buChar char="••"/>
            </a:pPr>
            <a:r>
              <a:rPr lang="en-US" sz="1200" dirty="0"/>
              <a:t>Check Confusion Matrix</a:t>
            </a:r>
          </a:p>
          <a:p>
            <a:pPr marL="114300" lvl="1" indent="-114300" defTabSz="533400">
              <a:lnSpc>
                <a:spcPct val="90000"/>
              </a:lnSpc>
              <a:spcBef>
                <a:spcPct val="0"/>
              </a:spcBef>
              <a:spcAft>
                <a:spcPct val="15000"/>
              </a:spcAft>
              <a:buChar char="••"/>
            </a:pPr>
            <a:r>
              <a:rPr lang="en-US" sz="1200" dirty="0"/>
              <a:t>Check Sensitivity</a:t>
            </a:r>
          </a:p>
        </p:txBody>
      </p:sp>
    </p:spTree>
    <p:extLst>
      <p:ext uri="{BB962C8B-B14F-4D97-AF65-F5344CB8AC3E}">
        <p14:creationId xmlns:p14="http://schemas.microsoft.com/office/powerpoint/2010/main" xmlns="" val="294509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Build Model (Raw GLM)</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8588" y="5607321"/>
            <a:ext cx="1898178" cy="54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47510" y="827830"/>
            <a:ext cx="5156929" cy="33557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98593" y="900000"/>
            <a:ext cx="3977985" cy="3696020"/>
          </a:xfrm>
          <a:prstGeom prst="rect">
            <a:avLst/>
          </a:prstGeom>
        </p:spPr>
      </p:pic>
      <p:sp>
        <p:nvSpPr>
          <p:cNvPr id="7" name="TextBox 6"/>
          <p:cNvSpPr txBox="1"/>
          <p:nvPr/>
        </p:nvSpPr>
        <p:spPr>
          <a:xfrm rot="18443599">
            <a:off x="1039755" y="2036433"/>
            <a:ext cx="1792478" cy="369332"/>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dirty="0"/>
              <a:t>Model </a:t>
            </a:r>
            <a:r>
              <a:rPr lang="en-IN" sz="1600" dirty="0"/>
              <a:t>Statistics</a:t>
            </a:r>
          </a:p>
        </p:txBody>
      </p:sp>
      <p:sp>
        <p:nvSpPr>
          <p:cNvPr id="8" name="TextBox 7"/>
          <p:cNvSpPr txBox="1"/>
          <p:nvPr/>
        </p:nvSpPr>
        <p:spPr>
          <a:xfrm>
            <a:off x="6803464" y="1140487"/>
            <a:ext cx="131157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ROC Curve</a:t>
            </a:r>
          </a:p>
        </p:txBody>
      </p:sp>
      <p:cxnSp>
        <p:nvCxnSpPr>
          <p:cNvPr id="10" name="Straight Connector 9"/>
          <p:cNvCxnSpPr/>
          <p:nvPr/>
        </p:nvCxnSpPr>
        <p:spPr>
          <a:xfrm flipH="1">
            <a:off x="6532532" y="1160151"/>
            <a:ext cx="25586" cy="2654765"/>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965883" y="2069635"/>
            <a:ext cx="3133297" cy="32266"/>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40585" y="2757842"/>
            <a:ext cx="696024"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a:t>79.5%</a:t>
            </a:r>
          </a:p>
        </p:txBody>
      </p:sp>
      <p:cxnSp>
        <p:nvCxnSpPr>
          <p:cNvPr id="18" name="Straight Arrow Connector 17"/>
          <p:cNvCxnSpPr>
            <a:stCxn id="3" idx="3"/>
            <a:endCxn id="16" idx="2"/>
          </p:cNvCxnSpPr>
          <p:nvPr/>
        </p:nvCxnSpPr>
        <p:spPr>
          <a:xfrm flipV="1">
            <a:off x="2196766" y="3096396"/>
            <a:ext cx="3891831" cy="27809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xmlns="" id="{084F506C-0D2B-4F88-A644-D6C6C5B8A47E}"/>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958473" y="5112686"/>
            <a:ext cx="1717233" cy="1253851"/>
          </a:xfrm>
          <a:prstGeom prst="rect">
            <a:avLst/>
          </a:prstGeom>
        </p:spPr>
      </p:pic>
      <p:sp>
        <p:nvSpPr>
          <p:cNvPr id="17" name="TextBox 16">
            <a:extLst>
              <a:ext uri="{FF2B5EF4-FFF2-40B4-BE49-F238E27FC236}">
                <a16:creationId xmlns:a16="http://schemas.microsoft.com/office/drawing/2014/main" xmlns="" id="{7077F6F0-F9FA-4B05-90AC-161038097A36}"/>
              </a:ext>
            </a:extLst>
          </p:cNvPr>
          <p:cNvSpPr txBox="1"/>
          <p:nvPr/>
        </p:nvSpPr>
        <p:spPr>
          <a:xfrm>
            <a:off x="7186378" y="4469926"/>
            <a:ext cx="140775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Train v/s Test</a:t>
            </a:r>
          </a:p>
        </p:txBody>
      </p:sp>
      <p:pic>
        <p:nvPicPr>
          <p:cNvPr id="20" name="Picture 19">
            <a:extLst>
              <a:ext uri="{FF2B5EF4-FFF2-40B4-BE49-F238E27FC236}">
                <a16:creationId xmlns:a16="http://schemas.microsoft.com/office/drawing/2014/main" xmlns="" id="{8C203446-421C-46A0-9F2D-F52393ABF65A}"/>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285292" y="5112685"/>
            <a:ext cx="1717233" cy="1253851"/>
          </a:xfrm>
          <a:prstGeom prst="rect">
            <a:avLst/>
          </a:prstGeom>
        </p:spPr>
      </p:pic>
    </p:spTree>
    <p:extLst>
      <p:ext uri="{BB962C8B-B14F-4D97-AF65-F5344CB8AC3E}">
        <p14:creationId xmlns:p14="http://schemas.microsoft.com/office/powerpoint/2010/main" xmlns="" val="338604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Tune Model (Part 1 –  high VIF)</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4950" y="5607321"/>
            <a:ext cx="1865454" cy="54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958474" y="5097916"/>
            <a:ext cx="1689980" cy="13032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387820" y="827830"/>
            <a:ext cx="3476309" cy="335579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98593" y="900000"/>
            <a:ext cx="3977985" cy="3696020"/>
          </a:xfrm>
          <a:prstGeom prst="rect">
            <a:avLst/>
          </a:prstGeom>
        </p:spPr>
      </p:pic>
      <p:sp>
        <p:nvSpPr>
          <p:cNvPr id="7" name="TextBox 6"/>
          <p:cNvSpPr txBox="1"/>
          <p:nvPr/>
        </p:nvSpPr>
        <p:spPr>
          <a:xfrm rot="18443599">
            <a:off x="1039755" y="2036433"/>
            <a:ext cx="1792478" cy="369332"/>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dirty="0"/>
              <a:t>Model </a:t>
            </a:r>
            <a:r>
              <a:rPr lang="en-IN" sz="1600" dirty="0"/>
              <a:t>Statistics</a:t>
            </a:r>
          </a:p>
        </p:txBody>
      </p:sp>
      <p:sp>
        <p:nvSpPr>
          <p:cNvPr id="8" name="TextBox 7"/>
          <p:cNvSpPr txBox="1"/>
          <p:nvPr/>
        </p:nvSpPr>
        <p:spPr>
          <a:xfrm>
            <a:off x="6803464" y="1140487"/>
            <a:ext cx="131157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ROC Curve</a:t>
            </a:r>
          </a:p>
        </p:txBody>
      </p:sp>
      <p:cxnSp>
        <p:nvCxnSpPr>
          <p:cNvPr id="10" name="Straight Connector 9"/>
          <p:cNvCxnSpPr/>
          <p:nvPr/>
        </p:nvCxnSpPr>
        <p:spPr>
          <a:xfrm flipH="1">
            <a:off x="6858546" y="1130974"/>
            <a:ext cx="25586" cy="2654765"/>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981745" y="2082690"/>
            <a:ext cx="3133297" cy="32266"/>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40585" y="2757842"/>
            <a:ext cx="696024"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a:t>79.5%</a:t>
            </a:r>
          </a:p>
        </p:txBody>
      </p:sp>
      <p:cxnSp>
        <p:nvCxnSpPr>
          <p:cNvPr id="18" name="Straight Arrow Connector 17"/>
          <p:cNvCxnSpPr>
            <a:stCxn id="3" idx="3"/>
            <a:endCxn id="16" idx="2"/>
          </p:cNvCxnSpPr>
          <p:nvPr/>
        </p:nvCxnSpPr>
        <p:spPr>
          <a:xfrm flipV="1">
            <a:off x="2196766" y="3096396"/>
            <a:ext cx="3891831" cy="27809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186378" y="4469926"/>
            <a:ext cx="140775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Train v/s Test</a:t>
            </a:r>
          </a:p>
        </p:txBody>
      </p:sp>
      <p:pic>
        <p:nvPicPr>
          <p:cNvPr id="11" name="Picture 10">
            <a:extLst>
              <a:ext uri="{FF2B5EF4-FFF2-40B4-BE49-F238E27FC236}">
                <a16:creationId xmlns:a16="http://schemas.microsoft.com/office/drawing/2014/main" xmlns="" id="{F26C3E82-31EA-41D5-9BBD-85887F2E5509}"/>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285293" y="5061783"/>
            <a:ext cx="1565012" cy="1339423"/>
          </a:xfrm>
          <a:prstGeom prst="rect">
            <a:avLst/>
          </a:prstGeom>
        </p:spPr>
      </p:pic>
    </p:spTree>
    <p:extLst>
      <p:ext uri="{BB962C8B-B14F-4D97-AF65-F5344CB8AC3E}">
        <p14:creationId xmlns:p14="http://schemas.microsoft.com/office/powerpoint/2010/main" xmlns="" val="375605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Tune Model (Part 3 - SMOTE)</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2382" y="5607321"/>
            <a:ext cx="1810590" cy="54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47510" y="827830"/>
            <a:ext cx="5156929" cy="33557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98593" y="900000"/>
            <a:ext cx="3977985" cy="3696020"/>
          </a:xfrm>
          <a:prstGeom prst="rect">
            <a:avLst/>
          </a:prstGeom>
        </p:spPr>
      </p:pic>
      <p:sp>
        <p:nvSpPr>
          <p:cNvPr id="7" name="TextBox 6"/>
          <p:cNvSpPr txBox="1"/>
          <p:nvPr/>
        </p:nvSpPr>
        <p:spPr>
          <a:xfrm rot="18443599">
            <a:off x="1039755" y="2036433"/>
            <a:ext cx="1792478" cy="369332"/>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dirty="0"/>
              <a:t>Model </a:t>
            </a:r>
            <a:r>
              <a:rPr lang="en-IN" sz="1600" dirty="0"/>
              <a:t>Statistics</a:t>
            </a:r>
          </a:p>
        </p:txBody>
      </p:sp>
      <p:sp>
        <p:nvSpPr>
          <p:cNvPr id="8" name="TextBox 7"/>
          <p:cNvSpPr txBox="1"/>
          <p:nvPr/>
        </p:nvSpPr>
        <p:spPr>
          <a:xfrm>
            <a:off x="6803464" y="1140487"/>
            <a:ext cx="131157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ROC Curve</a:t>
            </a:r>
          </a:p>
        </p:txBody>
      </p:sp>
      <p:cxnSp>
        <p:nvCxnSpPr>
          <p:cNvPr id="10" name="Straight Connector 9"/>
          <p:cNvCxnSpPr/>
          <p:nvPr/>
        </p:nvCxnSpPr>
        <p:spPr>
          <a:xfrm flipH="1">
            <a:off x="6803464" y="1086144"/>
            <a:ext cx="25586" cy="2654765"/>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22993" y="1812788"/>
            <a:ext cx="3133297" cy="32266"/>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40585" y="2757842"/>
            <a:ext cx="740908"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a:t>85.5%</a:t>
            </a:r>
          </a:p>
        </p:txBody>
      </p:sp>
      <p:cxnSp>
        <p:nvCxnSpPr>
          <p:cNvPr id="18" name="Straight Arrow Connector 17"/>
          <p:cNvCxnSpPr>
            <a:stCxn id="3" idx="3"/>
            <a:endCxn id="16" idx="2"/>
          </p:cNvCxnSpPr>
          <p:nvPr/>
        </p:nvCxnSpPr>
        <p:spPr>
          <a:xfrm flipV="1">
            <a:off x="2196766" y="3096396"/>
            <a:ext cx="3914273" cy="27809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xmlns="" id="{F74B7CDB-645F-4CB4-95AE-A4B0CA9C3786}"/>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063994" y="5170002"/>
            <a:ext cx="1705069" cy="1170644"/>
          </a:xfrm>
          <a:prstGeom prst="rect">
            <a:avLst/>
          </a:prstGeom>
        </p:spPr>
      </p:pic>
      <p:sp>
        <p:nvSpPr>
          <p:cNvPr id="17" name="TextBox 16">
            <a:extLst>
              <a:ext uri="{FF2B5EF4-FFF2-40B4-BE49-F238E27FC236}">
                <a16:creationId xmlns:a16="http://schemas.microsoft.com/office/drawing/2014/main" xmlns="" id="{0C317FC1-9CF9-4CC6-844C-00DF54E6D1E8}"/>
              </a:ext>
            </a:extLst>
          </p:cNvPr>
          <p:cNvSpPr txBox="1"/>
          <p:nvPr/>
        </p:nvSpPr>
        <p:spPr>
          <a:xfrm>
            <a:off x="7186378" y="4469926"/>
            <a:ext cx="140775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Train v/s Test</a:t>
            </a:r>
          </a:p>
        </p:txBody>
      </p:sp>
      <p:pic>
        <p:nvPicPr>
          <p:cNvPr id="20" name="Picture 19">
            <a:extLst>
              <a:ext uri="{FF2B5EF4-FFF2-40B4-BE49-F238E27FC236}">
                <a16:creationId xmlns:a16="http://schemas.microsoft.com/office/drawing/2014/main" xmlns="" id="{B37CB182-02B1-4983-B1FA-9D0AF5B9B069}"/>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285293" y="5170002"/>
            <a:ext cx="1631430" cy="1170644"/>
          </a:xfrm>
          <a:prstGeom prst="rect">
            <a:avLst/>
          </a:prstGeom>
        </p:spPr>
      </p:pic>
    </p:spTree>
    <p:extLst>
      <p:ext uri="{BB962C8B-B14F-4D97-AF65-F5344CB8AC3E}">
        <p14:creationId xmlns:p14="http://schemas.microsoft.com/office/powerpoint/2010/main" xmlns="" val="2740066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728</TotalTime>
  <Words>497</Words>
  <Application>Microsoft Office PowerPoint</Application>
  <PresentationFormat>Custom</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Presentation by</vt:lpstr>
      <vt:lpstr>Slide 2</vt:lpstr>
      <vt:lpstr>Exploratory Data Analysis</vt:lpstr>
      <vt:lpstr>Exploratory Data Analysis</vt:lpstr>
      <vt:lpstr>Approach</vt:lpstr>
      <vt:lpstr>Approach(contd.)</vt:lpstr>
      <vt:lpstr>Build Model (Raw GLM)</vt:lpstr>
      <vt:lpstr>Tune Model (Part 1 –  high VIF)</vt:lpstr>
      <vt:lpstr>Tune Model (Part 3 - SMOTE)</vt:lpstr>
      <vt:lpstr>Tune Model (Part 4 - LASSO)</vt:lpstr>
      <vt:lpstr>Tune Model (Part 5 - RIDGE)</vt:lpstr>
      <vt:lpstr>Conclusions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Satyanarayana Alakunta</dc:creator>
  <cp:lastModifiedBy>Admin</cp:lastModifiedBy>
  <cp:revision>29</cp:revision>
  <dcterms:created xsi:type="dcterms:W3CDTF">2018-04-14T08:56:03Z</dcterms:created>
  <dcterms:modified xsi:type="dcterms:W3CDTF">2018-04-17T05:41:36Z</dcterms:modified>
</cp:coreProperties>
</file>