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5" r:id="rId7"/>
    <p:sldId id="278" r:id="rId8"/>
    <p:sldId id="271" r:id="rId9"/>
    <p:sldId id="273" r:id="rId10"/>
    <p:sldId id="275" r:id="rId11"/>
    <p:sldId id="260" r:id="rId12"/>
    <p:sldId id="276" r:id="rId13"/>
    <p:sldId id="277" r:id="rId14"/>
    <p:sldId id="280" r:id="rId15"/>
    <p:sldId id="281" r:id="rId16"/>
    <p:sldId id="266" r:id="rId17"/>
    <p:sldId id="26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B6162-BED6-4273-B5A5-98074363DF6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4E7B3-AABA-4482-9A02-83E315F5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E7B3-AABA-4482-9A02-83E315F5C2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4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9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D43FCF6-355A-4E92-A10B-B120582E1C8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6AFDE1B-1EBC-4655-B4B3-E4FF85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gtsrb" TargetMode="External"/><Relationship Id="rId2" Type="http://schemas.openxmlformats.org/officeDocument/2006/relationships/hyperlink" Target="https://commons.wikimedia.org/wiki/File:Artificial_neural_network.sv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8304-E192-4EBD-9C75-04721D48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18CSC402 : Deep Learning Case Study - 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70848-D3A3-45E5-9011-EAD13861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53804"/>
            <a:ext cx="8767860" cy="138816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cs typeface="Calibri" panose="020F0502020204030204" pitchFamily="34" charset="0"/>
              </a:rPr>
              <a:t>Uthara Koliyot</a:t>
            </a:r>
          </a:p>
          <a:p>
            <a:r>
              <a:rPr lang="en-US" dirty="0">
                <a:latin typeface="Bahnschrift SemiBold" panose="020B0502040204020203" pitchFamily="34" charset="0"/>
                <a:cs typeface="Calibri" panose="020F0502020204030204" pitchFamily="34" charset="0"/>
              </a:rPr>
              <a:t>CB.SC.I5DAS18044</a:t>
            </a:r>
          </a:p>
          <a:p>
            <a:r>
              <a:rPr lang="en-US" dirty="0">
                <a:latin typeface="Bahnschrift SemiBold" panose="020B0502040204020203" pitchFamily="34" charset="0"/>
                <a:cs typeface="Calibri" panose="020F0502020204030204" pitchFamily="34" charset="0"/>
              </a:rPr>
              <a:t>Int.MSc.Data Science, Sem 7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CAAFFC-3E25-4B08-92FB-9035DA75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3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083FDC-C30B-4795-8F3E-DAFA23EA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43" y="839623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888553-0D55-4A7D-9814-A821D2FB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04" y="3499339"/>
            <a:ext cx="3545837" cy="25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D14B66-4FC3-48B0-AB8F-14F2DAFB3B8F}"/>
              </a:ext>
            </a:extLst>
          </p:cNvPr>
          <p:cNvSpPr/>
          <p:nvPr/>
        </p:nvSpPr>
        <p:spPr>
          <a:xfrm>
            <a:off x="2287321" y="920531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MODEL 2 </a:t>
            </a:r>
            <a:r>
              <a:rPr lang="en-US" sz="1400" i="1" dirty="0">
                <a:latin typeface="Montserrat" charset="0"/>
              </a:rPr>
              <a:t>(Loss was highest)</a:t>
            </a:r>
            <a:endParaRPr lang="en-US" sz="3000" i="1" dirty="0">
              <a:latin typeface="Montserra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61E1C-950C-49EE-A7E5-9B1C6720C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59" y="1662845"/>
            <a:ext cx="7016699" cy="353230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62B216-0F29-49BD-A4B5-AD7940E6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2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E4DD7BD-D8A6-4A53-B84A-E4E6A2DE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54" y="91440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A687349-6A25-4936-92D2-F89634DD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54" y="3429000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B83037-FF0D-4E38-9F9B-D405282DE6F6}"/>
              </a:ext>
            </a:extLst>
          </p:cNvPr>
          <p:cNvSpPr/>
          <p:nvPr/>
        </p:nvSpPr>
        <p:spPr>
          <a:xfrm>
            <a:off x="1844941" y="967154"/>
            <a:ext cx="57054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MODEL 3 </a:t>
            </a:r>
            <a:r>
              <a:rPr lang="en-US" sz="1400" i="1" dirty="0">
                <a:latin typeface="Montserrat" charset="0"/>
              </a:rPr>
              <a:t>(Low convergence , Least performance of 4)</a:t>
            </a:r>
            <a:endParaRPr lang="en-US" sz="3000" i="1" dirty="0">
              <a:latin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D1BC-DC37-48BD-ABE5-16B81C012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7" y="1684304"/>
            <a:ext cx="7098401" cy="385872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C897B5E-CE5C-4370-9699-791B96210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2D5A36-85E2-45DC-8F52-DA97C45B4DEB}"/>
              </a:ext>
            </a:extLst>
          </p:cNvPr>
          <p:cNvSpPr/>
          <p:nvPr/>
        </p:nvSpPr>
        <p:spPr>
          <a:xfrm>
            <a:off x="2330060" y="663777"/>
            <a:ext cx="41825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MODEL 4 </a:t>
            </a:r>
            <a:r>
              <a:rPr lang="en-US" sz="1400" i="1" dirty="0">
                <a:latin typeface="Montserrat" charset="0"/>
              </a:rPr>
              <a:t>(best, most convergence)</a:t>
            </a:r>
            <a:endParaRPr lang="en-US" sz="3000" i="1" dirty="0">
              <a:latin typeface="Montserrat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60A91-12ED-4080-B2B1-2901532E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88" y="835269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DE18CE-ABE0-43AC-9316-D275A6F5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88" y="3508131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3CA93-D328-431F-83B5-DDC2153A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1" y="1518539"/>
            <a:ext cx="6629766" cy="450419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7EF71F7-B7DD-4BB9-83FC-F97C50BB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0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67C276-43AD-4963-BCF4-F70ACD9E64FB}"/>
              </a:ext>
            </a:extLst>
          </p:cNvPr>
          <p:cNvSpPr/>
          <p:nvPr/>
        </p:nvSpPr>
        <p:spPr>
          <a:xfrm>
            <a:off x="1899759" y="922532"/>
            <a:ext cx="292900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19B60-3246-4C36-BE5D-E50AE347280F}"/>
              </a:ext>
            </a:extLst>
          </p:cNvPr>
          <p:cNvSpPr txBox="1"/>
          <p:nvPr/>
        </p:nvSpPr>
        <p:spPr>
          <a:xfrm>
            <a:off x="1045552" y="1854901"/>
            <a:ext cx="6305062" cy="473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Out of the models tried, the 4th model was the most efficient.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model achieved an overall training accuracy of 99.91% and testing accuracy of 94.07% in the classification.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research paper model achieved an overall accuracy of 96.23% in the classification part using convolutional neural network model.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After optimizing our CNN model the learning curve and the confusion matrix were plotted and showed decent convergence and classification.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learning curve is a comparison of the model’s performance based on the number of epochs. I tried the model for up to 200 epochs.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confusion matrix allows us to measure the quality of the classification system.</a:t>
            </a:r>
          </a:p>
          <a:p>
            <a:endParaRPr 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073A89-A884-4E9D-B863-3C8DE823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55619-5046-4FBF-990C-3DDC616E4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02"/>
          <a:stretch/>
        </p:blipFill>
        <p:spPr>
          <a:xfrm>
            <a:off x="7993918" y="2074985"/>
            <a:ext cx="3275868" cy="22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2BB77-5938-40B5-ACEA-67BEA5430807}"/>
              </a:ext>
            </a:extLst>
          </p:cNvPr>
          <p:cNvSpPr txBox="1"/>
          <p:nvPr/>
        </p:nvSpPr>
        <p:spPr>
          <a:xfrm>
            <a:off x="7990010" y="1906051"/>
            <a:ext cx="36861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Although the models perform good for the German Dataset, this result may deteriorate in other cases. It means that for each country/region, it would be necessary to train the classifier through a learning base of its road signs.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3B3850-1B53-4FC4-BCFA-3E550158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15431EA-B8EF-4E15-8E8A-2EFF9166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9" y="416400"/>
            <a:ext cx="5677914" cy="6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0AC987-3CE6-4F13-8976-1766F272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55" y="1304942"/>
            <a:ext cx="7557721" cy="45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94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DB25CE-E1E0-4E28-BE4F-1F7A726E4E53}"/>
              </a:ext>
            </a:extLst>
          </p:cNvPr>
          <p:cNvSpPr txBox="1">
            <a:spLocks/>
          </p:cNvSpPr>
          <p:nvPr/>
        </p:nvSpPr>
        <p:spPr>
          <a:xfrm>
            <a:off x="1494537" y="3644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B0220-A71A-48C5-81C2-3D37A2C1D148}"/>
              </a:ext>
            </a:extLst>
          </p:cNvPr>
          <p:cNvSpPr txBox="1">
            <a:spLocks/>
          </p:cNvSpPr>
          <p:nvPr/>
        </p:nvSpPr>
        <p:spPr>
          <a:xfrm>
            <a:off x="1273907" y="1104936"/>
            <a:ext cx="11183224" cy="46481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F2E9C-5E32-489D-92A4-96BF8EFE0C94}"/>
              </a:ext>
            </a:extLst>
          </p:cNvPr>
          <p:cNvSpPr txBox="1">
            <a:spLocks/>
          </p:cNvSpPr>
          <p:nvPr/>
        </p:nvSpPr>
        <p:spPr>
          <a:xfrm>
            <a:off x="1911682" y="93459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Montserrat" panose="00000500000000000000" pitchFamily="2" charset="0"/>
              </a:rPr>
              <a:t>SOFTWARE/TOOLS REQUIREMENTS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73207-E3A1-45EE-BB88-6C5DD392717D}"/>
              </a:ext>
            </a:extLst>
          </p:cNvPr>
          <p:cNvSpPr txBox="1">
            <a:spLocks/>
          </p:cNvSpPr>
          <p:nvPr/>
        </p:nvSpPr>
        <p:spPr>
          <a:xfrm>
            <a:off x="838200" y="18054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" panose="00000500000000000000" pitchFamily="2" charset="0"/>
              </a:rPr>
              <a:t>The project has been implemented using Python Programming.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The experiments are executed and conducted in Google </a:t>
            </a:r>
            <a:r>
              <a:rPr lang="en-US" sz="2000" dirty="0" err="1">
                <a:latin typeface="Montserrat" panose="00000500000000000000" pitchFamily="2" charset="0"/>
              </a:rPr>
              <a:t>Colab</a:t>
            </a:r>
            <a:r>
              <a:rPr lang="en-US" sz="2000" dirty="0">
                <a:latin typeface="Montserrat" panose="00000500000000000000" pitchFamily="2" charset="0"/>
              </a:rPr>
              <a:t> platform.</a:t>
            </a:r>
          </a:p>
          <a:p>
            <a:endParaRPr lang="en-US" sz="2000" dirty="0">
              <a:latin typeface="Montserrat" panose="00000500000000000000" pitchFamily="2" charset="0"/>
            </a:endParaRPr>
          </a:p>
        </p:txBody>
      </p:sp>
      <p:pic>
        <p:nvPicPr>
          <p:cNvPr id="4100" name="Picture 4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14B325B2-F468-4BA4-848C-FAA4EF74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3257827"/>
            <a:ext cx="5199917" cy="23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04FAC8F-D764-4457-8E5F-01EF920A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6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DB25CE-E1E0-4E28-BE4F-1F7A726E4E53}"/>
              </a:ext>
            </a:extLst>
          </p:cNvPr>
          <p:cNvSpPr txBox="1">
            <a:spLocks/>
          </p:cNvSpPr>
          <p:nvPr/>
        </p:nvSpPr>
        <p:spPr>
          <a:xfrm>
            <a:off x="1494537" y="3644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B0220-A71A-48C5-81C2-3D37A2C1D148}"/>
              </a:ext>
            </a:extLst>
          </p:cNvPr>
          <p:cNvSpPr txBox="1">
            <a:spLocks/>
          </p:cNvSpPr>
          <p:nvPr/>
        </p:nvSpPr>
        <p:spPr>
          <a:xfrm>
            <a:off x="1273907" y="1104936"/>
            <a:ext cx="11183224" cy="46481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E1194-1BD4-4F4D-B8D3-78820D14090A}"/>
              </a:ext>
            </a:extLst>
          </p:cNvPr>
          <p:cNvSpPr txBox="1"/>
          <p:nvPr/>
        </p:nvSpPr>
        <p:spPr>
          <a:xfrm>
            <a:off x="1696532" y="821197"/>
            <a:ext cx="879893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000" b="1" dirty="0">
                <a:latin typeface="Montserrat" panose="00000500000000000000" pitchFamily="2" charset="0"/>
                <a:ea typeface="+mj-ea"/>
                <a:cs typeface="+mj-cs"/>
              </a:rPr>
              <a:t>REFERENCES :</a:t>
            </a:r>
          </a:p>
          <a:p>
            <a:endParaRPr lang="en-CA" sz="3000" b="1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Montserrat" panose="00000500000000000000" pitchFamily="2" charset="0"/>
                <a:ea typeface="+mj-ea"/>
                <a:cs typeface="+mj-cs"/>
              </a:rPr>
              <a:t>http://yann.lecun.com/exdb/publis/pdf/lecun-01a.pdf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https://commons.wikimedia.org/wiki/File:Artificial_neural_network.svg</a:t>
            </a: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https://paperswithcode.com/dataset/gtsrb</a:t>
            </a: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  <a:ea typeface="+mj-ea"/>
                <a:cs typeface="+mj-cs"/>
              </a:rPr>
              <a:t>https://towardsdatascience.com/understanding-and-implementing-lenet-5-cnn-architecture-deep-learning-a2d531ebc342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  <a:ea typeface="+mj-ea"/>
              <a:cs typeface="+mj-cs"/>
            </a:endParaRPr>
          </a:p>
          <a:p>
            <a:endParaRPr lang="en-CA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B9ED4F-03B7-4F3D-AC76-F378FC0A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DB25CE-E1E0-4E28-BE4F-1F7A726E4E53}"/>
              </a:ext>
            </a:extLst>
          </p:cNvPr>
          <p:cNvSpPr txBox="1">
            <a:spLocks/>
          </p:cNvSpPr>
          <p:nvPr/>
        </p:nvSpPr>
        <p:spPr>
          <a:xfrm>
            <a:off x="1494537" y="3644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B0220-A71A-48C5-81C2-3D37A2C1D148}"/>
              </a:ext>
            </a:extLst>
          </p:cNvPr>
          <p:cNvSpPr txBox="1">
            <a:spLocks/>
          </p:cNvSpPr>
          <p:nvPr/>
        </p:nvSpPr>
        <p:spPr>
          <a:xfrm>
            <a:off x="1273907" y="1104936"/>
            <a:ext cx="11183224" cy="46481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C18F0-D779-4778-8E57-3C62A56CED70}"/>
              </a:ext>
            </a:extLst>
          </p:cNvPr>
          <p:cNvSpPr/>
          <p:nvPr/>
        </p:nvSpPr>
        <p:spPr>
          <a:xfrm>
            <a:off x="3126885" y="2105689"/>
            <a:ext cx="60789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50CAAC-2A65-411F-8565-EE1DFB53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4FDF75-06AF-4952-BA6A-0157E7E4F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97D02C90-4400-4E63-B164-8184F4821470}"/>
              </a:ext>
            </a:extLst>
          </p:cNvPr>
          <p:cNvSpPr/>
          <p:nvPr/>
        </p:nvSpPr>
        <p:spPr>
          <a:xfrm>
            <a:off x="378426" y="2812376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USING LE-NET DEEP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275135ED-A02C-449C-9A78-7D07BADCCFA3}"/>
              </a:ext>
            </a:extLst>
          </p:cNvPr>
          <p:cNvSpPr/>
          <p:nvPr/>
        </p:nvSpPr>
        <p:spPr>
          <a:xfrm>
            <a:off x="240891" y="879987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TRAFFIC SIGN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5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A05981-B7E1-4E1A-8736-3DA2E58A13D9}"/>
              </a:ext>
            </a:extLst>
          </p:cNvPr>
          <p:cNvSpPr txBox="1">
            <a:spLocks/>
          </p:cNvSpPr>
          <p:nvPr/>
        </p:nvSpPr>
        <p:spPr>
          <a:xfrm>
            <a:off x="1455616" y="682679"/>
            <a:ext cx="10515600" cy="8476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latin typeface="Montserrat" panose="00000500000000000000" pitchFamily="2" charset="0"/>
              </a:rPr>
              <a:t>INTRODUCTION</a:t>
            </a:r>
            <a:endParaRPr lang="en-US" sz="3000" b="1" dirty="0">
              <a:latin typeface="Montserrat" panose="00000500000000000000" pitchFamily="2" charset="0"/>
            </a:endParaRPr>
          </a:p>
        </p:txBody>
      </p:sp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08D69666-3BE5-416C-B734-7AE3E90D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2"/>
          <a:stretch/>
        </p:blipFill>
        <p:spPr>
          <a:xfrm>
            <a:off x="8013512" y="968259"/>
            <a:ext cx="3834612" cy="492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C5A20-76A1-49A4-BC2A-D6848390CA40}"/>
              </a:ext>
            </a:extLst>
          </p:cNvPr>
          <p:cNvSpPr txBox="1"/>
          <p:nvPr/>
        </p:nvSpPr>
        <p:spPr>
          <a:xfrm>
            <a:off x="589256" y="1530325"/>
            <a:ext cx="71784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44444"/>
                </a:solidFill>
                <a:latin typeface="Montserrat" panose="00000500000000000000" pitchFamily="2" charset="0"/>
              </a:rPr>
              <a:t>Traffic sign classification is an important task for self driving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444444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Automatic recognition of traffic signs is required in advanced driver assistance systems and constitutes a challenging real-world computer vision and pattern recognition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444444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44444"/>
                </a:solidFill>
                <a:latin typeface="Montserrat" panose="00000500000000000000" pitchFamily="2" charset="0"/>
              </a:rPr>
              <a:t>This project uses Convolutional Neural Networks to perform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444444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  <a:sym typeface="Arial"/>
              </a:rPr>
              <a:t>This project has been implemented based on the research paper : </a:t>
            </a:r>
            <a:r>
              <a:rPr lang="en-US" i="1" u="sng" dirty="0">
                <a:solidFill>
                  <a:srgbClr val="444444"/>
                </a:solidFill>
                <a:latin typeface="Montserrat" panose="00000500000000000000" pitchFamily="2" charset="0"/>
                <a:sym typeface="Arial"/>
              </a:rPr>
              <a:t>A robust system for road sign detection and classification using LeNet architecture based on convolutional neural network </a:t>
            </a: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  <a:sym typeface="Arial"/>
              </a:rPr>
              <a:t>by Amal Bouti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444444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588C404-35F1-4A60-B672-90451313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A76C30-D227-4218-BCE1-13DAE61D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DB25CE-E1E0-4E28-BE4F-1F7A726E4E53}"/>
              </a:ext>
            </a:extLst>
          </p:cNvPr>
          <p:cNvSpPr txBox="1">
            <a:spLocks/>
          </p:cNvSpPr>
          <p:nvPr/>
        </p:nvSpPr>
        <p:spPr>
          <a:xfrm>
            <a:off x="1476515" y="54905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B0220-A71A-48C5-81C2-3D37A2C1D148}"/>
              </a:ext>
            </a:extLst>
          </p:cNvPr>
          <p:cNvSpPr txBox="1">
            <a:spLocks/>
          </p:cNvSpPr>
          <p:nvPr/>
        </p:nvSpPr>
        <p:spPr>
          <a:xfrm>
            <a:off x="685799" y="1554033"/>
            <a:ext cx="11183224" cy="19628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defTabSz="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Montserrat" panose="00000500000000000000" pitchFamily="2" charset="0"/>
              </a:rPr>
              <a:t>This project uses the “German Traffic Sign Recognition Benchmark” dataset.</a:t>
            </a:r>
          </a:p>
          <a:p>
            <a:pPr marL="285750" lvl="1" indent="-285750" defTabSz="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Montserrat" panose="00000500000000000000" pitchFamily="2" charset="0"/>
              </a:rPr>
              <a:t>This dataset is composed of 39,209 images and 43 classes. </a:t>
            </a:r>
          </a:p>
          <a:p>
            <a:pPr marL="285750" lvl="1" indent="-285750" defTabSz="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Montserrat" panose="00000500000000000000" pitchFamily="2" charset="0"/>
              </a:rPr>
              <a:t>The objective is to classify the images of the German dataset signs into the predefined classes.</a:t>
            </a:r>
          </a:p>
          <a:p>
            <a:pPr marL="285750" lvl="1" indent="-285750" defTabSz="45720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444444"/>
                </a:solidFill>
                <a:latin typeface="Montserrat" panose="00000500000000000000" pitchFamily="2" charset="0"/>
              </a:rPr>
              <a:t>Images are 32 x 32 pixels and </a:t>
            </a:r>
            <a:r>
              <a:rPr lang="en-US" sz="1800" dirty="0">
                <a:solidFill>
                  <a:srgbClr val="444444"/>
                </a:solidFill>
                <a:latin typeface="Montserrat" panose="00000500000000000000" pitchFamily="2" charset="0"/>
              </a:rPr>
              <a:t>reflects strong variations in visual appearance of signs due to distance, illumination, weather conditions, partial occlusions, and rotations.</a:t>
            </a:r>
          </a:p>
          <a:p>
            <a:pPr marL="45720" indent="0"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3F775-ACD6-4D23-A03E-37A383F7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68" y="3784742"/>
            <a:ext cx="2390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658BB6-6796-40E0-9322-37828233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19" y="3784743"/>
            <a:ext cx="2390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45D2824C-9B1B-4FA8-BC78-821B9CD5C4CB}"/>
              </a:ext>
            </a:extLst>
          </p:cNvPr>
          <p:cNvSpPr/>
          <p:nvPr/>
        </p:nvSpPr>
        <p:spPr>
          <a:xfrm>
            <a:off x="1483186" y="386468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Montserrat" charset="0"/>
                <a:ea typeface="Montserrat" charset="0"/>
                <a:cs typeface="Montserrat" charset="0"/>
              </a:rPr>
              <a:t>LENET LAYERS </a:t>
            </a:r>
            <a:endParaRPr lang="ru-RU" sz="3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1DDAF3AE-E80B-4A98-8638-AE75DD5C203F}"/>
              </a:ext>
            </a:extLst>
          </p:cNvPr>
          <p:cNvSpPr/>
          <p:nvPr/>
        </p:nvSpPr>
        <p:spPr>
          <a:xfrm>
            <a:off x="1369322" y="940466"/>
            <a:ext cx="98058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1: THE FIRST CONVOLUTIONAL LAYER #1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32x32x1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28x28x6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(Input-filter+1)/Stride* =&gt; (32-5+1)/1=28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Used a 5x5 Filter with input depth of 3 and output depth of 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for input, Input = 28x28x6 and Output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2: THE SECOND CONVOLUTIONAL LAYER #2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Input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2: Convolutional layer with 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Output = (Input-filter+1)/strides =&gt; 10 = 14-5+1/1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Pooling with Input = 10x10x16 and Output = 5x5x16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3: FLATTENING THE NETWORK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Flatten the network with Input = 5x5x16 and Output =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4: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3: Fully Connected layer with Input = 400 and Output = 120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5: ANOTHER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4: Fully Connected Layer with Input = 120 and Output = 84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u="sng" dirty="0">
                <a:latin typeface="Montserrat" charset="0"/>
                <a:ea typeface="Montserrat" charset="0"/>
                <a:cs typeface="Montserrat" charset="0"/>
              </a:rPr>
              <a:t>STEP 6: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ontserrat" charset="0"/>
                <a:ea typeface="Montserrat" charset="0"/>
                <a:cs typeface="Montserrat" charset="0"/>
              </a:rPr>
              <a:t>Layer 5: Fully Connected layer with Input = 84 and Output =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8DEB4A-FE98-4A28-BF1A-3C5CABFB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98" y="3640632"/>
            <a:ext cx="3590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0" rIns="1777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030566-8708-4E99-877B-ED20670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9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DB25CE-E1E0-4E28-BE4F-1F7A726E4E53}"/>
              </a:ext>
            </a:extLst>
          </p:cNvPr>
          <p:cNvSpPr txBox="1">
            <a:spLocks/>
          </p:cNvSpPr>
          <p:nvPr/>
        </p:nvSpPr>
        <p:spPr>
          <a:xfrm>
            <a:off x="1494537" y="3644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B0220-A71A-48C5-81C2-3D37A2C1D148}"/>
              </a:ext>
            </a:extLst>
          </p:cNvPr>
          <p:cNvSpPr txBox="1">
            <a:spLocks/>
          </p:cNvSpPr>
          <p:nvPr/>
        </p:nvSpPr>
        <p:spPr>
          <a:xfrm>
            <a:off x="1273907" y="1104936"/>
            <a:ext cx="11183224" cy="46481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6583B-0490-4DE6-A2C2-66C673B5F80F}"/>
              </a:ext>
            </a:extLst>
          </p:cNvPr>
          <p:cNvSpPr txBox="1"/>
          <p:nvPr/>
        </p:nvSpPr>
        <p:spPr>
          <a:xfrm>
            <a:off x="1892544" y="4591875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59E536-F448-4B81-AE71-55C437BD56E2}"/>
              </a:ext>
            </a:extLst>
          </p:cNvPr>
          <p:cNvSpPr txBox="1">
            <a:spLocks/>
          </p:cNvSpPr>
          <p:nvPr/>
        </p:nvSpPr>
        <p:spPr>
          <a:xfrm>
            <a:off x="1422490" y="725426"/>
            <a:ext cx="5358422" cy="6035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Montserrat" panose="00000500000000000000" pitchFamily="2" charset="0"/>
              </a:rPr>
              <a:t>MODEL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CCA72-EDC3-4D52-8BC8-4983D7363AB4}"/>
              </a:ext>
            </a:extLst>
          </p:cNvPr>
          <p:cNvSpPr txBox="1"/>
          <p:nvPr/>
        </p:nvSpPr>
        <p:spPr>
          <a:xfrm>
            <a:off x="808890" y="1536833"/>
            <a:ext cx="10515599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In this project I have used LeNet architecture and made some modifications to have the best performance and trained it to recognize signs using the German Traffic Sign Recognition Benchmark (GTSRB)  dataset.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It has 7 layers : 3 convolutional layers, 2 layers of subsampling (pooling) and  fully connected layers, followed by the output layer.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convolutional layers use 5 out of 5 convolutions.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subsampling layers are 2 by 2 average / max clustering layers.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 The activation is ReLU except for the output layer that uses </a:t>
            </a:r>
            <a:r>
              <a:rPr lang="en-US" dirty="0" err="1">
                <a:solidFill>
                  <a:srgbClr val="444444"/>
                </a:solidFill>
                <a:latin typeface="Montserrat" panose="00000500000000000000" pitchFamily="2" charset="0"/>
              </a:rPr>
              <a:t>Softmax</a:t>
            </a: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4 models were tried showing above 90 percentage accuracy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In the 4th model a dropout layer was introduced to reduce overfitting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CA87C-8D61-4A61-9F73-0F423ADB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67" y="4764058"/>
            <a:ext cx="7263665" cy="154234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FE6C0C4-2C4E-4B18-B0A9-3AD9D79B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94DEE-20DA-453C-B799-C8713D8C7BC8}"/>
              </a:ext>
            </a:extLst>
          </p:cNvPr>
          <p:cNvSpPr txBox="1"/>
          <p:nvPr/>
        </p:nvSpPr>
        <p:spPr>
          <a:xfrm>
            <a:off x="1056725" y="2062305"/>
            <a:ext cx="1021922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4 models were tried by modifying some parameters of LeNet Architecture.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modified parameters are convolution layer filters, fully connected layer neurons, epochs, learning rate and adding a dropout layer.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Montserrat" panose="00000500000000000000" pitchFamily="2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A convolution layer has a weight, which is its filter, and a bias.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A fully connected layer is just a regular layer of neurons in a neural network. Each neuron receives the inputs of all the neurons of the previous layer, so closely connected. 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epoch can be defined as a forward and a backward pass of all learning data.</a:t>
            </a:r>
          </a:p>
          <a:p>
            <a:pPr marL="2857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Montserrat" panose="00000500000000000000" pitchFamily="2" charset="0"/>
              </a:rPr>
              <a:t>The learning rate defines the step size during the gradient descent. This is a parameter chosen by the programmer. • The dropout layer can be considered as a form of regulation to prevent over-fitting. This is a technique of ignoring randomly selected neurons during training.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F18C-14DD-4BC8-B6D2-B9D00BD71ED7}"/>
              </a:ext>
            </a:extLst>
          </p:cNvPr>
          <p:cNvSpPr txBox="1"/>
          <p:nvPr/>
        </p:nvSpPr>
        <p:spPr>
          <a:xfrm>
            <a:off x="1273907" y="675916"/>
            <a:ext cx="9190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Montserrat" panose="00000500000000000000" pitchFamily="2" charset="0"/>
              </a:rPr>
              <a:t>OPTIMIZATION OF LENET MODEL PARAMETERS</a:t>
            </a:r>
          </a:p>
          <a:p>
            <a:endParaRPr lang="en-US" sz="3000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3EF34D-EA3E-46AB-8DE0-D5628447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3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4EC9E6-F558-49C9-9392-512C5C94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54670"/>
              </p:ext>
            </p:extLst>
          </p:nvPr>
        </p:nvGraphicFramePr>
        <p:xfrm>
          <a:off x="377393" y="1002324"/>
          <a:ext cx="11437213" cy="51347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440030526"/>
                    </a:ext>
                  </a:extLst>
                </a:gridCol>
                <a:gridCol w="1165736">
                  <a:extLst>
                    <a:ext uri="{9D8B030D-6E8A-4147-A177-3AD203B41FA5}">
                      <a16:colId xmlns:a16="http://schemas.microsoft.com/office/drawing/2014/main" val="3616194258"/>
                    </a:ext>
                  </a:extLst>
                </a:gridCol>
                <a:gridCol w="1102991">
                  <a:extLst>
                    <a:ext uri="{9D8B030D-6E8A-4147-A177-3AD203B41FA5}">
                      <a16:colId xmlns:a16="http://schemas.microsoft.com/office/drawing/2014/main" val="1022188532"/>
                    </a:ext>
                  </a:extLst>
                </a:gridCol>
                <a:gridCol w="1102991">
                  <a:extLst>
                    <a:ext uri="{9D8B030D-6E8A-4147-A177-3AD203B41FA5}">
                      <a16:colId xmlns:a16="http://schemas.microsoft.com/office/drawing/2014/main" val="3491057608"/>
                    </a:ext>
                  </a:extLst>
                </a:gridCol>
                <a:gridCol w="1001868">
                  <a:extLst>
                    <a:ext uri="{9D8B030D-6E8A-4147-A177-3AD203B41FA5}">
                      <a16:colId xmlns:a16="http://schemas.microsoft.com/office/drawing/2014/main" val="1656243407"/>
                    </a:ext>
                  </a:extLst>
                </a:gridCol>
                <a:gridCol w="882922">
                  <a:extLst>
                    <a:ext uri="{9D8B030D-6E8A-4147-A177-3AD203B41FA5}">
                      <a16:colId xmlns:a16="http://schemas.microsoft.com/office/drawing/2014/main" val="3204071684"/>
                    </a:ext>
                  </a:extLst>
                </a:gridCol>
                <a:gridCol w="798589">
                  <a:extLst>
                    <a:ext uri="{9D8B030D-6E8A-4147-A177-3AD203B41FA5}">
                      <a16:colId xmlns:a16="http://schemas.microsoft.com/office/drawing/2014/main" val="335317729"/>
                    </a:ext>
                  </a:extLst>
                </a:gridCol>
                <a:gridCol w="977430">
                  <a:extLst>
                    <a:ext uri="{9D8B030D-6E8A-4147-A177-3AD203B41FA5}">
                      <a16:colId xmlns:a16="http://schemas.microsoft.com/office/drawing/2014/main" val="354130024"/>
                    </a:ext>
                  </a:extLst>
                </a:gridCol>
                <a:gridCol w="886315">
                  <a:extLst>
                    <a:ext uri="{9D8B030D-6E8A-4147-A177-3AD203B41FA5}">
                      <a16:colId xmlns:a16="http://schemas.microsoft.com/office/drawing/2014/main" val="4172986409"/>
                    </a:ext>
                  </a:extLst>
                </a:gridCol>
                <a:gridCol w="847275">
                  <a:extLst>
                    <a:ext uri="{9D8B030D-6E8A-4147-A177-3AD203B41FA5}">
                      <a16:colId xmlns:a16="http://schemas.microsoft.com/office/drawing/2014/main" val="1885703572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3924825592"/>
                    </a:ext>
                  </a:extLst>
                </a:gridCol>
                <a:gridCol w="918911">
                  <a:extLst>
                    <a:ext uri="{9D8B030D-6E8A-4147-A177-3AD203B41FA5}">
                      <a16:colId xmlns:a16="http://schemas.microsoft.com/office/drawing/2014/main" val="2865388114"/>
                    </a:ext>
                  </a:extLst>
                </a:gridCol>
              </a:tblGrid>
              <a:tr h="708573">
                <a:tc rowSpan="2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Filters in the 1</a:t>
                      </a:r>
                      <a:r>
                        <a:rPr lang="en-US" sz="1400" b="1" baseline="30000" dirty="0">
                          <a:latin typeface="+mn-lt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 convolutional layer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Filters in the 2</a:t>
                      </a:r>
                      <a:r>
                        <a:rPr lang="en-US" sz="1400" b="1" baseline="30000" dirty="0">
                          <a:latin typeface="+mn-lt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 convolutional layer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Neurons in the fully connected layer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Pooling Layers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Learning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Epochs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Adding a dropout layer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24164"/>
                  </a:ext>
                </a:extLst>
              </a:tr>
              <a:tr h="70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924780"/>
                  </a:ext>
                </a:extLst>
              </a:tr>
              <a:tr h="1049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Model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 2 (Average Pooling)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 x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0.9950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0.8707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0.0170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1.2412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4107"/>
                  </a:ext>
                </a:extLst>
              </a:tr>
              <a:tr h="10493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2 (Average Pooling)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0.9969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0.9165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0.0130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1.5926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866718"/>
                  </a:ext>
                </a:extLst>
              </a:tr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24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64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480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(Max Pooling)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 x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0.9979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0.9219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0.0089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0.6862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0729"/>
                  </a:ext>
                </a:extLst>
              </a:tr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alibri" panose="020F0502020204030204" pitchFamily="34" charset="0"/>
                        </a:rPr>
                        <a:t>Model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24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5 X 5 X 64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480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2 (Max Pooling)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1 x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With a dropout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0.9407</a:t>
                      </a:r>
                    </a:p>
                    <a:p>
                      <a:pPr marL="0" algn="ctr" defTabSz="914400" rtl="0" eaLnBrk="1" latinLnBrk="0" hangingPunct="1"/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0.4497</a:t>
                      </a:r>
                    </a:p>
                    <a:p>
                      <a:pPr marL="0" algn="ctr" defTabSz="914400" rtl="0" eaLnBrk="1" latinLnBrk="0" hangingPunct="1"/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21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133740E-0A24-4B5B-97DA-83131225DAAD}"/>
              </a:ext>
            </a:extLst>
          </p:cNvPr>
          <p:cNvSpPr/>
          <p:nvPr/>
        </p:nvSpPr>
        <p:spPr>
          <a:xfrm>
            <a:off x="298209" y="355910"/>
            <a:ext cx="63626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RESULTS AND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5647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FDB9E8-28E2-437F-A7A8-CB89BFA8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64" y="648763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49D67-A98F-4E51-BE96-02EFEB3B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64" y="3225285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519822-B5E2-4B38-921C-DE01C86C18B9}"/>
              </a:ext>
            </a:extLst>
          </p:cNvPr>
          <p:cNvSpPr/>
          <p:nvPr/>
        </p:nvSpPr>
        <p:spPr>
          <a:xfrm>
            <a:off x="2162774" y="732215"/>
            <a:ext cx="43508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atin typeface="Montserrat" charset="0"/>
              </a:rPr>
              <a:t>MODEL 1 </a:t>
            </a:r>
            <a:r>
              <a:rPr lang="en-US" sz="1600" dirty="0">
                <a:latin typeface="Montserrat" charset="0"/>
              </a:rPr>
              <a:t>(</a:t>
            </a:r>
            <a:r>
              <a:rPr lang="en-US" sz="1600" i="1" dirty="0">
                <a:latin typeface="Montserrat" charset="0"/>
              </a:rPr>
              <a:t>good model, loss higher)</a:t>
            </a:r>
            <a:endParaRPr lang="en-US" sz="3000" dirty="0">
              <a:latin typeface="Montserra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A6495-AF8A-4FF4-8D55-7D589B22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06" y="1483461"/>
            <a:ext cx="5699431" cy="38910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98EAC7-1887-4E61-9DAF-2E672C12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6" y="356182"/>
            <a:ext cx="930031" cy="9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85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1176</TotalTime>
  <Words>1096</Words>
  <Application>Microsoft Office PowerPoint</Application>
  <PresentationFormat>Widescreen</PresentationFormat>
  <Paragraphs>158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SemiBold</vt:lpstr>
      <vt:lpstr>Berlin Sans FB Demi</vt:lpstr>
      <vt:lpstr>Calibri</vt:lpstr>
      <vt:lpstr>Corbel</vt:lpstr>
      <vt:lpstr>Montserrat</vt:lpstr>
      <vt:lpstr>Segoe UI Black</vt:lpstr>
      <vt:lpstr>Basis</vt:lpstr>
      <vt:lpstr>18CSC402 : Deep Learning Case Study - final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18CSC402 Deep Learning Case Study</dc:title>
  <dc:creator>Uthara Koliyot - [CB.SC.I5DAS18044]</dc:creator>
  <cp:lastModifiedBy>Uthara Koliyot - [CB.SC.I5DAS18044]</cp:lastModifiedBy>
  <cp:revision>32</cp:revision>
  <dcterms:created xsi:type="dcterms:W3CDTF">2021-11-01T06:19:04Z</dcterms:created>
  <dcterms:modified xsi:type="dcterms:W3CDTF">2021-11-19T04:00:35Z</dcterms:modified>
</cp:coreProperties>
</file>