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67" r:id="rId5"/>
    <p:sldId id="259" r:id="rId6"/>
    <p:sldId id="265" r:id="rId7"/>
    <p:sldId id="260" r:id="rId8"/>
    <p:sldId id="263" r:id="rId9"/>
    <p:sldId id="262" r:id="rId10"/>
    <p:sldId id="266"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B6162-BED6-4273-B5A5-98074363DF64}"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4E7B3-AABA-4482-9A02-83E315F5C26A}" type="slidenum">
              <a:rPr lang="en-US" smtClean="0"/>
              <a:t>‹#›</a:t>
            </a:fld>
            <a:endParaRPr lang="en-US"/>
          </a:p>
        </p:txBody>
      </p:sp>
    </p:spTree>
    <p:extLst>
      <p:ext uri="{BB962C8B-B14F-4D97-AF65-F5344CB8AC3E}">
        <p14:creationId xmlns:p14="http://schemas.microsoft.com/office/powerpoint/2010/main" val="387607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B4E7B3-AABA-4482-9A02-83E315F5C26A}" type="slidenum">
              <a:rPr lang="en-US" smtClean="0"/>
              <a:t>8</a:t>
            </a:fld>
            <a:endParaRPr lang="en-US"/>
          </a:p>
        </p:txBody>
      </p:sp>
    </p:spTree>
    <p:extLst>
      <p:ext uri="{BB962C8B-B14F-4D97-AF65-F5344CB8AC3E}">
        <p14:creationId xmlns:p14="http://schemas.microsoft.com/office/powerpoint/2010/main" val="3639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D43FCF6-355A-4E92-A10B-B120582E1C8D}"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6AFDE1B-1EBC-4655-B4B3-E4FF851D1B0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54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3FCF6-355A-4E92-A10B-B120582E1C8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109844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3FCF6-355A-4E92-A10B-B120582E1C8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86323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3FCF6-355A-4E92-A10B-B120582E1C8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260051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3FCF6-355A-4E92-A10B-B120582E1C8D}"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DE1B-1EBC-4655-B4B3-E4FF851D1B0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39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3FCF6-355A-4E92-A10B-B120582E1C8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283256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43FCF6-355A-4E92-A10B-B120582E1C8D}"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198103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43FCF6-355A-4E92-A10B-B120582E1C8D}"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9012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3FCF6-355A-4E92-A10B-B120582E1C8D}"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54181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3FCF6-355A-4E92-A10B-B120582E1C8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135192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3FCF6-355A-4E92-A10B-B120582E1C8D}"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DE1B-1EBC-4655-B4B3-E4FF851D1B0E}" type="slidenum">
              <a:rPr lang="en-US" smtClean="0"/>
              <a:t>‹#›</a:t>
            </a:fld>
            <a:endParaRPr lang="en-US"/>
          </a:p>
        </p:txBody>
      </p:sp>
    </p:spTree>
    <p:extLst>
      <p:ext uri="{BB962C8B-B14F-4D97-AF65-F5344CB8AC3E}">
        <p14:creationId xmlns:p14="http://schemas.microsoft.com/office/powerpoint/2010/main" val="2171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1D43FCF6-355A-4E92-A10B-B120582E1C8D}" type="datetimeFigureOut">
              <a:rPr lang="en-US" smtClean="0"/>
              <a:t>12/28/2021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6AFDE1B-1EBC-4655-B4B3-E4FF851D1B0E}" type="slidenum">
              <a:rPr lang="en-US" smtClean="0"/>
              <a:t>‹#›</a:t>
            </a:fld>
            <a:endParaRPr lang="en-US"/>
          </a:p>
        </p:txBody>
      </p:sp>
    </p:spTree>
    <p:extLst>
      <p:ext uri="{BB962C8B-B14F-4D97-AF65-F5344CB8AC3E}">
        <p14:creationId xmlns:p14="http://schemas.microsoft.com/office/powerpoint/2010/main" val="42480254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ommons.wikimedia.org/wiki/File:Artificial_neural_network.svg"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www.kaggle.com/dataclusterlabs/indian-sign-board-image-dataset" TargetMode="External"/><Relationship Id="rId4" Type="http://schemas.openxmlformats.org/officeDocument/2006/relationships/hyperlink" Target="https://paperswithcode.com/dataset/gtsrb"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304-E192-4EBD-9C75-04721D48ADAA}"/>
              </a:ext>
            </a:extLst>
          </p:cNvPr>
          <p:cNvSpPr>
            <a:spLocks noGrp="1"/>
          </p:cNvSpPr>
          <p:nvPr>
            <p:ph type="ctrTitle"/>
          </p:nvPr>
        </p:nvSpPr>
        <p:spPr/>
        <p:txBody>
          <a:bodyPr>
            <a:normAutofit/>
          </a:bodyPr>
          <a:lstStyle/>
          <a:p>
            <a:r>
              <a:rPr lang="en-US" sz="5400" dirty="0">
                <a:latin typeface="Segoe UI Black" panose="020B0A02040204020203" pitchFamily="34" charset="0"/>
                <a:ea typeface="Segoe UI Black" panose="020B0A02040204020203" pitchFamily="34" charset="0"/>
              </a:rPr>
              <a:t>18CSC402 : Deep Learning Case Study - first review</a:t>
            </a:r>
          </a:p>
        </p:txBody>
      </p:sp>
      <p:sp>
        <p:nvSpPr>
          <p:cNvPr id="3" name="Subtitle 2">
            <a:extLst>
              <a:ext uri="{FF2B5EF4-FFF2-40B4-BE49-F238E27FC236}">
                <a16:creationId xmlns:a16="http://schemas.microsoft.com/office/drawing/2014/main" id="{38770848-D3A3-45E5-9011-EAD138617FFB}"/>
              </a:ext>
            </a:extLst>
          </p:cNvPr>
          <p:cNvSpPr>
            <a:spLocks noGrp="1"/>
          </p:cNvSpPr>
          <p:nvPr>
            <p:ph type="subTitle" idx="1"/>
          </p:nvPr>
        </p:nvSpPr>
        <p:spPr>
          <a:xfrm>
            <a:off x="1712070" y="3853804"/>
            <a:ext cx="8767860" cy="1388165"/>
          </a:xfrm>
        </p:spPr>
        <p:txBody>
          <a:bodyPr/>
          <a:lstStyle/>
          <a:p>
            <a:r>
              <a:rPr lang="en-US" dirty="0">
                <a:latin typeface="Bahnschrift SemiBold" panose="020B0502040204020203" pitchFamily="34" charset="0"/>
                <a:cs typeface="Calibri" panose="020F0502020204030204" pitchFamily="34" charset="0"/>
              </a:rPr>
              <a:t>Uthara Koliyot</a:t>
            </a:r>
          </a:p>
          <a:p>
            <a:r>
              <a:rPr lang="en-US" dirty="0">
                <a:latin typeface="Bahnschrift SemiBold" panose="020B0502040204020203" pitchFamily="34" charset="0"/>
                <a:cs typeface="Calibri" panose="020F0502020204030204" pitchFamily="34" charset="0"/>
              </a:rPr>
              <a:t>CB.SC.I5DAS18044</a:t>
            </a:r>
          </a:p>
          <a:p>
            <a:r>
              <a:rPr lang="en-US" dirty="0">
                <a:latin typeface="Bahnschrift SemiBold" panose="020B0502040204020203" pitchFamily="34" charset="0"/>
                <a:cs typeface="Calibri" panose="020F0502020204030204" pitchFamily="34" charset="0"/>
              </a:rPr>
              <a:t>Int.MSc.Data Science, Sem 7</a:t>
            </a:r>
          </a:p>
        </p:txBody>
      </p:sp>
      <p:pic>
        <p:nvPicPr>
          <p:cNvPr id="4" name="Picture 2">
            <a:extLst>
              <a:ext uri="{FF2B5EF4-FFF2-40B4-BE49-F238E27FC236}">
                <a16:creationId xmlns:a16="http://schemas.microsoft.com/office/drawing/2014/main" id="{5FCAAFFC-3E25-4B08-92FB-9035DA75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3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94537" y="3644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latin typeface="Berlin Sans FB Demi" panose="020E0802020502020306" pitchFamily="34" charset="0"/>
            </a:endParaRP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1273907" y="1104936"/>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endParaRPr lang="en-US" sz="1100" dirty="0"/>
          </a:p>
        </p:txBody>
      </p:sp>
      <p:sp>
        <p:nvSpPr>
          <p:cNvPr id="11" name="Title 1">
            <a:extLst>
              <a:ext uri="{FF2B5EF4-FFF2-40B4-BE49-F238E27FC236}">
                <a16:creationId xmlns:a16="http://schemas.microsoft.com/office/drawing/2014/main" id="{FB2F2E9C-5E32-489D-92A4-96BF8EFE0C94}"/>
              </a:ext>
            </a:extLst>
          </p:cNvPr>
          <p:cNvSpPr txBox="1">
            <a:spLocks/>
          </p:cNvSpPr>
          <p:nvPr/>
        </p:nvSpPr>
        <p:spPr>
          <a:xfrm>
            <a:off x="1911682" y="93459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Montserrat" panose="00000500000000000000" pitchFamily="2" charset="0"/>
              </a:rPr>
              <a:t>SOFTWARE/TOOLS REQUIREMENTS</a:t>
            </a:r>
          </a:p>
        </p:txBody>
      </p:sp>
      <p:sp>
        <p:nvSpPr>
          <p:cNvPr id="12" name="Content Placeholder 2">
            <a:extLst>
              <a:ext uri="{FF2B5EF4-FFF2-40B4-BE49-F238E27FC236}">
                <a16:creationId xmlns:a16="http://schemas.microsoft.com/office/drawing/2014/main" id="{2FF73207-E3A1-45EE-BB88-6C5DD392717D}"/>
              </a:ext>
            </a:extLst>
          </p:cNvPr>
          <p:cNvSpPr txBox="1">
            <a:spLocks/>
          </p:cNvSpPr>
          <p:nvPr/>
        </p:nvSpPr>
        <p:spPr>
          <a:xfrm>
            <a:off x="838200" y="1805488"/>
            <a:ext cx="10515600" cy="4351338"/>
          </a:xfrm>
          <a:prstGeom prst="rect">
            <a:avLst/>
          </a:prstGeom>
        </p:spPr>
        <p:txBody>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US" sz="2000" dirty="0">
                <a:latin typeface="Montserrat" panose="00000500000000000000" pitchFamily="2" charset="0"/>
              </a:rPr>
              <a:t>The project has been implemented using Python Programming.</a:t>
            </a:r>
          </a:p>
          <a:p>
            <a:r>
              <a:rPr lang="en-US" sz="2000" dirty="0">
                <a:latin typeface="Montserrat" panose="00000500000000000000" pitchFamily="2" charset="0"/>
              </a:rPr>
              <a:t>The experiments are executed and conducted in Google </a:t>
            </a:r>
            <a:r>
              <a:rPr lang="en-US" sz="2000" dirty="0" err="1">
                <a:latin typeface="Montserrat" panose="00000500000000000000" pitchFamily="2" charset="0"/>
              </a:rPr>
              <a:t>Colab</a:t>
            </a:r>
            <a:r>
              <a:rPr lang="en-US" sz="2000" dirty="0">
                <a:latin typeface="Montserrat" panose="00000500000000000000" pitchFamily="2" charset="0"/>
              </a:rPr>
              <a:t> platform.</a:t>
            </a:r>
          </a:p>
          <a:p>
            <a:endParaRPr lang="en-US" sz="2000" dirty="0">
              <a:latin typeface="Montserrat" panose="00000500000000000000" pitchFamily="2" charset="0"/>
            </a:endParaRPr>
          </a:p>
        </p:txBody>
      </p:sp>
      <p:pic>
        <p:nvPicPr>
          <p:cNvPr id="4100" name="Picture 4" descr="Structure your code better in Google Colab with Text and Code Cells | by  Mitesh Parmar | Medium">
            <a:extLst>
              <a:ext uri="{FF2B5EF4-FFF2-40B4-BE49-F238E27FC236}">
                <a16:creationId xmlns:a16="http://schemas.microsoft.com/office/drawing/2014/main" id="{14B325B2-F468-4BA4-848C-FAA4EF74F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699" y="3257827"/>
            <a:ext cx="5199917" cy="230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6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94537" y="3644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latin typeface="Berlin Sans FB Demi" panose="020E0802020502020306" pitchFamily="34" charset="0"/>
            </a:endParaRP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1273907" y="1104936"/>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endParaRPr lang="en-US" sz="1100" dirty="0"/>
          </a:p>
        </p:txBody>
      </p:sp>
      <p:sp>
        <p:nvSpPr>
          <p:cNvPr id="8" name="TextBox 7">
            <a:extLst>
              <a:ext uri="{FF2B5EF4-FFF2-40B4-BE49-F238E27FC236}">
                <a16:creationId xmlns:a16="http://schemas.microsoft.com/office/drawing/2014/main" id="{FE7E1194-1BD4-4F4D-B8D3-78820D14090A}"/>
              </a:ext>
            </a:extLst>
          </p:cNvPr>
          <p:cNvSpPr txBox="1"/>
          <p:nvPr/>
        </p:nvSpPr>
        <p:spPr>
          <a:xfrm>
            <a:off x="1273907" y="1286213"/>
            <a:ext cx="8798936" cy="4370427"/>
          </a:xfrm>
          <a:prstGeom prst="rect">
            <a:avLst/>
          </a:prstGeom>
          <a:noFill/>
        </p:spPr>
        <p:txBody>
          <a:bodyPr wrap="square">
            <a:spAutoFit/>
          </a:bodyPr>
          <a:lstStyle/>
          <a:p>
            <a:r>
              <a:rPr lang="en-CA" sz="3000" b="1" dirty="0">
                <a:latin typeface="Montserrat" panose="00000500000000000000" pitchFamily="2" charset="0"/>
                <a:ea typeface="+mj-ea"/>
                <a:cs typeface="+mj-cs"/>
              </a:rPr>
              <a:t>REFERENCES :</a:t>
            </a:r>
          </a:p>
          <a:p>
            <a:endParaRPr lang="en-CA" sz="3000" b="1" dirty="0">
              <a:latin typeface="Montserrat" panose="00000500000000000000" pitchFamily="2" charset="0"/>
              <a:ea typeface="+mj-ea"/>
              <a:cs typeface="+mj-cs"/>
            </a:endParaRPr>
          </a:p>
          <a:p>
            <a:pPr marL="342900" indent="-342900">
              <a:buFont typeface="Arial" panose="020B0604020202020204" pitchFamily="34" charset="0"/>
              <a:buChar char="•"/>
            </a:pPr>
            <a:r>
              <a:rPr lang="en-US" sz="2000" u="sng" dirty="0">
                <a:latin typeface="Montserrat" panose="00000500000000000000" pitchFamily="2" charset="0"/>
                <a:ea typeface="+mj-ea"/>
                <a:cs typeface="+mj-cs"/>
              </a:rPr>
              <a:t>http://yann.lecun.com/exdb/publis/pdf/lecun-01a.pdf</a:t>
            </a:r>
          </a:p>
          <a:p>
            <a:pPr marL="342900" indent="-342900">
              <a:buFont typeface="Arial" panose="020B0604020202020204" pitchFamily="34" charset="0"/>
              <a:buChar char="•"/>
            </a:pP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r>
              <a:rPr lang="en-CA" sz="2000" dirty="0">
                <a:latin typeface="Montserrat" panose="00000500000000000000" pitchFamily="2" charset="0"/>
                <a:ea typeface="+mj-ea"/>
                <a:cs typeface="+mj-cs"/>
                <a:hlinkClick r:id="rId3">
                  <a:extLst>
                    <a:ext uri="{A12FA001-AC4F-418D-AE19-62706E023703}">
                      <ahyp:hlinkClr xmlns:ahyp="http://schemas.microsoft.com/office/drawing/2018/hyperlinkcolor" val="tx"/>
                    </a:ext>
                  </a:extLst>
                </a:hlinkClick>
              </a:rPr>
              <a:t>https://commons.wikimedia.org/wiki/File:Artificial_neural_network.svg</a:t>
            </a: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r>
              <a:rPr lang="en-CA" sz="2000" dirty="0">
                <a:latin typeface="Montserrat" panose="00000500000000000000" pitchFamily="2" charset="0"/>
                <a:ea typeface="+mj-ea"/>
                <a:cs typeface="+mj-cs"/>
                <a:hlinkClick r:id="rId4">
                  <a:extLst>
                    <a:ext uri="{A12FA001-AC4F-418D-AE19-62706E023703}">
                      <ahyp:hlinkClr xmlns:ahyp="http://schemas.microsoft.com/office/drawing/2018/hyperlinkcolor" val="tx"/>
                    </a:ext>
                  </a:extLst>
                </a:hlinkClick>
              </a:rPr>
              <a:t>https://paperswithcode.com/dataset/gtsrb</a:t>
            </a: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endParaRPr lang="en-CA" sz="2000" dirty="0">
              <a:latin typeface="Montserrat" panose="00000500000000000000" pitchFamily="2" charset="0"/>
              <a:ea typeface="+mj-ea"/>
              <a:cs typeface="+mj-cs"/>
            </a:endParaRPr>
          </a:p>
          <a:p>
            <a:pPr marL="342900" indent="-342900">
              <a:buFont typeface="Arial" panose="020B0604020202020204" pitchFamily="34" charset="0"/>
              <a:buChar char="•"/>
            </a:pPr>
            <a:r>
              <a:rPr lang="en-US" sz="2000" dirty="0">
                <a:latin typeface="Montserrat" panose="00000500000000000000" pitchFamily="2" charset="0"/>
                <a:ea typeface="+mj-ea"/>
                <a:cs typeface="+mj-cs"/>
                <a:hlinkClick r:id="rId5">
                  <a:extLst>
                    <a:ext uri="{A12FA001-AC4F-418D-AE19-62706E023703}">
                      <ahyp:hlinkClr xmlns:ahyp="http://schemas.microsoft.com/office/drawing/2018/hyperlinkcolor" val="tx"/>
                    </a:ext>
                  </a:extLst>
                </a:hlinkClick>
              </a:rPr>
              <a:t># https://www.kaggle.com/dataclusterlabs/indian-sign-board-image-dataset</a:t>
            </a:r>
            <a:endParaRPr lang="en-CA" sz="2000" dirty="0">
              <a:latin typeface="Montserrat" panose="00000500000000000000" pitchFamily="2" charset="0"/>
              <a:ea typeface="+mj-ea"/>
              <a:cs typeface="+mj-cs"/>
            </a:endParaRPr>
          </a:p>
          <a:p>
            <a:endParaRPr lang="en-CA" sz="1800" dirty="0"/>
          </a:p>
        </p:txBody>
      </p:sp>
      <p:graphicFrame>
        <p:nvGraphicFramePr>
          <p:cNvPr id="11" name="Table 10">
            <a:extLst>
              <a:ext uri="{FF2B5EF4-FFF2-40B4-BE49-F238E27FC236}">
                <a16:creationId xmlns:a16="http://schemas.microsoft.com/office/drawing/2014/main" id="{95600C34-F231-48A6-927F-96859B6BC8BB}"/>
              </a:ext>
            </a:extLst>
          </p:cNvPr>
          <p:cNvGraphicFramePr>
            <a:graphicFrameLocks noGrp="1"/>
          </p:cNvGraphicFramePr>
          <p:nvPr>
            <p:extLst>
              <p:ext uri="{D42A27DB-BD31-4B8C-83A1-F6EECF244321}">
                <p14:modId xmlns:p14="http://schemas.microsoft.com/office/powerpoint/2010/main" val="2874387324"/>
              </p:ext>
            </p:extLst>
          </p:nvPr>
        </p:nvGraphicFramePr>
        <p:xfrm>
          <a:off x="1971369" y="5183167"/>
          <a:ext cx="3784600" cy="220980"/>
        </p:xfrm>
        <a:graphic>
          <a:graphicData uri="http://schemas.openxmlformats.org/drawingml/2006/table">
            <a:tbl>
              <a:tblPr/>
              <a:tblGrid>
                <a:gridCol w="3784600">
                  <a:extLst>
                    <a:ext uri="{9D8B030D-6E8A-4147-A177-3AD203B41FA5}">
                      <a16:colId xmlns:a16="http://schemas.microsoft.com/office/drawing/2014/main" val="3980342555"/>
                    </a:ext>
                  </a:extLst>
                </a:gridCol>
              </a:tblGrid>
              <a:tr h="200025">
                <a:tc>
                  <a:txBody>
                    <a:bodyPr/>
                    <a:lstStyle/>
                    <a:p>
                      <a:pPr algn="l" fontAlgn="ctr"/>
                      <a:endParaRPr lang="en-US" sz="1100" b="0" i="0" u="sng" strike="noStrike" dirty="0">
                        <a:solidFill>
                          <a:srgbClr val="0563C1"/>
                        </a:solidFill>
                        <a:effectLst/>
                        <a:latin typeface="Calibri" panose="020F0502020204030204" pitchFamily="34" charset="0"/>
                      </a:endParaRPr>
                    </a:p>
                  </a:txBody>
                  <a:tcPr marL="7620" marR="7620" marT="7620" anchor="ctr">
                    <a:lnL>
                      <a:noFill/>
                    </a:lnL>
                    <a:lnR>
                      <a:noFill/>
                    </a:lnR>
                    <a:lnT>
                      <a:noFill/>
                    </a:lnT>
                    <a:lnB>
                      <a:noFill/>
                    </a:lnB>
                  </a:tcPr>
                </a:tc>
                <a:extLst>
                  <a:ext uri="{0D108BD9-81ED-4DB2-BD59-A6C34878D82A}">
                    <a16:rowId xmlns:a16="http://schemas.microsoft.com/office/drawing/2014/main" val="760663133"/>
                  </a:ext>
                </a:extLst>
              </a:tr>
            </a:tbl>
          </a:graphicData>
        </a:graphic>
      </p:graphicFrame>
    </p:spTree>
    <p:extLst>
      <p:ext uri="{BB962C8B-B14F-4D97-AF65-F5344CB8AC3E}">
        <p14:creationId xmlns:p14="http://schemas.microsoft.com/office/powerpoint/2010/main" val="152117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94537" y="3644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latin typeface="Berlin Sans FB Demi" panose="020E0802020502020306" pitchFamily="34" charset="0"/>
            </a:endParaRP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1273907" y="1104936"/>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endParaRPr lang="en-US" sz="1100" dirty="0"/>
          </a:p>
        </p:txBody>
      </p:sp>
      <p:sp>
        <p:nvSpPr>
          <p:cNvPr id="5" name="Rectangle 4">
            <a:extLst>
              <a:ext uri="{FF2B5EF4-FFF2-40B4-BE49-F238E27FC236}">
                <a16:creationId xmlns:a16="http://schemas.microsoft.com/office/drawing/2014/main" id="{BB4C18F0-D779-4778-8E57-3C62A56CED70}"/>
              </a:ext>
            </a:extLst>
          </p:cNvPr>
          <p:cNvSpPr/>
          <p:nvPr/>
        </p:nvSpPr>
        <p:spPr>
          <a:xfrm>
            <a:off x="3126885" y="2105689"/>
            <a:ext cx="6078908"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80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Thank You</a:t>
            </a:r>
          </a:p>
        </p:txBody>
      </p:sp>
    </p:spTree>
    <p:extLst>
      <p:ext uri="{BB962C8B-B14F-4D97-AF65-F5344CB8AC3E}">
        <p14:creationId xmlns:p14="http://schemas.microsoft.com/office/powerpoint/2010/main" val="164009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34FDF75-06AF-4952-BA6A-0157E7E4F2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7143"/>
          </a:xfrm>
          <a:prstGeom prst="rect">
            <a:avLst/>
          </a:prstGeom>
        </p:spPr>
      </p:pic>
      <p:sp>
        <p:nvSpPr>
          <p:cNvPr id="5" name="Прямоугольник 3">
            <a:extLst>
              <a:ext uri="{FF2B5EF4-FFF2-40B4-BE49-F238E27FC236}">
                <a16:creationId xmlns:a16="http://schemas.microsoft.com/office/drawing/2014/main" id="{97D02C90-4400-4E63-B164-8184F4821470}"/>
              </a:ext>
            </a:extLst>
          </p:cNvPr>
          <p:cNvSpPr/>
          <p:nvPr/>
        </p:nvSpPr>
        <p:spPr>
          <a:xfrm>
            <a:off x="378426" y="2812376"/>
            <a:ext cx="4846550" cy="1232389"/>
          </a:xfrm>
          <a:prstGeom prst="rect">
            <a:avLst/>
          </a:prstGeom>
        </p:spPr>
        <p:txBody>
          <a:bodyPr wrap="square">
            <a:spAutoFit/>
          </a:bodyPr>
          <a:lstStyle/>
          <a:p>
            <a:pPr>
              <a:lnSpc>
                <a:spcPts val="4600"/>
              </a:lnSpc>
            </a:pPr>
            <a:r>
              <a:rPr lang="en-US" sz="3400" b="1" dirty="0">
                <a:solidFill>
                  <a:srgbClr val="F5EA5A"/>
                </a:solidFill>
                <a:latin typeface="Montserrat" charset="0"/>
                <a:ea typeface="Montserrat" charset="0"/>
                <a:cs typeface="Montserrat" charset="0"/>
              </a:rPr>
              <a:t>USING LE-NET DEEP</a:t>
            </a:r>
          </a:p>
          <a:p>
            <a:pPr>
              <a:lnSpc>
                <a:spcPts val="4600"/>
              </a:lnSpc>
            </a:pPr>
            <a:r>
              <a:rPr lang="en-US" sz="3400" b="1" dirty="0">
                <a:solidFill>
                  <a:srgbClr val="F5EA5A"/>
                </a:solidFill>
                <a:latin typeface="Montserrat" charset="0"/>
                <a:ea typeface="Montserrat" charset="0"/>
                <a:cs typeface="Montserrat" charset="0"/>
              </a:rPr>
              <a:t>NETWORK</a:t>
            </a:r>
            <a:endParaRPr lang="ru-RU" sz="3400" b="1" dirty="0">
              <a:solidFill>
                <a:srgbClr val="F5EA5A"/>
              </a:solidFill>
              <a:latin typeface="Montserrat" charset="0"/>
              <a:ea typeface="Montserrat" charset="0"/>
              <a:cs typeface="Montserrat" charset="0"/>
            </a:endParaRPr>
          </a:p>
        </p:txBody>
      </p:sp>
      <p:sp>
        <p:nvSpPr>
          <p:cNvPr id="6" name="Прямоугольник 4">
            <a:extLst>
              <a:ext uri="{FF2B5EF4-FFF2-40B4-BE49-F238E27FC236}">
                <a16:creationId xmlns:a16="http://schemas.microsoft.com/office/drawing/2014/main" id="{275135ED-A02C-449C-9A78-7D07BADCCFA3}"/>
              </a:ext>
            </a:extLst>
          </p:cNvPr>
          <p:cNvSpPr/>
          <p:nvPr/>
        </p:nvSpPr>
        <p:spPr>
          <a:xfrm>
            <a:off x="240891" y="879987"/>
            <a:ext cx="9827492" cy="1728807"/>
          </a:xfrm>
          <a:prstGeom prst="rect">
            <a:avLst/>
          </a:prstGeom>
        </p:spPr>
        <p:txBody>
          <a:bodyPr wrap="square">
            <a:spAutoFit/>
          </a:bodyPr>
          <a:lstStyle/>
          <a:p>
            <a:pPr>
              <a:lnSpc>
                <a:spcPts val="6600"/>
              </a:lnSpc>
            </a:pPr>
            <a:r>
              <a:rPr lang="en-US" sz="4900" b="1" dirty="0">
                <a:solidFill>
                  <a:schemeClr val="bg1"/>
                </a:solidFill>
                <a:latin typeface="Montserrat" charset="0"/>
                <a:ea typeface="Montserrat" charset="0"/>
                <a:cs typeface="Montserrat" charset="0"/>
              </a:rPr>
              <a:t>TRAFFIC SIGN</a:t>
            </a:r>
          </a:p>
          <a:p>
            <a:pPr>
              <a:lnSpc>
                <a:spcPts val="6600"/>
              </a:lnSpc>
            </a:pPr>
            <a:r>
              <a:rPr lang="en-US" sz="4900" b="1" dirty="0">
                <a:solidFill>
                  <a:schemeClr val="bg1"/>
                </a:solidFill>
                <a:latin typeface="Montserrat" charset="0"/>
                <a:ea typeface="Montserrat" charset="0"/>
                <a:cs typeface="Montserrat" charset="0"/>
              </a:rPr>
              <a:t>CLASSIFICATION</a:t>
            </a:r>
            <a:endParaRPr lang="ru-RU" sz="49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305205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A05981-B7E1-4E1A-8736-3DA2E58A13D9}"/>
              </a:ext>
            </a:extLst>
          </p:cNvPr>
          <p:cNvSpPr txBox="1">
            <a:spLocks/>
          </p:cNvSpPr>
          <p:nvPr/>
        </p:nvSpPr>
        <p:spPr>
          <a:xfrm>
            <a:off x="1332524" y="42098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Montserrat" panose="00000500000000000000" pitchFamily="2" charset="0"/>
              </a:rPr>
              <a:t>PROBLEM DEFINITION</a:t>
            </a:r>
            <a:endParaRPr lang="en-US" sz="3000" b="1" dirty="0">
              <a:latin typeface="Montserrat" panose="00000500000000000000" pitchFamily="2" charset="0"/>
            </a:endParaRPr>
          </a:p>
        </p:txBody>
      </p:sp>
      <p:pic>
        <p:nvPicPr>
          <p:cNvPr id="5" name="Рисунок 2">
            <a:extLst>
              <a:ext uri="{FF2B5EF4-FFF2-40B4-BE49-F238E27FC236}">
                <a16:creationId xmlns:a16="http://schemas.microsoft.com/office/drawing/2014/main" id="{08D69666-3BE5-416C-B734-7AE3E90D1A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6182"/>
          <a:stretch/>
        </p:blipFill>
        <p:spPr>
          <a:xfrm>
            <a:off x="7936965" y="777329"/>
            <a:ext cx="3834612" cy="4921482"/>
          </a:xfrm>
          <a:prstGeom prst="rect">
            <a:avLst/>
          </a:prstGeom>
        </p:spPr>
      </p:pic>
      <p:sp>
        <p:nvSpPr>
          <p:cNvPr id="6" name="TextBox 5">
            <a:extLst>
              <a:ext uri="{FF2B5EF4-FFF2-40B4-BE49-F238E27FC236}">
                <a16:creationId xmlns:a16="http://schemas.microsoft.com/office/drawing/2014/main" id="{04CC5A20-76A1-49A4-BC2A-D6848390CA40}"/>
              </a:ext>
            </a:extLst>
          </p:cNvPr>
          <p:cNvSpPr txBox="1"/>
          <p:nvPr/>
        </p:nvSpPr>
        <p:spPr>
          <a:xfrm>
            <a:off x="1132687" y="4224441"/>
            <a:ext cx="6687707" cy="2585323"/>
          </a:xfrm>
          <a:prstGeom prst="rect">
            <a:avLst/>
          </a:prstGeom>
          <a:noFill/>
        </p:spPr>
        <p:txBody>
          <a:bodyPr wrap="square">
            <a:spAutoFit/>
          </a:bodyPr>
          <a:lstStyle/>
          <a:p>
            <a:pPr marL="285750" indent="-285750">
              <a:buFont typeface="Arial" panose="020B0604020202020204" pitchFamily="34" charset="0"/>
              <a:buChar char="•"/>
            </a:pPr>
            <a:r>
              <a:rPr lang="en-CA" dirty="0">
                <a:solidFill>
                  <a:srgbClr val="444444"/>
                </a:solidFill>
                <a:latin typeface="Montserrat" panose="00000500000000000000" pitchFamily="2" charset="0"/>
              </a:rPr>
              <a:t>Traffic sign classification is an important task for self driving cars.</a:t>
            </a:r>
          </a:p>
          <a:p>
            <a:pPr marL="285750" indent="-285750">
              <a:buFont typeface="Arial" panose="020B0604020202020204" pitchFamily="34" charset="0"/>
              <a:buChar char="•"/>
            </a:pPr>
            <a:r>
              <a:rPr lang="en-US" dirty="0">
                <a:solidFill>
                  <a:srgbClr val="444444"/>
                </a:solidFill>
                <a:latin typeface="Montserrat" panose="00000500000000000000" pitchFamily="2" charset="0"/>
              </a:rPr>
              <a:t>Automatic recognition of traffic signs is required in advanced driver assistance systems and constitutes a challenging real-world computer vision and pattern recognition problem. </a:t>
            </a:r>
            <a:endParaRPr lang="en-CA" dirty="0">
              <a:solidFill>
                <a:srgbClr val="444444"/>
              </a:solidFill>
              <a:latin typeface="Montserrat" panose="00000500000000000000" pitchFamily="2" charset="0"/>
            </a:endParaRPr>
          </a:p>
          <a:p>
            <a:pPr marL="285750" indent="-285750">
              <a:buFont typeface="Arial" panose="020B0604020202020204" pitchFamily="34" charset="0"/>
              <a:buChar char="•"/>
            </a:pPr>
            <a:r>
              <a:rPr lang="en-CA" dirty="0">
                <a:solidFill>
                  <a:srgbClr val="444444"/>
                </a:solidFill>
                <a:latin typeface="Montserrat" panose="00000500000000000000" pitchFamily="2" charset="0"/>
              </a:rPr>
              <a:t>This project uses deep learning algorithms to perform classification.</a:t>
            </a:r>
          </a:p>
          <a:p>
            <a:pPr marL="285750" indent="-285750">
              <a:buFont typeface="Arial" panose="020B0604020202020204" pitchFamily="34" charset="0"/>
              <a:buChar char="•"/>
            </a:pPr>
            <a:endParaRPr lang="en-CA" dirty="0">
              <a:latin typeface="Montserrat" panose="00000500000000000000" pitchFamily="2" charset="0"/>
            </a:endParaRPr>
          </a:p>
        </p:txBody>
      </p:sp>
      <p:sp>
        <p:nvSpPr>
          <p:cNvPr id="7" name="TextBox 6">
            <a:extLst>
              <a:ext uri="{FF2B5EF4-FFF2-40B4-BE49-F238E27FC236}">
                <a16:creationId xmlns:a16="http://schemas.microsoft.com/office/drawing/2014/main" id="{1C98E869-DEC2-49CB-B2F2-58ECC410C851}"/>
              </a:ext>
            </a:extLst>
          </p:cNvPr>
          <p:cNvSpPr txBox="1"/>
          <p:nvPr/>
        </p:nvSpPr>
        <p:spPr>
          <a:xfrm>
            <a:off x="1429240" y="3670443"/>
            <a:ext cx="6094602" cy="553998"/>
          </a:xfrm>
          <a:prstGeom prst="rect">
            <a:avLst/>
          </a:prstGeom>
          <a:noFill/>
        </p:spPr>
        <p:txBody>
          <a:bodyPr wrap="square">
            <a:spAutoFit/>
          </a:bodyPr>
          <a:lstStyle/>
          <a:p>
            <a:r>
              <a:rPr lang="en-IN" sz="3000" b="1" dirty="0">
                <a:latin typeface="Montserrat" panose="00000500000000000000" pitchFamily="2" charset="0"/>
                <a:ea typeface="+mj-ea"/>
                <a:cs typeface="+mj-cs"/>
              </a:rPr>
              <a:t>MOTIVATION</a:t>
            </a:r>
            <a:endParaRPr lang="en-US" sz="3000" b="1" dirty="0">
              <a:latin typeface="Montserrat" panose="00000500000000000000" pitchFamily="2" charset="0"/>
              <a:ea typeface="+mj-ea"/>
              <a:cs typeface="+mj-cs"/>
            </a:endParaRPr>
          </a:p>
        </p:txBody>
      </p:sp>
      <p:sp>
        <p:nvSpPr>
          <p:cNvPr id="8" name="TextBox 7">
            <a:extLst>
              <a:ext uri="{FF2B5EF4-FFF2-40B4-BE49-F238E27FC236}">
                <a16:creationId xmlns:a16="http://schemas.microsoft.com/office/drawing/2014/main" id="{2E5B536D-04D4-4F1D-B322-96EE80DF5AEA}"/>
              </a:ext>
            </a:extLst>
          </p:cNvPr>
          <p:cNvSpPr txBox="1"/>
          <p:nvPr/>
        </p:nvSpPr>
        <p:spPr>
          <a:xfrm>
            <a:off x="1332524" y="988646"/>
            <a:ext cx="6467706" cy="2862322"/>
          </a:xfrm>
          <a:prstGeom prst="rect">
            <a:avLst/>
          </a:prstGeom>
          <a:noFill/>
        </p:spPr>
        <p:txBody>
          <a:bodyPr wrap="square">
            <a:spAutoFit/>
          </a:bodyPr>
          <a:lstStyle/>
          <a:p>
            <a:r>
              <a:rPr lang="en-US" dirty="0">
                <a:solidFill>
                  <a:srgbClr val="444444"/>
                </a:solidFill>
                <a:latin typeface="Montserrat" panose="00000500000000000000" pitchFamily="2" charset="0"/>
              </a:rPr>
              <a:t>With the advancement in autonomous vehicles and self driving cars from big companies </a:t>
            </a:r>
            <a:r>
              <a:rPr lang="en-US" b="0" i="0" dirty="0">
                <a:solidFill>
                  <a:srgbClr val="444444"/>
                </a:solidFill>
                <a:effectLst/>
                <a:latin typeface="Montserrat" panose="00000500000000000000" pitchFamily="2" charset="0"/>
              </a:rPr>
              <a:t>like Tesla, Uber, Google, Mercedes-Benz, Toyota, Ford, Audi, etc., it</a:t>
            </a:r>
            <a:r>
              <a:rPr lang="en-US" dirty="0">
                <a:solidFill>
                  <a:srgbClr val="444444"/>
                </a:solidFill>
                <a:latin typeface="Montserrat" panose="00000500000000000000" pitchFamily="2" charset="0"/>
              </a:rPr>
              <a:t> is necessary for these vehicles to understand and follow all traffic rules. So, for achieving accuracy in this technology, the vehicles should be able to interpret traffic signs and make decisions accordingly. This can also assist drivers of manually driven vehicles to identify signals correctly.</a:t>
            </a:r>
          </a:p>
          <a:p>
            <a:endParaRPr lang="en-US" dirty="0">
              <a:latin typeface="Montserrat" panose="00000500000000000000" pitchFamily="2" charset="0"/>
            </a:endParaRPr>
          </a:p>
        </p:txBody>
      </p:sp>
    </p:spTree>
    <p:extLst>
      <p:ext uri="{BB962C8B-B14F-4D97-AF65-F5344CB8AC3E}">
        <p14:creationId xmlns:p14="http://schemas.microsoft.com/office/powerpoint/2010/main" val="32265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94537" y="3644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latin typeface="Berlin Sans FB Demi" panose="020E0802020502020306" pitchFamily="34" charset="0"/>
            </a:endParaRP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1273907" y="1104936"/>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endParaRPr lang="en-US" sz="1100" dirty="0"/>
          </a:p>
        </p:txBody>
      </p:sp>
      <p:sp>
        <p:nvSpPr>
          <p:cNvPr id="5" name="Slide Number">
            <a:extLst>
              <a:ext uri="{FF2B5EF4-FFF2-40B4-BE49-F238E27FC236}">
                <a16:creationId xmlns:a16="http://schemas.microsoft.com/office/drawing/2014/main" id="{ECD4A1DF-6295-4197-B20A-765D86C2F153}"/>
              </a:ext>
            </a:extLst>
          </p:cNvPr>
          <p:cNvSpPr txBox="1">
            <a:spLocks noGrp="1"/>
          </p:cNvSpPr>
          <p:nvPr/>
        </p:nvSpPr>
        <p:spPr>
          <a:xfrm>
            <a:off x="9893476" y="1920016"/>
            <a:ext cx="203024" cy="288824"/>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fld id="{86CB4B4D-7CA3-9044-876B-883B54F8677D}" type="slidenum">
              <a:rPr/>
              <a:pPr/>
              <a:t>4</a:t>
            </a:fld>
            <a:endParaRPr/>
          </a:p>
        </p:txBody>
      </p:sp>
      <p:sp>
        <p:nvSpPr>
          <p:cNvPr id="6" name="Content">
            <a:extLst>
              <a:ext uri="{FF2B5EF4-FFF2-40B4-BE49-F238E27FC236}">
                <a16:creationId xmlns:a16="http://schemas.microsoft.com/office/drawing/2014/main" id="{E240CBB4-8968-4B11-B239-2BCBA6857E73}"/>
              </a:ext>
            </a:extLst>
          </p:cNvPr>
          <p:cNvSpPr txBox="1">
            <a:spLocks noGrp="1"/>
          </p:cNvSpPr>
          <p:nvPr/>
        </p:nvSpPr>
        <p:spPr>
          <a:xfrm>
            <a:off x="1297353" y="330039"/>
            <a:ext cx="7772400" cy="68580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algn="l" defTabSz="457200"/>
            <a:r>
              <a:rPr lang="en-IN" sz="3000" b="1" dirty="0">
                <a:solidFill>
                  <a:schemeClr val="tx1"/>
                </a:solidFill>
                <a:latin typeface="Montserrat" panose="00000500000000000000" pitchFamily="2" charset="0"/>
                <a:ea typeface="+mj-ea"/>
                <a:cs typeface="+mj-cs"/>
              </a:rPr>
              <a:t>DETAILS OF PAPER</a:t>
            </a:r>
          </a:p>
        </p:txBody>
      </p:sp>
      <p:sp>
        <p:nvSpPr>
          <p:cNvPr id="8" name="TextBox 6">
            <a:extLst>
              <a:ext uri="{FF2B5EF4-FFF2-40B4-BE49-F238E27FC236}">
                <a16:creationId xmlns:a16="http://schemas.microsoft.com/office/drawing/2014/main" id="{473E0CC2-50DA-412F-8FFE-D94831AFDE77}"/>
              </a:ext>
            </a:extLst>
          </p:cNvPr>
          <p:cNvSpPr txBox="1"/>
          <p:nvPr/>
        </p:nvSpPr>
        <p:spPr>
          <a:xfrm>
            <a:off x="1273907" y="926742"/>
            <a:ext cx="9861129"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a:lstStyle>
          <a:p>
            <a:r>
              <a:rPr lang="en-IN" sz="1800" b="1" u="sng" dirty="0">
                <a:solidFill>
                  <a:schemeClr val="tx1"/>
                </a:solidFill>
                <a:latin typeface="Montserrat" panose="00000500000000000000" pitchFamily="2" charset="0"/>
                <a:ea typeface="+mj-ea"/>
                <a:cs typeface="+mj-cs"/>
                <a:sym typeface="Arial"/>
              </a:rPr>
              <a:t>PAPER TITLE : </a:t>
            </a:r>
          </a:p>
          <a:p>
            <a:r>
              <a:rPr lang="en-US" sz="1800" u="sng" dirty="0">
                <a:solidFill>
                  <a:schemeClr val="tx1"/>
                </a:solidFill>
                <a:latin typeface="Montserrat" panose="00000500000000000000" pitchFamily="2" charset="0"/>
                <a:ea typeface="Segoe UI Black" panose="020B0A02040204020203" pitchFamily="34" charset="0"/>
                <a:cs typeface="+mj-cs"/>
                <a:sym typeface="Arial"/>
              </a:rPr>
              <a:t>A robust system for road sign detection and classification using </a:t>
            </a:r>
            <a:r>
              <a:rPr lang="en-US" sz="1800" u="sng" dirty="0" err="1">
                <a:solidFill>
                  <a:schemeClr val="tx1"/>
                </a:solidFill>
                <a:latin typeface="Montserrat" panose="00000500000000000000" pitchFamily="2" charset="0"/>
                <a:ea typeface="Segoe UI Black" panose="020B0A02040204020203" pitchFamily="34" charset="0"/>
                <a:cs typeface="+mj-cs"/>
                <a:sym typeface="Arial"/>
              </a:rPr>
              <a:t>LeNet</a:t>
            </a:r>
            <a:r>
              <a:rPr lang="en-US" sz="1800" u="sng" dirty="0">
                <a:solidFill>
                  <a:schemeClr val="tx1"/>
                </a:solidFill>
                <a:latin typeface="Montserrat" panose="00000500000000000000" pitchFamily="2" charset="0"/>
                <a:ea typeface="Segoe UI Black" panose="020B0A02040204020203" pitchFamily="34" charset="0"/>
                <a:cs typeface="+mj-cs"/>
                <a:sym typeface="Arial"/>
              </a:rPr>
              <a:t> architecture based on convolutional neural network</a:t>
            </a:r>
          </a:p>
          <a:p>
            <a:endParaRPr lang="en-US" sz="1800" dirty="0">
              <a:solidFill>
                <a:schemeClr val="tx1"/>
              </a:solidFill>
              <a:latin typeface="Montserrat" panose="00000500000000000000" pitchFamily="2" charset="0"/>
              <a:ea typeface="+mj-ea"/>
              <a:cs typeface="+mj-cs"/>
              <a:sym typeface="Arial"/>
            </a:endParaRPr>
          </a:p>
          <a:p>
            <a:r>
              <a:rPr lang="en-US" sz="1800" dirty="0">
                <a:solidFill>
                  <a:schemeClr val="tx1"/>
                </a:solidFill>
                <a:latin typeface="Montserrat" panose="00000500000000000000" pitchFamily="2" charset="0"/>
                <a:ea typeface="+mj-ea"/>
                <a:cs typeface="+mj-cs"/>
              </a:rPr>
              <a:t>This paper reports a system for detection and classification of road signs. This system consists of two parts. The first part detects the road signs in real time. The second part classifies the German traffic signs (GTSRB) dataset and makes the prediction using the road signs detected in the first part to test the effectiveness. </a:t>
            </a:r>
          </a:p>
          <a:p>
            <a:r>
              <a:rPr lang="en-US" sz="1800" dirty="0">
                <a:solidFill>
                  <a:schemeClr val="tx1"/>
                </a:solidFill>
                <a:latin typeface="Montserrat" panose="00000500000000000000" pitchFamily="2" charset="0"/>
                <a:ea typeface="+mj-ea"/>
                <a:cs typeface="+mj-cs"/>
                <a:sym typeface="Arial"/>
              </a:rPr>
              <a:t>In this project I am focusing on the Traffic Sign classification part.</a:t>
            </a:r>
          </a:p>
          <a:p>
            <a:endParaRPr lang="en-IN" sz="1800" dirty="0">
              <a:solidFill>
                <a:schemeClr val="tx1"/>
              </a:solidFill>
              <a:latin typeface="Montserrat" panose="00000500000000000000" pitchFamily="2" charset="0"/>
              <a:ea typeface="+mj-ea"/>
              <a:cs typeface="+mj-cs"/>
              <a:sym typeface="Arial"/>
            </a:endParaRPr>
          </a:p>
          <a:p>
            <a:r>
              <a:rPr lang="en-IN" sz="1800" b="1" u="sng" dirty="0">
                <a:solidFill>
                  <a:schemeClr val="tx1"/>
                </a:solidFill>
                <a:latin typeface="Montserrat" panose="00000500000000000000" pitchFamily="2" charset="0"/>
                <a:ea typeface="+mj-ea"/>
                <a:cs typeface="+mj-cs"/>
                <a:sym typeface="Arial"/>
              </a:rPr>
              <a:t>AUTHORE DETAILS:</a:t>
            </a:r>
          </a:p>
          <a:p>
            <a:pPr marL="285750" indent="-285750">
              <a:buFont typeface="Arial" panose="020B0604020202020204" pitchFamily="34" charset="0"/>
              <a:buChar char="•"/>
            </a:pPr>
            <a:r>
              <a:rPr lang="en-US" sz="1800" dirty="0">
                <a:solidFill>
                  <a:schemeClr val="tx1"/>
                </a:solidFill>
                <a:latin typeface="Montserrat" panose="00000500000000000000" pitchFamily="2" charset="0"/>
                <a:ea typeface="+mj-ea"/>
                <a:cs typeface="+mj-cs"/>
                <a:sym typeface="Arial"/>
              </a:rPr>
              <a:t>Amal </a:t>
            </a:r>
            <a:r>
              <a:rPr lang="en-US" sz="1800" dirty="0" err="1">
                <a:solidFill>
                  <a:schemeClr val="tx1"/>
                </a:solidFill>
                <a:latin typeface="Montserrat" panose="00000500000000000000" pitchFamily="2" charset="0"/>
                <a:ea typeface="+mj-ea"/>
                <a:cs typeface="+mj-cs"/>
                <a:sym typeface="Arial"/>
              </a:rPr>
              <a:t>Bouti</a:t>
            </a:r>
            <a:r>
              <a:rPr lang="en-US" sz="1800" dirty="0">
                <a:solidFill>
                  <a:schemeClr val="tx1"/>
                </a:solidFill>
                <a:latin typeface="Montserrat" panose="00000500000000000000" pitchFamily="2" charset="0"/>
                <a:ea typeface="+mj-ea"/>
                <a:cs typeface="+mj-cs"/>
                <a:sym typeface="Arial"/>
              </a:rPr>
              <a:t>, Faculty of Sciences, Sidi</a:t>
            </a:r>
            <a:r>
              <a:rPr lang="en-US" sz="1800" dirty="0">
                <a:solidFill>
                  <a:schemeClr val="tx1"/>
                </a:solidFill>
                <a:latin typeface="Montserrat" panose="00000500000000000000" pitchFamily="2" charset="0"/>
                <a:ea typeface="+mj-ea"/>
                <a:cs typeface="+mj-cs"/>
              </a:rPr>
              <a:t> Mohamed Ben </a:t>
            </a:r>
            <a:r>
              <a:rPr lang="en-US" sz="1800" dirty="0" err="1">
                <a:solidFill>
                  <a:schemeClr val="tx1"/>
                </a:solidFill>
                <a:latin typeface="Montserrat" panose="00000500000000000000" pitchFamily="2" charset="0"/>
                <a:ea typeface="+mj-ea"/>
                <a:cs typeface="+mj-cs"/>
              </a:rPr>
              <a:t>Abdellah</a:t>
            </a:r>
            <a:r>
              <a:rPr lang="en-US" sz="1800" dirty="0">
                <a:solidFill>
                  <a:schemeClr val="tx1"/>
                </a:solidFill>
                <a:latin typeface="Montserrat" panose="00000500000000000000" pitchFamily="2" charset="0"/>
                <a:ea typeface="+mj-ea"/>
                <a:cs typeface="+mj-cs"/>
              </a:rPr>
              <a:t> University, Fez, Morocco</a:t>
            </a:r>
            <a:endParaRPr lang="en-US" sz="1800" dirty="0">
              <a:solidFill>
                <a:schemeClr val="tx1"/>
              </a:solidFill>
              <a:latin typeface="Montserrat" panose="00000500000000000000" pitchFamily="2" charset="0"/>
              <a:ea typeface="+mj-ea"/>
              <a:cs typeface="+mj-cs"/>
              <a:sym typeface="Arial"/>
            </a:endParaRPr>
          </a:p>
          <a:p>
            <a:pPr marL="285750" indent="-285750">
              <a:buFont typeface="Arial" panose="020B0604020202020204" pitchFamily="34" charset="0"/>
              <a:buChar char="•"/>
            </a:pPr>
            <a:r>
              <a:rPr lang="en-US" sz="1800" dirty="0">
                <a:solidFill>
                  <a:schemeClr val="tx1"/>
                </a:solidFill>
                <a:latin typeface="Montserrat" panose="00000500000000000000" pitchFamily="2" charset="0"/>
                <a:ea typeface="+mj-ea"/>
                <a:cs typeface="+mj-cs"/>
                <a:sym typeface="Arial"/>
              </a:rPr>
              <a:t>Med </a:t>
            </a:r>
            <a:r>
              <a:rPr lang="en-US" sz="1800" dirty="0" err="1">
                <a:solidFill>
                  <a:schemeClr val="tx1"/>
                </a:solidFill>
                <a:latin typeface="Montserrat" panose="00000500000000000000" pitchFamily="2" charset="0"/>
                <a:ea typeface="+mj-ea"/>
                <a:cs typeface="+mj-cs"/>
                <a:sym typeface="Arial"/>
              </a:rPr>
              <a:t>Adnane</a:t>
            </a:r>
            <a:r>
              <a:rPr lang="en-US" sz="1800" dirty="0">
                <a:solidFill>
                  <a:schemeClr val="tx1"/>
                </a:solidFill>
                <a:latin typeface="Montserrat" panose="00000500000000000000" pitchFamily="2" charset="0"/>
                <a:ea typeface="+mj-ea"/>
                <a:cs typeface="+mj-cs"/>
                <a:sym typeface="Arial"/>
              </a:rPr>
              <a:t> Mahraz1, Faculty of Sciences, Sidi</a:t>
            </a:r>
            <a:r>
              <a:rPr lang="en-US" sz="1800" dirty="0">
                <a:solidFill>
                  <a:schemeClr val="tx1"/>
                </a:solidFill>
                <a:latin typeface="Montserrat" panose="00000500000000000000" pitchFamily="2" charset="0"/>
                <a:ea typeface="+mj-ea"/>
                <a:cs typeface="+mj-cs"/>
              </a:rPr>
              <a:t> Mohamed Ben </a:t>
            </a:r>
            <a:r>
              <a:rPr lang="en-US" sz="1800" dirty="0" err="1">
                <a:solidFill>
                  <a:schemeClr val="tx1"/>
                </a:solidFill>
                <a:latin typeface="Montserrat" panose="00000500000000000000" pitchFamily="2" charset="0"/>
                <a:ea typeface="+mj-ea"/>
                <a:cs typeface="+mj-cs"/>
              </a:rPr>
              <a:t>Abdellah</a:t>
            </a:r>
            <a:r>
              <a:rPr lang="en-US" sz="1800" dirty="0">
                <a:solidFill>
                  <a:schemeClr val="tx1"/>
                </a:solidFill>
                <a:latin typeface="Montserrat" panose="00000500000000000000" pitchFamily="2" charset="0"/>
                <a:ea typeface="+mj-ea"/>
                <a:cs typeface="+mj-cs"/>
              </a:rPr>
              <a:t> University, Fez, Morocco</a:t>
            </a:r>
            <a:endParaRPr lang="en-US" sz="1800" dirty="0">
              <a:solidFill>
                <a:schemeClr val="tx1"/>
              </a:solidFill>
              <a:latin typeface="Montserrat" panose="00000500000000000000" pitchFamily="2" charset="0"/>
              <a:ea typeface="+mj-ea"/>
              <a:cs typeface="+mj-cs"/>
              <a:sym typeface="Arial"/>
            </a:endParaRPr>
          </a:p>
          <a:p>
            <a:pPr marL="285750" indent="-285750">
              <a:buFont typeface="Arial" panose="020B0604020202020204" pitchFamily="34" charset="0"/>
              <a:buChar char="•"/>
            </a:pPr>
            <a:r>
              <a:rPr lang="en-US" sz="1800" dirty="0">
                <a:solidFill>
                  <a:schemeClr val="tx1"/>
                </a:solidFill>
                <a:latin typeface="Montserrat" panose="00000500000000000000" pitchFamily="2" charset="0"/>
                <a:ea typeface="+mj-ea"/>
                <a:cs typeface="+mj-cs"/>
                <a:sym typeface="Arial"/>
              </a:rPr>
              <a:t>Jamal Riffi1, </a:t>
            </a:r>
            <a:r>
              <a:rPr lang="en-US" sz="1800" dirty="0">
                <a:solidFill>
                  <a:schemeClr val="tx1"/>
                </a:solidFill>
                <a:latin typeface="Montserrat" panose="00000500000000000000" pitchFamily="2" charset="0"/>
                <a:ea typeface="+mj-ea"/>
                <a:cs typeface="+mj-cs"/>
              </a:rPr>
              <a:t>Sidi Mohamed Ben </a:t>
            </a:r>
            <a:r>
              <a:rPr lang="en-US" sz="1800" dirty="0" err="1">
                <a:solidFill>
                  <a:schemeClr val="tx1"/>
                </a:solidFill>
                <a:latin typeface="Montserrat" panose="00000500000000000000" pitchFamily="2" charset="0"/>
                <a:ea typeface="+mj-ea"/>
                <a:cs typeface="+mj-cs"/>
              </a:rPr>
              <a:t>Abdellah</a:t>
            </a:r>
            <a:r>
              <a:rPr lang="en-US" sz="1800" dirty="0">
                <a:solidFill>
                  <a:schemeClr val="tx1"/>
                </a:solidFill>
                <a:latin typeface="Montserrat" panose="00000500000000000000" pitchFamily="2" charset="0"/>
                <a:ea typeface="+mj-ea"/>
                <a:cs typeface="+mj-cs"/>
              </a:rPr>
              <a:t> University, </a:t>
            </a:r>
            <a:r>
              <a:rPr lang="en-US" sz="1800" dirty="0" err="1">
                <a:solidFill>
                  <a:schemeClr val="tx1"/>
                </a:solidFill>
                <a:latin typeface="Montserrat" panose="00000500000000000000" pitchFamily="2" charset="0"/>
                <a:ea typeface="+mj-ea"/>
                <a:cs typeface="+mj-cs"/>
              </a:rPr>
              <a:t>Fez,Morocco</a:t>
            </a:r>
            <a:endParaRPr lang="en-US" sz="1800" dirty="0">
              <a:solidFill>
                <a:schemeClr val="tx1"/>
              </a:solidFill>
              <a:latin typeface="Montserrat" panose="00000500000000000000" pitchFamily="2" charset="0"/>
              <a:ea typeface="+mj-ea"/>
              <a:cs typeface="+mj-cs"/>
            </a:endParaRPr>
          </a:p>
          <a:p>
            <a:pPr marL="285750" indent="-285750">
              <a:buFont typeface="Arial" panose="020B0604020202020204" pitchFamily="34" charset="0"/>
              <a:buChar char="•"/>
            </a:pPr>
            <a:r>
              <a:rPr lang="en-US" sz="1800" dirty="0">
                <a:solidFill>
                  <a:schemeClr val="tx1"/>
                </a:solidFill>
                <a:latin typeface="Montserrat" panose="00000500000000000000" pitchFamily="2" charset="0"/>
                <a:ea typeface="+mj-ea"/>
                <a:cs typeface="+mj-cs"/>
                <a:sym typeface="Arial"/>
              </a:rPr>
              <a:t>Hamid Tairi1, </a:t>
            </a:r>
            <a:r>
              <a:rPr lang="en-US" sz="1800" dirty="0">
                <a:solidFill>
                  <a:schemeClr val="tx1"/>
                </a:solidFill>
                <a:latin typeface="Montserrat" panose="00000500000000000000" pitchFamily="2" charset="0"/>
                <a:ea typeface="+mj-ea"/>
                <a:cs typeface="+mj-cs"/>
              </a:rPr>
              <a:t>Sidi Mohamed Ben </a:t>
            </a:r>
            <a:r>
              <a:rPr lang="en-US" sz="1800" dirty="0" err="1">
                <a:solidFill>
                  <a:schemeClr val="tx1"/>
                </a:solidFill>
                <a:latin typeface="Montserrat" panose="00000500000000000000" pitchFamily="2" charset="0"/>
                <a:ea typeface="+mj-ea"/>
                <a:cs typeface="+mj-cs"/>
              </a:rPr>
              <a:t>Abdellah</a:t>
            </a:r>
            <a:r>
              <a:rPr lang="en-US" sz="1800" dirty="0">
                <a:solidFill>
                  <a:schemeClr val="tx1"/>
                </a:solidFill>
                <a:latin typeface="Montserrat" panose="00000500000000000000" pitchFamily="2" charset="0"/>
                <a:ea typeface="+mj-ea"/>
                <a:cs typeface="+mj-cs"/>
              </a:rPr>
              <a:t> University, Fez, Morocco</a:t>
            </a:r>
            <a:endParaRPr lang="en-US" sz="1800" dirty="0">
              <a:solidFill>
                <a:schemeClr val="tx1"/>
              </a:solidFill>
              <a:latin typeface="Montserrat" panose="00000500000000000000" pitchFamily="2" charset="0"/>
              <a:ea typeface="+mj-ea"/>
              <a:cs typeface="+mj-cs"/>
              <a:sym typeface="Arial"/>
            </a:endParaRPr>
          </a:p>
          <a:p>
            <a:endParaRPr lang="en-US" sz="1800" dirty="0">
              <a:solidFill>
                <a:schemeClr val="tx1"/>
              </a:solidFill>
              <a:latin typeface="Montserrat" panose="00000500000000000000" pitchFamily="2" charset="0"/>
              <a:ea typeface="+mj-ea"/>
              <a:cs typeface="+mj-cs"/>
              <a:sym typeface="Arial"/>
            </a:endParaRPr>
          </a:p>
          <a:p>
            <a:r>
              <a:rPr lang="en-US" sz="1800" b="1" u="sng" dirty="0">
                <a:solidFill>
                  <a:schemeClr val="tx1"/>
                </a:solidFill>
                <a:latin typeface="Montserrat" panose="00000500000000000000" pitchFamily="2" charset="0"/>
                <a:ea typeface="+mj-ea"/>
                <a:cs typeface="+mj-cs"/>
                <a:sym typeface="Arial"/>
              </a:rPr>
              <a:t>Published online: </a:t>
            </a:r>
            <a:r>
              <a:rPr lang="en-US" sz="1800" dirty="0">
                <a:solidFill>
                  <a:schemeClr val="tx1"/>
                </a:solidFill>
                <a:latin typeface="Montserrat" panose="00000500000000000000" pitchFamily="2" charset="0"/>
                <a:ea typeface="+mj-ea"/>
                <a:cs typeface="+mj-cs"/>
                <a:sym typeface="Arial"/>
              </a:rPr>
              <a:t>7 September 2019, ©Springer-Verlag GmbH Germany, part of Springer Nature 2019</a:t>
            </a:r>
            <a:endParaRPr lang="en-IN" sz="1800" dirty="0">
              <a:solidFill>
                <a:schemeClr val="tx1"/>
              </a:solidFill>
              <a:latin typeface="Montserrat" panose="00000500000000000000" pitchFamily="2" charset="0"/>
              <a:ea typeface="+mj-ea"/>
              <a:cs typeface="+mj-cs"/>
              <a:sym typeface="Arial"/>
            </a:endParaRPr>
          </a:p>
        </p:txBody>
      </p:sp>
      <p:sp>
        <p:nvSpPr>
          <p:cNvPr id="11" name="Rectangle 2">
            <a:extLst>
              <a:ext uri="{FF2B5EF4-FFF2-40B4-BE49-F238E27FC236}">
                <a16:creationId xmlns:a16="http://schemas.microsoft.com/office/drawing/2014/main" id="{BE5DB131-E273-4DE5-A32A-3410C7E9497E}"/>
              </a:ext>
            </a:extLst>
          </p:cNvPr>
          <p:cNvSpPr>
            <a:spLocks noChangeArrowheads="1"/>
          </p:cNvSpPr>
          <p:nvPr/>
        </p:nvSpPr>
        <p:spPr bwMode="auto">
          <a:xfrm>
            <a:off x="0" y="85335"/>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700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76515" y="549051"/>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Montserrat" panose="00000500000000000000" pitchFamily="2" charset="0"/>
              </a:rPr>
              <a:t>ABOUT THE DATASET</a:t>
            </a: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808891" y="1430940"/>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US" sz="1800" b="0" i="0" dirty="0">
                <a:solidFill>
                  <a:srgbClr val="333333"/>
                </a:solidFill>
                <a:effectLst/>
                <a:latin typeface="Montserrat" panose="00000500000000000000" pitchFamily="2" charset="0"/>
              </a:rPr>
              <a:t>The “German Traffic Sign Recognition Benchmark” is a multi-category classification competition held at IJCNN 2011. A comprehensive, lifelike dataset of more than 50,000 traffic sign images has been collected. </a:t>
            </a:r>
          </a:p>
          <a:p>
            <a:r>
              <a:rPr lang="en-US" sz="1800" b="0" i="0" dirty="0">
                <a:solidFill>
                  <a:srgbClr val="333333"/>
                </a:solidFill>
                <a:effectLst/>
                <a:latin typeface="Montserrat" panose="00000500000000000000" pitchFamily="2" charset="0"/>
              </a:rPr>
              <a:t>It reflects the strong variations in visual appearance of signs due to distance, illumination, weather conditions, partial occlusions, and rotations.</a:t>
            </a:r>
          </a:p>
          <a:p>
            <a:r>
              <a:rPr lang="en-US" sz="1800" b="0" i="0" dirty="0">
                <a:solidFill>
                  <a:srgbClr val="333333"/>
                </a:solidFill>
                <a:effectLst/>
                <a:latin typeface="Montserrat" panose="00000500000000000000" pitchFamily="2" charset="0"/>
              </a:rPr>
              <a:t> The images are complemented by several precomputed feature sets to allow for applying machine learning algorithms without background knowledge in image processing.</a:t>
            </a:r>
          </a:p>
          <a:p>
            <a:pPr marL="342900" indent="-342900">
              <a:buFont typeface="Arial" panose="020B0604020202020204" pitchFamily="34" charset="0"/>
              <a:buChar char="•"/>
            </a:pPr>
            <a:r>
              <a:rPr lang="en-CA" sz="1800" dirty="0">
                <a:latin typeface="Montserrat" panose="00000500000000000000" pitchFamily="2" charset="0"/>
                <a:ea typeface="Montserrat" charset="0"/>
                <a:cs typeface="Montserrat" charset="0"/>
              </a:rPr>
              <a:t>The dataset consists of 43 different classes.</a:t>
            </a:r>
          </a:p>
          <a:p>
            <a:pPr marL="342900" indent="-342900">
              <a:buFont typeface="Arial" panose="020B0604020202020204" pitchFamily="34" charset="0"/>
              <a:buChar char="•"/>
            </a:pPr>
            <a:r>
              <a:rPr lang="en-CA" sz="1800" dirty="0">
                <a:latin typeface="Montserrat" panose="00000500000000000000" pitchFamily="2" charset="0"/>
                <a:ea typeface="Montserrat" charset="0"/>
                <a:cs typeface="Montserrat" charset="0"/>
              </a:rPr>
              <a:t>Images are 32 x 32 pixels</a:t>
            </a:r>
          </a:p>
          <a:p>
            <a:pPr marL="342900" indent="-342900">
              <a:buFont typeface="Arial" panose="020B0604020202020204" pitchFamily="34" charset="0"/>
              <a:buChar char="•"/>
            </a:pPr>
            <a:r>
              <a:rPr lang="en-CA" sz="1800" dirty="0">
                <a:latin typeface="Montserrat" panose="00000500000000000000" pitchFamily="2" charset="0"/>
                <a:ea typeface="Montserrat" charset="0"/>
                <a:cs typeface="Montserrat" charset="0"/>
              </a:rPr>
              <a:t>The dataset is divided into three folders : Training set(34799 images) , Validation Set(4410 images) &amp; Test set(12630 images).</a:t>
            </a:r>
          </a:p>
          <a:p>
            <a:pPr marL="342900" indent="-342900">
              <a:buFont typeface="Arial" panose="020B0604020202020204" pitchFamily="34" charset="0"/>
              <a:buChar char="•"/>
            </a:pPr>
            <a:r>
              <a:rPr lang="en-US" sz="1800" dirty="0">
                <a:latin typeface="Montserrat" panose="00000500000000000000" pitchFamily="2" charset="0"/>
              </a:rPr>
              <a:t> </a:t>
            </a:r>
            <a:r>
              <a:rPr lang="en-US" sz="1800" b="1" dirty="0">
                <a:latin typeface="Montserrat" panose="00000500000000000000" pitchFamily="2" charset="0"/>
              </a:rPr>
              <a:t>Data Source : </a:t>
            </a:r>
            <a:r>
              <a:rPr lang="en-US" sz="1800" dirty="0">
                <a:latin typeface="Montserrat" panose="00000500000000000000" pitchFamily="2" charset="0"/>
              </a:rPr>
              <a:t>https://www.kaggle.com/meowmeowmeowmeowmeow/gtsrb-german-traffic-sign</a:t>
            </a:r>
          </a:p>
          <a:p>
            <a:endParaRPr lang="en-US" sz="1800" b="0" i="0" dirty="0">
              <a:solidFill>
                <a:srgbClr val="333333"/>
              </a:solidFill>
              <a:effectLst/>
              <a:latin typeface="Montserrat" panose="00000500000000000000" pitchFamily="2" charset="0"/>
            </a:endParaRPr>
          </a:p>
          <a:p>
            <a:endParaRPr lang="en-US" sz="1800" dirty="0">
              <a:latin typeface="Montserrat" panose="00000500000000000000" pitchFamily="2" charset="0"/>
            </a:endParaRPr>
          </a:p>
        </p:txBody>
      </p:sp>
    </p:spTree>
    <p:extLst>
      <p:ext uri="{BB962C8B-B14F-4D97-AF65-F5344CB8AC3E}">
        <p14:creationId xmlns:p14="http://schemas.microsoft.com/office/powerpoint/2010/main" val="28197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0DB25CE-E1E0-4E28-BE4F-1F7A726E4E53}"/>
              </a:ext>
            </a:extLst>
          </p:cNvPr>
          <p:cNvSpPr txBox="1">
            <a:spLocks/>
          </p:cNvSpPr>
          <p:nvPr/>
        </p:nvSpPr>
        <p:spPr>
          <a:xfrm>
            <a:off x="1494537" y="3644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latin typeface="Berlin Sans FB Demi" panose="020E0802020502020306" pitchFamily="34" charset="0"/>
            </a:endParaRPr>
          </a:p>
        </p:txBody>
      </p:sp>
      <p:sp>
        <p:nvSpPr>
          <p:cNvPr id="4" name="Content Placeholder 2">
            <a:extLst>
              <a:ext uri="{FF2B5EF4-FFF2-40B4-BE49-F238E27FC236}">
                <a16:creationId xmlns:a16="http://schemas.microsoft.com/office/drawing/2014/main" id="{CABB0220-A71A-48C5-81C2-3D37A2C1D148}"/>
              </a:ext>
            </a:extLst>
          </p:cNvPr>
          <p:cNvSpPr txBox="1">
            <a:spLocks/>
          </p:cNvSpPr>
          <p:nvPr/>
        </p:nvSpPr>
        <p:spPr>
          <a:xfrm>
            <a:off x="1273907" y="1104936"/>
            <a:ext cx="11183224" cy="4648128"/>
          </a:xfrm>
          <a:prstGeom prst="rect">
            <a:avLst/>
          </a:prstGeom>
        </p:spPr>
        <p:txBody>
          <a:bodyPr>
            <a:no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endParaRPr lang="en-US" sz="1100" dirty="0"/>
          </a:p>
        </p:txBody>
      </p:sp>
      <p:sp>
        <p:nvSpPr>
          <p:cNvPr id="10" name="TextBox 9">
            <a:extLst>
              <a:ext uri="{FF2B5EF4-FFF2-40B4-BE49-F238E27FC236}">
                <a16:creationId xmlns:a16="http://schemas.microsoft.com/office/drawing/2014/main" id="{94E376C2-9719-418A-ACC0-22851E029201}"/>
              </a:ext>
            </a:extLst>
          </p:cNvPr>
          <p:cNvSpPr txBox="1"/>
          <p:nvPr/>
        </p:nvSpPr>
        <p:spPr>
          <a:xfrm>
            <a:off x="1273907" y="628365"/>
            <a:ext cx="11010571" cy="6186309"/>
          </a:xfrm>
          <a:prstGeom prst="rect">
            <a:avLst/>
          </a:prstGeom>
          <a:noFill/>
        </p:spPr>
        <p:txBody>
          <a:bodyPr wrap="square">
            <a:spAutoFit/>
          </a:bodyPr>
          <a:lstStyle/>
          <a:p>
            <a:r>
              <a:rPr lang="en-CA" sz="1600" dirty="0">
                <a:latin typeface="Montserrat" panose="00000500000000000000" pitchFamily="2" charset="0"/>
              </a:rPr>
              <a:t>The dataset contains 43 different classes of images </a:t>
            </a:r>
            <a:r>
              <a:rPr lang="en-US" sz="1600" b="0" i="0" dirty="0">
                <a:solidFill>
                  <a:srgbClr val="333333"/>
                </a:solidFill>
                <a:effectLst/>
                <a:latin typeface="Montserrat" panose="00000500000000000000" pitchFamily="2" charset="0"/>
              </a:rPr>
              <a:t>with unbalanced class frequencies.</a:t>
            </a:r>
          </a:p>
          <a:p>
            <a:endParaRPr lang="en-CA" sz="1600" dirty="0">
              <a:latin typeface="Montserrat" panose="00000500000000000000" pitchFamily="2" charset="0"/>
            </a:endParaRPr>
          </a:p>
          <a:p>
            <a:pPr marL="285750" indent="-285750">
              <a:buFont typeface="Arial" panose="020B0604020202020204" pitchFamily="34" charset="0"/>
              <a:buChar char="•"/>
            </a:pPr>
            <a:r>
              <a:rPr lang="en-CA" sz="1600" dirty="0">
                <a:latin typeface="Montserrat" panose="00000500000000000000" pitchFamily="2" charset="0"/>
              </a:rPr>
              <a:t>Classes are as listed below: </a:t>
            </a:r>
          </a:p>
          <a:p>
            <a:pPr lvl="1"/>
            <a:r>
              <a:rPr lang="en-CA" sz="1600" dirty="0">
                <a:latin typeface="Montserrat" panose="00000500000000000000" pitchFamily="2" charset="0"/>
              </a:rPr>
              <a:t>( 0, </a:t>
            </a:r>
            <a:r>
              <a:rPr lang="en-CA" sz="1600" dirty="0" err="1">
                <a:latin typeface="Montserrat" panose="00000500000000000000" pitchFamily="2" charset="0"/>
              </a:rPr>
              <a:t>b'Speed</a:t>
            </a:r>
            <a:r>
              <a:rPr lang="en-CA" sz="1600" dirty="0">
                <a:latin typeface="Montserrat" panose="00000500000000000000" pitchFamily="2" charset="0"/>
              </a:rPr>
              <a:t> limit (20km/h)') ( 1, </a:t>
            </a:r>
            <a:r>
              <a:rPr lang="en-CA" sz="1600" dirty="0" err="1">
                <a:latin typeface="Montserrat" panose="00000500000000000000" pitchFamily="2" charset="0"/>
              </a:rPr>
              <a:t>b'Speed</a:t>
            </a:r>
            <a:r>
              <a:rPr lang="en-CA" sz="1600" dirty="0">
                <a:latin typeface="Montserrat" panose="00000500000000000000" pitchFamily="2" charset="0"/>
              </a:rPr>
              <a:t> limit (30km/h)') ( 2, </a:t>
            </a:r>
            <a:r>
              <a:rPr lang="en-CA" sz="1600" dirty="0" err="1">
                <a:latin typeface="Montserrat" panose="00000500000000000000" pitchFamily="2" charset="0"/>
              </a:rPr>
              <a:t>b'Speed</a:t>
            </a:r>
            <a:r>
              <a:rPr lang="en-CA" sz="1600" dirty="0">
                <a:latin typeface="Montserrat" panose="00000500000000000000" pitchFamily="2" charset="0"/>
              </a:rPr>
              <a:t> limit (50km/h)') ( 3, </a:t>
            </a:r>
            <a:r>
              <a:rPr lang="en-CA" sz="1600" dirty="0" err="1">
                <a:latin typeface="Montserrat" panose="00000500000000000000" pitchFamily="2" charset="0"/>
              </a:rPr>
              <a:t>b'Speed</a:t>
            </a:r>
            <a:r>
              <a:rPr lang="en-CA" sz="1600" dirty="0">
                <a:latin typeface="Montserrat" panose="00000500000000000000" pitchFamily="2" charset="0"/>
              </a:rPr>
              <a:t> limit (60km/h)') ( 4, </a:t>
            </a:r>
            <a:r>
              <a:rPr lang="en-CA" sz="1600" dirty="0" err="1">
                <a:latin typeface="Montserrat" panose="00000500000000000000" pitchFamily="2" charset="0"/>
              </a:rPr>
              <a:t>b'Speed</a:t>
            </a:r>
            <a:r>
              <a:rPr lang="en-CA" sz="1600" dirty="0">
                <a:latin typeface="Montserrat" panose="00000500000000000000" pitchFamily="2" charset="0"/>
              </a:rPr>
              <a:t> limit (70km/h)') </a:t>
            </a:r>
          </a:p>
          <a:p>
            <a:pPr lvl="1"/>
            <a:r>
              <a:rPr lang="en-CA" sz="1600" dirty="0">
                <a:latin typeface="Montserrat" panose="00000500000000000000" pitchFamily="2" charset="0"/>
              </a:rPr>
              <a:t>( 5, </a:t>
            </a:r>
            <a:r>
              <a:rPr lang="en-CA" sz="1600" dirty="0" err="1">
                <a:latin typeface="Montserrat" panose="00000500000000000000" pitchFamily="2" charset="0"/>
              </a:rPr>
              <a:t>b'Speed</a:t>
            </a:r>
            <a:r>
              <a:rPr lang="en-CA" sz="1600" dirty="0">
                <a:latin typeface="Montserrat" panose="00000500000000000000" pitchFamily="2" charset="0"/>
              </a:rPr>
              <a:t> limit (80km/h)') ( 6, </a:t>
            </a:r>
            <a:r>
              <a:rPr lang="en-CA" sz="1600" dirty="0" err="1">
                <a:latin typeface="Montserrat" panose="00000500000000000000" pitchFamily="2" charset="0"/>
              </a:rPr>
              <a:t>b'End</a:t>
            </a:r>
            <a:r>
              <a:rPr lang="en-CA" sz="1600" dirty="0">
                <a:latin typeface="Montserrat" panose="00000500000000000000" pitchFamily="2" charset="0"/>
              </a:rPr>
              <a:t> of speed limit (80km/h)') ( 7, </a:t>
            </a:r>
            <a:r>
              <a:rPr lang="en-CA" sz="1600" dirty="0" err="1">
                <a:latin typeface="Montserrat" panose="00000500000000000000" pitchFamily="2" charset="0"/>
              </a:rPr>
              <a:t>b'Speed</a:t>
            </a:r>
            <a:r>
              <a:rPr lang="en-CA" sz="1600" dirty="0">
                <a:latin typeface="Montserrat" panose="00000500000000000000" pitchFamily="2" charset="0"/>
              </a:rPr>
              <a:t> limit (100km/h)') ( 8, </a:t>
            </a:r>
            <a:r>
              <a:rPr lang="en-CA" sz="1600" dirty="0" err="1">
                <a:latin typeface="Montserrat" panose="00000500000000000000" pitchFamily="2" charset="0"/>
              </a:rPr>
              <a:t>b'Speed</a:t>
            </a:r>
            <a:r>
              <a:rPr lang="en-CA" sz="1600" dirty="0">
                <a:latin typeface="Montserrat" panose="00000500000000000000" pitchFamily="2" charset="0"/>
              </a:rPr>
              <a:t> limit (120km/h)') ( 9, </a:t>
            </a:r>
            <a:r>
              <a:rPr lang="en-CA" sz="1600" dirty="0" err="1">
                <a:latin typeface="Montserrat" panose="00000500000000000000" pitchFamily="2" charset="0"/>
              </a:rPr>
              <a:t>b'No</a:t>
            </a:r>
            <a:r>
              <a:rPr lang="en-CA" sz="1600" dirty="0">
                <a:latin typeface="Montserrat" panose="00000500000000000000" pitchFamily="2" charset="0"/>
              </a:rPr>
              <a:t> passing') </a:t>
            </a:r>
          </a:p>
          <a:p>
            <a:pPr lvl="1"/>
            <a:r>
              <a:rPr lang="en-CA" sz="1600" dirty="0">
                <a:latin typeface="Montserrat" panose="00000500000000000000" pitchFamily="2" charset="0"/>
              </a:rPr>
              <a:t>(10, </a:t>
            </a:r>
            <a:r>
              <a:rPr lang="en-CA" sz="1600" dirty="0" err="1">
                <a:latin typeface="Montserrat" panose="00000500000000000000" pitchFamily="2" charset="0"/>
              </a:rPr>
              <a:t>b'No</a:t>
            </a:r>
            <a:r>
              <a:rPr lang="en-CA" sz="1600" dirty="0">
                <a:latin typeface="Montserrat" panose="00000500000000000000" pitchFamily="2" charset="0"/>
              </a:rPr>
              <a:t> passing for vehicles over 3.5 metric tons') (11, </a:t>
            </a:r>
            <a:r>
              <a:rPr lang="en-CA" sz="1600" dirty="0" err="1">
                <a:latin typeface="Montserrat" panose="00000500000000000000" pitchFamily="2" charset="0"/>
              </a:rPr>
              <a:t>b'Right</a:t>
            </a:r>
            <a:r>
              <a:rPr lang="en-CA" sz="1600" dirty="0">
                <a:latin typeface="Montserrat" panose="00000500000000000000" pitchFamily="2" charset="0"/>
              </a:rPr>
              <a:t>-of-way at the next intersection') (12, </a:t>
            </a:r>
            <a:r>
              <a:rPr lang="en-CA" sz="1600" dirty="0" err="1">
                <a:latin typeface="Montserrat" panose="00000500000000000000" pitchFamily="2" charset="0"/>
              </a:rPr>
              <a:t>b'Priority</a:t>
            </a:r>
            <a:r>
              <a:rPr lang="en-CA" sz="1600" dirty="0">
                <a:latin typeface="Montserrat" panose="00000500000000000000" pitchFamily="2" charset="0"/>
              </a:rPr>
              <a:t> road') (13, </a:t>
            </a:r>
            <a:r>
              <a:rPr lang="en-CA" sz="1600" dirty="0" err="1">
                <a:latin typeface="Montserrat" panose="00000500000000000000" pitchFamily="2" charset="0"/>
              </a:rPr>
              <a:t>b'Yield</a:t>
            </a:r>
            <a:r>
              <a:rPr lang="en-CA" sz="1600" dirty="0">
                <a:latin typeface="Montserrat" panose="00000500000000000000" pitchFamily="2" charset="0"/>
              </a:rPr>
              <a:t>') (14, </a:t>
            </a:r>
            <a:r>
              <a:rPr lang="en-CA" sz="1600" dirty="0" err="1">
                <a:latin typeface="Montserrat" panose="00000500000000000000" pitchFamily="2" charset="0"/>
              </a:rPr>
              <a:t>b'Stop</a:t>
            </a:r>
            <a:r>
              <a:rPr lang="en-CA" sz="1600" dirty="0">
                <a:latin typeface="Montserrat" panose="00000500000000000000" pitchFamily="2" charset="0"/>
              </a:rPr>
              <a:t>') </a:t>
            </a:r>
          </a:p>
          <a:p>
            <a:pPr lvl="1"/>
            <a:r>
              <a:rPr lang="en-CA" sz="1600" dirty="0">
                <a:latin typeface="Montserrat" panose="00000500000000000000" pitchFamily="2" charset="0"/>
              </a:rPr>
              <a:t>(15, </a:t>
            </a:r>
            <a:r>
              <a:rPr lang="en-CA" sz="1600" dirty="0" err="1">
                <a:latin typeface="Montserrat" panose="00000500000000000000" pitchFamily="2" charset="0"/>
              </a:rPr>
              <a:t>b'No</a:t>
            </a:r>
            <a:r>
              <a:rPr lang="en-CA" sz="1600" dirty="0">
                <a:latin typeface="Montserrat" panose="00000500000000000000" pitchFamily="2" charset="0"/>
              </a:rPr>
              <a:t> vehicles') (16, </a:t>
            </a:r>
            <a:r>
              <a:rPr lang="en-CA" sz="1600" dirty="0" err="1">
                <a:latin typeface="Montserrat" panose="00000500000000000000" pitchFamily="2" charset="0"/>
              </a:rPr>
              <a:t>b'Vehicles</a:t>
            </a:r>
            <a:r>
              <a:rPr lang="en-CA" sz="1600" dirty="0">
                <a:latin typeface="Montserrat" panose="00000500000000000000" pitchFamily="2" charset="0"/>
              </a:rPr>
              <a:t> over 3.5 metric tons prohibited') (17, </a:t>
            </a:r>
            <a:r>
              <a:rPr lang="en-CA" sz="1600" dirty="0" err="1">
                <a:latin typeface="Montserrat" panose="00000500000000000000" pitchFamily="2" charset="0"/>
              </a:rPr>
              <a:t>b'No</a:t>
            </a:r>
            <a:r>
              <a:rPr lang="en-CA" sz="1600" dirty="0">
                <a:latin typeface="Montserrat" panose="00000500000000000000" pitchFamily="2" charset="0"/>
              </a:rPr>
              <a:t> entry')</a:t>
            </a:r>
          </a:p>
          <a:p>
            <a:pPr lvl="1"/>
            <a:r>
              <a:rPr lang="en-CA" sz="1600" dirty="0">
                <a:latin typeface="Montserrat" panose="00000500000000000000" pitchFamily="2" charset="0"/>
              </a:rPr>
              <a:t>(18, </a:t>
            </a:r>
            <a:r>
              <a:rPr lang="en-CA" sz="1600" dirty="0" err="1">
                <a:latin typeface="Montserrat" panose="00000500000000000000" pitchFamily="2" charset="0"/>
              </a:rPr>
              <a:t>b'General</a:t>
            </a:r>
            <a:r>
              <a:rPr lang="en-CA" sz="1600" dirty="0">
                <a:latin typeface="Montserrat" panose="00000500000000000000" pitchFamily="2" charset="0"/>
              </a:rPr>
              <a:t> caution') (19, </a:t>
            </a:r>
            <a:r>
              <a:rPr lang="en-CA" sz="1600" dirty="0" err="1">
                <a:latin typeface="Montserrat" panose="00000500000000000000" pitchFamily="2" charset="0"/>
              </a:rPr>
              <a:t>b'Dangerous</a:t>
            </a:r>
            <a:r>
              <a:rPr lang="en-CA" sz="1600" dirty="0">
                <a:latin typeface="Montserrat" panose="00000500000000000000" pitchFamily="2" charset="0"/>
              </a:rPr>
              <a:t> curve to the left')</a:t>
            </a:r>
          </a:p>
          <a:p>
            <a:pPr lvl="1"/>
            <a:r>
              <a:rPr lang="en-CA" sz="1600" dirty="0">
                <a:latin typeface="Montserrat" panose="00000500000000000000" pitchFamily="2" charset="0"/>
              </a:rPr>
              <a:t>(20, </a:t>
            </a:r>
            <a:r>
              <a:rPr lang="en-CA" sz="1600" dirty="0" err="1">
                <a:latin typeface="Montserrat" panose="00000500000000000000" pitchFamily="2" charset="0"/>
              </a:rPr>
              <a:t>b'Dangerous</a:t>
            </a:r>
            <a:r>
              <a:rPr lang="en-CA" sz="1600" dirty="0">
                <a:latin typeface="Montserrat" panose="00000500000000000000" pitchFamily="2" charset="0"/>
              </a:rPr>
              <a:t> curve to the right') (21, </a:t>
            </a:r>
            <a:r>
              <a:rPr lang="en-CA" sz="1600" dirty="0" err="1">
                <a:latin typeface="Montserrat" panose="00000500000000000000" pitchFamily="2" charset="0"/>
              </a:rPr>
              <a:t>b'Double</a:t>
            </a:r>
            <a:r>
              <a:rPr lang="en-CA" sz="1600" dirty="0">
                <a:latin typeface="Montserrat" panose="00000500000000000000" pitchFamily="2" charset="0"/>
              </a:rPr>
              <a:t> curve')</a:t>
            </a:r>
          </a:p>
          <a:p>
            <a:pPr lvl="1"/>
            <a:r>
              <a:rPr lang="en-CA" sz="1600" dirty="0">
                <a:latin typeface="Montserrat" panose="00000500000000000000" pitchFamily="2" charset="0"/>
              </a:rPr>
              <a:t>(22, </a:t>
            </a:r>
            <a:r>
              <a:rPr lang="en-CA" sz="1600" dirty="0" err="1">
                <a:latin typeface="Montserrat" panose="00000500000000000000" pitchFamily="2" charset="0"/>
              </a:rPr>
              <a:t>b'Bumpy</a:t>
            </a:r>
            <a:r>
              <a:rPr lang="en-CA" sz="1600" dirty="0">
                <a:latin typeface="Montserrat" panose="00000500000000000000" pitchFamily="2" charset="0"/>
              </a:rPr>
              <a:t> road') (23, </a:t>
            </a:r>
            <a:r>
              <a:rPr lang="en-CA" sz="1600" dirty="0" err="1">
                <a:latin typeface="Montserrat" panose="00000500000000000000" pitchFamily="2" charset="0"/>
              </a:rPr>
              <a:t>b'Slippery</a:t>
            </a:r>
            <a:r>
              <a:rPr lang="en-CA" sz="1600" dirty="0">
                <a:latin typeface="Montserrat" panose="00000500000000000000" pitchFamily="2" charset="0"/>
              </a:rPr>
              <a:t> road')</a:t>
            </a:r>
          </a:p>
          <a:p>
            <a:pPr lvl="1"/>
            <a:r>
              <a:rPr lang="en-CA" sz="1600" dirty="0">
                <a:latin typeface="Montserrat" panose="00000500000000000000" pitchFamily="2" charset="0"/>
              </a:rPr>
              <a:t>(24, </a:t>
            </a:r>
            <a:r>
              <a:rPr lang="en-CA" sz="1600" dirty="0" err="1">
                <a:latin typeface="Montserrat" panose="00000500000000000000" pitchFamily="2" charset="0"/>
              </a:rPr>
              <a:t>b'Road</a:t>
            </a:r>
            <a:r>
              <a:rPr lang="en-CA" sz="1600" dirty="0">
                <a:latin typeface="Montserrat" panose="00000500000000000000" pitchFamily="2" charset="0"/>
              </a:rPr>
              <a:t> narrows on the right') (25, </a:t>
            </a:r>
            <a:r>
              <a:rPr lang="en-CA" sz="1600" dirty="0" err="1">
                <a:latin typeface="Montserrat" panose="00000500000000000000" pitchFamily="2" charset="0"/>
              </a:rPr>
              <a:t>b'Road</a:t>
            </a:r>
            <a:r>
              <a:rPr lang="en-CA" sz="1600" dirty="0">
                <a:latin typeface="Montserrat" panose="00000500000000000000" pitchFamily="2" charset="0"/>
              </a:rPr>
              <a:t> work')</a:t>
            </a:r>
          </a:p>
          <a:p>
            <a:pPr lvl="1"/>
            <a:r>
              <a:rPr lang="en-CA" sz="1600" dirty="0">
                <a:latin typeface="Montserrat" panose="00000500000000000000" pitchFamily="2" charset="0"/>
              </a:rPr>
              <a:t>(26, </a:t>
            </a:r>
            <a:r>
              <a:rPr lang="en-CA" sz="1600" dirty="0" err="1">
                <a:latin typeface="Montserrat" panose="00000500000000000000" pitchFamily="2" charset="0"/>
              </a:rPr>
              <a:t>b'Traffic</a:t>
            </a:r>
            <a:r>
              <a:rPr lang="en-CA" sz="1600" dirty="0">
                <a:latin typeface="Montserrat" panose="00000500000000000000" pitchFamily="2" charset="0"/>
              </a:rPr>
              <a:t> signals') (27, </a:t>
            </a:r>
            <a:r>
              <a:rPr lang="en-CA" sz="1600" dirty="0" err="1">
                <a:latin typeface="Montserrat" panose="00000500000000000000" pitchFamily="2" charset="0"/>
              </a:rPr>
              <a:t>b'Pedestrians</a:t>
            </a:r>
            <a:r>
              <a:rPr lang="en-CA" sz="1600" dirty="0">
                <a:latin typeface="Montserrat" panose="00000500000000000000" pitchFamily="2" charset="0"/>
              </a:rPr>
              <a:t>') (28, </a:t>
            </a:r>
            <a:r>
              <a:rPr lang="en-CA" sz="1600" dirty="0" err="1">
                <a:latin typeface="Montserrat" panose="00000500000000000000" pitchFamily="2" charset="0"/>
              </a:rPr>
              <a:t>b'Children</a:t>
            </a:r>
            <a:r>
              <a:rPr lang="en-CA" sz="1600" dirty="0">
                <a:latin typeface="Montserrat" panose="00000500000000000000" pitchFamily="2" charset="0"/>
              </a:rPr>
              <a:t> crossing')</a:t>
            </a:r>
          </a:p>
          <a:p>
            <a:pPr lvl="1"/>
            <a:r>
              <a:rPr lang="en-CA" sz="1600" dirty="0">
                <a:latin typeface="Montserrat" panose="00000500000000000000" pitchFamily="2" charset="0"/>
              </a:rPr>
              <a:t>(29, </a:t>
            </a:r>
            <a:r>
              <a:rPr lang="en-CA" sz="1600" dirty="0" err="1">
                <a:latin typeface="Montserrat" panose="00000500000000000000" pitchFamily="2" charset="0"/>
              </a:rPr>
              <a:t>b'Bicycles</a:t>
            </a:r>
            <a:r>
              <a:rPr lang="en-CA" sz="1600" dirty="0">
                <a:latin typeface="Montserrat" panose="00000500000000000000" pitchFamily="2" charset="0"/>
              </a:rPr>
              <a:t> crossing') (30, </a:t>
            </a:r>
            <a:r>
              <a:rPr lang="en-CA" sz="1600" dirty="0" err="1">
                <a:latin typeface="Montserrat" panose="00000500000000000000" pitchFamily="2" charset="0"/>
              </a:rPr>
              <a:t>b'Beware</a:t>
            </a:r>
            <a:r>
              <a:rPr lang="en-CA" sz="1600" dirty="0">
                <a:latin typeface="Montserrat" panose="00000500000000000000" pitchFamily="2" charset="0"/>
              </a:rPr>
              <a:t> of ice/snow')</a:t>
            </a:r>
          </a:p>
          <a:p>
            <a:pPr lvl="1"/>
            <a:r>
              <a:rPr lang="en-CA" sz="1600" dirty="0">
                <a:latin typeface="Montserrat" panose="00000500000000000000" pitchFamily="2" charset="0"/>
              </a:rPr>
              <a:t>(31, </a:t>
            </a:r>
            <a:r>
              <a:rPr lang="en-CA" sz="1600" dirty="0" err="1">
                <a:latin typeface="Montserrat" panose="00000500000000000000" pitchFamily="2" charset="0"/>
              </a:rPr>
              <a:t>b'Wild</a:t>
            </a:r>
            <a:r>
              <a:rPr lang="en-CA" sz="1600" dirty="0">
                <a:latin typeface="Montserrat" panose="00000500000000000000" pitchFamily="2" charset="0"/>
              </a:rPr>
              <a:t> animals crossing')</a:t>
            </a:r>
          </a:p>
          <a:p>
            <a:pPr lvl="1"/>
            <a:r>
              <a:rPr lang="en-CA" sz="1600" dirty="0">
                <a:latin typeface="Montserrat" panose="00000500000000000000" pitchFamily="2" charset="0"/>
              </a:rPr>
              <a:t>(32, </a:t>
            </a:r>
            <a:r>
              <a:rPr lang="en-CA" sz="1600" dirty="0" err="1">
                <a:latin typeface="Montserrat" panose="00000500000000000000" pitchFamily="2" charset="0"/>
              </a:rPr>
              <a:t>b'End</a:t>
            </a:r>
            <a:r>
              <a:rPr lang="en-CA" sz="1600" dirty="0">
                <a:latin typeface="Montserrat" panose="00000500000000000000" pitchFamily="2" charset="0"/>
              </a:rPr>
              <a:t> of all speed and passing limits') (33, </a:t>
            </a:r>
            <a:r>
              <a:rPr lang="en-CA" sz="1600" dirty="0" err="1">
                <a:latin typeface="Montserrat" panose="00000500000000000000" pitchFamily="2" charset="0"/>
              </a:rPr>
              <a:t>b'Turn</a:t>
            </a:r>
            <a:r>
              <a:rPr lang="en-CA" sz="1600" dirty="0">
                <a:latin typeface="Montserrat" panose="00000500000000000000" pitchFamily="2" charset="0"/>
              </a:rPr>
              <a:t> right ahead')</a:t>
            </a:r>
          </a:p>
          <a:p>
            <a:pPr lvl="1"/>
            <a:r>
              <a:rPr lang="en-CA" sz="1600" dirty="0">
                <a:latin typeface="Montserrat" panose="00000500000000000000" pitchFamily="2" charset="0"/>
              </a:rPr>
              <a:t>(34, </a:t>
            </a:r>
            <a:r>
              <a:rPr lang="en-CA" sz="1600" dirty="0" err="1">
                <a:latin typeface="Montserrat" panose="00000500000000000000" pitchFamily="2" charset="0"/>
              </a:rPr>
              <a:t>b'Turn</a:t>
            </a:r>
            <a:r>
              <a:rPr lang="en-CA" sz="1600" dirty="0">
                <a:latin typeface="Montserrat" panose="00000500000000000000" pitchFamily="2" charset="0"/>
              </a:rPr>
              <a:t> left ahead') (35, </a:t>
            </a:r>
            <a:r>
              <a:rPr lang="en-CA" sz="1600" dirty="0" err="1">
                <a:latin typeface="Montserrat" panose="00000500000000000000" pitchFamily="2" charset="0"/>
              </a:rPr>
              <a:t>b'Ahead</a:t>
            </a:r>
            <a:r>
              <a:rPr lang="en-CA" sz="1600" dirty="0">
                <a:latin typeface="Montserrat" panose="00000500000000000000" pitchFamily="2" charset="0"/>
              </a:rPr>
              <a:t> only') (36, </a:t>
            </a:r>
            <a:r>
              <a:rPr lang="en-CA" sz="1600" dirty="0" err="1">
                <a:latin typeface="Montserrat" panose="00000500000000000000" pitchFamily="2" charset="0"/>
              </a:rPr>
              <a:t>b'Go</a:t>
            </a:r>
            <a:r>
              <a:rPr lang="en-CA" sz="1600" dirty="0">
                <a:latin typeface="Montserrat" panose="00000500000000000000" pitchFamily="2" charset="0"/>
              </a:rPr>
              <a:t> straight or right')</a:t>
            </a:r>
          </a:p>
          <a:p>
            <a:pPr lvl="1"/>
            <a:r>
              <a:rPr lang="en-CA" sz="1600" dirty="0">
                <a:latin typeface="Montserrat" panose="00000500000000000000" pitchFamily="2" charset="0"/>
              </a:rPr>
              <a:t>(37, </a:t>
            </a:r>
            <a:r>
              <a:rPr lang="en-CA" sz="1600" dirty="0" err="1">
                <a:latin typeface="Montserrat" panose="00000500000000000000" pitchFamily="2" charset="0"/>
              </a:rPr>
              <a:t>b'Go</a:t>
            </a:r>
            <a:r>
              <a:rPr lang="en-CA" sz="1600" dirty="0">
                <a:latin typeface="Montserrat" panose="00000500000000000000" pitchFamily="2" charset="0"/>
              </a:rPr>
              <a:t> straight or left') (38, </a:t>
            </a:r>
            <a:r>
              <a:rPr lang="en-CA" sz="1600" dirty="0" err="1">
                <a:latin typeface="Montserrat" panose="00000500000000000000" pitchFamily="2" charset="0"/>
              </a:rPr>
              <a:t>b'Keep</a:t>
            </a:r>
            <a:r>
              <a:rPr lang="en-CA" sz="1600" dirty="0">
                <a:latin typeface="Montserrat" panose="00000500000000000000" pitchFamily="2" charset="0"/>
              </a:rPr>
              <a:t> right') (39, </a:t>
            </a:r>
            <a:r>
              <a:rPr lang="en-CA" sz="1600" dirty="0" err="1">
                <a:latin typeface="Montserrat" panose="00000500000000000000" pitchFamily="2" charset="0"/>
              </a:rPr>
              <a:t>b'Keep</a:t>
            </a:r>
            <a:r>
              <a:rPr lang="en-CA" sz="1600" dirty="0">
                <a:latin typeface="Montserrat" panose="00000500000000000000" pitchFamily="2" charset="0"/>
              </a:rPr>
              <a:t> left')</a:t>
            </a:r>
          </a:p>
          <a:p>
            <a:pPr lvl="1"/>
            <a:r>
              <a:rPr lang="en-CA" sz="1600" dirty="0">
                <a:latin typeface="Montserrat" panose="00000500000000000000" pitchFamily="2" charset="0"/>
              </a:rPr>
              <a:t>(40, </a:t>
            </a:r>
            <a:r>
              <a:rPr lang="en-CA" sz="1600" dirty="0" err="1">
                <a:latin typeface="Montserrat" panose="00000500000000000000" pitchFamily="2" charset="0"/>
              </a:rPr>
              <a:t>b'Roundabout</a:t>
            </a:r>
            <a:r>
              <a:rPr lang="en-CA" sz="1600" dirty="0">
                <a:latin typeface="Montserrat" panose="00000500000000000000" pitchFamily="2" charset="0"/>
              </a:rPr>
              <a:t> mandatory') (41, </a:t>
            </a:r>
            <a:r>
              <a:rPr lang="en-CA" sz="1600" dirty="0" err="1">
                <a:latin typeface="Montserrat" panose="00000500000000000000" pitchFamily="2" charset="0"/>
              </a:rPr>
              <a:t>b'End</a:t>
            </a:r>
            <a:r>
              <a:rPr lang="en-CA" sz="1600" dirty="0">
                <a:latin typeface="Montserrat" panose="00000500000000000000" pitchFamily="2" charset="0"/>
              </a:rPr>
              <a:t> of no passing')</a:t>
            </a:r>
          </a:p>
          <a:p>
            <a:pPr lvl="1"/>
            <a:r>
              <a:rPr lang="en-CA" sz="1600" dirty="0">
                <a:latin typeface="Montserrat" panose="00000500000000000000" pitchFamily="2" charset="0"/>
              </a:rPr>
              <a:t>(42, </a:t>
            </a:r>
            <a:r>
              <a:rPr lang="en-CA" sz="1600" dirty="0" err="1">
                <a:latin typeface="Montserrat" panose="00000500000000000000" pitchFamily="2" charset="0"/>
              </a:rPr>
              <a:t>b'End</a:t>
            </a:r>
            <a:r>
              <a:rPr lang="en-CA" sz="1600" dirty="0">
                <a:latin typeface="Montserrat" panose="00000500000000000000" pitchFamily="2" charset="0"/>
              </a:rPr>
              <a:t> of no passing by vehicles over 3.5 metric tons')</a:t>
            </a:r>
          </a:p>
          <a:p>
            <a:endParaRPr lang="en-US" sz="1600" dirty="0">
              <a:latin typeface="Montserrat" panose="00000500000000000000" pitchFamily="2" charset="0"/>
            </a:endParaRPr>
          </a:p>
          <a:p>
            <a:pPr marL="0" indent="0">
              <a:buFont typeface="Corbel" pitchFamily="34" charset="0"/>
              <a:buNone/>
            </a:pPr>
            <a:r>
              <a:rPr lang="en-US" sz="1600" dirty="0">
                <a:latin typeface="Montserrat" panose="00000500000000000000" pitchFamily="2" charset="0"/>
              </a:rPr>
              <a:t> </a:t>
            </a:r>
          </a:p>
        </p:txBody>
      </p:sp>
    </p:spTree>
    <p:extLst>
      <p:ext uri="{BB962C8B-B14F-4D97-AF65-F5344CB8AC3E}">
        <p14:creationId xmlns:p14="http://schemas.microsoft.com/office/powerpoint/2010/main" val="32756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7" y="455655"/>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63627E3-EF34-417E-B35A-5CFC1D116BA5}"/>
              </a:ext>
            </a:extLst>
          </p:cNvPr>
          <p:cNvSpPr txBox="1">
            <a:spLocks/>
          </p:cNvSpPr>
          <p:nvPr/>
        </p:nvSpPr>
        <p:spPr>
          <a:xfrm>
            <a:off x="6460941" y="3132255"/>
            <a:ext cx="1436638" cy="575056"/>
          </a:xfrm>
          <a:prstGeom prst="rect">
            <a:avLst/>
          </a:prstGeo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nSpc>
                <a:spcPct val="100000"/>
              </a:lnSpc>
              <a:buSzPct val="120000"/>
              <a:buNone/>
            </a:pPr>
            <a:r>
              <a:rPr lang="en-US" sz="1800" b="1" dirty="0">
                <a:latin typeface="Arial" charset="0"/>
                <a:cs typeface="Arial" charset="0"/>
              </a:rPr>
              <a:t>MODEL TRAINING</a:t>
            </a:r>
          </a:p>
        </p:txBody>
      </p:sp>
      <p:sp>
        <p:nvSpPr>
          <p:cNvPr id="6" name="Right Arrow 10">
            <a:extLst>
              <a:ext uri="{FF2B5EF4-FFF2-40B4-BE49-F238E27FC236}">
                <a16:creationId xmlns:a16="http://schemas.microsoft.com/office/drawing/2014/main" id="{B91AFA27-8180-4311-94A1-22201FEC82CE}"/>
              </a:ext>
            </a:extLst>
          </p:cNvPr>
          <p:cNvSpPr/>
          <p:nvPr/>
        </p:nvSpPr>
        <p:spPr>
          <a:xfrm>
            <a:off x="8110269" y="3176615"/>
            <a:ext cx="718682" cy="46061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15">
            <a:extLst>
              <a:ext uri="{FF2B5EF4-FFF2-40B4-BE49-F238E27FC236}">
                <a16:creationId xmlns:a16="http://schemas.microsoft.com/office/drawing/2014/main" id="{E9689641-61E2-414B-AFE2-9F2981EE89B1}"/>
              </a:ext>
            </a:extLst>
          </p:cNvPr>
          <p:cNvSpPr/>
          <p:nvPr/>
        </p:nvSpPr>
        <p:spPr>
          <a:xfrm>
            <a:off x="5609352" y="3180712"/>
            <a:ext cx="647629" cy="46061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TextBox 20">
            <a:extLst>
              <a:ext uri="{FF2B5EF4-FFF2-40B4-BE49-F238E27FC236}">
                <a16:creationId xmlns:a16="http://schemas.microsoft.com/office/drawing/2014/main" id="{5358534E-A58A-4783-9C87-BD5310C985BB}"/>
              </a:ext>
            </a:extLst>
          </p:cNvPr>
          <p:cNvSpPr txBox="1"/>
          <p:nvPr/>
        </p:nvSpPr>
        <p:spPr>
          <a:xfrm>
            <a:off x="3400206" y="3132255"/>
            <a:ext cx="196878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buSzPct val="120000"/>
            </a:pPr>
            <a:r>
              <a:rPr lang="en-US" b="1" dirty="0">
                <a:solidFill>
                  <a:schemeClr val="tx1"/>
                </a:solidFill>
                <a:latin typeface="Arial" charset="0"/>
                <a:ea typeface="Arial" charset="0"/>
                <a:cs typeface="Arial" charset="0"/>
              </a:rPr>
              <a:t>DATA PREPARATION</a:t>
            </a:r>
            <a:endParaRPr lang="en-US" dirty="0">
              <a:solidFill>
                <a:schemeClr val="tx1"/>
              </a:solidFill>
              <a:latin typeface="Arial" charset="0"/>
              <a:ea typeface="Arial" charset="0"/>
              <a:cs typeface="Arial" charset="0"/>
            </a:endParaRPr>
          </a:p>
        </p:txBody>
      </p:sp>
      <p:sp>
        <p:nvSpPr>
          <p:cNvPr id="23" name="TextBox 22">
            <a:extLst>
              <a:ext uri="{FF2B5EF4-FFF2-40B4-BE49-F238E27FC236}">
                <a16:creationId xmlns:a16="http://schemas.microsoft.com/office/drawing/2014/main" id="{67919D8B-4504-48FB-91F0-C20579652A57}"/>
              </a:ext>
            </a:extLst>
          </p:cNvPr>
          <p:cNvSpPr txBox="1"/>
          <p:nvPr/>
        </p:nvSpPr>
        <p:spPr>
          <a:xfrm>
            <a:off x="9041641" y="3223609"/>
            <a:ext cx="25784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0000"/>
              </a:lnSpc>
              <a:buSzPct val="120000"/>
            </a:pPr>
            <a:r>
              <a:rPr lang="en-US" b="1" dirty="0">
                <a:solidFill>
                  <a:schemeClr val="tx1"/>
                </a:solidFill>
                <a:latin typeface="Arial" charset="0"/>
                <a:ea typeface="Arial" charset="0"/>
                <a:cs typeface="Arial" charset="0"/>
              </a:rPr>
              <a:t>MODEL EVALUATION</a:t>
            </a:r>
            <a:endParaRPr lang="en-US" dirty="0">
              <a:solidFill>
                <a:schemeClr val="tx1"/>
              </a:solidFill>
              <a:latin typeface="Arial" charset="0"/>
              <a:ea typeface="Arial" charset="0"/>
              <a:cs typeface="Arial" charset="0"/>
            </a:endParaRPr>
          </a:p>
        </p:txBody>
      </p:sp>
      <p:sp>
        <p:nvSpPr>
          <p:cNvPr id="24" name="Rectangle 23">
            <a:extLst>
              <a:ext uri="{FF2B5EF4-FFF2-40B4-BE49-F238E27FC236}">
                <a16:creationId xmlns:a16="http://schemas.microsoft.com/office/drawing/2014/main" id="{9DC76C7D-7B5C-4A5D-A585-BEC7153EB69E}"/>
              </a:ext>
            </a:extLst>
          </p:cNvPr>
          <p:cNvSpPr/>
          <p:nvPr/>
        </p:nvSpPr>
        <p:spPr>
          <a:xfrm>
            <a:off x="897677" y="2233817"/>
            <a:ext cx="2128657" cy="369332"/>
          </a:xfrm>
          <a:prstGeom prst="rect">
            <a:avLst/>
          </a:prstGeom>
        </p:spPr>
        <p:txBody>
          <a:bodyPr wrap="square">
            <a:spAutoFit/>
          </a:bodyPr>
          <a:lstStyle/>
          <a:p>
            <a:pPr>
              <a:lnSpc>
                <a:spcPct val="100000"/>
              </a:lnSpc>
              <a:buSzPct val="120000"/>
            </a:pPr>
            <a:r>
              <a:rPr lang="en-US" b="1" dirty="0">
                <a:latin typeface="Arial" charset="0"/>
                <a:ea typeface="Arial" charset="0"/>
                <a:cs typeface="Arial" charset="0"/>
              </a:rPr>
              <a:t>INPUT IMAGES</a:t>
            </a:r>
            <a:endParaRPr lang="en-US" dirty="0">
              <a:latin typeface="Arial" charset="0"/>
              <a:ea typeface="Arial" charset="0"/>
              <a:cs typeface="Arial" charset="0"/>
            </a:endParaRPr>
          </a:p>
        </p:txBody>
      </p:sp>
      <p:sp>
        <p:nvSpPr>
          <p:cNvPr id="25" name="Right Arrow 15">
            <a:extLst>
              <a:ext uri="{FF2B5EF4-FFF2-40B4-BE49-F238E27FC236}">
                <a16:creationId xmlns:a16="http://schemas.microsoft.com/office/drawing/2014/main" id="{B16F3004-11B3-472E-80B1-53ADD80CF61D}"/>
              </a:ext>
            </a:extLst>
          </p:cNvPr>
          <p:cNvSpPr/>
          <p:nvPr/>
        </p:nvSpPr>
        <p:spPr>
          <a:xfrm>
            <a:off x="2694515" y="3248172"/>
            <a:ext cx="594360" cy="4144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D6D45FE4-85BC-4164-BA65-FA8EA3300CE0}"/>
              </a:ext>
            </a:extLst>
          </p:cNvPr>
          <p:cNvCxnSpPr>
            <a:cxnSpLocks/>
          </p:cNvCxnSpPr>
          <p:nvPr/>
        </p:nvCxnSpPr>
        <p:spPr>
          <a:xfrm>
            <a:off x="835557" y="2652253"/>
            <a:ext cx="16829" cy="18813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4FF056-EAA6-4836-90E1-852FDA038B41}"/>
              </a:ext>
            </a:extLst>
          </p:cNvPr>
          <p:cNvCxnSpPr>
            <a:cxnSpLocks/>
          </p:cNvCxnSpPr>
          <p:nvPr/>
        </p:nvCxnSpPr>
        <p:spPr>
          <a:xfrm flipV="1">
            <a:off x="913019" y="4520708"/>
            <a:ext cx="1707163" cy="161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7B5E66-7925-4468-B238-72D8E6D72EEB}"/>
              </a:ext>
            </a:extLst>
          </p:cNvPr>
          <p:cNvSpPr txBox="1"/>
          <p:nvPr/>
        </p:nvSpPr>
        <p:spPr>
          <a:xfrm>
            <a:off x="1599180" y="4533629"/>
            <a:ext cx="786286" cy="461665"/>
          </a:xfrm>
          <a:prstGeom prst="rect">
            <a:avLst/>
          </a:prstGeom>
          <a:noFill/>
        </p:spPr>
        <p:txBody>
          <a:bodyPr wrap="square" rtlCol="0">
            <a:spAutoFit/>
          </a:bodyPr>
          <a:lstStyle>
            <a:defPPr marR="0" lvl="0" algn="l" rtl="0">
              <a:lnSpc>
                <a:spcPct val="100000"/>
              </a:lnSpc>
              <a:spcBef>
                <a:spcPts val="0"/>
              </a:spcBef>
              <a:spcAft>
                <a:spcPts val="0"/>
              </a:spcAft>
            </a:defPPr>
            <a:lvl1pPr>
              <a:defRPr sz="2400" b="1">
                <a:solidFill>
                  <a:srgbClr val="FF0000"/>
                </a:solidFill>
              </a:defRPr>
            </a:lvl1pPr>
          </a:lstStyle>
          <a:p>
            <a:r>
              <a:rPr lang="en-CA" dirty="0"/>
              <a:t>32</a:t>
            </a:r>
          </a:p>
        </p:txBody>
      </p:sp>
      <p:sp>
        <p:nvSpPr>
          <p:cNvPr id="29" name="TextBox 28">
            <a:extLst>
              <a:ext uri="{FF2B5EF4-FFF2-40B4-BE49-F238E27FC236}">
                <a16:creationId xmlns:a16="http://schemas.microsoft.com/office/drawing/2014/main" id="{5B605CAB-84E9-4067-A0B8-4AF58499EC41}"/>
              </a:ext>
            </a:extLst>
          </p:cNvPr>
          <p:cNvSpPr txBox="1"/>
          <p:nvPr/>
        </p:nvSpPr>
        <p:spPr>
          <a:xfrm>
            <a:off x="315807" y="3292812"/>
            <a:ext cx="693834" cy="461665"/>
          </a:xfrm>
          <a:prstGeom prst="rect">
            <a:avLst/>
          </a:prstGeom>
          <a:noFill/>
        </p:spPr>
        <p:txBody>
          <a:bodyPr wrap="square" rtlCol="0">
            <a:spAutoFit/>
          </a:bodyPr>
          <a:lstStyle/>
          <a:p>
            <a:r>
              <a:rPr lang="en-CA" sz="2400" b="1" dirty="0">
                <a:solidFill>
                  <a:srgbClr val="FF0000"/>
                </a:solidFill>
              </a:rPr>
              <a:t>32</a:t>
            </a:r>
          </a:p>
        </p:txBody>
      </p:sp>
      <p:pic>
        <p:nvPicPr>
          <p:cNvPr id="30" name="Picture 29">
            <a:extLst>
              <a:ext uri="{FF2B5EF4-FFF2-40B4-BE49-F238E27FC236}">
                <a16:creationId xmlns:a16="http://schemas.microsoft.com/office/drawing/2014/main" id="{05E5D2E3-404C-4643-946E-34741B98CB54}"/>
              </a:ext>
            </a:extLst>
          </p:cNvPr>
          <p:cNvPicPr>
            <a:picLocks noChangeAspect="1"/>
          </p:cNvPicPr>
          <p:nvPr/>
        </p:nvPicPr>
        <p:blipFill>
          <a:blip r:embed="rId3"/>
          <a:stretch>
            <a:fillRect/>
          </a:stretch>
        </p:blipFill>
        <p:spPr>
          <a:xfrm>
            <a:off x="1009641" y="2818978"/>
            <a:ext cx="1461930" cy="1547926"/>
          </a:xfrm>
          <a:prstGeom prst="rect">
            <a:avLst/>
          </a:prstGeom>
        </p:spPr>
      </p:pic>
      <p:sp>
        <p:nvSpPr>
          <p:cNvPr id="34" name="TextBox 33">
            <a:extLst>
              <a:ext uri="{FF2B5EF4-FFF2-40B4-BE49-F238E27FC236}">
                <a16:creationId xmlns:a16="http://schemas.microsoft.com/office/drawing/2014/main" id="{C30DA176-49A7-4FC9-A6C7-F06D0CF0A0CE}"/>
              </a:ext>
            </a:extLst>
          </p:cNvPr>
          <p:cNvSpPr txBox="1"/>
          <p:nvPr/>
        </p:nvSpPr>
        <p:spPr>
          <a:xfrm>
            <a:off x="2760034" y="728470"/>
            <a:ext cx="6993894" cy="507831"/>
          </a:xfrm>
          <a:prstGeom prst="rect">
            <a:avLst/>
          </a:prstGeom>
          <a:noFill/>
        </p:spPr>
        <p:txBody>
          <a:bodyPr wrap="square">
            <a:spAutoFit/>
          </a:bodyPr>
          <a:lstStyle/>
          <a:p>
            <a:pPr defTabSz="914400">
              <a:lnSpc>
                <a:spcPct val="90000"/>
              </a:lnSpc>
              <a:spcBef>
                <a:spcPct val="0"/>
              </a:spcBef>
            </a:pPr>
            <a:r>
              <a:rPr lang="en-CA" sz="3000" b="1" dirty="0">
                <a:latin typeface="Montserrat" charset="0"/>
              </a:rPr>
              <a:t>DEEP LEARNING ARCHITECTURE</a:t>
            </a:r>
          </a:p>
        </p:txBody>
      </p:sp>
    </p:spTree>
    <p:extLst>
      <p:ext uri="{BB962C8B-B14F-4D97-AF65-F5344CB8AC3E}">
        <p14:creationId xmlns:p14="http://schemas.microsoft.com/office/powerpoint/2010/main" val="16886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4" grpId="0"/>
      <p:bldP spid="25" grpId="0" animBg="1"/>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9">
            <a:extLst>
              <a:ext uri="{FF2B5EF4-FFF2-40B4-BE49-F238E27FC236}">
                <a16:creationId xmlns:a16="http://schemas.microsoft.com/office/drawing/2014/main" id="{03B6D8FE-0606-429C-AE38-B26A095208AE}"/>
              </a:ext>
            </a:extLst>
          </p:cNvPr>
          <p:cNvSpPr/>
          <p:nvPr/>
        </p:nvSpPr>
        <p:spPr>
          <a:xfrm>
            <a:off x="2360642" y="744979"/>
            <a:ext cx="9827492" cy="507831"/>
          </a:xfrm>
          <a:prstGeom prst="rect">
            <a:avLst/>
          </a:prstGeom>
        </p:spPr>
        <p:txBody>
          <a:bodyPr wrap="square">
            <a:spAutoFit/>
          </a:bodyPr>
          <a:lstStyle/>
          <a:p>
            <a:pPr defTabSz="914400">
              <a:lnSpc>
                <a:spcPct val="90000"/>
              </a:lnSpc>
              <a:spcBef>
                <a:spcPct val="0"/>
              </a:spcBef>
            </a:pPr>
            <a:r>
              <a:rPr lang="en-CA" sz="3000" b="1" dirty="0">
                <a:latin typeface="Montserrat" panose="00000500000000000000" pitchFamily="2" charset="0"/>
                <a:ea typeface="+mj-ea"/>
                <a:cs typeface="+mj-cs"/>
              </a:rPr>
              <a:t>DEEP LEARNING ARCHITECTURE</a:t>
            </a:r>
          </a:p>
        </p:txBody>
      </p:sp>
      <p:pic>
        <p:nvPicPr>
          <p:cNvPr id="7" name="Picture 2" descr="File:Artificial neural network.svg">
            <a:extLst>
              <a:ext uri="{FF2B5EF4-FFF2-40B4-BE49-F238E27FC236}">
                <a16:creationId xmlns:a16="http://schemas.microsoft.com/office/drawing/2014/main" id="{73C0EBC5-5A55-45CE-B01C-8571473864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2161" y="2976658"/>
            <a:ext cx="1724399" cy="1539642"/>
          </a:xfrm>
          <a:prstGeom prst="rect">
            <a:avLst/>
          </a:prstGeom>
          <a:noFill/>
          <a:extLst>
            <a:ext uri="{909E8E84-426E-40DD-AFC4-6F175D3DCCD1}">
              <a14:hiddenFill xmlns:a14="http://schemas.microsoft.com/office/drawing/2010/main">
                <a:solidFill>
                  <a:srgbClr val="FFFFFF"/>
                </a:solidFill>
              </a14:hiddenFill>
            </a:ext>
          </a:extLst>
        </p:spPr>
      </p:pic>
      <p:sp>
        <p:nvSpPr>
          <p:cNvPr id="9" name="Left Brace 8">
            <a:extLst>
              <a:ext uri="{FF2B5EF4-FFF2-40B4-BE49-F238E27FC236}">
                <a16:creationId xmlns:a16="http://schemas.microsoft.com/office/drawing/2014/main" id="{085FC7F6-CD23-420C-A751-43A43209C683}"/>
              </a:ext>
            </a:extLst>
          </p:cNvPr>
          <p:cNvSpPr/>
          <p:nvPr/>
        </p:nvSpPr>
        <p:spPr>
          <a:xfrm>
            <a:off x="10342549" y="1777850"/>
            <a:ext cx="408599" cy="3893740"/>
          </a:xfrm>
          <a:prstGeom prst="leftBrace">
            <a:avLst>
              <a:gd name="adj1" fmla="val 96160"/>
              <a:gd name="adj2" fmla="val 5065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Left Brace 9">
            <a:extLst>
              <a:ext uri="{FF2B5EF4-FFF2-40B4-BE49-F238E27FC236}">
                <a16:creationId xmlns:a16="http://schemas.microsoft.com/office/drawing/2014/main" id="{B0CFF640-F831-44DF-BB71-1B774F3E1352}"/>
              </a:ext>
            </a:extLst>
          </p:cNvPr>
          <p:cNvSpPr/>
          <p:nvPr/>
        </p:nvSpPr>
        <p:spPr>
          <a:xfrm rot="10800000">
            <a:off x="11434015" y="1779078"/>
            <a:ext cx="374270" cy="3893740"/>
          </a:xfrm>
          <a:prstGeom prst="leftBrace">
            <a:avLst>
              <a:gd name="adj1" fmla="val 82407"/>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Rectangle 10">
            <a:extLst>
              <a:ext uri="{FF2B5EF4-FFF2-40B4-BE49-F238E27FC236}">
                <a16:creationId xmlns:a16="http://schemas.microsoft.com/office/drawing/2014/main" id="{B4ABAD0C-155A-4806-A6BD-B86D056C50BB}"/>
              </a:ext>
            </a:extLst>
          </p:cNvPr>
          <p:cNvSpPr/>
          <p:nvPr/>
        </p:nvSpPr>
        <p:spPr>
          <a:xfrm>
            <a:off x="2520738" y="2219385"/>
            <a:ext cx="1641649" cy="168520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769A343F-48A9-477B-9189-1BD1054F2BE3}"/>
              </a:ext>
            </a:extLst>
          </p:cNvPr>
          <p:cNvSpPr/>
          <p:nvPr/>
        </p:nvSpPr>
        <p:spPr>
          <a:xfrm>
            <a:off x="2820269" y="2628834"/>
            <a:ext cx="1634367" cy="159851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D1B05FD9-5226-417B-B4F8-ACFED321D562}"/>
              </a:ext>
            </a:extLst>
          </p:cNvPr>
          <p:cNvSpPr/>
          <p:nvPr/>
        </p:nvSpPr>
        <p:spPr>
          <a:xfrm>
            <a:off x="3195222" y="3213224"/>
            <a:ext cx="1641649" cy="168520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958F01D-02BC-4111-80CD-8CC19412FA5F}"/>
              </a:ext>
            </a:extLst>
          </p:cNvPr>
          <p:cNvSpPr/>
          <p:nvPr/>
        </p:nvSpPr>
        <p:spPr>
          <a:xfrm>
            <a:off x="3559253" y="3776369"/>
            <a:ext cx="1641649" cy="168520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CA" b="1" dirty="0"/>
              <a:t>KERNELS/</a:t>
            </a:r>
          </a:p>
          <a:p>
            <a:pPr algn="ctr"/>
            <a:r>
              <a:rPr lang="en-CA" b="1" dirty="0"/>
              <a:t>FEATURE DETECTORS</a:t>
            </a:r>
          </a:p>
        </p:txBody>
      </p:sp>
      <p:sp>
        <p:nvSpPr>
          <p:cNvPr id="15" name="Right Arrow 21">
            <a:extLst>
              <a:ext uri="{FF2B5EF4-FFF2-40B4-BE49-F238E27FC236}">
                <a16:creationId xmlns:a16="http://schemas.microsoft.com/office/drawing/2014/main" id="{767E7BB4-BA2E-44A4-9B61-AAE0533C3760}"/>
              </a:ext>
            </a:extLst>
          </p:cNvPr>
          <p:cNvSpPr/>
          <p:nvPr/>
        </p:nvSpPr>
        <p:spPr>
          <a:xfrm>
            <a:off x="1583523" y="3363021"/>
            <a:ext cx="844852" cy="40760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EA447B7-CD2B-47C7-8B48-60BE0C67FAA8}"/>
              </a:ext>
            </a:extLst>
          </p:cNvPr>
          <p:cNvSpPr txBox="1"/>
          <p:nvPr/>
        </p:nvSpPr>
        <p:spPr>
          <a:xfrm>
            <a:off x="2596138" y="5499317"/>
            <a:ext cx="2409634" cy="307777"/>
          </a:xfrm>
          <a:prstGeom prst="rect">
            <a:avLst/>
          </a:prstGeom>
          <a:noFill/>
        </p:spPr>
        <p:txBody>
          <a:bodyPr wrap="none" rtlCol="0">
            <a:spAutoFit/>
          </a:bodyPr>
          <a:lstStyle/>
          <a:p>
            <a:r>
              <a:rPr lang="en-CA" b="1" dirty="0">
                <a:solidFill>
                  <a:srgbClr val="FF0000"/>
                </a:solidFill>
              </a:rPr>
              <a:t>CONVOLUTIONAL LAYER</a:t>
            </a:r>
          </a:p>
        </p:txBody>
      </p:sp>
      <p:sp>
        <p:nvSpPr>
          <p:cNvPr id="17" name="TextBox 16">
            <a:extLst>
              <a:ext uri="{FF2B5EF4-FFF2-40B4-BE49-F238E27FC236}">
                <a16:creationId xmlns:a16="http://schemas.microsoft.com/office/drawing/2014/main" id="{9A322928-D624-4350-A305-996A7E3591C4}"/>
              </a:ext>
            </a:extLst>
          </p:cNvPr>
          <p:cNvSpPr txBox="1"/>
          <p:nvPr/>
        </p:nvSpPr>
        <p:spPr>
          <a:xfrm>
            <a:off x="6294884" y="5498071"/>
            <a:ext cx="3507390" cy="307777"/>
          </a:xfrm>
          <a:prstGeom prst="rect">
            <a:avLst/>
          </a:prstGeom>
          <a:noFill/>
        </p:spPr>
        <p:txBody>
          <a:bodyPr wrap="square" rtlCol="0">
            <a:spAutoFit/>
          </a:bodyPr>
          <a:lstStyle>
            <a:defPPr marR="0" lvl="0" algn="l" rtl="0">
              <a:lnSpc>
                <a:spcPct val="100000"/>
              </a:lnSpc>
              <a:spcBef>
                <a:spcPts val="0"/>
              </a:spcBef>
              <a:spcAft>
                <a:spcPts val="0"/>
              </a:spcAft>
            </a:defPPr>
            <a:lvl1pPr>
              <a:defRPr b="1">
                <a:solidFill>
                  <a:srgbClr val="FF0000"/>
                </a:solidFill>
              </a:defRPr>
            </a:lvl1pPr>
          </a:lstStyle>
          <a:p>
            <a:r>
              <a:rPr lang="en-CA" dirty="0"/>
              <a:t>POOLING LAYER (DOWNSAMPLING)</a:t>
            </a:r>
          </a:p>
        </p:txBody>
      </p:sp>
      <p:sp>
        <p:nvSpPr>
          <p:cNvPr id="18" name="TextBox 17">
            <a:extLst>
              <a:ext uri="{FF2B5EF4-FFF2-40B4-BE49-F238E27FC236}">
                <a16:creationId xmlns:a16="http://schemas.microsoft.com/office/drawing/2014/main" id="{22414699-9D93-475B-9892-BBE3B3D35E38}"/>
              </a:ext>
            </a:extLst>
          </p:cNvPr>
          <p:cNvSpPr txBox="1"/>
          <p:nvPr/>
        </p:nvSpPr>
        <p:spPr>
          <a:xfrm>
            <a:off x="1437343" y="3117469"/>
            <a:ext cx="1178528" cy="253916"/>
          </a:xfrm>
          <a:prstGeom prst="rect">
            <a:avLst/>
          </a:prstGeom>
          <a:noFill/>
        </p:spPr>
        <p:txBody>
          <a:bodyPr wrap="none" rtlCol="0">
            <a:spAutoFit/>
          </a:bodyPr>
          <a:lstStyle>
            <a:defPPr marR="0" lvl="0" algn="l" rtl="0">
              <a:lnSpc>
                <a:spcPct val="100000"/>
              </a:lnSpc>
              <a:spcBef>
                <a:spcPts val="0"/>
              </a:spcBef>
              <a:spcAft>
                <a:spcPts val="0"/>
              </a:spcAft>
            </a:defPPr>
            <a:lvl1pPr>
              <a:defRPr b="1">
                <a:solidFill>
                  <a:srgbClr val="FF0000"/>
                </a:solidFill>
              </a:defRPr>
            </a:lvl1pPr>
          </a:lstStyle>
          <a:p>
            <a:r>
              <a:rPr lang="en-CA" sz="1050" dirty="0"/>
              <a:t>CONVOLUTION</a:t>
            </a:r>
          </a:p>
        </p:txBody>
      </p:sp>
      <p:sp>
        <p:nvSpPr>
          <p:cNvPr id="20" name="Rectangle 19">
            <a:extLst>
              <a:ext uri="{FF2B5EF4-FFF2-40B4-BE49-F238E27FC236}">
                <a16:creationId xmlns:a16="http://schemas.microsoft.com/office/drawing/2014/main" id="{0847E3CC-BF8B-4DE1-8FD5-E161C5653ABF}"/>
              </a:ext>
            </a:extLst>
          </p:cNvPr>
          <p:cNvSpPr/>
          <p:nvPr/>
        </p:nvSpPr>
        <p:spPr>
          <a:xfrm>
            <a:off x="9996447" y="3015467"/>
            <a:ext cx="1770011" cy="1156727"/>
          </a:xfrm>
          <a:prstGeom prst="rect">
            <a:avLst/>
          </a:prstGeom>
        </p:spPr>
        <p:txBody>
          <a:bodyPr wrap="square">
            <a:spAutoFit/>
          </a:bodyPr>
          <a:lstStyle/>
          <a:p>
            <a:pPr lvl="1" algn="ctr">
              <a:spcBef>
                <a:spcPts val="500"/>
              </a:spcBef>
              <a:buClr>
                <a:schemeClr val="dk1"/>
              </a:buClr>
              <a:buSzPts val="1440"/>
            </a:pPr>
            <a:r>
              <a:rPr lang="en-CA" sz="1050" b="1" u="sng" dirty="0">
                <a:solidFill>
                  <a:schemeClr val="dk1"/>
                </a:solidFill>
              </a:rPr>
              <a:t>TARGET CLASSES</a:t>
            </a:r>
          </a:p>
          <a:p>
            <a:pPr lvl="1" algn="ctr">
              <a:spcBef>
                <a:spcPts val="500"/>
              </a:spcBef>
              <a:buClr>
                <a:schemeClr val="dk1"/>
              </a:buClr>
              <a:buSzPts val="1440"/>
            </a:pPr>
            <a:r>
              <a:rPr lang="en-CA" sz="1050" b="1" u="sng" dirty="0">
                <a:solidFill>
                  <a:schemeClr val="dk1"/>
                </a:solidFill>
              </a:rPr>
              <a:t>Stop </a:t>
            </a:r>
          </a:p>
          <a:p>
            <a:pPr lvl="1" algn="ctr">
              <a:spcBef>
                <a:spcPts val="500"/>
              </a:spcBef>
              <a:buClr>
                <a:schemeClr val="dk1"/>
              </a:buClr>
              <a:buSzPts val="1440"/>
            </a:pPr>
            <a:r>
              <a:rPr lang="en-CA" sz="1050" b="1" u="sng" dirty="0">
                <a:solidFill>
                  <a:schemeClr val="dk1"/>
                </a:solidFill>
              </a:rPr>
              <a:t>Yield</a:t>
            </a:r>
          </a:p>
          <a:p>
            <a:pPr lvl="1" algn="ctr">
              <a:spcBef>
                <a:spcPts val="500"/>
              </a:spcBef>
              <a:buClr>
                <a:schemeClr val="dk1"/>
              </a:buClr>
              <a:buSzPts val="1440"/>
            </a:pPr>
            <a:r>
              <a:rPr lang="en-CA" sz="1050" b="1" u="sng" dirty="0">
                <a:solidFill>
                  <a:schemeClr val="dk1"/>
                </a:solidFill>
              </a:rPr>
              <a:t>30 km/h</a:t>
            </a:r>
          </a:p>
          <a:p>
            <a:pPr lvl="1" algn="ctr">
              <a:spcBef>
                <a:spcPts val="500"/>
              </a:spcBef>
              <a:buClr>
                <a:schemeClr val="dk1"/>
              </a:buClr>
              <a:buSzPts val="1440"/>
            </a:pPr>
            <a:r>
              <a:rPr lang="en-CA" sz="1050" b="1" u="sng" dirty="0">
                <a:solidFill>
                  <a:schemeClr val="dk1"/>
                </a:solidFill>
              </a:rPr>
              <a:t>50 km/h</a:t>
            </a:r>
          </a:p>
        </p:txBody>
      </p:sp>
      <p:pic>
        <p:nvPicPr>
          <p:cNvPr id="21" name="Picture 2" descr="Image result for traffic signs german dataset">
            <a:extLst>
              <a:ext uri="{FF2B5EF4-FFF2-40B4-BE49-F238E27FC236}">
                <a16:creationId xmlns:a16="http://schemas.microsoft.com/office/drawing/2014/main" id="{5FA8B034-4688-4247-8330-59F0E4D7FF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5392" y="2870352"/>
            <a:ext cx="3095534" cy="176734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F8581CC6-3693-4C72-817D-670D6D61B575}"/>
              </a:ext>
            </a:extLst>
          </p:cNvPr>
          <p:cNvSpPr/>
          <p:nvPr/>
        </p:nvSpPr>
        <p:spPr>
          <a:xfrm>
            <a:off x="5903407" y="2583989"/>
            <a:ext cx="988501" cy="10827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81CBC535-CF76-4AA8-AB87-5F0BEBAC0CA6}"/>
              </a:ext>
            </a:extLst>
          </p:cNvPr>
          <p:cNvSpPr/>
          <p:nvPr/>
        </p:nvSpPr>
        <p:spPr>
          <a:xfrm>
            <a:off x="6294883" y="3051725"/>
            <a:ext cx="988501" cy="10827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C860B669-39EA-49A2-8B23-74F91E235143}"/>
              </a:ext>
            </a:extLst>
          </p:cNvPr>
          <p:cNvSpPr/>
          <p:nvPr/>
        </p:nvSpPr>
        <p:spPr>
          <a:xfrm>
            <a:off x="6581675" y="3489228"/>
            <a:ext cx="988501" cy="10827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8CE6AF47-3919-49C6-96C7-E25B0990D722}"/>
              </a:ext>
            </a:extLst>
          </p:cNvPr>
          <p:cNvSpPr/>
          <p:nvPr/>
        </p:nvSpPr>
        <p:spPr>
          <a:xfrm>
            <a:off x="6976138" y="3956964"/>
            <a:ext cx="984116" cy="1027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CA" sz="1200" b="1" dirty="0"/>
              <a:t>POOLING FILTERS</a:t>
            </a:r>
          </a:p>
        </p:txBody>
      </p:sp>
      <p:sp>
        <p:nvSpPr>
          <p:cNvPr id="26" name="Right Arrow 22">
            <a:extLst>
              <a:ext uri="{FF2B5EF4-FFF2-40B4-BE49-F238E27FC236}">
                <a16:creationId xmlns:a16="http://schemas.microsoft.com/office/drawing/2014/main" id="{906F8BF6-BA72-49A5-9A14-A7C3BD86A076}"/>
              </a:ext>
            </a:extLst>
          </p:cNvPr>
          <p:cNvSpPr/>
          <p:nvPr/>
        </p:nvSpPr>
        <p:spPr>
          <a:xfrm>
            <a:off x="7609523" y="3458582"/>
            <a:ext cx="968907" cy="40955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EDC865A8-C7CF-4780-A7CF-871CBF37033F}"/>
              </a:ext>
            </a:extLst>
          </p:cNvPr>
          <p:cNvSpPr txBox="1"/>
          <p:nvPr/>
        </p:nvSpPr>
        <p:spPr>
          <a:xfrm>
            <a:off x="7468196" y="3143519"/>
            <a:ext cx="1072730" cy="253916"/>
          </a:xfrm>
          <a:prstGeom prst="rect">
            <a:avLst/>
          </a:prstGeom>
          <a:noFill/>
        </p:spPr>
        <p:txBody>
          <a:bodyPr wrap="none" rtlCol="0">
            <a:spAutoFit/>
          </a:bodyPr>
          <a:lstStyle>
            <a:defPPr marR="0" lvl="0" algn="l" rtl="0">
              <a:lnSpc>
                <a:spcPct val="100000"/>
              </a:lnSpc>
              <a:spcBef>
                <a:spcPts val="0"/>
              </a:spcBef>
              <a:spcAft>
                <a:spcPts val="0"/>
              </a:spcAft>
            </a:defPPr>
            <a:lvl1pPr>
              <a:defRPr b="1">
                <a:solidFill>
                  <a:srgbClr val="FF0000"/>
                </a:solidFill>
              </a:defRPr>
            </a:lvl1pPr>
          </a:lstStyle>
          <a:p>
            <a:r>
              <a:rPr lang="en-CA" sz="1050" dirty="0"/>
              <a:t>FLATTENING</a:t>
            </a:r>
          </a:p>
        </p:txBody>
      </p:sp>
      <p:sp>
        <p:nvSpPr>
          <p:cNvPr id="28" name="Right Arrow 23">
            <a:extLst>
              <a:ext uri="{FF2B5EF4-FFF2-40B4-BE49-F238E27FC236}">
                <a16:creationId xmlns:a16="http://schemas.microsoft.com/office/drawing/2014/main" id="{6152AED5-1616-4E75-9587-86F1D5208A56}"/>
              </a:ext>
            </a:extLst>
          </p:cNvPr>
          <p:cNvSpPr/>
          <p:nvPr/>
        </p:nvSpPr>
        <p:spPr>
          <a:xfrm>
            <a:off x="4969489" y="3429000"/>
            <a:ext cx="844852" cy="40760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F28AE888-572E-4DA7-B0FC-77B74AD75939}"/>
              </a:ext>
            </a:extLst>
          </p:cNvPr>
          <p:cNvSpPr txBox="1"/>
          <p:nvPr/>
        </p:nvSpPr>
        <p:spPr>
          <a:xfrm>
            <a:off x="4914806" y="3143519"/>
            <a:ext cx="803425" cy="253916"/>
          </a:xfrm>
          <a:prstGeom prst="rect">
            <a:avLst/>
          </a:prstGeom>
          <a:noFill/>
        </p:spPr>
        <p:txBody>
          <a:bodyPr wrap="none" rtlCol="0">
            <a:spAutoFit/>
          </a:bodyPr>
          <a:lstStyle>
            <a:defPPr marR="0" lvl="0" algn="l" rtl="0">
              <a:lnSpc>
                <a:spcPct val="100000"/>
              </a:lnSpc>
              <a:spcBef>
                <a:spcPts val="0"/>
              </a:spcBef>
              <a:spcAft>
                <a:spcPts val="0"/>
              </a:spcAft>
            </a:defPPr>
            <a:lvl1pPr>
              <a:defRPr b="1">
                <a:solidFill>
                  <a:srgbClr val="FF0000"/>
                </a:solidFill>
              </a:defRPr>
            </a:lvl1pPr>
          </a:lstStyle>
          <a:p>
            <a:r>
              <a:rPr lang="en-CA" sz="1050" dirty="0"/>
              <a:t>POOLING</a:t>
            </a:r>
          </a:p>
        </p:txBody>
      </p:sp>
      <p:pic>
        <p:nvPicPr>
          <p:cNvPr id="30" name="Picture 29">
            <a:extLst>
              <a:ext uri="{FF2B5EF4-FFF2-40B4-BE49-F238E27FC236}">
                <a16:creationId xmlns:a16="http://schemas.microsoft.com/office/drawing/2014/main" id="{E980CBE1-3CD8-4996-9C7A-3D6B9684FB78}"/>
              </a:ext>
            </a:extLst>
          </p:cNvPr>
          <p:cNvPicPr>
            <a:picLocks noChangeAspect="1"/>
          </p:cNvPicPr>
          <p:nvPr/>
        </p:nvPicPr>
        <p:blipFill>
          <a:blip r:embed="rId6"/>
          <a:stretch>
            <a:fillRect/>
          </a:stretch>
        </p:blipFill>
        <p:spPr>
          <a:xfrm>
            <a:off x="349388" y="3097525"/>
            <a:ext cx="1053257" cy="1115213"/>
          </a:xfrm>
          <a:prstGeom prst="rect">
            <a:avLst/>
          </a:prstGeom>
        </p:spPr>
      </p:pic>
      <p:pic>
        <p:nvPicPr>
          <p:cNvPr id="1026" name="Picture 2" descr="Activation Functions: ReLU &amp; Softmax | by Precious Chima | Medium">
            <a:extLst>
              <a:ext uri="{FF2B5EF4-FFF2-40B4-BE49-F238E27FC236}">
                <a16:creationId xmlns:a16="http://schemas.microsoft.com/office/drawing/2014/main" id="{2A42F578-CCFD-453D-8825-5952CC4966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3842" y="5240994"/>
            <a:ext cx="1465674" cy="122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6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2" presetClass="entr" presetSubtype="4"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xit" presetSubtype="0" fill="hold"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p:bldP spid="17" grpId="0"/>
      <p:bldP spid="18" grpId="0"/>
      <p:bldP spid="20" grpId="0"/>
      <p:bldP spid="22" grpId="0" animBg="1"/>
      <p:bldP spid="23" grpId="0" animBg="1"/>
      <p:bldP spid="24" grpId="0" animBg="1"/>
      <p:bldP spid="25" grpId="0" animBg="1"/>
      <p:bldP spid="26" grpId="0" animBg="1"/>
      <p:bldP spid="27" grpId="0"/>
      <p:bldP spid="28"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A76C30-D227-4218-BCE1-13DAE6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76" y="356182"/>
            <a:ext cx="930031" cy="93003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9">
            <a:extLst>
              <a:ext uri="{FF2B5EF4-FFF2-40B4-BE49-F238E27FC236}">
                <a16:creationId xmlns:a16="http://schemas.microsoft.com/office/drawing/2014/main" id="{FFAA5D02-EA74-42F1-8C31-7483F780564C}"/>
              </a:ext>
            </a:extLst>
          </p:cNvPr>
          <p:cNvSpPr/>
          <p:nvPr/>
        </p:nvSpPr>
        <p:spPr>
          <a:xfrm>
            <a:off x="1444729" y="778296"/>
            <a:ext cx="9827492" cy="553998"/>
          </a:xfrm>
          <a:prstGeom prst="rect">
            <a:avLst/>
          </a:prstGeom>
        </p:spPr>
        <p:txBody>
          <a:bodyPr wrap="square">
            <a:spAutoFit/>
          </a:bodyPr>
          <a:lstStyle/>
          <a:p>
            <a:r>
              <a:rPr lang="en-US" sz="3000" b="1" dirty="0">
                <a:latin typeface="Montserrat" charset="0"/>
                <a:ea typeface="Montserrat" charset="0"/>
                <a:cs typeface="Montserrat" charset="0"/>
              </a:rPr>
              <a:t>LENET ALRCHITECURE </a:t>
            </a:r>
            <a:endParaRPr lang="ru-RU" sz="3000" b="1" dirty="0">
              <a:latin typeface="Montserrat" charset="0"/>
              <a:ea typeface="Montserrat" charset="0"/>
              <a:cs typeface="Montserrat" charset="0"/>
            </a:endParaRPr>
          </a:p>
        </p:txBody>
      </p:sp>
      <p:sp>
        <p:nvSpPr>
          <p:cNvPr id="5" name="Прямоугольник 11">
            <a:extLst>
              <a:ext uri="{FF2B5EF4-FFF2-40B4-BE49-F238E27FC236}">
                <a16:creationId xmlns:a16="http://schemas.microsoft.com/office/drawing/2014/main" id="{BB9AB530-0E46-4F81-B35C-8587A6B54375}"/>
              </a:ext>
            </a:extLst>
          </p:cNvPr>
          <p:cNvSpPr/>
          <p:nvPr/>
        </p:nvSpPr>
        <p:spPr>
          <a:xfrm>
            <a:off x="1098930" y="1573080"/>
            <a:ext cx="9805823" cy="1200329"/>
          </a:xfrm>
          <a:prstGeom prst="rect">
            <a:avLst/>
          </a:prstGeom>
        </p:spPr>
        <p:txBody>
          <a:bodyPr wrap="square">
            <a:spAutoFit/>
          </a:bodyPr>
          <a:lstStyle/>
          <a:p>
            <a:pPr marL="285750" indent="-285750">
              <a:buFont typeface="Arial" panose="020B0604020202020204" pitchFamily="34" charset="0"/>
              <a:buChar char="•"/>
            </a:pPr>
            <a:r>
              <a:rPr lang="en-CA" dirty="0"/>
              <a:t>The network used is called </a:t>
            </a:r>
            <a:r>
              <a:rPr lang="en-CA" dirty="0" err="1"/>
              <a:t>LeNet</a:t>
            </a:r>
            <a:r>
              <a:rPr lang="en-CA" dirty="0"/>
              <a:t> that was presented by Yann </a:t>
            </a:r>
            <a:r>
              <a:rPr lang="en-CA" dirty="0" err="1"/>
              <a:t>LeCun</a:t>
            </a:r>
            <a:endParaRPr lang="en-CA" dirty="0"/>
          </a:p>
          <a:p>
            <a:pPr marL="285750" indent="-285750">
              <a:buFont typeface="Arial" panose="020B0604020202020204" pitchFamily="34" charset="0"/>
              <a:buChar char="•"/>
            </a:pPr>
            <a:r>
              <a:rPr lang="en-CA" dirty="0"/>
              <a:t>C: Convolution layer, S: subsampling layer, F: Fully Connected layer</a:t>
            </a:r>
          </a:p>
          <a:p>
            <a:endParaRPr lang="en-CA" dirty="0"/>
          </a:p>
          <a:p>
            <a:pPr marL="342900" indent="-342900">
              <a:buFont typeface="Arial" panose="020B0604020202020204" pitchFamily="34" charset="0"/>
              <a:buChar char="•"/>
            </a:pPr>
            <a:endParaRPr lang="en-CA" dirty="0">
              <a:latin typeface="Montserrat" charset="0"/>
              <a:ea typeface="Montserrat" charset="0"/>
              <a:cs typeface="Montserrat" charset="0"/>
            </a:endParaRPr>
          </a:p>
        </p:txBody>
      </p:sp>
      <p:pic>
        <p:nvPicPr>
          <p:cNvPr id="6" name="Picture 5">
            <a:extLst>
              <a:ext uri="{FF2B5EF4-FFF2-40B4-BE49-F238E27FC236}">
                <a16:creationId xmlns:a16="http://schemas.microsoft.com/office/drawing/2014/main" id="{0D5EEFE8-E778-444C-BFE7-B890D04CB1B6}"/>
              </a:ext>
            </a:extLst>
          </p:cNvPr>
          <p:cNvPicPr>
            <a:picLocks noChangeAspect="1"/>
          </p:cNvPicPr>
          <p:nvPr/>
        </p:nvPicPr>
        <p:blipFill rotWithShape="1">
          <a:blip r:embed="rId3"/>
          <a:srcRect t="9279"/>
          <a:stretch/>
        </p:blipFill>
        <p:spPr>
          <a:xfrm>
            <a:off x="1098930" y="2397006"/>
            <a:ext cx="10305418" cy="3639493"/>
          </a:xfrm>
          <a:prstGeom prst="rect">
            <a:avLst/>
          </a:prstGeom>
        </p:spPr>
      </p:pic>
    </p:spTree>
    <p:extLst>
      <p:ext uri="{BB962C8B-B14F-4D97-AF65-F5344CB8AC3E}">
        <p14:creationId xmlns:p14="http://schemas.microsoft.com/office/powerpoint/2010/main" val="147163918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700</TotalTime>
  <Words>999</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SemiBold</vt:lpstr>
      <vt:lpstr>Berlin Sans FB Demi</vt:lpstr>
      <vt:lpstr>Calibri</vt:lpstr>
      <vt:lpstr>Corbel</vt:lpstr>
      <vt:lpstr>Montserrat</vt:lpstr>
      <vt:lpstr>Segoe UI Black</vt:lpstr>
      <vt:lpstr>Basis</vt:lpstr>
      <vt:lpstr>18CSC402 : Deep Learning Case Study - first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18CSC402 Deep Learning Case Study</dc:title>
  <dc:creator>Uthara Koliyot - [CB.SC.I5DAS18044]</dc:creator>
  <cp:lastModifiedBy>Uthara Koliyot - [CB.SC.I5DAS18044]</cp:lastModifiedBy>
  <cp:revision>13</cp:revision>
  <dcterms:created xsi:type="dcterms:W3CDTF">2021-11-01T06:19:04Z</dcterms:created>
  <dcterms:modified xsi:type="dcterms:W3CDTF">2021-12-28T16:02:12Z</dcterms:modified>
</cp:coreProperties>
</file>