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271" r:id="rId7"/>
    <p:sldId id="274" r:id="rId8"/>
    <p:sldId id="270" r:id="rId9"/>
    <p:sldId id="276" r:id="rId10"/>
    <p:sldId id="277" r:id="rId11"/>
    <p:sldId id="278" r:id="rId12"/>
    <p:sldId id="279" r:id="rId13"/>
    <p:sldId id="284" r:id="rId14"/>
    <p:sldId id="280" r:id="rId15"/>
    <p:sldId id="281" r:id="rId16"/>
    <p:sldId id="283" r:id="rId17"/>
    <p:sldId id="272" r:id="rId18"/>
    <p:sldId id="282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nugrah\Downloads\accident_hotspot_map.html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604" y="2015611"/>
            <a:ext cx="8825658" cy="1434415"/>
          </a:xfrm>
        </p:spPr>
        <p:txBody>
          <a:bodyPr>
            <a:noAutofit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Accident Hotspot Prediction</a:t>
            </a:r>
            <a:endParaRPr lang="ru-RU" sz="4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A038-A6DA-FD61-F1FE-25AE263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3CD-9EA3-5F02-31EE-0DE76D2F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C91B-2BAF-7449-4E01-50FA6C9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Feature Engineering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4E908B-0804-5CA4-ECC2-239E7E82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493" y="1413821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b="0" i="0" dirty="0">
                <a:effectLst/>
              </a:rPr>
              <a:t>rouping was done on the accident data by district, spot of occurrence, and police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number of accidents for each combination,  created a new column with these counts labeled as </a:t>
            </a:r>
            <a:r>
              <a:rPr lang="en-US" b="1" i="0" dirty="0">
                <a:effectLst/>
              </a:rPr>
              <a:t>Accident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 per the Guidelines provided by </a:t>
            </a:r>
            <a:r>
              <a:rPr lang="en-US" b="0" i="0" dirty="0" err="1">
                <a:effectLst/>
              </a:rPr>
              <a:t>MoRTH</a:t>
            </a:r>
            <a:r>
              <a:rPr lang="en-US" b="0" i="0" dirty="0">
                <a:effectLst/>
              </a:rPr>
              <a:t> (Ministry of Road Transport and Highways) , a particular </a:t>
            </a:r>
            <a:r>
              <a:rPr lang="en-US" dirty="0"/>
              <a:t>place </a:t>
            </a:r>
            <a:r>
              <a:rPr lang="en-US" b="0" i="0" dirty="0">
                <a:effectLst/>
              </a:rPr>
              <a:t> recorded with 5 accidents  in a year ,  can be classified as a hotspot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269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A47-E677-16C8-C319-639AF8F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Target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403F8-853D-5AD4-5FE8-A159FD594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02" y="2052638"/>
            <a:ext cx="7069571" cy="4195762"/>
          </a:xfrm>
        </p:spPr>
      </p:pic>
    </p:spTree>
    <p:extLst>
      <p:ext uri="{BB962C8B-B14F-4D97-AF65-F5344CB8AC3E}">
        <p14:creationId xmlns:p14="http://schemas.microsoft.com/office/powerpoint/2010/main" val="325035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0018-82E5-7573-6639-05FB0B4C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E22B4-C0E9-D6C3-6508-D4CE94D86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15" t="29347" r="36054" b="17224"/>
          <a:stretch/>
        </p:blipFill>
        <p:spPr>
          <a:xfrm>
            <a:off x="646111" y="1622322"/>
            <a:ext cx="10899777" cy="4782959"/>
          </a:xfrm>
        </p:spPr>
      </p:pic>
    </p:spTree>
    <p:extLst>
      <p:ext uri="{BB962C8B-B14F-4D97-AF65-F5344CB8AC3E}">
        <p14:creationId xmlns:p14="http://schemas.microsoft.com/office/powerpoint/2010/main" val="29994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4DDF-EBB3-2B3B-1A08-AD32C610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4072"/>
            <a:ext cx="8825659" cy="1088923"/>
          </a:xfrm>
        </p:spPr>
        <p:txBody>
          <a:bodyPr/>
          <a:lstStyle/>
          <a:p>
            <a:r>
              <a:rPr lang="en-US" b="1" dirty="0"/>
              <a:t>Map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E16A-FFFF-64B4-5C16-CD05C200E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3949" y="1219203"/>
            <a:ext cx="8825659" cy="2362200"/>
          </a:xfrm>
        </p:spPr>
        <p:txBody>
          <a:bodyPr/>
          <a:lstStyle/>
          <a:p>
            <a:r>
              <a:rPr lang="en-US" dirty="0"/>
              <a:t>This  map visually differentiate accident-prone areas ("Hotspot" locations) and safer areas ("Low Incident Areas") using color-coded markers (e.g., red for hotspots and blue for low-incident areas).</a:t>
            </a:r>
          </a:p>
          <a:p>
            <a:r>
              <a:rPr lang="en-US" dirty="0">
                <a:hlinkClick r:id="rId2" action="ppaction://hlinkfile"/>
              </a:rPr>
              <a:t>file:///C:/Users/Anugrah/Downloads/accident_hotspot_map.html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0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0B3-3F39-5F21-C602-F61AF99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72" y="688691"/>
            <a:ext cx="9404723" cy="1400530"/>
          </a:xfrm>
        </p:spPr>
        <p:txBody>
          <a:bodyPr/>
          <a:lstStyle/>
          <a:p>
            <a:r>
              <a:rPr lang="en-IN" sz="4800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AA72-1066-00DE-6A04-0890C8AB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72" y="184341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Selected Model:</a:t>
            </a:r>
          </a:p>
          <a:p>
            <a:pPr marL="0" indent="0">
              <a:buNone/>
            </a:pPr>
            <a:r>
              <a:rPr lang="en-IN" dirty="0"/>
              <a:t>Random Forest Classifier – Accuracy of 82%</a:t>
            </a:r>
          </a:p>
        </p:txBody>
      </p:sp>
    </p:spTree>
    <p:extLst>
      <p:ext uri="{BB962C8B-B14F-4D97-AF65-F5344CB8AC3E}">
        <p14:creationId xmlns:p14="http://schemas.microsoft.com/office/powerpoint/2010/main" val="78717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AF97-5E87-1FA7-27AE-6439B45B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3" y="474402"/>
            <a:ext cx="8825659" cy="1981200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F922-798D-FDC2-0488-DF1CCBBA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67" y="1107358"/>
            <a:ext cx="8825659" cy="2362200"/>
          </a:xfrm>
        </p:spPr>
        <p:txBody>
          <a:bodyPr>
            <a:normAutofit/>
          </a:bodyPr>
          <a:lstStyle/>
          <a:p>
            <a:r>
              <a:rPr lang="en-US" sz="2400" dirty="0"/>
              <a:t>Accident Hotspot Prediction and Visualization System is designed to be a valuable tool for enhancing road safety and reducing accident rates by identifying high-risk areas.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750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  <a:endParaRPr lang="ru-RU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097-0841-FEED-1241-56493E3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41867"/>
            <a:ext cx="8825659" cy="1083733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1BCD-1A7E-4620-9AF1-914D3852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46489"/>
            <a:ext cx="9829135" cy="3773311"/>
          </a:xfrm>
        </p:spPr>
        <p:txBody>
          <a:bodyPr>
            <a:noAutofit/>
          </a:bodyPr>
          <a:lstStyle/>
          <a:p>
            <a:r>
              <a:rPr lang="en-US" sz="2000" dirty="0"/>
              <a:t>Create an accident hotspot prediction system that analyzes and identify hotspot area in different districts based on accident count. The solution should use classification techniques to predict accident hotspot areas.</a:t>
            </a:r>
          </a:p>
          <a:p>
            <a:endParaRPr lang="en-US" sz="2000" dirty="0"/>
          </a:p>
          <a:p>
            <a:r>
              <a:rPr lang="en-US" sz="2000" dirty="0"/>
              <a:t>The problem at hand is to design and implement a data-driven system for identifying, predicting, and visualizing accident hotspots in a region based on historical accident data. This system helps us to reducing accident rates in targeted locations and improving road safety. </a:t>
            </a:r>
          </a:p>
          <a:p>
            <a:endParaRPr lang="en-US" sz="2000" dirty="0"/>
          </a:p>
          <a:p>
            <a:r>
              <a:rPr lang="en-US" sz="2000" dirty="0"/>
              <a:t>The system aims to enhance accident prevention efforts by predicting high-risk areas and providing actionable insights for traffic management and safety planning.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950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6681-08E7-FD4B-41DC-5D96E611E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316" y="609600"/>
            <a:ext cx="8825659" cy="4446639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Develop a tool that can provide data-driven insights to reduce accident rates in high-risk areas by identifying  accident hotspots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Scope: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Dataset Analysis, Data Cleaning, Hotspot Identification.</a:t>
            </a:r>
          </a:p>
          <a:p>
            <a:endParaRPr lang="en-IN" sz="2600" b="1" dirty="0"/>
          </a:p>
          <a:p>
            <a:r>
              <a:rPr lang="en-US" sz="2600" b="1" dirty="0">
                <a:cs typeface="Times New Roman" panose="02020603050405020304" pitchFamily="18" charset="0"/>
              </a:rPr>
              <a:t>Tools Used</a:t>
            </a:r>
            <a:r>
              <a:rPr lang="en-US" sz="2600" dirty="0"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>
                <a:cs typeface="Times New Roman" panose="02020603050405020304" pitchFamily="18" charset="0"/>
              </a:rPr>
              <a:t>Python, Pandas, Matplotlib, Seaborn, and Geospatial libraries.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775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58C5-75B1-1701-FAA0-49653A1F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cs typeface="Times New Roman" panose="02020603050405020304" pitchFamily="18" charset="0"/>
              </a:rPr>
              <a:t>Data Overview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0C30-53D7-6DEA-E80D-6F2DB5D8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cs typeface="Times New Roman" panose="02020603050405020304" pitchFamily="18" charset="0"/>
              </a:rPr>
              <a:t>Dataset Summary: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Rows: [e.g., 20066] - representing individual accidents.</a:t>
            </a:r>
            <a:r>
              <a:rPr lang="en-IN" sz="24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Columns: [e.g.31]:</a:t>
            </a:r>
          </a:p>
          <a:p>
            <a:pPr marL="0" indent="0">
              <a:buNone/>
            </a:pPr>
            <a:endParaRPr 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Attributes: District, PS Name, Accident spot</a:t>
            </a:r>
          </a:p>
          <a:p>
            <a:pPr marL="0" indent="0">
              <a:buNone/>
            </a:pPr>
            <a:endParaRPr lang="en-IN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91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87ECCE-BB8D-FFB7-F520-CE1E165FE9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5700" y="461083"/>
            <a:ext cx="1071183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accident data across multiple </a:t>
            </a:r>
            <a:r>
              <a:rPr lang="en-US" altLang="en-US" sz="2800" dirty="0"/>
              <a:t>districts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identify hotspots.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The system should group accident records by district, police station, and accident spots to calculate the number of accidents in each area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manually assign clusters based on accident </a:t>
            </a:r>
            <a:r>
              <a:rPr lang="en-US" altLang="en-US" sz="2800" dirty="0">
                <a:latin typeface="Arial" panose="020B0604020202020204" pitchFamily="34" charset="0"/>
              </a:rPr>
              <a:t>counts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cluster areas based on accident counts and assign labels (e.g., "Low Incident Area" and "Hotspot").</a:t>
            </a:r>
            <a:endParaRPr 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Train  Random Forest classifier to predict the accident hotspot cluster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/>
              <a:t>Evaluate model performance</a:t>
            </a:r>
            <a:endParaRPr 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:82%</a:t>
            </a:r>
          </a:p>
        </p:txBody>
      </p:sp>
    </p:spTree>
    <p:extLst>
      <p:ext uri="{BB962C8B-B14F-4D97-AF65-F5344CB8AC3E}">
        <p14:creationId xmlns:p14="http://schemas.microsoft.com/office/powerpoint/2010/main" val="309540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6E74-42FB-62DD-0EB9-99DC608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Accident count by District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96599-7AC0-DF94-A4CE-11FF4E08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55" y="1612490"/>
            <a:ext cx="8534400" cy="4635910"/>
          </a:xfrm>
        </p:spPr>
      </p:pic>
    </p:spTree>
    <p:extLst>
      <p:ext uri="{BB962C8B-B14F-4D97-AF65-F5344CB8AC3E}">
        <p14:creationId xmlns:p14="http://schemas.microsoft.com/office/powerpoint/2010/main" val="13326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1ED1-CE81-97D3-5104-23DA4BB2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Accident count by PS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55271-A931-AB7E-064D-FA2EEC81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55" y="1681316"/>
            <a:ext cx="8259097" cy="4567084"/>
          </a:xfrm>
        </p:spPr>
      </p:pic>
    </p:spTree>
    <p:extLst>
      <p:ext uri="{BB962C8B-B14F-4D97-AF65-F5344CB8AC3E}">
        <p14:creationId xmlns:p14="http://schemas.microsoft.com/office/powerpoint/2010/main" val="27490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2404-518B-6096-FC5A-A4DBAB2D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5" y="265909"/>
            <a:ext cx="9404723" cy="1400530"/>
          </a:xfrm>
        </p:spPr>
        <p:txBody>
          <a:bodyPr/>
          <a:lstStyle/>
          <a:p>
            <a:r>
              <a:rPr lang="en-IN" sz="4000" b="1" dirty="0">
                <a:cs typeface="Times New Roman" panose="02020603050405020304" pitchFamily="18" charset="0"/>
              </a:rPr>
              <a:t>Accident count by Place of Occurrence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E59E8-8898-0B40-CCD7-267E0B63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1671483"/>
            <a:ext cx="8809704" cy="4906297"/>
          </a:xfrm>
        </p:spPr>
      </p:pic>
    </p:spTree>
    <p:extLst>
      <p:ext uri="{BB962C8B-B14F-4D97-AF65-F5344CB8AC3E}">
        <p14:creationId xmlns:p14="http://schemas.microsoft.com/office/powerpoint/2010/main" val="34011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F4D6-1517-58D3-4919-6DF56C07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cs typeface="Times New Roman" panose="02020603050405020304" pitchFamily="18" charset="0"/>
              </a:rPr>
              <a:t>Accident count by Accident Spot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ECB-C741-34F0-AA79-4C34482E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465007"/>
            <a:ext cx="8458007" cy="4783394"/>
          </a:xfrm>
        </p:spPr>
      </p:pic>
    </p:spTree>
    <p:extLst>
      <p:ext uri="{BB962C8B-B14F-4D97-AF65-F5344CB8AC3E}">
        <p14:creationId xmlns:p14="http://schemas.microsoft.com/office/powerpoint/2010/main" val="421739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422</TotalTime>
  <Words>484</Words>
  <Application>Microsoft Office PowerPoint</Application>
  <PresentationFormat>Widescreen</PresentationFormat>
  <Paragraphs>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         Accident Hotspot Prediction</vt:lpstr>
      <vt:lpstr>Problem Statement</vt:lpstr>
      <vt:lpstr>PowerPoint Presentation</vt:lpstr>
      <vt:lpstr>Data Overview</vt:lpstr>
      <vt:lpstr>PowerPoint Presentation</vt:lpstr>
      <vt:lpstr>Accident count by District</vt:lpstr>
      <vt:lpstr>Accident count by PS Name</vt:lpstr>
      <vt:lpstr>Accident count by Place of Occurrence</vt:lpstr>
      <vt:lpstr>Accident count by Accident Spot</vt:lpstr>
      <vt:lpstr>PowerPoint Presentation</vt:lpstr>
      <vt:lpstr>Feature Engineering </vt:lpstr>
      <vt:lpstr>Target Column</vt:lpstr>
      <vt:lpstr>Result</vt:lpstr>
      <vt:lpstr>Map</vt:lpstr>
      <vt:lpstr>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 SHEMEEMA</dc:creator>
  <cp:lastModifiedBy>916238661436</cp:lastModifiedBy>
  <cp:revision>4</cp:revision>
  <dcterms:created xsi:type="dcterms:W3CDTF">2024-10-29T17:19:00Z</dcterms:created>
  <dcterms:modified xsi:type="dcterms:W3CDTF">2024-10-30T11:15:31Z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