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2" r:id="rId15"/>
    <p:sldId id="273" r:id="rId16"/>
    <p:sldId id="274" r:id="rId17"/>
    <p:sldId id="275" r:id="rId18"/>
    <p:sldId id="276" r:id="rId19"/>
    <p:sldId id="277" r:id="rId20"/>
    <p:sldId id="278" r:id="rId21"/>
    <p:sldId id="279" r:id="rId22"/>
    <p:sldId id="270"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D40E8-C96D-412C-B8C6-6AE67EF9F510}" v="1604" dt="2021-08-14T08:59:47.111"/>
    <p1510:client id="{42BC5BEF-9AD5-49AF-A4C4-912D15D16102}" v="1319" dt="2021-08-14T08:29:13.376"/>
    <p1510:client id="{C101D6CE-17D1-434F-A36D-4CC34DF94C12}" v="55" dt="2021-08-14T07:31:21.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6097695" cy="2154436"/>
          </a:xfrm>
          <a:prstGeom prst="rect">
            <a:avLst/>
          </a:prstGeom>
          <a:solidFill>
            <a:srgbClr val="3B3B3B"/>
          </a:solidFill>
        </p:spPr>
        <p:txBody>
          <a:bodyPr wrap="none" lIns="91440" tIns="45720" rIns="91440" bIns="45720" rtlCol="0" anchor="t">
            <a:spAutoFit/>
          </a:bodyPr>
          <a:lstStyle/>
          <a:p>
            <a:r>
              <a:rPr lang="en-US" sz="6600">
                <a:solidFill>
                  <a:srgbClr val="FF6600"/>
                </a:solidFill>
              </a:rPr>
              <a:t>Final Presentaion</a:t>
            </a:r>
            <a:endParaRPr lang="en-US">
              <a:solidFill>
                <a:srgbClr val="000000"/>
              </a:solidFill>
            </a:endParaRPr>
          </a:p>
          <a:p>
            <a:r>
              <a:rPr lang="en-US" sz="4000">
                <a:cs typeface="Calibri"/>
              </a:rPr>
              <a:t>Customer Segmentations</a:t>
            </a:r>
          </a:p>
          <a:p>
            <a:r>
              <a:rPr lang="en-US" sz="2800" b="1"/>
              <a:t>10th Aug 2021</a:t>
            </a:r>
            <a:endParaRPr lang="en-US" sz="2800" b="1">
              <a:cs typeface="Calibri"/>
            </a:endParaRPr>
          </a:p>
        </p:txBody>
      </p:sp>
    </p:spTree>
    <p:extLst>
      <p:ext uri="{BB962C8B-B14F-4D97-AF65-F5344CB8AC3E}">
        <p14:creationId xmlns:p14="http://schemas.microsoft.com/office/powerpoint/2010/main" val="4193605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a:solidFill>
                  <a:srgbClr val="FF6600"/>
                </a:solidFill>
              </a:rPr>
              <a:t>  General Observations</a:t>
            </a:r>
            <a:br>
              <a:rPr lang="en-US"/>
            </a:br>
            <a:br>
              <a:rPr lang="en-US"/>
            </a:br>
            <a:br>
              <a:rPr lang="en-US"/>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a:ea typeface="+mn-lt"/>
              <a:cs typeface="+mn-lt"/>
            </a:endParaRPr>
          </a:p>
          <a:p>
            <a:pPr marL="457200" indent="-457200" algn="just">
              <a:buFont typeface="Arial" panose="020B0604020202020204" pitchFamily="34" charset="0"/>
              <a:buChar char="•"/>
            </a:pPr>
            <a:endParaRPr lang="en-US" sz="1800">
              <a:solidFill>
                <a:srgbClr val="000000"/>
              </a:solidFill>
              <a:latin typeface="Consolas"/>
              <a:cs typeface="Calibri"/>
            </a:endParaRPr>
          </a:p>
        </p:txBody>
      </p:sp>
      <p:pic>
        <p:nvPicPr>
          <p:cNvPr id="5" name="Picture 5" descr="Chart, bar chart&#10;&#10;Description automatically generated">
            <a:extLst>
              <a:ext uri="{FF2B5EF4-FFF2-40B4-BE49-F238E27FC236}">
                <a16:creationId xmlns:a16="http://schemas.microsoft.com/office/drawing/2014/main" id="{DEE7820C-DE70-42D9-B53F-D3785E3F4037}"/>
              </a:ext>
            </a:extLst>
          </p:cNvPr>
          <p:cNvPicPr>
            <a:picLocks noChangeAspect="1"/>
          </p:cNvPicPr>
          <p:nvPr/>
        </p:nvPicPr>
        <p:blipFill>
          <a:blip r:embed="rId2"/>
          <a:stretch>
            <a:fillRect/>
          </a:stretch>
        </p:blipFill>
        <p:spPr>
          <a:xfrm>
            <a:off x="2594975" y="1425533"/>
            <a:ext cx="6668021" cy="5322166"/>
          </a:xfrm>
          <a:prstGeom prst="rect">
            <a:avLst/>
          </a:prstGeom>
        </p:spPr>
      </p:pic>
    </p:spTree>
    <p:extLst>
      <p:ext uri="{BB962C8B-B14F-4D97-AF65-F5344CB8AC3E}">
        <p14:creationId xmlns:p14="http://schemas.microsoft.com/office/powerpoint/2010/main" val="987751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a:solidFill>
                  <a:srgbClr val="FF6600"/>
                </a:solidFill>
              </a:rPr>
              <a:t>  General Observations</a:t>
            </a:r>
            <a:br>
              <a:rPr lang="en-US"/>
            </a:br>
            <a:br>
              <a:rPr lang="en-US"/>
            </a:br>
            <a:br>
              <a:rPr lang="en-US"/>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a:ea typeface="+mn-lt"/>
              <a:cs typeface="+mn-lt"/>
            </a:endParaRPr>
          </a:p>
          <a:p>
            <a:pPr marL="457200" indent="-457200" algn="just">
              <a:buFont typeface="Arial" panose="020B0604020202020204" pitchFamily="34" charset="0"/>
              <a:buChar char="•"/>
            </a:pPr>
            <a:endParaRPr lang="en-US" sz="1800">
              <a:solidFill>
                <a:srgbClr val="000000"/>
              </a:solidFill>
              <a:latin typeface="Consolas"/>
              <a:cs typeface="Calibri"/>
            </a:endParaRPr>
          </a:p>
        </p:txBody>
      </p:sp>
      <p:pic>
        <p:nvPicPr>
          <p:cNvPr id="4" name="Picture 5" descr="Chart&#10;&#10;Description automatically generated">
            <a:extLst>
              <a:ext uri="{FF2B5EF4-FFF2-40B4-BE49-F238E27FC236}">
                <a16:creationId xmlns:a16="http://schemas.microsoft.com/office/drawing/2014/main" id="{597A6EC6-8B01-4FA3-ADD4-756BB5F07A02}"/>
              </a:ext>
            </a:extLst>
          </p:cNvPr>
          <p:cNvPicPr>
            <a:picLocks noChangeAspect="1"/>
          </p:cNvPicPr>
          <p:nvPr/>
        </p:nvPicPr>
        <p:blipFill>
          <a:blip r:embed="rId2"/>
          <a:stretch>
            <a:fillRect/>
          </a:stretch>
        </p:blipFill>
        <p:spPr>
          <a:xfrm>
            <a:off x="2678482" y="1357751"/>
            <a:ext cx="6835035" cy="5447294"/>
          </a:xfrm>
          <a:prstGeom prst="rect">
            <a:avLst/>
          </a:prstGeom>
        </p:spPr>
      </p:pic>
    </p:spTree>
    <p:extLst>
      <p:ext uri="{BB962C8B-B14F-4D97-AF65-F5344CB8AC3E}">
        <p14:creationId xmlns:p14="http://schemas.microsoft.com/office/powerpoint/2010/main" val="1298646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a:solidFill>
                  <a:srgbClr val="FF6600"/>
                </a:solidFill>
              </a:rPr>
              <a:t>  General Observations</a:t>
            </a:r>
            <a:br>
              <a:rPr lang="en-US"/>
            </a:br>
            <a:br>
              <a:rPr lang="en-US"/>
            </a:br>
            <a:br>
              <a:rPr lang="en-US"/>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a:ea typeface="+mn-lt"/>
              <a:cs typeface="+mn-lt"/>
            </a:endParaRPr>
          </a:p>
          <a:p>
            <a:pPr marL="457200" indent="-457200" algn="just">
              <a:buFont typeface="Arial" panose="020B0604020202020204" pitchFamily="34" charset="0"/>
              <a:buChar char="•"/>
            </a:pPr>
            <a:endParaRPr lang="en-US" sz="1800">
              <a:solidFill>
                <a:srgbClr val="000000"/>
              </a:solidFill>
              <a:latin typeface="Consolas"/>
              <a:cs typeface="Calibri"/>
            </a:endParaRPr>
          </a:p>
        </p:txBody>
      </p:sp>
      <p:pic>
        <p:nvPicPr>
          <p:cNvPr id="5" name="Picture 5" descr="Chart, bar chart&#10;&#10;Description automatically generated">
            <a:extLst>
              <a:ext uri="{FF2B5EF4-FFF2-40B4-BE49-F238E27FC236}">
                <a16:creationId xmlns:a16="http://schemas.microsoft.com/office/drawing/2014/main" id="{E22DB1E8-B303-4816-86C5-14B38CE6B30A}"/>
              </a:ext>
            </a:extLst>
          </p:cNvPr>
          <p:cNvPicPr>
            <a:picLocks noChangeAspect="1"/>
          </p:cNvPicPr>
          <p:nvPr/>
        </p:nvPicPr>
        <p:blipFill>
          <a:blip r:embed="rId2"/>
          <a:stretch>
            <a:fillRect/>
          </a:stretch>
        </p:blipFill>
        <p:spPr>
          <a:xfrm>
            <a:off x="2730674" y="1498829"/>
            <a:ext cx="7012487" cy="5165136"/>
          </a:xfrm>
          <a:prstGeom prst="rect">
            <a:avLst/>
          </a:prstGeom>
        </p:spPr>
      </p:pic>
    </p:spTree>
    <p:extLst>
      <p:ext uri="{BB962C8B-B14F-4D97-AF65-F5344CB8AC3E}">
        <p14:creationId xmlns:p14="http://schemas.microsoft.com/office/powerpoint/2010/main" val="3564550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a:solidFill>
                  <a:srgbClr val="FF6600"/>
                </a:solidFill>
              </a:rPr>
              <a:t>  General Observations</a:t>
            </a:r>
            <a:br>
              <a:rPr lang="en-US"/>
            </a:br>
            <a:br>
              <a:rPr lang="en-US"/>
            </a:br>
            <a:br>
              <a:rPr lang="en-US"/>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a:ea typeface="+mn-lt"/>
              <a:cs typeface="+mn-lt"/>
            </a:endParaRPr>
          </a:p>
          <a:p>
            <a:pPr marL="457200" indent="-457200" algn="just">
              <a:buFont typeface="Arial" panose="020B0604020202020204" pitchFamily="34" charset="0"/>
              <a:buChar char="•"/>
            </a:pPr>
            <a:endParaRPr lang="en-US" sz="1800">
              <a:solidFill>
                <a:srgbClr val="000000"/>
              </a:solidFill>
              <a:latin typeface="Consolas"/>
              <a:cs typeface="Calibri"/>
            </a:endParaRPr>
          </a:p>
        </p:txBody>
      </p:sp>
      <p:pic>
        <p:nvPicPr>
          <p:cNvPr id="4" name="Picture 5" descr="Chart, bar chart&#10;&#10;Description automatically generated">
            <a:extLst>
              <a:ext uri="{FF2B5EF4-FFF2-40B4-BE49-F238E27FC236}">
                <a16:creationId xmlns:a16="http://schemas.microsoft.com/office/drawing/2014/main" id="{CBE579CE-32CB-4BA0-B6A0-1C049D91E632}"/>
              </a:ext>
            </a:extLst>
          </p:cNvPr>
          <p:cNvPicPr>
            <a:picLocks noChangeAspect="1"/>
          </p:cNvPicPr>
          <p:nvPr/>
        </p:nvPicPr>
        <p:blipFill>
          <a:blip r:embed="rId2"/>
          <a:stretch>
            <a:fillRect/>
          </a:stretch>
        </p:blipFill>
        <p:spPr>
          <a:xfrm>
            <a:off x="2427962" y="1440406"/>
            <a:ext cx="7252569" cy="5281982"/>
          </a:xfrm>
          <a:prstGeom prst="rect">
            <a:avLst/>
          </a:prstGeom>
        </p:spPr>
      </p:pic>
    </p:spTree>
    <p:extLst>
      <p:ext uri="{BB962C8B-B14F-4D97-AF65-F5344CB8AC3E}">
        <p14:creationId xmlns:p14="http://schemas.microsoft.com/office/powerpoint/2010/main" val="3591677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a:solidFill>
                  <a:srgbClr val="FF6600"/>
                </a:solidFill>
              </a:rPr>
              <a:t>  Modeling</a:t>
            </a:r>
            <a:br>
              <a:rPr lang="en-US"/>
            </a:br>
            <a:br>
              <a:rPr lang="en-US"/>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r>
              <a:rPr lang="en-US" sz="1800">
                <a:ea typeface="+mn-lt"/>
                <a:cs typeface="+mn-lt"/>
              </a:rPr>
              <a:t>Final Dataset looks something like</a:t>
            </a:r>
          </a:p>
          <a:p>
            <a:pPr marL="457200" indent="-457200" algn="just">
              <a:buFont typeface="Arial" panose="020B0604020202020204" pitchFamily="34" charset="0"/>
              <a:buChar char="•"/>
            </a:pPr>
            <a:endParaRPr lang="en-US" sz="1800">
              <a:solidFill>
                <a:srgbClr val="000000"/>
              </a:solidFill>
              <a:latin typeface="Calibri" panose="020F0502020204030204"/>
              <a:cs typeface="Calibri"/>
            </a:endParaRPr>
          </a:p>
          <a:p>
            <a:pPr marL="457200" indent="-457200" algn="just">
              <a:buFont typeface="Arial" panose="020B0604020202020204" pitchFamily="34" charset="0"/>
              <a:buChar char="•"/>
            </a:pPr>
            <a:endParaRPr lang="en-US" sz="1800">
              <a:solidFill>
                <a:srgbClr val="000000"/>
              </a:solidFill>
              <a:latin typeface="Calibri" panose="020F0502020204030204"/>
              <a:cs typeface="Calibri"/>
            </a:endParaRPr>
          </a:p>
          <a:p>
            <a:pPr marL="457200" indent="-457200" algn="just">
              <a:buFont typeface="Arial" panose="020B0604020202020204" pitchFamily="34" charset="0"/>
              <a:buChar char="•"/>
            </a:pPr>
            <a:endParaRPr lang="en-US" sz="1800">
              <a:solidFill>
                <a:srgbClr val="000000"/>
              </a:solidFill>
              <a:latin typeface="Consolas"/>
              <a:cs typeface="Calibri"/>
            </a:endParaRPr>
          </a:p>
        </p:txBody>
      </p:sp>
      <p:pic>
        <p:nvPicPr>
          <p:cNvPr id="4" name="Picture 4" descr="Table&#10;&#10;Description automatically generated">
            <a:extLst>
              <a:ext uri="{FF2B5EF4-FFF2-40B4-BE49-F238E27FC236}">
                <a16:creationId xmlns:a16="http://schemas.microsoft.com/office/drawing/2014/main" id="{DD88F9F0-293D-4974-A07D-A0B85C38EBBB}"/>
              </a:ext>
            </a:extLst>
          </p:cNvPr>
          <p:cNvPicPr>
            <a:picLocks noChangeAspect="1"/>
          </p:cNvPicPr>
          <p:nvPr/>
        </p:nvPicPr>
        <p:blipFill>
          <a:blip r:embed="rId2"/>
          <a:stretch>
            <a:fillRect/>
          </a:stretch>
        </p:blipFill>
        <p:spPr>
          <a:xfrm>
            <a:off x="1686839" y="1959936"/>
            <a:ext cx="9016651" cy="4242922"/>
          </a:xfrm>
          <a:prstGeom prst="rect">
            <a:avLst/>
          </a:prstGeom>
        </p:spPr>
      </p:pic>
    </p:spTree>
    <p:extLst>
      <p:ext uri="{BB962C8B-B14F-4D97-AF65-F5344CB8AC3E}">
        <p14:creationId xmlns:p14="http://schemas.microsoft.com/office/powerpoint/2010/main" val="2154537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a:solidFill>
                  <a:srgbClr val="FF6600"/>
                </a:solidFill>
              </a:rPr>
              <a:t>  Modeling</a:t>
            </a:r>
            <a:br>
              <a:rPr lang="en-US"/>
            </a:br>
            <a:br>
              <a:rPr lang="en-US"/>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a:ea typeface="+mn-lt"/>
              <a:cs typeface="+mn-lt"/>
            </a:endParaRPr>
          </a:p>
          <a:p>
            <a:pPr marL="457200" indent="-457200" algn="just">
              <a:buFont typeface="Arial" panose="020B0604020202020204" pitchFamily="34" charset="0"/>
              <a:buChar char="•"/>
            </a:pPr>
            <a:r>
              <a:rPr lang="en-US" sz="1800" dirty="0">
                <a:solidFill>
                  <a:srgbClr val="000000"/>
                </a:solidFill>
                <a:latin typeface="Calibri" panose="020F0502020204030204"/>
                <a:cs typeface="Calibri"/>
              </a:rPr>
              <a:t>For this particular problem we have to use the K-means clustering algorithm for determining the group of each of the customer in the dataset.</a:t>
            </a:r>
          </a:p>
          <a:p>
            <a:pPr marL="457200" indent="-457200" algn="just">
              <a:buFont typeface="Arial" panose="020B0604020202020204" pitchFamily="34" charset="0"/>
              <a:buChar char="•"/>
            </a:pPr>
            <a:endParaRPr lang="en-US" sz="1800" dirty="0">
              <a:solidFill>
                <a:srgbClr val="000000"/>
              </a:solidFill>
              <a:latin typeface="Calibri" panose="020F0502020204030204"/>
              <a:cs typeface="Calibri"/>
            </a:endParaRPr>
          </a:p>
          <a:p>
            <a:pPr marL="457200" indent="-457200" algn="just">
              <a:buFont typeface="Arial" panose="020B0604020202020204" pitchFamily="34" charset="0"/>
              <a:buChar char="•"/>
            </a:pPr>
            <a:r>
              <a:rPr lang="en-US" sz="1800" dirty="0">
                <a:solidFill>
                  <a:srgbClr val="000000"/>
                </a:solidFill>
                <a:latin typeface="Calibri" panose="020F0502020204030204"/>
                <a:cs typeface="Calibri"/>
              </a:rPr>
              <a:t>K-means is a clustering technique which calculates the distance between observations and groups them into clusters by iterative technique.</a:t>
            </a:r>
          </a:p>
          <a:p>
            <a:pPr marL="457200" indent="-457200" algn="just">
              <a:buFont typeface="Arial" panose="020B0604020202020204" pitchFamily="34" charset="0"/>
              <a:buChar char="•"/>
            </a:pPr>
            <a:endParaRPr lang="en-US" sz="1800" dirty="0">
              <a:solidFill>
                <a:srgbClr val="000000"/>
              </a:solidFill>
              <a:latin typeface="Calibri" panose="020F0502020204030204"/>
              <a:cs typeface="Calibri"/>
            </a:endParaRPr>
          </a:p>
          <a:p>
            <a:pPr marL="457200" indent="-457200" algn="just">
              <a:buFont typeface="Arial" panose="020B0604020202020204" pitchFamily="34" charset="0"/>
              <a:buChar char="•"/>
            </a:pPr>
            <a:r>
              <a:rPr lang="en-US" sz="1800" dirty="0">
                <a:solidFill>
                  <a:srgbClr val="000000"/>
                </a:solidFill>
                <a:latin typeface="Calibri" panose="020F0502020204030204"/>
                <a:cs typeface="Calibri"/>
              </a:rPr>
              <a:t>K-means works very well with data of such sort.</a:t>
            </a:r>
          </a:p>
          <a:p>
            <a:pPr marL="457200" indent="-457200" algn="just">
              <a:buFont typeface="Arial" panose="020B0604020202020204" pitchFamily="34" charset="0"/>
              <a:buChar char="•"/>
            </a:pPr>
            <a:endParaRPr lang="en-US" sz="1800" dirty="0">
              <a:solidFill>
                <a:srgbClr val="000000"/>
              </a:solidFill>
              <a:latin typeface="Calibri" panose="020F0502020204030204"/>
              <a:cs typeface="Calibri"/>
            </a:endParaRPr>
          </a:p>
          <a:p>
            <a:pPr marL="457200" indent="-457200" algn="just">
              <a:buFont typeface="Arial" panose="020B0604020202020204" pitchFamily="34" charset="0"/>
              <a:buChar char="•"/>
            </a:pPr>
            <a:r>
              <a:rPr lang="en-US" sz="1800" dirty="0">
                <a:solidFill>
                  <a:srgbClr val="000000"/>
                </a:solidFill>
                <a:latin typeface="Calibri" panose="020F0502020204030204"/>
                <a:cs typeface="Calibri"/>
              </a:rPr>
              <a:t>For K-means we have to convert all the variables into numeric values </a:t>
            </a:r>
          </a:p>
          <a:p>
            <a:pPr marL="457200" indent="-457200" algn="just">
              <a:buFont typeface="Arial" panose="020B0604020202020204" pitchFamily="34" charset="0"/>
              <a:buChar char="•"/>
            </a:pPr>
            <a:endParaRPr lang="en-US" sz="1800" dirty="0">
              <a:solidFill>
                <a:srgbClr val="000000"/>
              </a:solidFill>
              <a:latin typeface="Calibri" panose="020F0502020204030204"/>
              <a:cs typeface="Calibri"/>
            </a:endParaRPr>
          </a:p>
          <a:p>
            <a:pPr marL="457200" indent="-457200" algn="just">
              <a:buFont typeface="Arial" panose="020B0604020202020204" pitchFamily="34" charset="0"/>
              <a:buChar char="•"/>
            </a:pPr>
            <a:r>
              <a:rPr lang="en-US" sz="1800" dirty="0">
                <a:solidFill>
                  <a:srgbClr val="000000"/>
                </a:solidFill>
                <a:latin typeface="Calibri" panose="020F0502020204030204"/>
                <a:cs typeface="Calibri"/>
              </a:rPr>
              <a:t>This can be done by using the Label encoder this is shown next slide.</a:t>
            </a:r>
          </a:p>
          <a:p>
            <a:pPr marL="457200" indent="-457200" algn="just">
              <a:buFont typeface="Arial" panose="020B0604020202020204" pitchFamily="34" charset="0"/>
              <a:buChar char="•"/>
            </a:pPr>
            <a:endParaRPr lang="en-US" sz="1800">
              <a:solidFill>
                <a:srgbClr val="000000"/>
              </a:solidFill>
              <a:latin typeface="Calibri" panose="020F0502020204030204"/>
              <a:cs typeface="Calibri"/>
            </a:endParaRPr>
          </a:p>
          <a:p>
            <a:pPr marL="457200" indent="-457200" algn="just">
              <a:buFont typeface="Arial" panose="020B0604020202020204" pitchFamily="34" charset="0"/>
              <a:buChar char="•"/>
            </a:pPr>
            <a:endParaRPr lang="en-US" sz="1800">
              <a:solidFill>
                <a:srgbClr val="000000"/>
              </a:solidFill>
              <a:latin typeface="Calibri" panose="020F0502020204030204"/>
              <a:cs typeface="Calibri"/>
            </a:endParaRPr>
          </a:p>
          <a:p>
            <a:pPr marL="457200" indent="-457200" algn="just">
              <a:buFont typeface="Arial" panose="020B0604020202020204" pitchFamily="34" charset="0"/>
              <a:buChar char="•"/>
            </a:pPr>
            <a:endParaRPr lang="en-US" sz="1800">
              <a:solidFill>
                <a:srgbClr val="000000"/>
              </a:solidFill>
              <a:latin typeface="Calibri" panose="020F0502020204030204"/>
              <a:cs typeface="Calibri"/>
            </a:endParaRPr>
          </a:p>
          <a:p>
            <a:pPr marL="457200" indent="-457200" algn="just">
              <a:buFont typeface="Arial" panose="020B0604020202020204" pitchFamily="34" charset="0"/>
              <a:buChar char="•"/>
            </a:pPr>
            <a:endParaRPr lang="en-US" sz="1800">
              <a:solidFill>
                <a:srgbClr val="000000"/>
              </a:solidFill>
              <a:latin typeface="Consolas"/>
              <a:cs typeface="Calibri"/>
            </a:endParaRPr>
          </a:p>
        </p:txBody>
      </p:sp>
    </p:spTree>
    <p:extLst>
      <p:ext uri="{BB962C8B-B14F-4D97-AF65-F5344CB8AC3E}">
        <p14:creationId xmlns:p14="http://schemas.microsoft.com/office/powerpoint/2010/main" val="83102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Modeling(Encoding into numeric data)</a:t>
            </a:r>
            <a:br>
              <a:rPr lang="en-US" dirty="0"/>
            </a:br>
            <a:br>
              <a:rPr lang="en-US" dirty="0"/>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dirty="0">
              <a:ea typeface="+mn-lt"/>
              <a:cs typeface="+mn-lt"/>
            </a:endParaRPr>
          </a:p>
          <a:p>
            <a:pPr marL="457200" indent="-457200" algn="just">
              <a:buFont typeface="Arial" panose="020B0604020202020204" pitchFamily="34" charset="0"/>
              <a:buChar char="•"/>
            </a:pPr>
            <a:endParaRPr lang="en-US" sz="1800" dirty="0">
              <a:solidFill>
                <a:srgbClr val="000000"/>
              </a:solidFill>
              <a:latin typeface="Calibri" panose="020F0502020204030204"/>
              <a:cs typeface="Calibri"/>
            </a:endParaRPr>
          </a:p>
        </p:txBody>
      </p:sp>
      <p:pic>
        <p:nvPicPr>
          <p:cNvPr id="4" name="Picture 4">
            <a:extLst>
              <a:ext uri="{FF2B5EF4-FFF2-40B4-BE49-F238E27FC236}">
                <a16:creationId xmlns:a16="http://schemas.microsoft.com/office/drawing/2014/main" id="{9497F65C-4191-4A8A-9AF9-35CA40D20016}"/>
              </a:ext>
            </a:extLst>
          </p:cNvPr>
          <p:cNvPicPr>
            <a:picLocks noChangeAspect="1"/>
          </p:cNvPicPr>
          <p:nvPr/>
        </p:nvPicPr>
        <p:blipFill>
          <a:blip r:embed="rId2"/>
          <a:stretch>
            <a:fillRect/>
          </a:stretch>
        </p:blipFill>
        <p:spPr>
          <a:xfrm>
            <a:off x="1352811" y="1598717"/>
            <a:ext cx="9486377" cy="4954921"/>
          </a:xfrm>
          <a:prstGeom prst="rect">
            <a:avLst/>
          </a:prstGeom>
        </p:spPr>
      </p:pic>
    </p:spTree>
    <p:extLst>
      <p:ext uri="{BB962C8B-B14F-4D97-AF65-F5344CB8AC3E}">
        <p14:creationId xmlns:p14="http://schemas.microsoft.com/office/powerpoint/2010/main" val="1816854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Modeling(Creating the model)</a:t>
            </a:r>
            <a:br>
              <a:rPr lang="en-US" dirty="0"/>
            </a:br>
            <a:br>
              <a:rPr lang="en-US" dirty="0"/>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dirty="0">
              <a:ea typeface="+mn-lt"/>
              <a:cs typeface="+mn-lt"/>
            </a:endParaRPr>
          </a:p>
          <a:p>
            <a:pPr marL="457200" indent="-457200" algn="just">
              <a:buFont typeface="Arial" panose="020B0604020202020204" pitchFamily="34" charset="0"/>
              <a:buChar char="•"/>
            </a:pPr>
            <a:endParaRPr lang="en-US" sz="1800" dirty="0">
              <a:solidFill>
                <a:srgbClr val="000000"/>
              </a:solidFill>
              <a:latin typeface="Calibri" panose="020F0502020204030204"/>
              <a:cs typeface="Calibri"/>
            </a:endParaRPr>
          </a:p>
        </p:txBody>
      </p:sp>
      <p:pic>
        <p:nvPicPr>
          <p:cNvPr id="5" name="Picture 5" descr="Graphical user interface, text, application&#10;&#10;Description automatically generated">
            <a:extLst>
              <a:ext uri="{FF2B5EF4-FFF2-40B4-BE49-F238E27FC236}">
                <a16:creationId xmlns:a16="http://schemas.microsoft.com/office/drawing/2014/main" id="{43E93663-F587-49D4-AF8D-1EBDF445124E}"/>
              </a:ext>
            </a:extLst>
          </p:cNvPr>
          <p:cNvPicPr>
            <a:picLocks noChangeAspect="1"/>
          </p:cNvPicPr>
          <p:nvPr/>
        </p:nvPicPr>
        <p:blipFill>
          <a:blip r:embed="rId2"/>
          <a:stretch>
            <a:fillRect/>
          </a:stretch>
        </p:blipFill>
        <p:spPr>
          <a:xfrm>
            <a:off x="569934" y="2365525"/>
            <a:ext cx="11313091" cy="1250128"/>
          </a:xfrm>
          <a:prstGeom prst="rect">
            <a:avLst/>
          </a:prstGeom>
        </p:spPr>
      </p:pic>
      <p:sp>
        <p:nvSpPr>
          <p:cNvPr id="6" name="TextBox 5">
            <a:extLst>
              <a:ext uri="{FF2B5EF4-FFF2-40B4-BE49-F238E27FC236}">
                <a16:creationId xmlns:a16="http://schemas.microsoft.com/office/drawing/2014/main" id="{28B4A119-4BD4-4419-9A98-98124B7605A6}"/>
              </a:ext>
            </a:extLst>
          </p:cNvPr>
          <p:cNvSpPr txBox="1"/>
          <p:nvPr/>
        </p:nvSpPr>
        <p:spPr>
          <a:xfrm>
            <a:off x="5016674" y="3899770"/>
            <a:ext cx="2743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Model has been created and predictions have been made</a:t>
            </a:r>
          </a:p>
        </p:txBody>
      </p:sp>
    </p:spTree>
    <p:extLst>
      <p:ext uri="{BB962C8B-B14F-4D97-AF65-F5344CB8AC3E}">
        <p14:creationId xmlns:p14="http://schemas.microsoft.com/office/powerpoint/2010/main" val="157973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Modeling(Visualization)</a:t>
            </a:r>
            <a:br>
              <a:rPr lang="en-US" dirty="0"/>
            </a:br>
            <a:br>
              <a:rPr lang="en-US" dirty="0"/>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dirty="0">
              <a:ea typeface="+mn-lt"/>
              <a:cs typeface="+mn-lt"/>
            </a:endParaRPr>
          </a:p>
          <a:p>
            <a:pPr marL="457200" indent="-457200" algn="just">
              <a:buFont typeface="Arial" panose="020B0604020202020204" pitchFamily="34" charset="0"/>
              <a:buChar char="•"/>
            </a:pPr>
            <a:endParaRPr lang="en-US" sz="1800" dirty="0">
              <a:solidFill>
                <a:srgbClr val="000000"/>
              </a:solidFill>
              <a:latin typeface="Calibri" panose="020F0502020204030204"/>
              <a:cs typeface="Calibri"/>
            </a:endParaRPr>
          </a:p>
        </p:txBody>
      </p:sp>
      <p:pic>
        <p:nvPicPr>
          <p:cNvPr id="4" name="Picture 6" descr="Chart&#10;&#10;Description automatically generated">
            <a:extLst>
              <a:ext uri="{FF2B5EF4-FFF2-40B4-BE49-F238E27FC236}">
                <a16:creationId xmlns:a16="http://schemas.microsoft.com/office/drawing/2014/main" id="{F16915CD-E6CE-4D67-B0BE-729F5D19D4D4}"/>
              </a:ext>
            </a:extLst>
          </p:cNvPr>
          <p:cNvPicPr>
            <a:picLocks noChangeAspect="1"/>
          </p:cNvPicPr>
          <p:nvPr/>
        </p:nvPicPr>
        <p:blipFill>
          <a:blip r:embed="rId2"/>
          <a:stretch>
            <a:fillRect/>
          </a:stretch>
        </p:blipFill>
        <p:spPr>
          <a:xfrm>
            <a:off x="2824619" y="1295580"/>
            <a:ext cx="6093913" cy="5550757"/>
          </a:xfrm>
          <a:prstGeom prst="rect">
            <a:avLst/>
          </a:prstGeom>
        </p:spPr>
      </p:pic>
    </p:spTree>
    <p:extLst>
      <p:ext uri="{BB962C8B-B14F-4D97-AF65-F5344CB8AC3E}">
        <p14:creationId xmlns:p14="http://schemas.microsoft.com/office/powerpoint/2010/main" val="2983379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a:solidFill>
                  <a:srgbClr val="FF6600"/>
                </a:solidFill>
              </a:rPr>
              <a:t>  Modeling</a:t>
            </a:r>
            <a:br>
              <a:rPr lang="en-US"/>
            </a:br>
            <a:br>
              <a:rPr lang="en-US"/>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a:ea typeface="+mn-lt"/>
              <a:cs typeface="+mn-lt"/>
            </a:endParaRPr>
          </a:p>
          <a:p>
            <a:pPr marL="457200" indent="-457200" algn="just">
              <a:buFont typeface="Arial" panose="020B0604020202020204" pitchFamily="34" charset="0"/>
              <a:buChar char="•"/>
            </a:pPr>
            <a:r>
              <a:rPr lang="en-US" sz="1800" dirty="0">
                <a:solidFill>
                  <a:srgbClr val="000000"/>
                </a:solidFill>
                <a:latin typeface="Calibri" panose="020F0502020204030204"/>
                <a:cs typeface="Calibri"/>
              </a:rPr>
              <a:t>The model has been created successfully and fit on the particular dataset and is able to distinguish customers into 4 segments</a:t>
            </a:r>
          </a:p>
          <a:p>
            <a:pPr marL="457200" indent="-457200" algn="just">
              <a:buChar char="•"/>
            </a:pPr>
            <a:endParaRPr lang="en-US" sz="1800" dirty="0">
              <a:solidFill>
                <a:srgbClr val="000000"/>
              </a:solidFill>
              <a:latin typeface="Calibri" panose="020F0502020204030204"/>
              <a:cs typeface="Calibri"/>
            </a:endParaRPr>
          </a:p>
          <a:p>
            <a:pPr marL="457200" indent="-457200" algn="just">
              <a:buChar char="•"/>
            </a:pPr>
            <a:r>
              <a:rPr lang="en-US" sz="1800" dirty="0">
                <a:solidFill>
                  <a:srgbClr val="000000"/>
                </a:solidFill>
                <a:latin typeface="Calibri" panose="020F0502020204030204"/>
                <a:cs typeface="Calibri"/>
              </a:rPr>
              <a:t>The graph shows the clusters in relation with Gross Pay of the customer and Age of the customer.</a:t>
            </a:r>
          </a:p>
          <a:p>
            <a:pPr marL="457200" indent="-457200" algn="just">
              <a:buFont typeface="Arial" panose="020B0604020202020204" pitchFamily="34" charset="0"/>
              <a:buChar char="•"/>
            </a:pPr>
            <a:endParaRPr lang="en-US" sz="1800" dirty="0">
              <a:solidFill>
                <a:srgbClr val="000000"/>
              </a:solidFill>
              <a:latin typeface="Calibri" panose="020F0502020204030204"/>
              <a:cs typeface="Calibri"/>
            </a:endParaRPr>
          </a:p>
          <a:p>
            <a:pPr marL="457200" indent="-457200" algn="just">
              <a:buFont typeface="Arial" panose="020B0604020202020204" pitchFamily="34" charset="0"/>
              <a:buChar char="•"/>
            </a:pPr>
            <a:r>
              <a:rPr lang="en-US" sz="1800" dirty="0">
                <a:solidFill>
                  <a:srgbClr val="000000"/>
                </a:solidFill>
                <a:latin typeface="Calibri" panose="020F0502020204030204"/>
                <a:cs typeface="Calibri"/>
              </a:rPr>
              <a:t>The model has created clusters based on the Gross pay of the customers and as our client is a bank this makes sense to provide targeted advertisements for the customers.</a:t>
            </a:r>
          </a:p>
          <a:p>
            <a:pPr marL="457200" indent="-457200" algn="just">
              <a:buFont typeface="Arial" panose="020B0604020202020204" pitchFamily="34" charset="0"/>
              <a:buChar char="•"/>
            </a:pPr>
            <a:endParaRPr lang="en-US" sz="1800" dirty="0">
              <a:solidFill>
                <a:srgbClr val="000000"/>
              </a:solidFill>
              <a:latin typeface="Calibri" panose="020F0502020204030204"/>
              <a:cs typeface="Calibri"/>
            </a:endParaRPr>
          </a:p>
          <a:p>
            <a:pPr marL="457200" indent="-457200" algn="just">
              <a:buFont typeface="Arial" panose="020B0604020202020204" pitchFamily="34" charset="0"/>
              <a:buChar char="•"/>
            </a:pPr>
            <a:r>
              <a:rPr lang="en-US" sz="1800" dirty="0">
                <a:solidFill>
                  <a:srgbClr val="000000"/>
                </a:solidFill>
                <a:latin typeface="Calibri" panose="020F0502020204030204"/>
                <a:cs typeface="Calibri"/>
              </a:rPr>
              <a:t>Next step is to evaluate the model and find the optimal solution this has been shown in the next slide.</a:t>
            </a:r>
          </a:p>
          <a:p>
            <a:pPr marL="457200" indent="-457200" algn="just">
              <a:buFont typeface="Arial" panose="020B0604020202020204" pitchFamily="34" charset="0"/>
              <a:buChar char="•"/>
            </a:pPr>
            <a:endParaRPr lang="en-US" sz="1800">
              <a:solidFill>
                <a:srgbClr val="000000"/>
              </a:solidFill>
              <a:latin typeface="Calibri" panose="020F0502020204030204"/>
              <a:cs typeface="Calibri"/>
            </a:endParaRPr>
          </a:p>
          <a:p>
            <a:pPr marL="457200" indent="-457200" algn="just">
              <a:buFont typeface="Arial" panose="020B0604020202020204" pitchFamily="34" charset="0"/>
              <a:buChar char="•"/>
            </a:pPr>
            <a:endParaRPr lang="en-US" sz="1800">
              <a:solidFill>
                <a:srgbClr val="000000"/>
              </a:solidFill>
              <a:latin typeface="Calibri" panose="020F0502020204030204"/>
              <a:cs typeface="Calibri"/>
            </a:endParaRPr>
          </a:p>
          <a:p>
            <a:pPr marL="457200" indent="-457200" algn="just">
              <a:buFont typeface="Arial" panose="020B0604020202020204" pitchFamily="34" charset="0"/>
              <a:buChar char="•"/>
            </a:pPr>
            <a:endParaRPr lang="en-US" sz="1800">
              <a:solidFill>
                <a:srgbClr val="000000"/>
              </a:solidFill>
              <a:latin typeface="Calibri" panose="020F0502020204030204"/>
              <a:cs typeface="Calibri"/>
            </a:endParaRPr>
          </a:p>
          <a:p>
            <a:pPr marL="457200" indent="-457200" algn="just">
              <a:buFont typeface="Arial" panose="020B0604020202020204" pitchFamily="34" charset="0"/>
              <a:buChar char="•"/>
            </a:pPr>
            <a:endParaRPr lang="en-US" sz="1800">
              <a:solidFill>
                <a:srgbClr val="000000"/>
              </a:solidFill>
              <a:latin typeface="Consolas"/>
              <a:cs typeface="Calibri"/>
            </a:endParaRPr>
          </a:p>
        </p:txBody>
      </p:sp>
    </p:spTree>
    <p:extLst>
      <p:ext uri="{BB962C8B-B14F-4D97-AF65-F5344CB8AC3E}">
        <p14:creationId xmlns:p14="http://schemas.microsoft.com/office/powerpoint/2010/main" val="274946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a:solidFill>
                  <a:srgbClr val="FF6600"/>
                </a:solidFill>
              </a:rPr>
              <a:t>  </a:t>
            </a:r>
            <a:r>
              <a:rPr lang="en-US" sz="5300">
                <a:solidFill>
                  <a:srgbClr val="FF6600"/>
                </a:solidFill>
              </a:rPr>
              <a:t>Background – Customer Segmentation</a:t>
            </a:r>
            <a:br>
              <a:rPr lang="en-US"/>
            </a:br>
            <a:br>
              <a:rPr lang="en-US"/>
            </a:br>
            <a:br>
              <a:rPr lang="en-US"/>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2800">
              <a:solidFill>
                <a:srgbClr val="FF6600"/>
              </a:solidFill>
            </a:endParaRPr>
          </a:p>
          <a:p>
            <a:pPr marL="457200" indent="-457200" algn="just">
              <a:buFont typeface="Arial" panose="020B0604020202020204" pitchFamily="34" charset="0"/>
              <a:buChar char="•"/>
            </a:pPr>
            <a:r>
              <a:rPr lang="en-US" sz="2800">
                <a:solidFill>
                  <a:srgbClr val="FF6600"/>
                </a:solidFill>
              </a:rPr>
              <a:t>Objective: </a:t>
            </a:r>
            <a:r>
              <a:rPr lang="en-US" sz="1800">
                <a:ea typeface="+mn-lt"/>
                <a:cs typeface="+mn-lt"/>
              </a:rPr>
              <a:t>XYZ bank wants to roll out Christmas offers to their customers. But Bank does not want to roll out same offer to all customers  instead they want to roll out personalized offer to particular set of customers. If they manually start understanding the category of customer then this will be not efficient and also they will not be able to uncover the hidden pattern in the data ( pattern which group certain kind of customer in one category). Bank approached ABC analytics company to solve their problem. Bank also shared information with ABC analytics that they don't want </a:t>
            </a:r>
            <a:r>
              <a:rPr lang="en-US" sz="1800" b="1">
                <a:ea typeface="+mn-lt"/>
                <a:cs typeface="+mn-lt"/>
              </a:rPr>
              <a:t>more than 5 group</a:t>
            </a:r>
            <a:r>
              <a:rPr lang="en-US" sz="1800">
                <a:ea typeface="+mn-lt"/>
                <a:cs typeface="+mn-lt"/>
              </a:rPr>
              <a:t> as this will be inefficient for their campaign.</a:t>
            </a:r>
            <a:r>
              <a:rPr lang="en-US" sz="2800">
                <a:solidFill>
                  <a:srgbClr val="FF6600"/>
                </a:solidFill>
              </a:rPr>
              <a:t> </a:t>
            </a:r>
            <a:endParaRPr lang="en-US" sz="2800">
              <a:solidFill>
                <a:srgbClr val="FF6600"/>
              </a:solidFill>
              <a:latin typeface="Calibri" panose="020F0502020204030204"/>
              <a:cs typeface="Calibri" panose="020F0502020204030204"/>
            </a:endParaRPr>
          </a:p>
          <a:p>
            <a:pPr marL="457200" indent="-457200" algn="just">
              <a:buFont typeface="Arial" panose="020B0604020202020204" pitchFamily="34" charset="0"/>
              <a:buChar char="•"/>
            </a:pPr>
            <a:r>
              <a:rPr lang="en-US" sz="2800">
                <a:solidFill>
                  <a:srgbClr val="FF6600"/>
                </a:solidFill>
                <a:latin typeface="Lato Extended"/>
              </a:rPr>
              <a:t>Contents of this Presentation</a:t>
            </a:r>
            <a:endParaRPr lang="en-US"/>
          </a:p>
          <a:p>
            <a:pPr marL="914400" lvl="1" indent="-457200" algn="just">
              <a:buFont typeface="Arial" panose="020B0604020202020204" pitchFamily="34" charset="0"/>
              <a:buChar char="•"/>
            </a:pPr>
            <a:r>
              <a:rPr lang="en-US">
                <a:solidFill>
                  <a:srgbClr val="3B3B3B"/>
                </a:solidFill>
                <a:latin typeface="Lato Extended"/>
              </a:rPr>
              <a:t>Data Exploration and Cleaning</a:t>
            </a:r>
          </a:p>
          <a:p>
            <a:pPr marL="914400" lvl="1" indent="-457200" algn="just">
              <a:buFont typeface="Arial" panose="020B0604020202020204" pitchFamily="34" charset="0"/>
              <a:buChar char="•"/>
            </a:pPr>
            <a:r>
              <a:rPr lang="en-US">
                <a:solidFill>
                  <a:srgbClr val="3B3B3B"/>
                </a:solidFill>
                <a:latin typeface="Lato Extended"/>
              </a:rPr>
              <a:t>Analysis</a:t>
            </a:r>
          </a:p>
          <a:p>
            <a:pPr marL="914400" lvl="1" indent="-457200" algn="just">
              <a:buFont typeface="Arial" panose="020B0604020202020204" pitchFamily="34" charset="0"/>
              <a:buChar char="•"/>
            </a:pPr>
            <a:r>
              <a:rPr lang="en-US">
                <a:solidFill>
                  <a:srgbClr val="3B3B3B"/>
                </a:solidFill>
                <a:latin typeface="Lato Extended"/>
              </a:rPr>
              <a:t>Modeling</a:t>
            </a:r>
          </a:p>
          <a:p>
            <a:pPr marL="914400" lvl="1" indent="-457200" algn="just">
              <a:buFont typeface="Arial" panose="020B0604020202020204" pitchFamily="34" charset="0"/>
              <a:buChar char="•"/>
            </a:pPr>
            <a:r>
              <a:rPr lang="en-US">
                <a:solidFill>
                  <a:srgbClr val="3B3B3B"/>
                </a:solidFill>
                <a:latin typeface="Lato Extended"/>
              </a:rPr>
              <a:t>Evaluation</a:t>
            </a:r>
          </a:p>
          <a:p>
            <a:pPr marL="914400" lvl="1" indent="-457200" algn="just">
              <a:buFont typeface="Arial" panose="020B0604020202020204" pitchFamily="34" charset="0"/>
              <a:buChar char="•"/>
            </a:pPr>
            <a:r>
              <a:rPr lang="en-US">
                <a:solidFill>
                  <a:srgbClr val="3B3B3B"/>
                </a:solidFill>
                <a:latin typeface="Lato Extended"/>
              </a:rPr>
              <a:t>Recommendations</a:t>
            </a:r>
          </a:p>
          <a:p>
            <a:pPr marL="914400" lvl="1" indent="-457200" algn="just">
              <a:buFont typeface="Arial" panose="020B0604020202020204" pitchFamily="34" charset="0"/>
              <a:buChar char="•"/>
            </a:pPr>
            <a:endParaRPr lang="en-US">
              <a:solidFill>
                <a:srgbClr val="3B3B3B"/>
              </a:solidFill>
              <a:latin typeface="Lato Extended"/>
            </a:endParaRPr>
          </a:p>
          <a:p>
            <a:pPr marL="457200" indent="-457200" algn="just">
              <a:buFont typeface="Arial" panose="020B0604020202020204" pitchFamily="34" charset="0"/>
              <a:buChar char="•"/>
            </a:pPr>
            <a:endParaRPr lang="en-US" sz="2800">
              <a:solidFill>
                <a:srgbClr val="FF6600"/>
              </a:solidFill>
            </a:endParaRPr>
          </a:p>
          <a:p>
            <a:endParaRPr lang="en-US">
              <a:solidFill>
                <a:srgbClr val="FF6600"/>
              </a:solidFill>
            </a:endParaRPr>
          </a:p>
        </p:txBody>
      </p:sp>
    </p:spTree>
    <p:extLst>
      <p:ext uri="{BB962C8B-B14F-4D97-AF65-F5344CB8AC3E}">
        <p14:creationId xmlns:p14="http://schemas.microsoft.com/office/powerpoint/2010/main" val="3705528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Modeling(Evaluation)</a:t>
            </a:r>
            <a:br>
              <a:rPr lang="en-US" dirty="0"/>
            </a:br>
            <a:br>
              <a:rPr lang="en-US" dirty="0"/>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a:ea typeface="+mn-lt"/>
              <a:cs typeface="+mn-lt"/>
            </a:endParaRPr>
          </a:p>
          <a:p>
            <a:pPr marL="457200" indent="-457200" algn="just">
              <a:buFont typeface="Arial" panose="020B0604020202020204" pitchFamily="34" charset="0"/>
              <a:buChar char="•"/>
            </a:pPr>
            <a:r>
              <a:rPr lang="en-US" sz="1800" dirty="0">
                <a:solidFill>
                  <a:srgbClr val="000000"/>
                </a:solidFill>
                <a:latin typeface="Calibri" panose="020F0502020204030204"/>
                <a:cs typeface="Calibri"/>
              </a:rPr>
              <a:t>To evaluate the model we use distortion method to calculate the distortion for different values of K and then find the Elbow method to find the optimal value of K</a:t>
            </a:r>
          </a:p>
          <a:p>
            <a:pPr marL="457200" indent="-457200" algn="just">
              <a:buFont typeface="Arial" panose="020B0604020202020204" pitchFamily="34" charset="0"/>
              <a:buChar char="•"/>
            </a:pPr>
            <a:endParaRPr lang="en-US" sz="1800" dirty="0">
              <a:solidFill>
                <a:srgbClr val="000000"/>
              </a:solidFill>
              <a:latin typeface="Calibri" panose="020F0502020204030204"/>
              <a:cs typeface="Calibri"/>
            </a:endParaRPr>
          </a:p>
          <a:p>
            <a:pPr marL="457200" indent="-457200" algn="just">
              <a:buFont typeface="Arial" panose="020B0604020202020204" pitchFamily="34" charset="0"/>
              <a:buChar char="•"/>
            </a:pPr>
            <a:endParaRPr lang="en-US" sz="1800" dirty="0">
              <a:solidFill>
                <a:srgbClr val="000000"/>
              </a:solidFill>
              <a:latin typeface="Calibri" panose="020F0502020204030204"/>
              <a:cs typeface="Calibri"/>
            </a:endParaRPr>
          </a:p>
          <a:p>
            <a:pPr marL="457200" indent="-457200" algn="just">
              <a:buFont typeface="Arial" panose="020B0604020202020204" pitchFamily="34" charset="0"/>
              <a:buChar char="•"/>
            </a:pPr>
            <a:r>
              <a:rPr lang="en-US" sz="1800" dirty="0">
                <a:solidFill>
                  <a:srgbClr val="000000"/>
                </a:solidFill>
                <a:latin typeface="Calibri" panose="020F0502020204030204"/>
                <a:cs typeface="Calibri"/>
              </a:rPr>
              <a:t>We get the following distortion for each value of K.</a:t>
            </a:r>
          </a:p>
          <a:p>
            <a:pPr marL="914400" lvl="1" algn="just">
              <a:buFont typeface="Arial" panose="020B0604020202020204" pitchFamily="34" charset="0"/>
              <a:buChar char="•"/>
            </a:pPr>
            <a:r>
              <a:rPr lang="en-US" sz="1400" dirty="0">
                <a:latin typeface="Consolas"/>
                <a:cs typeface="Calibri"/>
              </a:rPr>
              <a:t>1 : 39751.68823745483
2 : 21745.029006819208
3 : 14706.331814293326
4 : 10326.245693782306
5 : 8968.418520063888
6 : 6863.19407177712
7 : 6005.101307798649
8 : 5296.478246176699
9 : 4646.272938309745</a:t>
            </a:r>
            <a:endParaRPr lang="en-US" sz="1400" dirty="0">
              <a:solidFill>
                <a:srgbClr val="000000"/>
              </a:solidFill>
              <a:latin typeface="Calibri" panose="020F0502020204030204"/>
              <a:cs typeface="Calibri"/>
            </a:endParaRPr>
          </a:p>
          <a:p>
            <a:pPr marL="914400" lvl="1" algn="just">
              <a:buFont typeface="Arial" panose="020B0604020202020204" pitchFamily="34" charset="0"/>
              <a:buChar char="•"/>
            </a:pPr>
            <a:endParaRPr lang="en-US" sz="1400" dirty="0">
              <a:solidFill>
                <a:srgbClr val="000000"/>
              </a:solidFill>
              <a:latin typeface="Consolas"/>
              <a:cs typeface="Calibri"/>
            </a:endParaRPr>
          </a:p>
          <a:p>
            <a:pPr marL="457200" algn="just">
              <a:buFont typeface="Arial" panose="020B0604020202020204" pitchFamily="34" charset="0"/>
              <a:buChar char="•"/>
            </a:pPr>
            <a:endParaRPr lang="en-US" sz="1800" dirty="0">
              <a:solidFill>
                <a:srgbClr val="000000"/>
              </a:solidFill>
              <a:latin typeface="Consolas"/>
              <a:cs typeface="Calibri"/>
            </a:endParaRPr>
          </a:p>
          <a:p>
            <a:pPr marL="457200" indent="-457200" algn="just">
              <a:buFont typeface="Arial" panose="020B0604020202020204" pitchFamily="34" charset="0"/>
              <a:buChar char="•"/>
            </a:pPr>
            <a:endParaRPr lang="en-US" sz="1800">
              <a:solidFill>
                <a:srgbClr val="000000"/>
              </a:solidFill>
              <a:latin typeface="Calibri" panose="020F0502020204030204"/>
              <a:cs typeface="Calibri"/>
            </a:endParaRPr>
          </a:p>
          <a:p>
            <a:pPr marL="457200" indent="-457200" algn="just">
              <a:buFont typeface="Arial" panose="020B0604020202020204" pitchFamily="34" charset="0"/>
              <a:buChar char="•"/>
            </a:pPr>
            <a:endParaRPr lang="en-US" sz="1800">
              <a:solidFill>
                <a:srgbClr val="000000"/>
              </a:solidFill>
              <a:latin typeface="Calibri" panose="020F0502020204030204"/>
              <a:cs typeface="Calibri"/>
            </a:endParaRPr>
          </a:p>
          <a:p>
            <a:pPr marL="457200" indent="-457200" algn="just">
              <a:buFont typeface="Arial" panose="020B0604020202020204" pitchFamily="34" charset="0"/>
              <a:buChar char="•"/>
            </a:pPr>
            <a:endParaRPr lang="en-US" sz="1800">
              <a:solidFill>
                <a:srgbClr val="000000"/>
              </a:solidFill>
              <a:latin typeface="Calibri" panose="020F0502020204030204"/>
              <a:cs typeface="Calibri"/>
            </a:endParaRPr>
          </a:p>
          <a:p>
            <a:pPr marL="457200" indent="-457200" algn="just">
              <a:buFont typeface="Arial" panose="020B0604020202020204" pitchFamily="34" charset="0"/>
              <a:buChar char="•"/>
            </a:pPr>
            <a:endParaRPr lang="en-US" sz="1800">
              <a:solidFill>
                <a:srgbClr val="000000"/>
              </a:solidFill>
              <a:latin typeface="Consolas"/>
              <a:cs typeface="Calibri"/>
            </a:endParaRPr>
          </a:p>
        </p:txBody>
      </p:sp>
    </p:spTree>
    <p:extLst>
      <p:ext uri="{BB962C8B-B14F-4D97-AF65-F5344CB8AC3E}">
        <p14:creationId xmlns:p14="http://schemas.microsoft.com/office/powerpoint/2010/main" val="4260898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dirty="0">
                <a:solidFill>
                  <a:srgbClr val="FF6600"/>
                </a:solidFill>
              </a:rPr>
              <a:t>  Modeling(Evaluation)</a:t>
            </a:r>
            <a:br>
              <a:rPr lang="en-US" dirty="0"/>
            </a:br>
            <a:br>
              <a:rPr lang="en-US" dirty="0"/>
            </a:br>
            <a:endParaRPr lang="en-US" b="1">
              <a:solidFill>
                <a:srgbClr val="FF6600"/>
              </a:solidFill>
            </a:endParaRPr>
          </a:p>
        </p:txBody>
      </p:sp>
      <p:pic>
        <p:nvPicPr>
          <p:cNvPr id="4" name="Picture 4" descr="Chart, line chart&#10;&#10;Description automatically generated">
            <a:extLst>
              <a:ext uri="{FF2B5EF4-FFF2-40B4-BE49-F238E27FC236}">
                <a16:creationId xmlns:a16="http://schemas.microsoft.com/office/drawing/2014/main" id="{4E1C09AC-4ACF-4F6F-AB66-A6C5A1644CB5}"/>
              </a:ext>
            </a:extLst>
          </p:cNvPr>
          <p:cNvPicPr>
            <a:picLocks noChangeAspect="1"/>
          </p:cNvPicPr>
          <p:nvPr/>
        </p:nvPicPr>
        <p:blipFill>
          <a:blip r:embed="rId2"/>
          <a:stretch>
            <a:fillRect/>
          </a:stretch>
        </p:blipFill>
        <p:spPr>
          <a:xfrm>
            <a:off x="2302702" y="1329049"/>
            <a:ext cx="6741089" cy="4638313"/>
          </a:xfrm>
          <a:prstGeom prst="rect">
            <a:avLst/>
          </a:prstGeom>
        </p:spPr>
      </p:pic>
      <p:sp>
        <p:nvSpPr>
          <p:cNvPr id="6" name="Subtitle 5">
            <a:extLst>
              <a:ext uri="{FF2B5EF4-FFF2-40B4-BE49-F238E27FC236}">
                <a16:creationId xmlns:a16="http://schemas.microsoft.com/office/drawing/2014/main" id="{782C5EFE-99AE-4065-A6D6-9A61FE791FDF}"/>
              </a:ext>
            </a:extLst>
          </p:cNvPr>
          <p:cNvSpPr>
            <a:spLocks noGrp="1"/>
          </p:cNvSpPr>
          <p:nvPr>
            <p:ph type="subTitle" idx="1"/>
          </p:nvPr>
        </p:nvSpPr>
        <p:spPr>
          <a:xfrm>
            <a:off x="1461370" y="5898476"/>
            <a:ext cx="9655479" cy="507543"/>
          </a:xfrm>
        </p:spPr>
        <p:txBody>
          <a:bodyPr vert="horz" lIns="91440" tIns="45720" rIns="91440" bIns="45720" rtlCol="0" anchor="t">
            <a:normAutofit/>
          </a:bodyPr>
          <a:lstStyle/>
          <a:p>
            <a:r>
              <a:rPr lang="en-US" dirty="0">
                <a:cs typeface="Calibri"/>
              </a:rPr>
              <a:t>The optimal value of K is 4 as seen from the graph above.</a:t>
            </a:r>
            <a:endParaRPr lang="en-US" dirty="0"/>
          </a:p>
        </p:txBody>
      </p:sp>
    </p:spTree>
    <p:extLst>
      <p:ext uri="{BB962C8B-B14F-4D97-AF65-F5344CB8AC3E}">
        <p14:creationId xmlns:p14="http://schemas.microsoft.com/office/powerpoint/2010/main" val="2423928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a:bodyPr>
          <a:lstStyle/>
          <a:p>
            <a:pPr algn="l"/>
            <a:r>
              <a:rPr lang="en-US">
                <a:solidFill>
                  <a:srgbClr val="FF6600"/>
                </a:solidFill>
              </a:rPr>
              <a:t>  Recommendation</a:t>
            </a: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2800">
              <a:solidFill>
                <a:srgbClr val="FF6600"/>
              </a:solidFill>
            </a:endParaRPr>
          </a:p>
          <a:p>
            <a:pPr marL="342900" indent="-342900" algn="l">
              <a:buFont typeface="Arial" panose="020B0604020202020204" pitchFamily="34" charset="0"/>
              <a:buChar char="•"/>
            </a:pPr>
            <a:r>
              <a:rPr lang="en-US" dirty="0">
                <a:solidFill>
                  <a:srgbClr val="3B3B3B"/>
                </a:solidFill>
              </a:rPr>
              <a:t>Finally our model is ready and has been evaluated.</a:t>
            </a:r>
            <a:endParaRPr lang="en-US" dirty="0">
              <a:solidFill>
                <a:srgbClr val="3B3B3B"/>
              </a:solidFill>
              <a:cs typeface="Calibri"/>
            </a:endParaRPr>
          </a:p>
          <a:p>
            <a:pPr marL="342900" indent="-342900" algn="l">
              <a:buFont typeface="Arial" panose="020B0604020202020204" pitchFamily="34" charset="0"/>
              <a:buChar char="•"/>
            </a:pPr>
            <a:endParaRPr lang="en-US" dirty="0">
              <a:solidFill>
                <a:srgbClr val="3B3B3B"/>
              </a:solidFill>
              <a:cs typeface="Calibri"/>
            </a:endParaRPr>
          </a:p>
          <a:p>
            <a:pPr marL="342900" indent="-342900" algn="l">
              <a:buChar char="•"/>
            </a:pPr>
            <a:r>
              <a:rPr lang="en-US" dirty="0">
                <a:solidFill>
                  <a:srgbClr val="3B3B3B"/>
                </a:solidFill>
                <a:cs typeface="Calibri"/>
              </a:rPr>
              <a:t>By evaluating different models we have found that 4 clusters perform the best in such dataset.</a:t>
            </a:r>
          </a:p>
          <a:p>
            <a:pPr marL="342900" indent="-342900" algn="l">
              <a:buChar char="•"/>
            </a:pPr>
            <a:endParaRPr lang="en-US" dirty="0">
              <a:solidFill>
                <a:srgbClr val="3B3B3B"/>
              </a:solidFill>
              <a:cs typeface="Calibri"/>
            </a:endParaRPr>
          </a:p>
          <a:p>
            <a:pPr marL="342900" indent="-342900" algn="l">
              <a:buFont typeface="Arial" panose="020B0604020202020204" pitchFamily="34" charset="0"/>
              <a:buChar char="•"/>
            </a:pPr>
            <a:r>
              <a:rPr lang="en-US" dirty="0">
                <a:solidFill>
                  <a:srgbClr val="3B3B3B"/>
                </a:solidFill>
                <a:cs typeface="Calibri"/>
              </a:rPr>
              <a:t>The model determined that the clusters based on mainly the gross income of the customers and the bank should create better targeted advertisements using this cluster information</a:t>
            </a:r>
          </a:p>
          <a:p>
            <a:pPr marL="342900" indent="-342900" algn="l">
              <a:buFont typeface="Arial" panose="020B0604020202020204" pitchFamily="34" charset="0"/>
              <a:buChar char="•"/>
            </a:pPr>
            <a:endParaRPr lang="en-US" dirty="0">
              <a:solidFill>
                <a:srgbClr val="3B3B3B"/>
              </a:solidFill>
              <a:cs typeface="Calibri"/>
            </a:endParaRPr>
          </a:p>
          <a:p>
            <a:pPr marL="342900" indent="-342900" algn="l">
              <a:buFont typeface="Arial" panose="020B0604020202020204" pitchFamily="34" charset="0"/>
              <a:buChar char="•"/>
            </a:pPr>
            <a:endParaRPr lang="en-US" dirty="0">
              <a:solidFill>
                <a:srgbClr val="3B3B3B"/>
              </a:solidFill>
              <a:cs typeface="Calibri"/>
            </a:endParaRPr>
          </a:p>
          <a:p>
            <a:pPr marL="342900" indent="-342900" algn="l">
              <a:buFont typeface="Arial" panose="020B0604020202020204" pitchFamily="34" charset="0"/>
              <a:buChar char="•"/>
            </a:pPr>
            <a:endParaRPr lang="en-US">
              <a:solidFill>
                <a:srgbClr val="000000"/>
              </a:solidFill>
              <a:cs typeface="Calibri"/>
            </a:endParaRPr>
          </a:p>
          <a:p>
            <a:pPr marL="342900" indent="-342900" algn="l">
              <a:buFont typeface="Arial" panose="020B0604020202020204" pitchFamily="34" charset="0"/>
              <a:buChar char="•"/>
            </a:pPr>
            <a:endParaRPr lang="en-US">
              <a:solidFill>
                <a:srgbClr val="000000"/>
              </a:solidFill>
              <a:cs typeface="Calibri"/>
            </a:endParaRPr>
          </a:p>
          <a:p>
            <a:pPr marL="342900" indent="-342900" algn="l">
              <a:buFont typeface="Arial" panose="020B0604020202020204" pitchFamily="34" charset="0"/>
              <a:buChar char="•"/>
            </a:pPr>
            <a:endParaRPr lang="en-US">
              <a:solidFill>
                <a:srgbClr val="000000"/>
              </a:solidFill>
              <a:cs typeface="Calibri"/>
            </a:endParaRPr>
          </a:p>
          <a:p>
            <a:pPr marL="342900" indent="-342900" algn="l">
              <a:buFont typeface="Arial" panose="020B0604020202020204" pitchFamily="34" charset="0"/>
              <a:buChar char="•"/>
            </a:pPr>
            <a:endParaRPr lang="en-US">
              <a:solidFill>
                <a:srgbClr val="3B3B3B"/>
              </a:solidFill>
              <a:cs typeface="Calibri"/>
            </a:endParaRPr>
          </a:p>
        </p:txBody>
      </p:sp>
    </p:spTree>
    <p:extLst>
      <p:ext uri="{BB962C8B-B14F-4D97-AF65-F5344CB8AC3E}">
        <p14:creationId xmlns:p14="http://schemas.microsoft.com/office/powerpoint/2010/main" val="4000618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a:solidFill>
                  <a:srgbClr val="FF6600"/>
                </a:solidFill>
              </a:rPr>
              <a:t>Thank You</a:t>
            </a:r>
          </a:p>
          <a:p>
            <a:endParaRPr lang="en-US" sz="6600">
              <a:solidFill>
                <a:srgbClr val="FF6600"/>
              </a:solidFill>
            </a:endParaRPr>
          </a:p>
        </p:txBody>
      </p:sp>
    </p:spTree>
    <p:extLst>
      <p:ext uri="{BB962C8B-B14F-4D97-AF65-F5344CB8AC3E}">
        <p14:creationId xmlns:p14="http://schemas.microsoft.com/office/powerpoint/2010/main" val="9395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a:solidFill>
                  <a:srgbClr val="FF6600"/>
                </a:solidFill>
              </a:rPr>
              <a:t>  Data Exploration</a:t>
            </a:r>
            <a:br>
              <a:rPr lang="en-US"/>
            </a:br>
            <a:br>
              <a:rPr lang="en-US"/>
            </a:br>
            <a:br>
              <a:rPr lang="en-US"/>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2800">
              <a:solidFill>
                <a:srgbClr val="FF6600"/>
              </a:solidFill>
            </a:endParaRPr>
          </a:p>
          <a:p>
            <a:pPr marL="457200" indent="-457200" algn="just">
              <a:buFont typeface="Arial" panose="020B0604020202020204" pitchFamily="34" charset="0"/>
              <a:buChar char="•"/>
            </a:pPr>
            <a:r>
              <a:rPr lang="en-US" sz="2800">
                <a:solidFill>
                  <a:srgbClr val="FF6600"/>
                </a:solidFill>
                <a:cs typeface="Calibri" panose="020F0502020204030204"/>
              </a:rPr>
              <a:t>Final Dataset</a:t>
            </a:r>
          </a:p>
          <a:p>
            <a:pPr marL="914400" lvl="1" algn="just">
              <a:buFont typeface="Arial" panose="020B0604020202020204" pitchFamily="34" charset="0"/>
              <a:buChar char="•"/>
            </a:pPr>
            <a:r>
              <a:rPr lang="en-US" sz="2400">
                <a:solidFill>
                  <a:srgbClr val="FF6600"/>
                </a:solidFill>
                <a:latin typeface="Calibri"/>
                <a:cs typeface="Calibri"/>
              </a:rPr>
              <a:t> 85023 observations</a:t>
            </a:r>
          </a:p>
          <a:p>
            <a:pPr marL="914400" lvl="1" algn="just">
              <a:buFont typeface="Arial" panose="020B0604020202020204" pitchFamily="34" charset="0"/>
              <a:buChar char="•"/>
            </a:pPr>
            <a:r>
              <a:rPr lang="en-US" sz="2400">
                <a:solidFill>
                  <a:srgbClr val="FF6600"/>
                </a:solidFill>
                <a:latin typeface="Calibri"/>
                <a:cs typeface="Calibri"/>
              </a:rPr>
              <a:t> 9 columns</a:t>
            </a:r>
          </a:p>
          <a:p>
            <a:pPr marL="457200" indent="-457200" algn="just">
              <a:buChar char="•"/>
            </a:pPr>
            <a:r>
              <a:rPr lang="en-US" sz="2800">
                <a:solidFill>
                  <a:srgbClr val="FF6600"/>
                </a:solidFill>
                <a:latin typeface="Calibri"/>
                <a:cs typeface="Calibri"/>
              </a:rPr>
              <a:t>Actions Performed</a:t>
            </a:r>
          </a:p>
          <a:p>
            <a:pPr marL="914400" lvl="1" algn="just">
              <a:buChar char="•"/>
            </a:pPr>
            <a:r>
              <a:rPr lang="en-US" sz="2400">
                <a:solidFill>
                  <a:srgbClr val="FF6600"/>
                </a:solidFill>
                <a:latin typeface="Calibri"/>
                <a:cs typeface="Calibri"/>
              </a:rPr>
              <a:t> Handling outlies and null values</a:t>
            </a:r>
          </a:p>
          <a:p>
            <a:pPr marL="1371600" lvl="2" algn="just">
              <a:buFont typeface="Arial" panose="020B0604020202020204" pitchFamily="34" charset="0"/>
              <a:buChar char="•"/>
            </a:pPr>
            <a:r>
              <a:rPr lang="en-US" sz="2200">
                <a:solidFill>
                  <a:srgbClr val="FF6600"/>
                </a:solidFill>
                <a:latin typeface="Calibri"/>
                <a:cs typeface="Calibri"/>
              </a:rPr>
              <a:t> Z Score Method</a:t>
            </a:r>
          </a:p>
          <a:p>
            <a:pPr marL="1371600" lvl="2" algn="just">
              <a:buFont typeface="Arial" panose="020B0604020202020204" pitchFamily="34" charset="0"/>
              <a:buChar char="•"/>
            </a:pPr>
            <a:r>
              <a:rPr lang="en-US" sz="2200">
                <a:solidFill>
                  <a:srgbClr val="FF6600"/>
                </a:solidFill>
                <a:latin typeface="Calibri"/>
                <a:cs typeface="Calibri"/>
              </a:rPr>
              <a:t> Mean method</a:t>
            </a:r>
          </a:p>
          <a:p>
            <a:pPr marL="914400" lvl="1" algn="just">
              <a:buChar char="•"/>
            </a:pPr>
            <a:r>
              <a:rPr lang="en-US" sz="2400">
                <a:solidFill>
                  <a:srgbClr val="FF6600"/>
                </a:solidFill>
                <a:latin typeface="Calibri"/>
                <a:cs typeface="Calibri"/>
              </a:rPr>
              <a:t> Changing Appropriate </a:t>
            </a:r>
            <a:r>
              <a:rPr lang="en-US" sz="2400" err="1">
                <a:solidFill>
                  <a:srgbClr val="FF6600"/>
                </a:solidFill>
                <a:latin typeface="Calibri"/>
                <a:cs typeface="Calibri"/>
              </a:rPr>
              <a:t>dtypes</a:t>
            </a:r>
            <a:endParaRPr lang="en-US" sz="2400">
              <a:solidFill>
                <a:srgbClr val="FF6600"/>
              </a:solidFill>
              <a:latin typeface="Calibri"/>
              <a:cs typeface="Calibri" panose="020F0502020204030204"/>
            </a:endParaRPr>
          </a:p>
          <a:p>
            <a:pPr marL="914400" lvl="1" algn="just">
              <a:buChar char="•"/>
            </a:pPr>
            <a:r>
              <a:rPr lang="en-US" sz="2400">
                <a:solidFill>
                  <a:srgbClr val="FF6600"/>
                </a:solidFill>
                <a:latin typeface="Calibri"/>
                <a:cs typeface="Calibri" panose="020F0502020204030204"/>
              </a:rPr>
              <a:t> Changing column names and observations from Spanish to readable English</a:t>
            </a:r>
          </a:p>
          <a:p>
            <a:pPr marL="914400" lvl="1" algn="just">
              <a:buChar char="•"/>
            </a:pPr>
            <a:r>
              <a:rPr lang="en-US" sz="2400">
                <a:solidFill>
                  <a:srgbClr val="FF6600"/>
                </a:solidFill>
                <a:latin typeface="Calibri"/>
                <a:cs typeface="Calibri" panose="020F0502020204030204"/>
              </a:rPr>
              <a:t> Selected appropriate features for modeling</a:t>
            </a:r>
          </a:p>
          <a:p>
            <a:pPr marL="914400" lvl="1" algn="just">
              <a:buChar char="•"/>
            </a:pPr>
            <a:endParaRPr lang="en-US" sz="2400">
              <a:solidFill>
                <a:srgbClr val="FF6600"/>
              </a:solidFill>
              <a:latin typeface="Calibri"/>
              <a:cs typeface="Calibri" panose="020F0502020204030204"/>
            </a:endParaRPr>
          </a:p>
          <a:p>
            <a:pPr marL="914400" lvl="1" indent="-457200" algn="just">
              <a:buChar char="•"/>
            </a:pPr>
            <a:endParaRPr lang="en-US">
              <a:solidFill>
                <a:srgbClr val="3B3B3B"/>
              </a:solidFill>
              <a:latin typeface="Lato Extended"/>
              <a:cs typeface="Calibri" panose="020F0502020204030204"/>
            </a:endParaRPr>
          </a:p>
          <a:p>
            <a:pPr marL="914400" lvl="1" indent="-457200" algn="just">
              <a:buChar char="•"/>
            </a:pPr>
            <a:endParaRPr lang="en-US">
              <a:solidFill>
                <a:srgbClr val="3B3B3B"/>
              </a:solidFill>
              <a:latin typeface="Lato Extended"/>
              <a:cs typeface="Calibri" panose="020F0502020204030204"/>
            </a:endParaRPr>
          </a:p>
          <a:p>
            <a:pPr marL="457200" indent="-457200" algn="just">
              <a:buChar char="•"/>
            </a:pPr>
            <a:endParaRPr lang="en-US" sz="2800">
              <a:solidFill>
                <a:srgbClr val="FF6600"/>
              </a:solidFill>
              <a:cs typeface="Calibri" panose="020F0502020204030204"/>
            </a:endParaRPr>
          </a:p>
          <a:p>
            <a:endParaRPr lang="en-US">
              <a:solidFill>
                <a:srgbClr val="FF6600"/>
              </a:solidFill>
              <a:cs typeface="Calibri" panose="020F0502020204030204"/>
            </a:endParaRPr>
          </a:p>
        </p:txBody>
      </p:sp>
    </p:spTree>
    <p:extLst>
      <p:ext uri="{BB962C8B-B14F-4D97-AF65-F5344CB8AC3E}">
        <p14:creationId xmlns:p14="http://schemas.microsoft.com/office/powerpoint/2010/main" val="3234371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a:solidFill>
                  <a:srgbClr val="FF6600"/>
                </a:solidFill>
              </a:rPr>
              <a:t>  NA Values and Outliers</a:t>
            </a:r>
            <a:br>
              <a:rPr lang="en-US"/>
            </a:br>
            <a:br>
              <a:rPr lang="en-US"/>
            </a:br>
            <a:br>
              <a:rPr lang="en-US"/>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a:ea typeface="+mn-lt"/>
              <a:cs typeface="+mn-lt"/>
            </a:endParaRPr>
          </a:p>
          <a:p>
            <a:pPr marL="457200" indent="-457200" algn="just">
              <a:buFont typeface="Arial" panose="020B0604020202020204" pitchFamily="34" charset="0"/>
              <a:buChar char="•"/>
            </a:pPr>
            <a:r>
              <a:rPr lang="en-US" sz="1800">
                <a:ea typeface="+mn-lt"/>
                <a:cs typeface="+mn-lt"/>
              </a:rPr>
              <a:t>Few observations which have null values are overlapping, </a:t>
            </a:r>
            <a:r>
              <a:rPr lang="en-US" sz="1800" err="1">
                <a:ea typeface="+mn-lt"/>
                <a:cs typeface="+mn-lt"/>
              </a:rPr>
              <a:t>i.e</a:t>
            </a:r>
            <a:r>
              <a:rPr lang="en-US" sz="1800">
                <a:ea typeface="+mn-lt"/>
                <a:cs typeface="+mn-lt"/>
              </a:rPr>
              <a:t> same records have missing values in all columns have been removed.</a:t>
            </a:r>
            <a:endParaRPr lang="en-US" sz="1800">
              <a:solidFill>
                <a:srgbClr val="FF6600"/>
              </a:solidFill>
              <a:ea typeface="+mn-lt"/>
              <a:cs typeface="+mn-lt"/>
            </a:endParaRPr>
          </a:p>
          <a:p>
            <a:pPr marL="457200" indent="-457200" algn="just">
              <a:buFont typeface="Arial" panose="020B0604020202020204" pitchFamily="34" charset="0"/>
              <a:buChar char="•"/>
            </a:pPr>
            <a:r>
              <a:rPr lang="en-US" sz="1800"/>
              <a:t>The columns ult_fec_cli_1t and </a:t>
            </a:r>
            <a:r>
              <a:rPr lang="en-US" sz="1800" err="1"/>
              <a:t>conyuemp</a:t>
            </a:r>
            <a:r>
              <a:rPr lang="en-US" sz="1800"/>
              <a:t> have 99% null values so the best action would be to drop these two columns. The </a:t>
            </a:r>
            <a:r>
              <a:rPr lang="en-US" sz="1800" err="1"/>
              <a:t>renta</a:t>
            </a:r>
            <a:r>
              <a:rPr lang="en-US" sz="1800"/>
              <a:t> column represents the gross income of the family, and has about 17% of null values, these null values can be replaced by the average of column. There are null values in other columns but they amount to around 1% of the dataset so I have decided to remove them from the dataset.</a:t>
            </a:r>
            <a:endParaRPr lang="en-US" sz="1800">
              <a:solidFill>
                <a:srgbClr val="000000"/>
              </a:solidFill>
              <a:cs typeface="Calibri"/>
            </a:endParaRPr>
          </a:p>
          <a:p>
            <a:pPr marL="457200" indent="-457200" algn="just">
              <a:buFont typeface="Arial" panose="020B0604020202020204" pitchFamily="34" charset="0"/>
              <a:buChar char="•"/>
            </a:pPr>
            <a:r>
              <a:rPr lang="en-US" sz="1800">
                <a:ea typeface="+mn-lt"/>
                <a:cs typeface="+mn-lt"/>
              </a:rPr>
              <a:t>Replaced nulls in </a:t>
            </a:r>
            <a:r>
              <a:rPr lang="en-US" sz="1800" err="1">
                <a:ea typeface="+mn-lt"/>
                <a:cs typeface="+mn-lt"/>
              </a:rPr>
              <a:t>renta</a:t>
            </a:r>
            <a:r>
              <a:rPr lang="en-US" sz="1800">
                <a:ea typeface="+mn-lt"/>
                <a:cs typeface="+mn-lt"/>
              </a:rPr>
              <a:t> column with average value</a:t>
            </a:r>
            <a:endParaRPr lang="en-US" sz="1800">
              <a:solidFill>
                <a:srgbClr val="000000"/>
              </a:solidFill>
              <a:cs typeface="Calibri"/>
            </a:endParaRPr>
          </a:p>
          <a:p>
            <a:pPr marL="457200" indent="-457200" algn="just">
              <a:buFont typeface="Arial" panose="020B0604020202020204" pitchFamily="34" charset="0"/>
              <a:buChar char="•"/>
            </a:pPr>
            <a:r>
              <a:rPr lang="en-US" sz="1800">
                <a:solidFill>
                  <a:srgbClr val="000000"/>
                </a:solidFill>
                <a:latin typeface="Calibri"/>
                <a:cs typeface="Calibri"/>
              </a:rPr>
              <a:t>Outliers in gross income and age column have been identified using a box plot and have been removed based on their z-score.</a:t>
            </a:r>
          </a:p>
          <a:p>
            <a:pPr algn="just">
              <a:buChar char="•"/>
            </a:pPr>
            <a:r>
              <a:rPr lang="en-US" sz="1800">
                <a:ea typeface="+mn-lt"/>
                <a:cs typeface="+mn-lt"/>
              </a:rPr>
              <a:t>     Features are selected based upon the relevance of the column and the type of </a:t>
            </a:r>
            <a:r>
              <a:rPr lang="en-US" sz="1800" err="1">
                <a:ea typeface="+mn-lt"/>
                <a:cs typeface="+mn-lt"/>
              </a:rPr>
              <a:t>data.Most</a:t>
            </a:r>
            <a:r>
              <a:rPr lang="en-US" sz="1800">
                <a:ea typeface="+mn-lt"/>
                <a:cs typeface="+mn-lt"/>
              </a:rPr>
              <a:t> of the binary data is  removed only important columns are retained as binary data </a:t>
            </a:r>
            <a:r>
              <a:rPr lang="en-US" sz="1800" err="1">
                <a:ea typeface="+mn-lt"/>
                <a:cs typeface="+mn-lt"/>
              </a:rPr>
              <a:t>doesnt</a:t>
            </a:r>
            <a:r>
              <a:rPr lang="en-US" sz="1800">
                <a:ea typeface="+mn-lt"/>
                <a:cs typeface="+mn-lt"/>
              </a:rPr>
              <a:t> work well with Clustering algorithms.</a:t>
            </a:r>
            <a:endParaRPr lang="en-US">
              <a:cs typeface="Calibri"/>
            </a:endParaRPr>
          </a:p>
          <a:p>
            <a:pPr marL="457200" indent="-457200" algn="just">
              <a:buChar char="•"/>
            </a:pPr>
            <a:endParaRPr lang="en-US" sz="1800">
              <a:solidFill>
                <a:srgbClr val="000000"/>
              </a:solidFill>
              <a:latin typeface="Calibri"/>
              <a:cs typeface="Calibri"/>
            </a:endParaRPr>
          </a:p>
          <a:p>
            <a:pPr marL="457200" indent="-457200" algn="just">
              <a:buChar char="•"/>
            </a:pPr>
            <a:endParaRPr lang="en-US" sz="2800">
              <a:solidFill>
                <a:srgbClr val="000000"/>
              </a:solidFill>
              <a:latin typeface="Calibri"/>
              <a:cs typeface="Calibri"/>
            </a:endParaRPr>
          </a:p>
          <a:p>
            <a:pPr marL="457200" indent="-457200" algn="just">
              <a:buChar char="•"/>
            </a:pPr>
            <a:endParaRPr lang="en-US" sz="2800">
              <a:solidFill>
                <a:srgbClr val="FF6600"/>
              </a:solidFill>
              <a:latin typeface="Calibri"/>
              <a:cs typeface="Calibri"/>
            </a:endParaRPr>
          </a:p>
          <a:p>
            <a:pPr marL="914400" lvl="1" algn="just">
              <a:buChar char="•"/>
            </a:pPr>
            <a:endParaRPr lang="en-US" sz="2400">
              <a:solidFill>
                <a:srgbClr val="FF6600"/>
              </a:solidFill>
              <a:latin typeface="Calibri"/>
              <a:cs typeface="Calibri"/>
            </a:endParaRPr>
          </a:p>
          <a:p>
            <a:pPr marL="914400" lvl="1" indent="-457200" algn="just">
              <a:buChar char="•"/>
            </a:pPr>
            <a:endParaRPr lang="en-US">
              <a:solidFill>
                <a:srgbClr val="3B3B3B"/>
              </a:solidFill>
              <a:latin typeface="Lato Extended"/>
              <a:cs typeface="Calibri" panose="020F0502020204030204"/>
            </a:endParaRPr>
          </a:p>
          <a:p>
            <a:pPr marL="914400" lvl="1" indent="-457200" algn="just">
              <a:buChar char="•"/>
            </a:pPr>
            <a:endParaRPr lang="en-US">
              <a:solidFill>
                <a:srgbClr val="3B3B3B"/>
              </a:solidFill>
              <a:latin typeface="Lato Extended"/>
              <a:cs typeface="Calibri" panose="020F0502020204030204"/>
            </a:endParaRPr>
          </a:p>
          <a:p>
            <a:pPr marL="457200" indent="-457200" algn="just">
              <a:buChar char="•"/>
            </a:pPr>
            <a:endParaRPr lang="en-US" sz="2800">
              <a:solidFill>
                <a:srgbClr val="FF6600"/>
              </a:solidFill>
              <a:latin typeface="Calibri" panose="020F0502020204030204"/>
              <a:cs typeface="Calibri" panose="020F0502020204030204"/>
            </a:endParaRPr>
          </a:p>
          <a:p>
            <a:endParaRPr lang="en-US">
              <a:solidFill>
                <a:srgbClr val="FF6600"/>
              </a:solidFill>
              <a:latin typeface="Calibri" panose="020F0502020204030204"/>
              <a:cs typeface="Calibri" panose="020F0502020204030204"/>
            </a:endParaRPr>
          </a:p>
        </p:txBody>
      </p:sp>
    </p:spTree>
    <p:extLst>
      <p:ext uri="{BB962C8B-B14F-4D97-AF65-F5344CB8AC3E}">
        <p14:creationId xmlns:p14="http://schemas.microsoft.com/office/powerpoint/2010/main" val="233211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a:solidFill>
                  <a:srgbClr val="FF6600"/>
                </a:solidFill>
              </a:rPr>
              <a:t>  NA Values</a:t>
            </a:r>
            <a:br>
              <a:rPr lang="en-US"/>
            </a:br>
            <a:br>
              <a:rPr lang="en-US"/>
            </a:br>
            <a:br>
              <a:rPr lang="en-US"/>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a:ea typeface="+mn-lt"/>
              <a:cs typeface="+mn-lt"/>
            </a:endParaRPr>
          </a:p>
          <a:p>
            <a:pPr marL="457200" indent="-457200" algn="just">
              <a:buFont typeface="Arial" panose="020B0604020202020204" pitchFamily="34" charset="0"/>
              <a:buChar char="•"/>
            </a:pPr>
            <a:endParaRPr lang="en-US">
              <a:cs typeface="Calibri"/>
            </a:endParaRPr>
          </a:p>
        </p:txBody>
      </p:sp>
      <p:pic>
        <p:nvPicPr>
          <p:cNvPr id="4" name="Picture 4" descr="Table&#10;&#10;Description automatically generated">
            <a:extLst>
              <a:ext uri="{FF2B5EF4-FFF2-40B4-BE49-F238E27FC236}">
                <a16:creationId xmlns:a16="http://schemas.microsoft.com/office/drawing/2014/main" id="{5CA36D37-2F37-4FAD-A602-07FC96537C3D}"/>
              </a:ext>
            </a:extLst>
          </p:cNvPr>
          <p:cNvPicPr>
            <a:picLocks noChangeAspect="1"/>
          </p:cNvPicPr>
          <p:nvPr/>
        </p:nvPicPr>
        <p:blipFill>
          <a:blip r:embed="rId2"/>
          <a:stretch>
            <a:fillRect/>
          </a:stretch>
        </p:blipFill>
        <p:spPr>
          <a:xfrm>
            <a:off x="1227551" y="1897942"/>
            <a:ext cx="2743200" cy="3667539"/>
          </a:xfrm>
          <a:prstGeom prst="rect">
            <a:avLst/>
          </a:prstGeom>
        </p:spPr>
      </p:pic>
      <p:pic>
        <p:nvPicPr>
          <p:cNvPr id="5" name="Picture 5">
            <a:extLst>
              <a:ext uri="{FF2B5EF4-FFF2-40B4-BE49-F238E27FC236}">
                <a16:creationId xmlns:a16="http://schemas.microsoft.com/office/drawing/2014/main" id="{15E034F0-2CB5-4E25-BA2B-5535E61F6494}"/>
              </a:ext>
            </a:extLst>
          </p:cNvPr>
          <p:cNvPicPr>
            <a:picLocks noChangeAspect="1"/>
          </p:cNvPicPr>
          <p:nvPr/>
        </p:nvPicPr>
        <p:blipFill>
          <a:blip r:embed="rId3"/>
          <a:stretch>
            <a:fillRect/>
          </a:stretch>
        </p:blipFill>
        <p:spPr>
          <a:xfrm>
            <a:off x="7518332" y="1663874"/>
            <a:ext cx="2583283" cy="4114800"/>
          </a:xfrm>
          <a:prstGeom prst="rect">
            <a:avLst/>
          </a:prstGeom>
        </p:spPr>
      </p:pic>
      <p:sp>
        <p:nvSpPr>
          <p:cNvPr id="6" name="TextBox 5">
            <a:extLst>
              <a:ext uri="{FF2B5EF4-FFF2-40B4-BE49-F238E27FC236}">
                <a16:creationId xmlns:a16="http://schemas.microsoft.com/office/drawing/2014/main" id="{39D002B9-EEFD-4920-AC8D-7D697E6CCD69}"/>
              </a:ext>
            </a:extLst>
          </p:cNvPr>
          <p:cNvSpPr txBox="1"/>
          <p:nvPr/>
        </p:nvSpPr>
        <p:spPr>
          <a:xfrm>
            <a:off x="1227551" y="578911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Before</a:t>
            </a:r>
          </a:p>
        </p:txBody>
      </p:sp>
      <p:sp>
        <p:nvSpPr>
          <p:cNvPr id="7" name="TextBox 6">
            <a:extLst>
              <a:ext uri="{FF2B5EF4-FFF2-40B4-BE49-F238E27FC236}">
                <a16:creationId xmlns:a16="http://schemas.microsoft.com/office/drawing/2014/main" id="{0ADBCDB4-CA6A-423F-A255-A2A53376F315}"/>
              </a:ext>
            </a:extLst>
          </p:cNvPr>
          <p:cNvSpPr txBox="1"/>
          <p:nvPr/>
        </p:nvSpPr>
        <p:spPr>
          <a:xfrm>
            <a:off x="7518617" y="577541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After</a:t>
            </a:r>
          </a:p>
        </p:txBody>
      </p:sp>
    </p:spTree>
    <p:extLst>
      <p:ext uri="{BB962C8B-B14F-4D97-AF65-F5344CB8AC3E}">
        <p14:creationId xmlns:p14="http://schemas.microsoft.com/office/powerpoint/2010/main" val="383928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a:solidFill>
                  <a:srgbClr val="FF6600"/>
                </a:solidFill>
              </a:rPr>
              <a:t>  Outliers(Using z-score)</a:t>
            </a:r>
            <a:br>
              <a:rPr lang="en-US"/>
            </a:br>
            <a:br>
              <a:rPr lang="en-US"/>
            </a:br>
            <a:br>
              <a:rPr lang="en-US"/>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a:ea typeface="+mn-lt"/>
              <a:cs typeface="+mn-lt"/>
            </a:endParaRPr>
          </a:p>
          <a:p>
            <a:pPr marL="457200" indent="-457200" algn="just">
              <a:buFont typeface="Arial" panose="020B0604020202020204" pitchFamily="34" charset="0"/>
              <a:buChar char="•"/>
            </a:pPr>
            <a:endParaRPr lang="en-US">
              <a:cs typeface="Calibri"/>
            </a:endParaRPr>
          </a:p>
        </p:txBody>
      </p:sp>
      <p:pic>
        <p:nvPicPr>
          <p:cNvPr id="9" name="Picture 9">
            <a:extLst>
              <a:ext uri="{FF2B5EF4-FFF2-40B4-BE49-F238E27FC236}">
                <a16:creationId xmlns:a16="http://schemas.microsoft.com/office/drawing/2014/main" id="{574B47F4-2D0C-4B35-914B-5F6C8E54D3C8}"/>
              </a:ext>
            </a:extLst>
          </p:cNvPr>
          <p:cNvPicPr>
            <a:picLocks noChangeAspect="1"/>
          </p:cNvPicPr>
          <p:nvPr/>
        </p:nvPicPr>
        <p:blipFill>
          <a:blip r:embed="rId2"/>
          <a:stretch>
            <a:fillRect/>
          </a:stretch>
        </p:blipFill>
        <p:spPr>
          <a:xfrm>
            <a:off x="-4175" y="1301612"/>
            <a:ext cx="5697254" cy="4724500"/>
          </a:xfrm>
          <a:prstGeom prst="rect">
            <a:avLst/>
          </a:prstGeom>
        </p:spPr>
      </p:pic>
      <p:pic>
        <p:nvPicPr>
          <p:cNvPr id="10" name="Picture 10" descr="Chart, box and whisker chart&#10;&#10;Description automatically generated">
            <a:extLst>
              <a:ext uri="{FF2B5EF4-FFF2-40B4-BE49-F238E27FC236}">
                <a16:creationId xmlns:a16="http://schemas.microsoft.com/office/drawing/2014/main" id="{DAF82D02-5845-4769-836B-DFF862798D3F}"/>
              </a:ext>
            </a:extLst>
          </p:cNvPr>
          <p:cNvPicPr>
            <a:picLocks noChangeAspect="1"/>
          </p:cNvPicPr>
          <p:nvPr/>
        </p:nvPicPr>
        <p:blipFill>
          <a:blip r:embed="rId3"/>
          <a:stretch>
            <a:fillRect/>
          </a:stretch>
        </p:blipFill>
        <p:spPr>
          <a:xfrm>
            <a:off x="5924809" y="1353126"/>
            <a:ext cx="6114790" cy="4673665"/>
          </a:xfrm>
          <a:prstGeom prst="rect">
            <a:avLst/>
          </a:prstGeom>
        </p:spPr>
      </p:pic>
    </p:spTree>
    <p:extLst>
      <p:ext uri="{BB962C8B-B14F-4D97-AF65-F5344CB8AC3E}">
        <p14:creationId xmlns:p14="http://schemas.microsoft.com/office/powerpoint/2010/main" val="146543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a:solidFill>
                  <a:srgbClr val="FF6600"/>
                </a:solidFill>
              </a:rPr>
              <a:t>  Outliers(Using z-score)</a:t>
            </a:r>
            <a:br>
              <a:rPr lang="en-US"/>
            </a:br>
            <a:br>
              <a:rPr lang="en-US"/>
            </a:br>
            <a:br>
              <a:rPr lang="en-US"/>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a:ea typeface="+mn-lt"/>
              <a:cs typeface="+mn-lt"/>
            </a:endParaRPr>
          </a:p>
          <a:p>
            <a:pPr marL="457200" indent="-457200" algn="just">
              <a:buFont typeface="Arial" panose="020B0604020202020204" pitchFamily="34" charset="0"/>
              <a:buChar char="•"/>
            </a:pPr>
            <a:endParaRPr lang="en-US">
              <a:cs typeface="Calibri"/>
            </a:endParaRPr>
          </a:p>
        </p:txBody>
      </p:sp>
      <p:pic>
        <p:nvPicPr>
          <p:cNvPr id="4" name="Picture 4" descr="Chart, box and whisker chart&#10;&#10;Description automatically generated">
            <a:extLst>
              <a:ext uri="{FF2B5EF4-FFF2-40B4-BE49-F238E27FC236}">
                <a16:creationId xmlns:a16="http://schemas.microsoft.com/office/drawing/2014/main" id="{C62FF5C6-10D9-44C6-AF3E-68B4FCBB6CAA}"/>
              </a:ext>
            </a:extLst>
          </p:cNvPr>
          <p:cNvPicPr>
            <a:picLocks noChangeAspect="1"/>
          </p:cNvPicPr>
          <p:nvPr/>
        </p:nvPicPr>
        <p:blipFill>
          <a:blip r:embed="rId2"/>
          <a:stretch>
            <a:fillRect/>
          </a:stretch>
        </p:blipFill>
        <p:spPr>
          <a:xfrm>
            <a:off x="-4175" y="1362520"/>
            <a:ext cx="5947775" cy="5135044"/>
          </a:xfrm>
          <a:prstGeom prst="rect">
            <a:avLst/>
          </a:prstGeom>
        </p:spPr>
      </p:pic>
      <p:pic>
        <p:nvPicPr>
          <p:cNvPr id="5" name="Picture 5" descr="Chart, box and whisker chart&#10;&#10;Description automatically generated">
            <a:extLst>
              <a:ext uri="{FF2B5EF4-FFF2-40B4-BE49-F238E27FC236}">
                <a16:creationId xmlns:a16="http://schemas.microsoft.com/office/drawing/2014/main" id="{26885755-5F2C-4709-B87E-3C37EAE1CF73}"/>
              </a:ext>
            </a:extLst>
          </p:cNvPr>
          <p:cNvPicPr>
            <a:picLocks noChangeAspect="1"/>
          </p:cNvPicPr>
          <p:nvPr/>
        </p:nvPicPr>
        <p:blipFill>
          <a:blip r:embed="rId3"/>
          <a:stretch>
            <a:fillRect/>
          </a:stretch>
        </p:blipFill>
        <p:spPr>
          <a:xfrm>
            <a:off x="6352783" y="1358773"/>
            <a:ext cx="5446734" cy="5121659"/>
          </a:xfrm>
          <a:prstGeom prst="rect">
            <a:avLst/>
          </a:prstGeom>
        </p:spPr>
      </p:pic>
    </p:spTree>
    <p:extLst>
      <p:ext uri="{BB962C8B-B14F-4D97-AF65-F5344CB8AC3E}">
        <p14:creationId xmlns:p14="http://schemas.microsoft.com/office/powerpoint/2010/main" val="233056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a:solidFill>
                  <a:srgbClr val="FF6600"/>
                </a:solidFill>
              </a:rPr>
              <a:t>  General Observations</a:t>
            </a:r>
            <a:br>
              <a:rPr lang="en-US"/>
            </a:br>
            <a:br>
              <a:rPr lang="en-US"/>
            </a:br>
            <a:br>
              <a:rPr lang="en-US"/>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a:ea typeface="+mn-lt"/>
              <a:cs typeface="+mn-lt"/>
            </a:endParaRPr>
          </a:p>
          <a:p>
            <a:pPr marL="457200" indent="-457200" algn="just">
              <a:buFont typeface="Arial" panose="020B0604020202020204" pitchFamily="34" charset="0"/>
              <a:buChar char="•"/>
            </a:pPr>
            <a:r>
              <a:rPr lang="en-US" sz="1800">
                <a:cs typeface="Calibri"/>
              </a:rPr>
              <a:t>Employee Index values</a:t>
            </a:r>
          </a:p>
          <a:p>
            <a:pPr marL="914400" lvl="1" indent="-342900" algn="just">
              <a:buChar char="•"/>
            </a:pPr>
            <a:r>
              <a:rPr lang="en-US" sz="1400">
                <a:latin typeface="Consolas"/>
                <a:cs typeface="Calibri"/>
              </a:rPr>
              <a:t>N : 981145
A : 285
F : 282
B : 385
S : 2</a:t>
            </a:r>
            <a:endParaRPr lang="en-US" sz="1400">
              <a:solidFill>
                <a:srgbClr val="000000"/>
              </a:solidFill>
              <a:latin typeface="Calibri"/>
              <a:cs typeface="Calibri"/>
            </a:endParaRPr>
          </a:p>
          <a:p>
            <a:pPr marL="457200" indent="-457200" algn="just">
              <a:buChar char="•"/>
            </a:pPr>
            <a:r>
              <a:rPr lang="en-US" sz="1800">
                <a:solidFill>
                  <a:srgbClr val="000000"/>
                </a:solidFill>
                <a:latin typeface="Consolas"/>
                <a:cs typeface="Calibri"/>
              </a:rPr>
              <a:t>Country values</a:t>
            </a:r>
          </a:p>
          <a:p>
            <a:pPr marL="914400" lvl="1" indent="-342900" algn="just">
              <a:buChar char="•"/>
            </a:pPr>
            <a:r>
              <a:rPr lang="en-US" sz="1400">
                <a:latin typeface="Consolas"/>
                <a:cs typeface="Calibri"/>
              </a:rPr>
              <a:t>ES : 982089
IT : 4
DE : 2
BO : 2
PY : 2</a:t>
            </a:r>
            <a:endParaRPr lang="en-US" sz="1400">
              <a:solidFill>
                <a:srgbClr val="000000"/>
              </a:solidFill>
              <a:latin typeface="Consolas"/>
              <a:cs typeface="Calibri"/>
            </a:endParaRPr>
          </a:p>
          <a:p>
            <a:pPr marL="457200" indent="-457200" algn="just">
              <a:buChar char="•"/>
            </a:pPr>
            <a:r>
              <a:rPr lang="en-US" sz="1800">
                <a:solidFill>
                  <a:srgbClr val="000000"/>
                </a:solidFill>
                <a:latin typeface="Consolas"/>
                <a:cs typeface="Calibri"/>
              </a:rPr>
              <a:t>Customer Type values</a:t>
            </a:r>
          </a:p>
          <a:p>
            <a:pPr marL="914400" lvl="1" indent="-342900" algn="just">
              <a:buChar char="•"/>
            </a:pPr>
            <a:r>
              <a:rPr lang="en-US" sz="1400">
                <a:latin typeface="Consolas"/>
                <a:cs typeface="Calibri"/>
              </a:rPr>
              <a:t>1 : 982095
2 : 2
3 : 2</a:t>
            </a:r>
            <a:endParaRPr lang="en-US" sz="1400">
              <a:solidFill>
                <a:srgbClr val="000000"/>
              </a:solidFill>
              <a:latin typeface="Consolas"/>
              <a:cs typeface="Calibri"/>
            </a:endParaRPr>
          </a:p>
          <a:p>
            <a:pPr marL="457200" indent="-457200" algn="just">
              <a:buChar char="•"/>
            </a:pPr>
            <a:r>
              <a:rPr lang="en-US" sz="1800">
                <a:ea typeface="+mn-lt"/>
                <a:cs typeface="+mn-lt"/>
              </a:rPr>
              <a:t> These column will not be very useful in clustering, as they will introduce bias, and can thus be removed.</a:t>
            </a:r>
            <a:endParaRPr lang="en-US" sz="1800">
              <a:solidFill>
                <a:srgbClr val="000000"/>
              </a:solidFill>
              <a:latin typeface="Consolas"/>
              <a:cs typeface="Calibri"/>
            </a:endParaRPr>
          </a:p>
          <a:p>
            <a:pPr marL="457200" indent="-457200" algn="just">
              <a:buChar char="•"/>
            </a:pPr>
            <a:endParaRPr lang="en-US" sz="1800">
              <a:solidFill>
                <a:srgbClr val="000000"/>
              </a:solidFill>
              <a:latin typeface="Calibri"/>
              <a:cs typeface="Calibri"/>
            </a:endParaRPr>
          </a:p>
          <a:p>
            <a:pPr marL="457200" indent="-457200" algn="just">
              <a:buChar char="•"/>
            </a:pPr>
            <a:endParaRPr lang="en-US" sz="2800">
              <a:solidFill>
                <a:srgbClr val="000000"/>
              </a:solidFill>
              <a:latin typeface="Calibri"/>
              <a:cs typeface="Calibri"/>
            </a:endParaRPr>
          </a:p>
          <a:p>
            <a:pPr marL="457200" indent="-457200" algn="just">
              <a:buChar char="•"/>
            </a:pPr>
            <a:endParaRPr lang="en-US" sz="2800">
              <a:solidFill>
                <a:srgbClr val="FF6600"/>
              </a:solidFill>
              <a:latin typeface="Calibri"/>
              <a:cs typeface="Calibri"/>
            </a:endParaRPr>
          </a:p>
          <a:p>
            <a:pPr marL="914400" lvl="1" algn="just">
              <a:buChar char="•"/>
            </a:pPr>
            <a:endParaRPr lang="en-US" sz="2400">
              <a:solidFill>
                <a:srgbClr val="FF6600"/>
              </a:solidFill>
              <a:latin typeface="Calibri"/>
              <a:cs typeface="Calibri" panose="020F0502020204030204"/>
            </a:endParaRPr>
          </a:p>
          <a:p>
            <a:pPr marL="914400" lvl="1" indent="-457200" algn="just">
              <a:buChar char="•"/>
            </a:pPr>
            <a:endParaRPr lang="en-US">
              <a:solidFill>
                <a:srgbClr val="3B3B3B"/>
              </a:solidFill>
              <a:latin typeface="Lato Extended"/>
              <a:cs typeface="Calibri" panose="020F0502020204030204"/>
            </a:endParaRPr>
          </a:p>
          <a:p>
            <a:pPr marL="914400" lvl="1" indent="-457200" algn="just">
              <a:buChar char="•"/>
            </a:pPr>
            <a:endParaRPr lang="en-US">
              <a:solidFill>
                <a:srgbClr val="3B3B3B"/>
              </a:solidFill>
              <a:latin typeface="Lato Extended"/>
              <a:cs typeface="Calibri" panose="020F0502020204030204"/>
            </a:endParaRPr>
          </a:p>
          <a:p>
            <a:pPr marL="457200" indent="-457200" algn="just">
              <a:buChar char="•"/>
            </a:pPr>
            <a:endParaRPr lang="en-US" sz="2800">
              <a:solidFill>
                <a:srgbClr val="FF6600"/>
              </a:solidFill>
              <a:latin typeface="Calibri" panose="020F0502020204030204"/>
              <a:cs typeface="Calibri" panose="020F0502020204030204"/>
            </a:endParaRPr>
          </a:p>
          <a:p>
            <a:endParaRPr lang="en-US">
              <a:solidFill>
                <a:srgbClr val="FF6600"/>
              </a:solidFill>
              <a:latin typeface="Calibri" panose="020F0502020204030204"/>
              <a:cs typeface="Calibri" panose="020F0502020204030204"/>
            </a:endParaRPr>
          </a:p>
        </p:txBody>
      </p:sp>
    </p:spTree>
    <p:extLst>
      <p:ext uri="{BB962C8B-B14F-4D97-AF65-F5344CB8AC3E}">
        <p14:creationId xmlns:p14="http://schemas.microsoft.com/office/powerpoint/2010/main" val="133129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3817" y="-5443818"/>
            <a:ext cx="1304365" cy="12192001"/>
          </a:xfrm>
          <a:solidFill>
            <a:srgbClr val="3B3B3B"/>
          </a:solidFill>
        </p:spPr>
        <p:txBody>
          <a:bodyPr vert="vert270" anchor="t" anchorCtr="0">
            <a:normAutofit fontScale="90000"/>
          </a:bodyPr>
          <a:lstStyle/>
          <a:p>
            <a:pPr algn="l"/>
            <a:r>
              <a:rPr lang="en-US">
                <a:solidFill>
                  <a:srgbClr val="FF6600"/>
                </a:solidFill>
              </a:rPr>
              <a:t>  General Observations</a:t>
            </a:r>
            <a:br>
              <a:rPr lang="en-US"/>
            </a:br>
            <a:br>
              <a:rPr lang="en-US"/>
            </a:br>
            <a:br>
              <a:rPr lang="en-US"/>
            </a:br>
            <a:endParaRPr lang="en-US" b="1">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74359" y="-1391770"/>
            <a:ext cx="5553638" cy="10945908"/>
          </a:xfrm>
        </p:spPr>
        <p:txBody>
          <a:bodyPr vert="vert270" lIns="91440" tIns="45720" rIns="91440" bIns="45720" rtlCol="0" anchor="t">
            <a:normAutofit/>
          </a:bodyPr>
          <a:lstStyle/>
          <a:p>
            <a:pPr marL="457200" indent="-457200" algn="just">
              <a:buFont typeface="Arial" panose="020B0604020202020204" pitchFamily="34" charset="0"/>
              <a:buChar char="•"/>
            </a:pPr>
            <a:endParaRPr lang="en-US" sz="1800">
              <a:ea typeface="+mn-lt"/>
              <a:cs typeface="+mn-lt"/>
            </a:endParaRPr>
          </a:p>
          <a:p>
            <a:pPr marL="457200" indent="-457200" algn="just">
              <a:buFont typeface="Arial" panose="020B0604020202020204" pitchFamily="34" charset="0"/>
              <a:buChar char="•"/>
            </a:pPr>
            <a:endParaRPr lang="en-US" sz="1800">
              <a:solidFill>
                <a:srgbClr val="000000"/>
              </a:solidFill>
              <a:latin typeface="Consolas"/>
              <a:cs typeface="Calibri"/>
            </a:endParaRPr>
          </a:p>
        </p:txBody>
      </p:sp>
      <p:pic>
        <p:nvPicPr>
          <p:cNvPr id="4" name="Picture 4" descr="Chart, bar chart&#10;&#10;Description automatically generated">
            <a:extLst>
              <a:ext uri="{FF2B5EF4-FFF2-40B4-BE49-F238E27FC236}">
                <a16:creationId xmlns:a16="http://schemas.microsoft.com/office/drawing/2014/main" id="{2E113D11-83BB-436B-AFC5-808A0C652F07}"/>
              </a:ext>
            </a:extLst>
          </p:cNvPr>
          <p:cNvPicPr>
            <a:picLocks noChangeAspect="1"/>
          </p:cNvPicPr>
          <p:nvPr/>
        </p:nvPicPr>
        <p:blipFill>
          <a:blip r:embed="rId2"/>
          <a:stretch>
            <a:fillRect/>
          </a:stretch>
        </p:blipFill>
        <p:spPr>
          <a:xfrm>
            <a:off x="2699360" y="1634416"/>
            <a:ext cx="6427938" cy="4893962"/>
          </a:xfrm>
          <a:prstGeom prst="rect">
            <a:avLst/>
          </a:prstGeom>
        </p:spPr>
      </p:pic>
    </p:spTree>
    <p:extLst>
      <p:ext uri="{BB962C8B-B14F-4D97-AF65-F5344CB8AC3E}">
        <p14:creationId xmlns:p14="http://schemas.microsoft.com/office/powerpoint/2010/main" val="23785810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  Background – Customer Segmentation   </vt:lpstr>
      <vt:lpstr>  Data Exploration   </vt:lpstr>
      <vt:lpstr>  NA Values and Outliers   </vt:lpstr>
      <vt:lpstr>  NA Values   </vt:lpstr>
      <vt:lpstr>  Outliers(Using z-score)   </vt:lpstr>
      <vt:lpstr>  Outliers(Using z-score)   </vt:lpstr>
      <vt:lpstr>  General Observations   </vt:lpstr>
      <vt:lpstr>  General Observations   </vt:lpstr>
      <vt:lpstr>  General Observations   </vt:lpstr>
      <vt:lpstr>  General Observations   </vt:lpstr>
      <vt:lpstr>  General Observations   </vt:lpstr>
      <vt:lpstr>  General Observations   </vt:lpstr>
      <vt:lpstr>  Modeling  </vt:lpstr>
      <vt:lpstr>  Modeling  </vt:lpstr>
      <vt:lpstr>  Modeling(Encoding into numeric data)  </vt:lpstr>
      <vt:lpstr>  Modeling(Creating the model)  </vt:lpstr>
      <vt:lpstr>  Modeling(Visualization)  </vt:lpstr>
      <vt:lpstr>  Modeling  </vt:lpstr>
      <vt:lpstr>  Modeling(Evaluation)  </vt:lpstr>
      <vt:lpstr>  Modeling(Evaluation)  </vt:lpstr>
      <vt:lpstr>  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605</cp:revision>
  <dcterms:created xsi:type="dcterms:W3CDTF">2013-07-15T20:26:40Z</dcterms:created>
  <dcterms:modified xsi:type="dcterms:W3CDTF">2021-08-14T08:59:48Z</dcterms:modified>
</cp:coreProperties>
</file>