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C5BEF-9AD5-49AF-A4C4-912D15D16102}" v="1117" dt="2021-08-14T08:23:19.323"/>
    <p1510:client id="{C101D6CE-17D1-434F-A36D-4CC34DF94C12}" v="55" dt="2021-08-14T07:31:21.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lIns="91440" tIns="45720" rIns="91440" bIns="45720" rtlCol="0" anchor="t">
            <a:spAutoFit/>
          </a:bodyPr>
          <a:lstStyle/>
          <a:p>
            <a:r>
              <a:rPr lang="en-US" sz="6600" dirty="0">
                <a:solidFill>
                  <a:srgbClr val="FF6600"/>
                </a:solidFill>
              </a:rPr>
              <a:t>Exploratory Data Analysis</a:t>
            </a:r>
            <a:endParaRPr lang="en-US">
              <a:solidFill>
                <a:srgbClr val="000000"/>
              </a:solidFill>
            </a:endParaRPr>
          </a:p>
          <a:p>
            <a:r>
              <a:rPr lang="en-US" sz="4000" dirty="0">
                <a:cs typeface="Calibri"/>
              </a:rPr>
              <a:t>Customer Segmentations</a:t>
            </a:r>
          </a:p>
          <a:p>
            <a:r>
              <a:rPr lang="en-US" sz="2800" b="1" dirty="0"/>
              <a:t>10th Aug 2021</a:t>
            </a:r>
            <a:endParaRPr lang="en-US" sz="2800" b="1" dirty="0">
              <a:cs typeface="Calibri"/>
            </a:endParaRPr>
          </a:p>
        </p:txBody>
      </p:sp>
    </p:spTree>
    <p:extLst>
      <p:ext uri="{BB962C8B-B14F-4D97-AF65-F5344CB8AC3E}">
        <p14:creationId xmlns:p14="http://schemas.microsoft.com/office/powerpoint/2010/main" val="419360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onsolas"/>
              <a:cs typeface="Calibri"/>
            </a:endParaRPr>
          </a:p>
        </p:txBody>
      </p:sp>
      <p:pic>
        <p:nvPicPr>
          <p:cNvPr id="5" name="Picture 5" descr="Chart, bar chart&#10;&#10;Description automatically generated">
            <a:extLst>
              <a:ext uri="{FF2B5EF4-FFF2-40B4-BE49-F238E27FC236}">
                <a16:creationId xmlns:a16="http://schemas.microsoft.com/office/drawing/2014/main" id="{DEE7820C-DE70-42D9-B53F-D3785E3F4037}"/>
              </a:ext>
            </a:extLst>
          </p:cNvPr>
          <p:cNvPicPr>
            <a:picLocks noChangeAspect="1"/>
          </p:cNvPicPr>
          <p:nvPr/>
        </p:nvPicPr>
        <p:blipFill>
          <a:blip r:embed="rId2"/>
          <a:stretch>
            <a:fillRect/>
          </a:stretch>
        </p:blipFill>
        <p:spPr>
          <a:xfrm>
            <a:off x="2594975" y="1425533"/>
            <a:ext cx="6668021" cy="5322166"/>
          </a:xfrm>
          <a:prstGeom prst="rect">
            <a:avLst/>
          </a:prstGeom>
        </p:spPr>
      </p:pic>
    </p:spTree>
    <p:extLst>
      <p:ext uri="{BB962C8B-B14F-4D97-AF65-F5344CB8AC3E}">
        <p14:creationId xmlns:p14="http://schemas.microsoft.com/office/powerpoint/2010/main" val="98775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onsolas"/>
              <a:cs typeface="Calibri"/>
            </a:endParaRPr>
          </a:p>
        </p:txBody>
      </p:sp>
      <p:pic>
        <p:nvPicPr>
          <p:cNvPr id="4" name="Picture 5" descr="Chart&#10;&#10;Description automatically generated">
            <a:extLst>
              <a:ext uri="{FF2B5EF4-FFF2-40B4-BE49-F238E27FC236}">
                <a16:creationId xmlns:a16="http://schemas.microsoft.com/office/drawing/2014/main" id="{597A6EC6-8B01-4FA3-ADD4-756BB5F07A02}"/>
              </a:ext>
            </a:extLst>
          </p:cNvPr>
          <p:cNvPicPr>
            <a:picLocks noChangeAspect="1"/>
          </p:cNvPicPr>
          <p:nvPr/>
        </p:nvPicPr>
        <p:blipFill>
          <a:blip r:embed="rId2"/>
          <a:stretch>
            <a:fillRect/>
          </a:stretch>
        </p:blipFill>
        <p:spPr>
          <a:xfrm>
            <a:off x="2678482" y="1357751"/>
            <a:ext cx="6835035" cy="5447294"/>
          </a:xfrm>
          <a:prstGeom prst="rect">
            <a:avLst/>
          </a:prstGeom>
        </p:spPr>
      </p:pic>
    </p:spTree>
    <p:extLst>
      <p:ext uri="{BB962C8B-B14F-4D97-AF65-F5344CB8AC3E}">
        <p14:creationId xmlns:p14="http://schemas.microsoft.com/office/powerpoint/2010/main" val="129864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onsolas"/>
              <a:cs typeface="Calibri"/>
            </a:endParaRPr>
          </a:p>
        </p:txBody>
      </p:sp>
      <p:pic>
        <p:nvPicPr>
          <p:cNvPr id="5" name="Picture 5" descr="Chart, bar chart&#10;&#10;Description automatically generated">
            <a:extLst>
              <a:ext uri="{FF2B5EF4-FFF2-40B4-BE49-F238E27FC236}">
                <a16:creationId xmlns:a16="http://schemas.microsoft.com/office/drawing/2014/main" id="{E22DB1E8-B303-4816-86C5-14B38CE6B30A}"/>
              </a:ext>
            </a:extLst>
          </p:cNvPr>
          <p:cNvPicPr>
            <a:picLocks noChangeAspect="1"/>
          </p:cNvPicPr>
          <p:nvPr/>
        </p:nvPicPr>
        <p:blipFill>
          <a:blip r:embed="rId2"/>
          <a:stretch>
            <a:fillRect/>
          </a:stretch>
        </p:blipFill>
        <p:spPr>
          <a:xfrm>
            <a:off x="2730674" y="1498829"/>
            <a:ext cx="7012487" cy="5165136"/>
          </a:xfrm>
          <a:prstGeom prst="rect">
            <a:avLst/>
          </a:prstGeom>
        </p:spPr>
      </p:pic>
    </p:spTree>
    <p:extLst>
      <p:ext uri="{BB962C8B-B14F-4D97-AF65-F5344CB8AC3E}">
        <p14:creationId xmlns:p14="http://schemas.microsoft.com/office/powerpoint/2010/main" val="356455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onsolas"/>
              <a:cs typeface="Calibri"/>
            </a:endParaRPr>
          </a:p>
        </p:txBody>
      </p:sp>
      <p:pic>
        <p:nvPicPr>
          <p:cNvPr id="4" name="Picture 5" descr="Chart, bar chart&#10;&#10;Description automatically generated">
            <a:extLst>
              <a:ext uri="{FF2B5EF4-FFF2-40B4-BE49-F238E27FC236}">
                <a16:creationId xmlns:a16="http://schemas.microsoft.com/office/drawing/2014/main" id="{CBE579CE-32CB-4BA0-B6A0-1C049D91E632}"/>
              </a:ext>
            </a:extLst>
          </p:cNvPr>
          <p:cNvPicPr>
            <a:picLocks noChangeAspect="1"/>
          </p:cNvPicPr>
          <p:nvPr/>
        </p:nvPicPr>
        <p:blipFill>
          <a:blip r:embed="rId2"/>
          <a:stretch>
            <a:fillRect/>
          </a:stretch>
        </p:blipFill>
        <p:spPr>
          <a:xfrm>
            <a:off x="2427962" y="1440406"/>
            <a:ext cx="7252569" cy="5281982"/>
          </a:xfrm>
          <a:prstGeom prst="rect">
            <a:avLst/>
          </a:prstGeom>
        </p:spPr>
      </p:pic>
    </p:spTree>
    <p:extLst>
      <p:ext uri="{BB962C8B-B14F-4D97-AF65-F5344CB8AC3E}">
        <p14:creationId xmlns:p14="http://schemas.microsoft.com/office/powerpoint/2010/main" val="359167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a:solidFill>
                  <a:srgbClr val="FF6600"/>
                </a:solidFill>
              </a:rPr>
              <a:t>  Recommendation</a:t>
            </a: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a:solidFill>
                <a:srgbClr val="FF6600"/>
              </a:solidFill>
            </a:endParaRPr>
          </a:p>
          <a:p>
            <a:pPr marL="342900" indent="-342900" algn="l">
              <a:buFont typeface="Arial" panose="020B0604020202020204" pitchFamily="34" charset="0"/>
              <a:buChar char="•"/>
            </a:pPr>
            <a:r>
              <a:rPr lang="en-US" dirty="0">
                <a:solidFill>
                  <a:srgbClr val="3B3B3B"/>
                </a:solidFill>
              </a:rPr>
              <a:t>Finally our data has been cleaned and all outliers and NA values have been dealt with.</a:t>
            </a:r>
            <a:endParaRPr lang="en-US" dirty="0">
              <a:solidFill>
                <a:srgbClr val="3B3B3B"/>
              </a:solidFill>
              <a:cs typeface="Calibri"/>
            </a:endParaRPr>
          </a:p>
          <a:p>
            <a:pPr marL="342900" indent="-342900" algn="l">
              <a:buFont typeface="Arial" panose="020B0604020202020204" pitchFamily="34" charset="0"/>
              <a:buChar char="•"/>
            </a:pPr>
            <a:r>
              <a:rPr lang="en-US" dirty="0">
                <a:solidFill>
                  <a:srgbClr val="3B3B3B"/>
                </a:solidFill>
                <a:cs typeface="Calibri"/>
              </a:rPr>
              <a:t>The columns we have chosen are relatively balanced and will be good for modeling</a:t>
            </a:r>
          </a:p>
          <a:p>
            <a:pPr marL="342900" indent="-342900" algn="l">
              <a:buFont typeface="Arial" panose="020B0604020202020204" pitchFamily="34" charset="0"/>
              <a:buChar char="•"/>
            </a:pPr>
            <a:r>
              <a:rPr lang="en-US" dirty="0">
                <a:cs typeface="Calibri"/>
              </a:rPr>
              <a:t>A clustering model can be created on the given dataset to divide customers into segments for targeted promotions.</a:t>
            </a:r>
            <a:endParaRPr lang="en-US" dirty="0"/>
          </a:p>
          <a:p>
            <a:pPr marL="342900" indent="-342900" algn="l">
              <a:buFont typeface="Arial" panose="020B0604020202020204" pitchFamily="34" charset="0"/>
              <a:buChar char="•"/>
            </a:pPr>
            <a:r>
              <a:rPr lang="en-US" dirty="0">
                <a:solidFill>
                  <a:srgbClr val="000000"/>
                </a:solidFill>
                <a:cs typeface="Calibri"/>
              </a:rPr>
              <a:t>The best algorithm to use would be the K-means algorithm</a:t>
            </a:r>
          </a:p>
          <a:p>
            <a:pPr marL="342900" indent="-342900" algn="l">
              <a:buFont typeface="Arial" panose="020B0604020202020204" pitchFamily="34" charset="0"/>
              <a:buChar char="•"/>
            </a:pPr>
            <a:endParaRPr lang="en-US" dirty="0">
              <a:solidFill>
                <a:srgbClr val="000000"/>
              </a:solidFill>
              <a:cs typeface="Calibri" panose="020F0502020204030204"/>
            </a:endParaRPr>
          </a:p>
          <a:p>
            <a:pPr marL="342900" indent="-342900" algn="l">
              <a:buFont typeface="Arial" panose="020B0604020202020204" pitchFamily="34" charset="0"/>
              <a:buChar char="•"/>
            </a:pPr>
            <a:endParaRPr lang="en-US" dirty="0">
              <a:solidFill>
                <a:srgbClr val="000000"/>
              </a:solidFill>
              <a:cs typeface="Calibri" panose="020F0502020204030204"/>
            </a:endParaRPr>
          </a:p>
          <a:p>
            <a:pPr marL="342900" indent="-342900" algn="l">
              <a:buFont typeface="Arial" panose="020B0604020202020204" pitchFamily="34" charset="0"/>
              <a:buChar char="•"/>
            </a:pPr>
            <a:endParaRPr lang="en-US" dirty="0">
              <a:solidFill>
                <a:srgbClr val="000000"/>
              </a:solidFill>
              <a:cs typeface="Calibri" panose="020F0502020204030204"/>
            </a:endParaRPr>
          </a:p>
          <a:p>
            <a:pPr marL="342900" indent="-342900" algn="l">
              <a:buFont typeface="Arial" panose="020B0604020202020204" pitchFamily="34" charset="0"/>
              <a:buChar char="•"/>
            </a:pPr>
            <a:endParaRPr lang="en-US">
              <a:solidFill>
                <a:srgbClr val="3B3B3B"/>
              </a:solidFill>
              <a:cs typeface="Calibri" panose="020F0502020204030204"/>
            </a:endParaRPr>
          </a:p>
        </p:txBody>
      </p:sp>
    </p:spTree>
    <p:extLst>
      <p:ext uri="{BB962C8B-B14F-4D97-AF65-F5344CB8AC3E}">
        <p14:creationId xmlns:p14="http://schemas.microsoft.com/office/powerpoint/2010/main" val="400061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a:solidFill>
                  <a:srgbClr val="FF6600"/>
                </a:solidFill>
              </a:rPr>
              <a:t>Thank You</a:t>
            </a:r>
          </a:p>
          <a:p>
            <a:endParaRPr lang="en-US" sz="6600">
              <a:solidFill>
                <a:srgbClr val="FF6600"/>
              </a:solidFill>
            </a:endParaRPr>
          </a:p>
        </p:txBody>
      </p:sp>
    </p:spTree>
    <p:extLst>
      <p:ext uri="{BB962C8B-B14F-4D97-AF65-F5344CB8AC3E}">
        <p14:creationId xmlns:p14="http://schemas.microsoft.com/office/powerpoint/2010/main" val="9395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a:t>
            </a:r>
            <a:r>
              <a:rPr lang="en-US" sz="5300" dirty="0">
                <a:solidFill>
                  <a:srgbClr val="FF6600"/>
                </a:solidFill>
              </a:rPr>
              <a:t>Background – Customer Segmentation</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rPr>
              <a:t>Objective: </a:t>
            </a:r>
            <a:r>
              <a:rPr lang="en-US" sz="1800" dirty="0">
                <a:ea typeface="+mn-lt"/>
                <a:cs typeface="+mn-lt"/>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 pattern which group certain kind of customer in one category). Bank approached ABC analytics company to solve their problem. Bank also shared information with ABC analytics that they don't want </a:t>
            </a:r>
            <a:r>
              <a:rPr lang="en-US" sz="1800" b="1" dirty="0">
                <a:ea typeface="+mn-lt"/>
                <a:cs typeface="+mn-lt"/>
              </a:rPr>
              <a:t>more than 5 group</a:t>
            </a:r>
            <a:r>
              <a:rPr lang="en-US" sz="1800" dirty="0">
                <a:ea typeface="+mn-lt"/>
                <a:cs typeface="+mn-lt"/>
              </a:rPr>
              <a:t> as this will be inefficient for their campaign.</a:t>
            </a:r>
            <a:r>
              <a:rPr lang="en-US" sz="2800" dirty="0">
                <a:solidFill>
                  <a:srgbClr val="FF6600"/>
                </a:solidFill>
              </a:rPr>
              <a:t> </a:t>
            </a:r>
            <a:endParaRPr lang="en-US" sz="2800" dirty="0">
              <a:solidFill>
                <a:srgbClr val="FF6600"/>
              </a:solidFill>
              <a:latin typeface="Calibri" panose="020F0502020204030204"/>
              <a:cs typeface="Calibri" panose="020F0502020204030204"/>
            </a:endParaRPr>
          </a:p>
          <a:p>
            <a:pPr marL="457200" indent="-457200" algn="just">
              <a:buFont typeface="Arial" panose="020B0604020202020204" pitchFamily="34" charset="0"/>
              <a:buChar char="•"/>
            </a:pPr>
            <a:r>
              <a:rPr lang="en-US" sz="2800" dirty="0">
                <a:solidFill>
                  <a:srgbClr val="FF6600"/>
                </a:solidFill>
                <a:latin typeface="Lato Extended"/>
              </a:rPr>
              <a:t>Contents of this Presentation</a:t>
            </a:r>
            <a:endParaRPr lang="en-US" dirty="0"/>
          </a:p>
          <a:p>
            <a:pPr marL="914400" lvl="1" indent="-457200" algn="just">
              <a:buFont typeface="Arial" panose="020B0604020202020204" pitchFamily="34" charset="0"/>
              <a:buChar char="•"/>
            </a:pPr>
            <a:r>
              <a:rPr lang="en-US" dirty="0">
                <a:solidFill>
                  <a:srgbClr val="3B3B3B"/>
                </a:solidFill>
                <a:latin typeface="Lato Extended"/>
              </a:rPr>
              <a:t>Data Exploration and Cleaning</a:t>
            </a:r>
          </a:p>
          <a:p>
            <a:pPr marL="914400" lvl="1" indent="-457200" algn="just">
              <a:buFont typeface="Arial" panose="020B0604020202020204" pitchFamily="34" charset="0"/>
              <a:buChar char="•"/>
            </a:pPr>
            <a:r>
              <a:rPr lang="en-US" dirty="0">
                <a:solidFill>
                  <a:srgbClr val="3B3B3B"/>
                </a:solidFill>
                <a:latin typeface="Lato Extended"/>
              </a:rPr>
              <a:t>Analysis</a:t>
            </a:r>
          </a:p>
          <a:p>
            <a:pPr marL="914400" lvl="1" indent="-457200" algn="just">
              <a:buFont typeface="Arial" panose="020B0604020202020204" pitchFamily="34" charset="0"/>
              <a:buChar char="•"/>
            </a:pPr>
            <a:r>
              <a:rPr lang="en-US" dirty="0">
                <a:solidFill>
                  <a:srgbClr val="3B3B3B"/>
                </a:solidFill>
                <a:latin typeface="Lato Extended"/>
              </a:rPr>
              <a:t>Findings</a:t>
            </a:r>
          </a:p>
          <a:p>
            <a:pPr marL="914400" lvl="1" indent="-457200" algn="just">
              <a:buFont typeface="Arial" panose="020B0604020202020204" pitchFamily="34" charset="0"/>
              <a:buChar char="•"/>
            </a:pPr>
            <a:r>
              <a:rPr lang="en-US" dirty="0">
                <a:solidFill>
                  <a:srgbClr val="3B3B3B"/>
                </a:solidFill>
                <a:latin typeface="Lato Extended"/>
              </a:rPr>
              <a:t>Recommendations</a:t>
            </a:r>
          </a:p>
          <a:p>
            <a:pPr marL="914400" lvl="1" indent="-457200" algn="just">
              <a:buFont typeface="Arial" panose="020B0604020202020204" pitchFamily="34" charset="0"/>
              <a:buChar char="•"/>
            </a:pPr>
            <a:endParaRPr lang="en-US" dirty="0">
              <a:solidFill>
                <a:srgbClr val="3B3B3B"/>
              </a:solidFill>
              <a:latin typeface="Lato Extended"/>
            </a:endParaRPr>
          </a:p>
          <a:p>
            <a:pPr marL="457200" indent="-457200" algn="just">
              <a:buFont typeface="Arial" panose="020B0604020202020204" pitchFamily="34" charset="0"/>
              <a:buChar char="•"/>
            </a:pPr>
            <a:endParaRPr lang="en-US" sz="2800"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370552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Data Exploration</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dirty="0">
              <a:solidFill>
                <a:srgbClr val="FF6600"/>
              </a:solidFill>
            </a:endParaRPr>
          </a:p>
          <a:p>
            <a:pPr marL="457200" indent="-457200" algn="just">
              <a:buFont typeface="Arial" panose="020B0604020202020204" pitchFamily="34" charset="0"/>
              <a:buChar char="•"/>
            </a:pPr>
            <a:r>
              <a:rPr lang="en-US" sz="2800" dirty="0">
                <a:solidFill>
                  <a:srgbClr val="FF6600"/>
                </a:solidFill>
                <a:cs typeface="Calibri" panose="020F0502020204030204"/>
              </a:rPr>
              <a:t>Final Dataset</a:t>
            </a:r>
          </a:p>
          <a:p>
            <a:pPr marL="914400" lvl="1" algn="just">
              <a:buFont typeface="Arial" panose="020B0604020202020204" pitchFamily="34" charset="0"/>
              <a:buChar char="•"/>
            </a:pPr>
            <a:r>
              <a:rPr lang="en-US" sz="2400" dirty="0">
                <a:solidFill>
                  <a:srgbClr val="FF6600"/>
                </a:solidFill>
                <a:latin typeface="Calibri"/>
                <a:cs typeface="Calibri"/>
              </a:rPr>
              <a:t> 85023 observations</a:t>
            </a:r>
          </a:p>
          <a:p>
            <a:pPr marL="914400" lvl="1" algn="just">
              <a:buFont typeface="Arial" panose="020B0604020202020204" pitchFamily="34" charset="0"/>
              <a:buChar char="•"/>
            </a:pPr>
            <a:r>
              <a:rPr lang="en-US" sz="2400" dirty="0">
                <a:solidFill>
                  <a:srgbClr val="FF6600"/>
                </a:solidFill>
                <a:latin typeface="Calibri"/>
                <a:cs typeface="Calibri"/>
              </a:rPr>
              <a:t> 9 columns</a:t>
            </a:r>
          </a:p>
          <a:p>
            <a:pPr marL="457200" indent="-457200" algn="just">
              <a:buChar char="•"/>
            </a:pPr>
            <a:r>
              <a:rPr lang="en-US" sz="2800" dirty="0">
                <a:solidFill>
                  <a:srgbClr val="FF6600"/>
                </a:solidFill>
                <a:latin typeface="Calibri"/>
                <a:cs typeface="Calibri"/>
              </a:rPr>
              <a:t>Actions Performed</a:t>
            </a:r>
          </a:p>
          <a:p>
            <a:pPr marL="914400" lvl="1" algn="just">
              <a:buChar char="•"/>
            </a:pPr>
            <a:r>
              <a:rPr lang="en-US" sz="2400" dirty="0">
                <a:solidFill>
                  <a:srgbClr val="FF6600"/>
                </a:solidFill>
                <a:latin typeface="Calibri"/>
                <a:cs typeface="Calibri"/>
              </a:rPr>
              <a:t> Handling outlies and null values</a:t>
            </a:r>
          </a:p>
          <a:p>
            <a:pPr marL="1371600" lvl="2" algn="just">
              <a:buFont typeface="Arial" panose="020B0604020202020204" pitchFamily="34" charset="0"/>
              <a:buChar char="•"/>
            </a:pPr>
            <a:r>
              <a:rPr lang="en-US" sz="2200" dirty="0">
                <a:solidFill>
                  <a:srgbClr val="FF6600"/>
                </a:solidFill>
                <a:latin typeface="Calibri"/>
                <a:cs typeface="Calibri"/>
              </a:rPr>
              <a:t> Z Score Method</a:t>
            </a:r>
          </a:p>
          <a:p>
            <a:pPr marL="1371600" lvl="2" algn="just">
              <a:buFont typeface="Arial" panose="020B0604020202020204" pitchFamily="34" charset="0"/>
              <a:buChar char="•"/>
            </a:pPr>
            <a:r>
              <a:rPr lang="en-US" sz="2200" dirty="0">
                <a:solidFill>
                  <a:srgbClr val="FF6600"/>
                </a:solidFill>
                <a:latin typeface="Calibri"/>
                <a:cs typeface="Calibri"/>
              </a:rPr>
              <a:t> Mean method</a:t>
            </a:r>
          </a:p>
          <a:p>
            <a:pPr marL="914400" lvl="1" algn="just">
              <a:buChar char="•"/>
            </a:pPr>
            <a:r>
              <a:rPr lang="en-US" sz="2400" dirty="0">
                <a:solidFill>
                  <a:srgbClr val="FF6600"/>
                </a:solidFill>
                <a:latin typeface="Calibri"/>
                <a:cs typeface="Calibri"/>
              </a:rPr>
              <a:t> Changing Appropriate </a:t>
            </a:r>
            <a:r>
              <a:rPr lang="en-US" sz="2400" dirty="0" err="1">
                <a:solidFill>
                  <a:srgbClr val="FF6600"/>
                </a:solidFill>
                <a:latin typeface="Calibri"/>
                <a:cs typeface="Calibri"/>
              </a:rPr>
              <a:t>dtypes</a:t>
            </a:r>
            <a:endParaRPr lang="en-US" sz="2400" dirty="0">
              <a:solidFill>
                <a:srgbClr val="FF6600"/>
              </a:solidFill>
              <a:latin typeface="Calibri"/>
              <a:cs typeface="Calibri" panose="020F0502020204030204"/>
            </a:endParaRPr>
          </a:p>
          <a:p>
            <a:pPr marL="914400" lvl="1" algn="just">
              <a:buChar char="•"/>
            </a:pPr>
            <a:r>
              <a:rPr lang="en-US" sz="2400" dirty="0">
                <a:solidFill>
                  <a:srgbClr val="FF6600"/>
                </a:solidFill>
                <a:latin typeface="Calibri"/>
                <a:cs typeface="Calibri" panose="020F0502020204030204"/>
              </a:rPr>
              <a:t> Changing column names and observations from Spanish to readable English</a:t>
            </a:r>
          </a:p>
          <a:p>
            <a:pPr marL="914400" lvl="1" algn="just">
              <a:buChar char="•"/>
            </a:pPr>
            <a:r>
              <a:rPr lang="en-US" sz="2400" dirty="0">
                <a:solidFill>
                  <a:srgbClr val="FF6600"/>
                </a:solidFill>
                <a:latin typeface="Calibri"/>
                <a:cs typeface="Calibri" panose="020F0502020204030204"/>
              </a:rPr>
              <a:t> Selected appropriate features for modeling</a:t>
            </a:r>
          </a:p>
          <a:p>
            <a:pPr marL="914400" lvl="1" algn="just">
              <a:buChar char="•"/>
            </a:pPr>
            <a:endParaRPr lang="en-US" sz="2400" dirty="0">
              <a:solidFill>
                <a:srgbClr val="FF6600"/>
              </a:solidFill>
              <a:latin typeface="Calibri"/>
              <a:cs typeface="Calibri" panose="020F0502020204030204"/>
            </a:endParaRPr>
          </a:p>
          <a:p>
            <a:pPr marL="914400" lvl="1" indent="-457200" algn="just">
              <a:buChar char="•"/>
            </a:pPr>
            <a:endParaRPr lang="en-US" dirty="0">
              <a:solidFill>
                <a:srgbClr val="3B3B3B"/>
              </a:solidFill>
              <a:latin typeface="Lato Extended"/>
              <a:cs typeface="Calibri" panose="020F0502020204030204"/>
            </a:endParaRPr>
          </a:p>
          <a:p>
            <a:pPr marL="914400" lvl="1" indent="-457200" algn="just">
              <a:buChar char="•"/>
            </a:pPr>
            <a:endParaRPr lang="en-US" dirty="0">
              <a:solidFill>
                <a:srgbClr val="3B3B3B"/>
              </a:solidFill>
              <a:latin typeface="Lato Extended"/>
              <a:cs typeface="Calibri" panose="020F0502020204030204"/>
            </a:endParaRPr>
          </a:p>
          <a:p>
            <a:pPr marL="457200" indent="-457200" algn="just">
              <a:buChar char="•"/>
            </a:pPr>
            <a:endParaRPr lang="en-US" sz="2800" dirty="0">
              <a:solidFill>
                <a:srgbClr val="FF6600"/>
              </a:solidFill>
              <a:cs typeface="Calibri" panose="020F0502020204030204"/>
            </a:endParaRPr>
          </a:p>
          <a:p>
            <a:endParaRPr lang="en-US" dirty="0">
              <a:solidFill>
                <a:srgbClr val="FF6600"/>
              </a:solidFill>
              <a:cs typeface="Calibri" panose="020F0502020204030204"/>
            </a:endParaRPr>
          </a:p>
        </p:txBody>
      </p:sp>
    </p:spTree>
    <p:extLst>
      <p:ext uri="{BB962C8B-B14F-4D97-AF65-F5344CB8AC3E}">
        <p14:creationId xmlns:p14="http://schemas.microsoft.com/office/powerpoint/2010/main" val="323437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NA Values and Outliers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r>
              <a:rPr lang="en-US" sz="1800" dirty="0">
                <a:ea typeface="+mn-lt"/>
                <a:cs typeface="+mn-lt"/>
              </a:rPr>
              <a:t>Few observations which have null values are overlapping, </a:t>
            </a:r>
            <a:r>
              <a:rPr lang="en-US" sz="1800" dirty="0" err="1">
                <a:ea typeface="+mn-lt"/>
                <a:cs typeface="+mn-lt"/>
              </a:rPr>
              <a:t>i.e</a:t>
            </a:r>
            <a:r>
              <a:rPr lang="en-US" sz="1800" dirty="0">
                <a:ea typeface="+mn-lt"/>
                <a:cs typeface="+mn-lt"/>
              </a:rPr>
              <a:t> same records have missing values in all columns have been removed.</a:t>
            </a:r>
            <a:endParaRPr lang="en-US" sz="1800">
              <a:solidFill>
                <a:srgbClr val="FF6600"/>
              </a:solidFill>
              <a:ea typeface="+mn-lt"/>
              <a:cs typeface="+mn-lt"/>
            </a:endParaRPr>
          </a:p>
          <a:p>
            <a:pPr marL="457200" indent="-457200" algn="just">
              <a:buFont typeface="Arial" panose="020B0604020202020204" pitchFamily="34" charset="0"/>
              <a:buChar char="•"/>
            </a:pPr>
            <a:r>
              <a:rPr lang="en-US" sz="1800" dirty="0"/>
              <a:t>The columns ult_fec_cli_1t and </a:t>
            </a:r>
            <a:r>
              <a:rPr lang="en-US" sz="1800" dirty="0" err="1"/>
              <a:t>conyuemp</a:t>
            </a:r>
            <a:r>
              <a:rPr lang="en-US" sz="1800" dirty="0"/>
              <a:t> have 99% null values so the best action would be to drop these two columns. The </a:t>
            </a:r>
            <a:r>
              <a:rPr lang="en-US" sz="1800" dirty="0" err="1"/>
              <a:t>renta</a:t>
            </a:r>
            <a:r>
              <a:rPr lang="en-US" sz="1800" dirty="0"/>
              <a:t> column represents the gross income of the family, and has about 17% of null values, these null values can be replaced by the average of column. There are null values in other columns but they amount to around 1% of the dataset so I have decided to remove them from the dataset.</a:t>
            </a:r>
            <a:endParaRPr lang="en-US" sz="1800" dirty="0">
              <a:solidFill>
                <a:srgbClr val="000000"/>
              </a:solidFill>
              <a:cs typeface="Calibri"/>
            </a:endParaRPr>
          </a:p>
          <a:p>
            <a:pPr marL="457200" indent="-457200" algn="just">
              <a:buFont typeface="Arial" panose="020B0604020202020204" pitchFamily="34" charset="0"/>
              <a:buChar char="•"/>
            </a:pPr>
            <a:r>
              <a:rPr lang="en-US" sz="1800" dirty="0">
                <a:ea typeface="+mn-lt"/>
                <a:cs typeface="+mn-lt"/>
              </a:rPr>
              <a:t>Replaced nulls in </a:t>
            </a:r>
            <a:r>
              <a:rPr lang="en-US" sz="1800" dirty="0" err="1">
                <a:ea typeface="+mn-lt"/>
                <a:cs typeface="+mn-lt"/>
              </a:rPr>
              <a:t>renta</a:t>
            </a:r>
            <a:r>
              <a:rPr lang="en-US" sz="1800" dirty="0">
                <a:ea typeface="+mn-lt"/>
                <a:cs typeface="+mn-lt"/>
              </a:rPr>
              <a:t> column with average value</a:t>
            </a:r>
            <a:endParaRPr lang="en-US" sz="1800" dirty="0">
              <a:solidFill>
                <a:srgbClr val="000000"/>
              </a:solidFill>
              <a:cs typeface="Calibri"/>
            </a:endParaRPr>
          </a:p>
          <a:p>
            <a:pPr marL="457200" indent="-457200" algn="just">
              <a:buFont typeface="Arial" panose="020B0604020202020204" pitchFamily="34" charset="0"/>
              <a:buChar char="•"/>
            </a:pPr>
            <a:r>
              <a:rPr lang="en-US" sz="1800" dirty="0">
                <a:solidFill>
                  <a:srgbClr val="000000"/>
                </a:solidFill>
                <a:latin typeface="Calibri"/>
                <a:cs typeface="Calibri"/>
              </a:rPr>
              <a:t>Outliers in gross income and age column have been identified using a box plot and have been removed based on their z-score.</a:t>
            </a:r>
          </a:p>
          <a:p>
            <a:pPr algn="just">
              <a:buChar char="•"/>
            </a:pPr>
            <a:r>
              <a:rPr lang="en-US" sz="1800" dirty="0">
                <a:ea typeface="+mn-lt"/>
                <a:cs typeface="+mn-lt"/>
              </a:rPr>
              <a:t>     Features are selected based upon the relevance of the column and the type of </a:t>
            </a:r>
            <a:r>
              <a:rPr lang="en-US" sz="1800" dirty="0" err="1">
                <a:ea typeface="+mn-lt"/>
                <a:cs typeface="+mn-lt"/>
              </a:rPr>
              <a:t>data.Most</a:t>
            </a:r>
            <a:r>
              <a:rPr lang="en-US" sz="1800" dirty="0">
                <a:ea typeface="+mn-lt"/>
                <a:cs typeface="+mn-lt"/>
              </a:rPr>
              <a:t> of the binary data is  removed only important columns are retained as binary data </a:t>
            </a:r>
            <a:r>
              <a:rPr lang="en-US" sz="1800" dirty="0" err="1">
                <a:ea typeface="+mn-lt"/>
                <a:cs typeface="+mn-lt"/>
              </a:rPr>
              <a:t>doesnt</a:t>
            </a:r>
            <a:r>
              <a:rPr lang="en-US" sz="1800" dirty="0">
                <a:ea typeface="+mn-lt"/>
                <a:cs typeface="+mn-lt"/>
              </a:rPr>
              <a:t> work well with Clustering algorithms.</a:t>
            </a:r>
            <a:endParaRPr lang="en-US">
              <a:cs typeface="Calibri"/>
            </a:endParaRPr>
          </a:p>
          <a:p>
            <a:pPr marL="457200" indent="-457200" algn="just">
              <a:buChar char="•"/>
            </a:pPr>
            <a:endParaRPr lang="en-US" sz="1800" dirty="0">
              <a:solidFill>
                <a:srgbClr val="000000"/>
              </a:solidFill>
              <a:latin typeface="Calibri"/>
              <a:cs typeface="Calibri"/>
            </a:endParaRPr>
          </a:p>
          <a:p>
            <a:pPr marL="457200" indent="-457200" algn="just">
              <a:buChar char="•"/>
            </a:pPr>
            <a:endParaRPr lang="en-US" sz="2800" dirty="0">
              <a:solidFill>
                <a:srgbClr val="000000"/>
              </a:solidFill>
              <a:latin typeface="Calibri"/>
              <a:cs typeface="Calibri"/>
            </a:endParaRPr>
          </a:p>
          <a:p>
            <a:pPr marL="457200" indent="-457200" algn="just">
              <a:buChar char="•"/>
            </a:pPr>
            <a:endParaRPr lang="en-US" sz="2800" dirty="0">
              <a:solidFill>
                <a:srgbClr val="FF6600"/>
              </a:solidFill>
              <a:latin typeface="Calibri"/>
              <a:cs typeface="Calibri"/>
            </a:endParaRPr>
          </a:p>
          <a:p>
            <a:pPr marL="914400" lvl="1" algn="just">
              <a:buChar char="•"/>
            </a:pPr>
            <a:endParaRPr lang="en-US" sz="2400" dirty="0">
              <a:solidFill>
                <a:srgbClr val="FF6600"/>
              </a:solidFill>
              <a:latin typeface="Calibri"/>
              <a:cs typeface="Calibri"/>
            </a:endParaRPr>
          </a:p>
          <a:p>
            <a:pPr marL="914400" lvl="1" indent="-457200" algn="just">
              <a:buChar char="•"/>
            </a:pPr>
            <a:endParaRPr lang="en-US" dirty="0">
              <a:solidFill>
                <a:srgbClr val="3B3B3B"/>
              </a:solidFill>
              <a:latin typeface="Lato Extended"/>
              <a:cs typeface="Calibri" panose="020F0502020204030204"/>
            </a:endParaRPr>
          </a:p>
          <a:p>
            <a:pPr marL="914400" lvl="1" indent="-457200" algn="just">
              <a:buChar char="•"/>
            </a:pPr>
            <a:endParaRPr lang="en-US" dirty="0">
              <a:solidFill>
                <a:srgbClr val="3B3B3B"/>
              </a:solidFill>
              <a:latin typeface="Lato Extended"/>
              <a:cs typeface="Calibri" panose="020F0502020204030204"/>
            </a:endParaRPr>
          </a:p>
          <a:p>
            <a:pPr marL="457200" indent="-457200" algn="just">
              <a:buChar char="•"/>
            </a:pPr>
            <a:endParaRPr lang="en-US" sz="2800" dirty="0">
              <a:solidFill>
                <a:srgbClr val="FF6600"/>
              </a:solidFill>
              <a:latin typeface="Calibri" panose="020F0502020204030204"/>
              <a:cs typeface="Calibri" panose="020F0502020204030204"/>
            </a:endParaRPr>
          </a:p>
          <a:p>
            <a:endParaRPr lang="en-US" dirty="0">
              <a:solidFill>
                <a:srgbClr val="FF6600"/>
              </a:solidFill>
              <a:latin typeface="Calibri" panose="020F0502020204030204"/>
              <a:cs typeface="Calibri" panose="020F0502020204030204"/>
            </a:endParaRPr>
          </a:p>
        </p:txBody>
      </p:sp>
    </p:spTree>
    <p:extLst>
      <p:ext uri="{BB962C8B-B14F-4D97-AF65-F5344CB8AC3E}">
        <p14:creationId xmlns:p14="http://schemas.microsoft.com/office/powerpoint/2010/main" val="233211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NA Values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a:cs typeface="Calibri"/>
            </a:endParaRPr>
          </a:p>
        </p:txBody>
      </p:sp>
      <p:pic>
        <p:nvPicPr>
          <p:cNvPr id="4" name="Picture 4" descr="Table&#10;&#10;Description automatically generated">
            <a:extLst>
              <a:ext uri="{FF2B5EF4-FFF2-40B4-BE49-F238E27FC236}">
                <a16:creationId xmlns:a16="http://schemas.microsoft.com/office/drawing/2014/main" id="{5CA36D37-2F37-4FAD-A602-07FC96537C3D}"/>
              </a:ext>
            </a:extLst>
          </p:cNvPr>
          <p:cNvPicPr>
            <a:picLocks noChangeAspect="1"/>
          </p:cNvPicPr>
          <p:nvPr/>
        </p:nvPicPr>
        <p:blipFill>
          <a:blip r:embed="rId2"/>
          <a:stretch>
            <a:fillRect/>
          </a:stretch>
        </p:blipFill>
        <p:spPr>
          <a:xfrm>
            <a:off x="1227551" y="1897942"/>
            <a:ext cx="2743200" cy="3667539"/>
          </a:xfrm>
          <a:prstGeom prst="rect">
            <a:avLst/>
          </a:prstGeom>
        </p:spPr>
      </p:pic>
      <p:pic>
        <p:nvPicPr>
          <p:cNvPr id="5" name="Picture 5">
            <a:extLst>
              <a:ext uri="{FF2B5EF4-FFF2-40B4-BE49-F238E27FC236}">
                <a16:creationId xmlns:a16="http://schemas.microsoft.com/office/drawing/2014/main" id="{15E034F0-2CB5-4E25-BA2B-5535E61F6494}"/>
              </a:ext>
            </a:extLst>
          </p:cNvPr>
          <p:cNvPicPr>
            <a:picLocks noChangeAspect="1"/>
          </p:cNvPicPr>
          <p:nvPr/>
        </p:nvPicPr>
        <p:blipFill>
          <a:blip r:embed="rId3"/>
          <a:stretch>
            <a:fillRect/>
          </a:stretch>
        </p:blipFill>
        <p:spPr>
          <a:xfrm>
            <a:off x="7518332" y="1663874"/>
            <a:ext cx="2583283" cy="4114800"/>
          </a:xfrm>
          <a:prstGeom prst="rect">
            <a:avLst/>
          </a:prstGeom>
        </p:spPr>
      </p:pic>
      <p:sp>
        <p:nvSpPr>
          <p:cNvPr id="6" name="TextBox 5">
            <a:extLst>
              <a:ext uri="{FF2B5EF4-FFF2-40B4-BE49-F238E27FC236}">
                <a16:creationId xmlns:a16="http://schemas.microsoft.com/office/drawing/2014/main" id="{39D002B9-EEFD-4920-AC8D-7D697E6CCD69}"/>
              </a:ext>
            </a:extLst>
          </p:cNvPr>
          <p:cNvSpPr txBox="1"/>
          <p:nvPr/>
        </p:nvSpPr>
        <p:spPr>
          <a:xfrm>
            <a:off x="1227551" y="57891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Before</a:t>
            </a:r>
          </a:p>
        </p:txBody>
      </p:sp>
      <p:sp>
        <p:nvSpPr>
          <p:cNvPr id="7" name="TextBox 6">
            <a:extLst>
              <a:ext uri="{FF2B5EF4-FFF2-40B4-BE49-F238E27FC236}">
                <a16:creationId xmlns:a16="http://schemas.microsoft.com/office/drawing/2014/main" id="{0ADBCDB4-CA6A-423F-A255-A2A53376F315}"/>
              </a:ext>
            </a:extLst>
          </p:cNvPr>
          <p:cNvSpPr txBox="1"/>
          <p:nvPr/>
        </p:nvSpPr>
        <p:spPr>
          <a:xfrm>
            <a:off x="7518617" y="5775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After</a:t>
            </a:r>
          </a:p>
        </p:txBody>
      </p:sp>
    </p:spTree>
    <p:extLst>
      <p:ext uri="{BB962C8B-B14F-4D97-AF65-F5344CB8AC3E}">
        <p14:creationId xmlns:p14="http://schemas.microsoft.com/office/powerpoint/2010/main" val="383928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Outliers(Using z-score)</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a:cs typeface="Calibri"/>
            </a:endParaRPr>
          </a:p>
        </p:txBody>
      </p:sp>
      <p:pic>
        <p:nvPicPr>
          <p:cNvPr id="9" name="Picture 9">
            <a:extLst>
              <a:ext uri="{FF2B5EF4-FFF2-40B4-BE49-F238E27FC236}">
                <a16:creationId xmlns:a16="http://schemas.microsoft.com/office/drawing/2014/main" id="{574B47F4-2D0C-4B35-914B-5F6C8E54D3C8}"/>
              </a:ext>
            </a:extLst>
          </p:cNvPr>
          <p:cNvPicPr>
            <a:picLocks noChangeAspect="1"/>
          </p:cNvPicPr>
          <p:nvPr/>
        </p:nvPicPr>
        <p:blipFill>
          <a:blip r:embed="rId2"/>
          <a:stretch>
            <a:fillRect/>
          </a:stretch>
        </p:blipFill>
        <p:spPr>
          <a:xfrm>
            <a:off x="-4175" y="1301612"/>
            <a:ext cx="5697254" cy="4724500"/>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DAF82D02-5845-4769-836B-DFF862798D3F}"/>
              </a:ext>
            </a:extLst>
          </p:cNvPr>
          <p:cNvPicPr>
            <a:picLocks noChangeAspect="1"/>
          </p:cNvPicPr>
          <p:nvPr/>
        </p:nvPicPr>
        <p:blipFill>
          <a:blip r:embed="rId3"/>
          <a:stretch>
            <a:fillRect/>
          </a:stretch>
        </p:blipFill>
        <p:spPr>
          <a:xfrm>
            <a:off x="5924809" y="1353126"/>
            <a:ext cx="6114790" cy="4673665"/>
          </a:xfrm>
          <a:prstGeom prst="rect">
            <a:avLst/>
          </a:prstGeom>
        </p:spPr>
      </p:pic>
    </p:spTree>
    <p:extLst>
      <p:ext uri="{BB962C8B-B14F-4D97-AF65-F5344CB8AC3E}">
        <p14:creationId xmlns:p14="http://schemas.microsoft.com/office/powerpoint/2010/main" val="146543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Outliers(Using z-score)</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a:cs typeface="Calibri"/>
            </a:endParaRPr>
          </a:p>
        </p:txBody>
      </p:sp>
      <p:pic>
        <p:nvPicPr>
          <p:cNvPr id="4" name="Picture 4" descr="Chart, box and whisker chart&#10;&#10;Description automatically generated">
            <a:extLst>
              <a:ext uri="{FF2B5EF4-FFF2-40B4-BE49-F238E27FC236}">
                <a16:creationId xmlns:a16="http://schemas.microsoft.com/office/drawing/2014/main" id="{C62FF5C6-10D9-44C6-AF3E-68B4FCBB6CAA}"/>
              </a:ext>
            </a:extLst>
          </p:cNvPr>
          <p:cNvPicPr>
            <a:picLocks noChangeAspect="1"/>
          </p:cNvPicPr>
          <p:nvPr/>
        </p:nvPicPr>
        <p:blipFill>
          <a:blip r:embed="rId2"/>
          <a:stretch>
            <a:fillRect/>
          </a:stretch>
        </p:blipFill>
        <p:spPr>
          <a:xfrm>
            <a:off x="-4175" y="1362520"/>
            <a:ext cx="5947775" cy="5135044"/>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26885755-5F2C-4709-B87E-3C37EAE1CF73}"/>
              </a:ext>
            </a:extLst>
          </p:cNvPr>
          <p:cNvPicPr>
            <a:picLocks noChangeAspect="1"/>
          </p:cNvPicPr>
          <p:nvPr/>
        </p:nvPicPr>
        <p:blipFill>
          <a:blip r:embed="rId3"/>
          <a:stretch>
            <a:fillRect/>
          </a:stretch>
        </p:blipFill>
        <p:spPr>
          <a:xfrm>
            <a:off x="6352783" y="1358773"/>
            <a:ext cx="5446734" cy="5121659"/>
          </a:xfrm>
          <a:prstGeom prst="rect">
            <a:avLst/>
          </a:prstGeom>
        </p:spPr>
      </p:pic>
    </p:spTree>
    <p:extLst>
      <p:ext uri="{BB962C8B-B14F-4D97-AF65-F5344CB8AC3E}">
        <p14:creationId xmlns:p14="http://schemas.microsoft.com/office/powerpoint/2010/main" val="233056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r>
              <a:rPr lang="en-US" sz="1800" dirty="0">
                <a:cs typeface="Calibri"/>
              </a:rPr>
              <a:t>Employee Index values</a:t>
            </a:r>
          </a:p>
          <a:p>
            <a:pPr marL="914400" lvl="1" indent="-342900" algn="just">
              <a:buChar char="•"/>
            </a:pPr>
            <a:r>
              <a:rPr lang="en-US" sz="1400" dirty="0">
                <a:latin typeface="Consolas"/>
                <a:cs typeface="Calibri"/>
              </a:rPr>
              <a:t>N : 981145
A : 285
F : 282
B : 385
S : 2</a:t>
            </a:r>
            <a:endParaRPr lang="en-US" sz="1400" dirty="0">
              <a:solidFill>
                <a:srgbClr val="000000"/>
              </a:solidFill>
              <a:latin typeface="Calibri"/>
              <a:cs typeface="Calibri"/>
            </a:endParaRPr>
          </a:p>
          <a:p>
            <a:pPr marL="457200" indent="-457200" algn="just">
              <a:buChar char="•"/>
            </a:pPr>
            <a:r>
              <a:rPr lang="en-US" sz="1800" dirty="0">
                <a:solidFill>
                  <a:srgbClr val="000000"/>
                </a:solidFill>
                <a:latin typeface="Consolas"/>
                <a:cs typeface="Calibri"/>
              </a:rPr>
              <a:t>Country values</a:t>
            </a:r>
          </a:p>
          <a:p>
            <a:pPr marL="914400" lvl="1" indent="-342900" algn="just">
              <a:buChar char="•"/>
            </a:pPr>
            <a:r>
              <a:rPr lang="en-US" sz="1400" dirty="0">
                <a:latin typeface="Consolas"/>
                <a:cs typeface="Calibri"/>
              </a:rPr>
              <a:t>ES : 982089
IT : 4
DE : 2
BO : 2
PY : 2</a:t>
            </a:r>
            <a:endParaRPr lang="en-US" sz="1400" dirty="0">
              <a:solidFill>
                <a:srgbClr val="000000"/>
              </a:solidFill>
              <a:latin typeface="Consolas"/>
              <a:cs typeface="Calibri"/>
            </a:endParaRPr>
          </a:p>
          <a:p>
            <a:pPr marL="457200" indent="-457200" algn="just">
              <a:buChar char="•"/>
            </a:pPr>
            <a:r>
              <a:rPr lang="en-US" sz="1800" dirty="0">
                <a:solidFill>
                  <a:srgbClr val="000000"/>
                </a:solidFill>
                <a:latin typeface="Consolas"/>
                <a:cs typeface="Calibri"/>
              </a:rPr>
              <a:t>Customer Type values</a:t>
            </a:r>
          </a:p>
          <a:p>
            <a:pPr marL="914400" lvl="1" indent="-342900" algn="just">
              <a:buChar char="•"/>
            </a:pPr>
            <a:r>
              <a:rPr lang="en-US" sz="1400" dirty="0">
                <a:latin typeface="Consolas"/>
                <a:cs typeface="Calibri"/>
              </a:rPr>
              <a:t>1 : 982095
2 : 2
3 : 2</a:t>
            </a:r>
            <a:endParaRPr lang="en-US" sz="1400" dirty="0">
              <a:solidFill>
                <a:srgbClr val="000000"/>
              </a:solidFill>
              <a:latin typeface="Consolas"/>
              <a:cs typeface="Calibri"/>
            </a:endParaRPr>
          </a:p>
          <a:p>
            <a:pPr marL="457200" indent="-457200" algn="just">
              <a:buChar char="•"/>
            </a:pPr>
            <a:r>
              <a:rPr lang="en-US" sz="1800" dirty="0">
                <a:ea typeface="+mn-lt"/>
                <a:cs typeface="+mn-lt"/>
              </a:rPr>
              <a:t> These column will not be very useful in clustering, as they will introduce bias, and can thus be removed.</a:t>
            </a:r>
            <a:endParaRPr lang="en-US" sz="1800" dirty="0">
              <a:solidFill>
                <a:srgbClr val="000000"/>
              </a:solidFill>
              <a:latin typeface="Consolas"/>
              <a:cs typeface="Calibri"/>
            </a:endParaRPr>
          </a:p>
          <a:p>
            <a:pPr marL="457200" indent="-457200" algn="just">
              <a:buChar char="•"/>
            </a:pPr>
            <a:endParaRPr lang="en-US" sz="1800" dirty="0">
              <a:solidFill>
                <a:srgbClr val="000000"/>
              </a:solidFill>
              <a:latin typeface="Calibri"/>
              <a:cs typeface="Calibri"/>
            </a:endParaRPr>
          </a:p>
          <a:p>
            <a:pPr marL="457200" indent="-457200" algn="just">
              <a:buChar char="•"/>
            </a:pPr>
            <a:endParaRPr lang="en-US" sz="2800" dirty="0">
              <a:solidFill>
                <a:srgbClr val="000000"/>
              </a:solidFill>
              <a:latin typeface="Calibri"/>
              <a:cs typeface="Calibri"/>
            </a:endParaRPr>
          </a:p>
          <a:p>
            <a:pPr marL="457200" indent="-457200" algn="just">
              <a:buChar char="•"/>
            </a:pPr>
            <a:endParaRPr lang="en-US" sz="2800" dirty="0">
              <a:solidFill>
                <a:srgbClr val="FF6600"/>
              </a:solidFill>
              <a:latin typeface="Calibri"/>
              <a:cs typeface="Calibri"/>
            </a:endParaRPr>
          </a:p>
          <a:p>
            <a:pPr marL="914400" lvl="1" algn="just">
              <a:buChar char="•"/>
            </a:pPr>
            <a:endParaRPr lang="en-US" sz="2400" dirty="0">
              <a:solidFill>
                <a:srgbClr val="FF6600"/>
              </a:solidFill>
              <a:latin typeface="Calibri"/>
              <a:cs typeface="Calibri" panose="020F0502020204030204"/>
            </a:endParaRPr>
          </a:p>
          <a:p>
            <a:pPr marL="914400" lvl="1" indent="-457200" algn="just">
              <a:buChar char="•"/>
            </a:pPr>
            <a:endParaRPr lang="en-US" dirty="0">
              <a:solidFill>
                <a:srgbClr val="3B3B3B"/>
              </a:solidFill>
              <a:latin typeface="Lato Extended"/>
              <a:cs typeface="Calibri" panose="020F0502020204030204"/>
            </a:endParaRPr>
          </a:p>
          <a:p>
            <a:pPr marL="914400" lvl="1" indent="-457200" algn="just">
              <a:buChar char="•"/>
            </a:pPr>
            <a:endParaRPr lang="en-US" dirty="0">
              <a:solidFill>
                <a:srgbClr val="3B3B3B"/>
              </a:solidFill>
              <a:latin typeface="Lato Extended"/>
              <a:cs typeface="Calibri" panose="020F0502020204030204"/>
            </a:endParaRPr>
          </a:p>
          <a:p>
            <a:pPr marL="457200" indent="-457200" algn="just">
              <a:buChar char="•"/>
            </a:pPr>
            <a:endParaRPr lang="en-US" sz="2800" dirty="0">
              <a:solidFill>
                <a:srgbClr val="FF6600"/>
              </a:solidFill>
              <a:latin typeface="Calibri" panose="020F0502020204030204"/>
              <a:cs typeface="Calibri" panose="020F0502020204030204"/>
            </a:endParaRPr>
          </a:p>
          <a:p>
            <a:endParaRPr lang="en-US" dirty="0">
              <a:solidFill>
                <a:srgbClr val="FF6600"/>
              </a:solidFill>
              <a:latin typeface="Calibri" panose="020F0502020204030204"/>
              <a:cs typeface="Calibri" panose="020F0502020204030204"/>
            </a:endParaRPr>
          </a:p>
        </p:txBody>
      </p:sp>
    </p:spTree>
    <p:extLst>
      <p:ext uri="{BB962C8B-B14F-4D97-AF65-F5344CB8AC3E}">
        <p14:creationId xmlns:p14="http://schemas.microsoft.com/office/powerpoint/2010/main" val="133129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General Observations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onsolas"/>
              <a:cs typeface="Calibri"/>
            </a:endParaRPr>
          </a:p>
        </p:txBody>
      </p:sp>
      <p:pic>
        <p:nvPicPr>
          <p:cNvPr id="4" name="Picture 4" descr="Chart, bar chart&#10;&#10;Description automatically generated">
            <a:extLst>
              <a:ext uri="{FF2B5EF4-FFF2-40B4-BE49-F238E27FC236}">
                <a16:creationId xmlns:a16="http://schemas.microsoft.com/office/drawing/2014/main" id="{2E113D11-83BB-436B-AFC5-808A0C652F07}"/>
              </a:ext>
            </a:extLst>
          </p:cNvPr>
          <p:cNvPicPr>
            <a:picLocks noChangeAspect="1"/>
          </p:cNvPicPr>
          <p:nvPr/>
        </p:nvPicPr>
        <p:blipFill>
          <a:blip r:embed="rId2"/>
          <a:stretch>
            <a:fillRect/>
          </a:stretch>
        </p:blipFill>
        <p:spPr>
          <a:xfrm>
            <a:off x="2699360" y="1634416"/>
            <a:ext cx="6427938" cy="4893962"/>
          </a:xfrm>
          <a:prstGeom prst="rect">
            <a:avLst/>
          </a:prstGeom>
        </p:spPr>
      </p:pic>
    </p:spTree>
    <p:extLst>
      <p:ext uri="{BB962C8B-B14F-4D97-AF65-F5344CB8AC3E}">
        <p14:creationId xmlns:p14="http://schemas.microsoft.com/office/powerpoint/2010/main" val="2378581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  Background – Customer Segmentation   </vt:lpstr>
      <vt:lpstr>  Data Exploration   </vt:lpstr>
      <vt:lpstr>  NA Values and Outliers   </vt:lpstr>
      <vt:lpstr>  NA Values   </vt:lpstr>
      <vt:lpstr>  Outliers(Using z-score)   </vt:lpstr>
      <vt:lpstr>  Outliers(Using z-score)   </vt:lpstr>
      <vt:lpstr>  General Observations   </vt:lpstr>
      <vt:lpstr>  General Observations   </vt:lpstr>
      <vt:lpstr>  General Observations   </vt:lpstr>
      <vt:lpstr>  General Observations   </vt:lpstr>
      <vt:lpstr>  General Observations   </vt:lpstr>
      <vt:lpstr>  General Observations   </vt:lpstr>
      <vt:lpstr>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517</cp:revision>
  <dcterms:created xsi:type="dcterms:W3CDTF">2013-07-15T20:26:40Z</dcterms:created>
  <dcterms:modified xsi:type="dcterms:W3CDTF">2021-08-14T08:23:20Z</dcterms:modified>
</cp:coreProperties>
</file>