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57" d="100"/>
          <a:sy n="57" d="100"/>
        </p:scale>
        <p:origin x="1651"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r>
              <a:rPr lang="en-US" sz="2800" b="1" dirty="0"/>
              <a:t>26 Jun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Cab(Profits)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5" name="Picture 4" descr="Chart, bar chart&#10;&#10;Description automatically generated">
            <a:extLst>
              <a:ext uri="{FF2B5EF4-FFF2-40B4-BE49-F238E27FC236}">
                <a16:creationId xmlns:a16="http://schemas.microsoft.com/office/drawing/2014/main" id="{1E7D39F5-4C7E-493A-9261-2CD28D32D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1" y="1484152"/>
            <a:ext cx="10506173" cy="5194063"/>
          </a:xfrm>
          <a:prstGeom prst="rect">
            <a:avLst/>
          </a:prstGeom>
        </p:spPr>
      </p:pic>
    </p:spTree>
    <p:extLst>
      <p:ext uri="{BB962C8B-B14F-4D97-AF65-F5344CB8AC3E}">
        <p14:creationId xmlns:p14="http://schemas.microsoft.com/office/powerpoint/2010/main" val="123749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Cab(Profits)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6" name="Picture 5" descr="Chart, line chart&#10;&#10;Description automatically generated">
            <a:extLst>
              <a:ext uri="{FF2B5EF4-FFF2-40B4-BE49-F238E27FC236}">
                <a16:creationId xmlns:a16="http://schemas.microsoft.com/office/drawing/2014/main" id="{2CBADD97-05B4-4B18-90B7-32BB80C0B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913" y="1304365"/>
            <a:ext cx="7774171" cy="4738179"/>
          </a:xfrm>
          <a:prstGeom prst="rect">
            <a:avLst/>
          </a:prstGeom>
        </p:spPr>
      </p:pic>
      <p:sp>
        <p:nvSpPr>
          <p:cNvPr id="7" name="TextBox 6">
            <a:extLst>
              <a:ext uri="{FF2B5EF4-FFF2-40B4-BE49-F238E27FC236}">
                <a16:creationId xmlns:a16="http://schemas.microsoft.com/office/drawing/2014/main" id="{A5ADCB5E-B101-4962-B995-DC778FAFE3C8}"/>
              </a:ext>
            </a:extLst>
          </p:cNvPr>
          <p:cNvSpPr txBox="1"/>
          <p:nvPr/>
        </p:nvSpPr>
        <p:spPr>
          <a:xfrm>
            <a:off x="667868" y="6042544"/>
            <a:ext cx="10762944" cy="646331"/>
          </a:xfrm>
          <a:prstGeom prst="rect">
            <a:avLst/>
          </a:prstGeom>
          <a:noFill/>
        </p:spPr>
        <p:txBody>
          <a:bodyPr wrap="square" rtlCol="0">
            <a:spAutoFit/>
          </a:bodyPr>
          <a:lstStyle/>
          <a:p>
            <a:pPr algn="ctr"/>
            <a:r>
              <a:rPr lang="en-IN" dirty="0"/>
              <a:t>Yellow Cabs make most of their profit in the summer months whereas Pink cab makes most of their profit during the holiday season</a:t>
            </a:r>
            <a:endParaRPr lang="en-GB" dirty="0"/>
          </a:p>
        </p:txBody>
      </p:sp>
    </p:spTree>
    <p:extLst>
      <p:ext uri="{BB962C8B-B14F-4D97-AF65-F5344CB8AC3E}">
        <p14:creationId xmlns:p14="http://schemas.microsoft.com/office/powerpoint/2010/main" val="22381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Cab(Revenue)</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
        <p:nvSpPr>
          <p:cNvPr id="7" name="TextBox 6">
            <a:extLst>
              <a:ext uri="{FF2B5EF4-FFF2-40B4-BE49-F238E27FC236}">
                <a16:creationId xmlns:a16="http://schemas.microsoft.com/office/drawing/2014/main" id="{A5ADCB5E-B101-4962-B995-DC778FAFE3C8}"/>
              </a:ext>
            </a:extLst>
          </p:cNvPr>
          <p:cNvSpPr txBox="1"/>
          <p:nvPr/>
        </p:nvSpPr>
        <p:spPr>
          <a:xfrm>
            <a:off x="667868" y="6042544"/>
            <a:ext cx="10762944" cy="369332"/>
          </a:xfrm>
          <a:prstGeom prst="rect">
            <a:avLst/>
          </a:prstGeom>
          <a:noFill/>
        </p:spPr>
        <p:txBody>
          <a:bodyPr wrap="square" rtlCol="0">
            <a:spAutoFit/>
          </a:bodyPr>
          <a:lstStyle/>
          <a:p>
            <a:pPr algn="ctr"/>
            <a:r>
              <a:rPr lang="en-IN" dirty="0"/>
              <a:t>Yellow Cabs generated more revenue overall and both the companies generated most revenue in January of 2018. </a:t>
            </a:r>
            <a:endParaRPr lang="en-GB" dirty="0"/>
          </a:p>
        </p:txBody>
      </p:sp>
      <p:pic>
        <p:nvPicPr>
          <p:cNvPr id="5" name="Picture 4" descr="Chart, line chart&#10;&#10;Description automatically generated">
            <a:extLst>
              <a:ext uri="{FF2B5EF4-FFF2-40B4-BE49-F238E27FC236}">
                <a16:creationId xmlns:a16="http://schemas.microsoft.com/office/drawing/2014/main" id="{6B09A4DF-4C19-415E-85F4-71064D43A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15624"/>
            <a:ext cx="12192001" cy="4698079"/>
          </a:xfrm>
          <a:prstGeom prst="rect">
            <a:avLst/>
          </a:prstGeom>
        </p:spPr>
      </p:pic>
    </p:spTree>
    <p:extLst>
      <p:ext uri="{BB962C8B-B14F-4D97-AF65-F5344CB8AC3E}">
        <p14:creationId xmlns:p14="http://schemas.microsoft.com/office/powerpoint/2010/main" val="240446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Cab(Revenue)</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6" name="Picture 5" descr="A screenshot of a computer&#10;&#10;Description automatically generated">
            <a:extLst>
              <a:ext uri="{FF2B5EF4-FFF2-40B4-BE49-F238E27FC236}">
                <a16:creationId xmlns:a16="http://schemas.microsoft.com/office/drawing/2014/main" id="{ECCF96D4-B53C-4DAC-A2A4-FB20F978A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768" y="1304365"/>
            <a:ext cx="9044461" cy="5386027"/>
          </a:xfrm>
          <a:prstGeom prst="rect">
            <a:avLst/>
          </a:prstGeom>
        </p:spPr>
      </p:pic>
    </p:spTree>
    <p:extLst>
      <p:ext uri="{BB962C8B-B14F-4D97-AF65-F5344CB8AC3E}">
        <p14:creationId xmlns:p14="http://schemas.microsoft.com/office/powerpoint/2010/main" val="391777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Cab(Revenue)</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5" name="Picture 4" descr="Chart, bar chart&#10;&#10;Description automatically generated">
            <a:extLst>
              <a:ext uri="{FF2B5EF4-FFF2-40B4-BE49-F238E27FC236}">
                <a16:creationId xmlns:a16="http://schemas.microsoft.com/office/drawing/2014/main" id="{8346C405-0BBC-4BA0-AFB0-C645F9463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65" y="1559659"/>
            <a:ext cx="8041341" cy="5043049"/>
          </a:xfrm>
          <a:prstGeom prst="rect">
            <a:avLst/>
          </a:prstGeom>
        </p:spPr>
      </p:pic>
    </p:spTree>
    <p:extLst>
      <p:ext uri="{BB962C8B-B14F-4D97-AF65-F5344CB8AC3E}">
        <p14:creationId xmlns:p14="http://schemas.microsoft.com/office/powerpoint/2010/main" val="368712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a:t>
            </a:r>
            <a:r>
              <a:rPr lang="en-US" sz="5300" dirty="0">
                <a:solidFill>
                  <a:srgbClr val="FF6600"/>
                </a:solidFill>
              </a:rPr>
              <a:t>Yellow vs Pink Cab(Customer Demographics)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6" name="Picture 5" descr="Chart, bar chart&#10;&#10;Description automatically generated">
            <a:extLst>
              <a:ext uri="{FF2B5EF4-FFF2-40B4-BE49-F238E27FC236}">
                <a16:creationId xmlns:a16="http://schemas.microsoft.com/office/drawing/2014/main" id="{21670072-3C30-4DA2-AC88-2A0235E2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175" y="1605420"/>
            <a:ext cx="5005649" cy="5115117"/>
          </a:xfrm>
          <a:prstGeom prst="rect">
            <a:avLst/>
          </a:prstGeom>
        </p:spPr>
      </p:pic>
    </p:spTree>
    <p:extLst>
      <p:ext uri="{BB962C8B-B14F-4D97-AF65-F5344CB8AC3E}">
        <p14:creationId xmlns:p14="http://schemas.microsoft.com/office/powerpoint/2010/main" val="423951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a:t>
            </a:r>
            <a:r>
              <a:rPr lang="en-US" sz="5300" dirty="0">
                <a:solidFill>
                  <a:srgbClr val="FF6600"/>
                </a:solidFill>
              </a:rPr>
              <a:t>Yellow vs Pink Cab(Customer Demographics)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5" name="Picture 4" descr="Chart, bar chart&#10;&#10;Description automatically generated">
            <a:extLst>
              <a:ext uri="{FF2B5EF4-FFF2-40B4-BE49-F238E27FC236}">
                <a16:creationId xmlns:a16="http://schemas.microsoft.com/office/drawing/2014/main" id="{287DFE78-6A12-49F5-ACA2-60606E8F2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807" y="1386544"/>
            <a:ext cx="5399763" cy="5389279"/>
          </a:xfrm>
          <a:prstGeom prst="rect">
            <a:avLst/>
          </a:prstGeom>
        </p:spPr>
      </p:pic>
    </p:spTree>
    <p:extLst>
      <p:ext uri="{BB962C8B-B14F-4D97-AF65-F5344CB8AC3E}">
        <p14:creationId xmlns:p14="http://schemas.microsoft.com/office/powerpoint/2010/main" val="169959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Recommendation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pPr marL="342900" indent="-342900" algn="l">
              <a:buFont typeface="Arial" panose="020B0604020202020204" pitchFamily="34" charset="0"/>
              <a:buChar char="•"/>
            </a:pPr>
            <a:r>
              <a:rPr lang="en-US" dirty="0">
                <a:solidFill>
                  <a:srgbClr val="3B3B3B"/>
                </a:solidFill>
              </a:rPr>
              <a:t>Yellow Cabs have more market share, profit and revenue than Pink Cabs.</a:t>
            </a:r>
          </a:p>
          <a:p>
            <a:pPr marL="342900" indent="-342900" algn="l">
              <a:buFont typeface="Arial" panose="020B0604020202020204" pitchFamily="34" charset="0"/>
              <a:buChar char="•"/>
            </a:pPr>
            <a:r>
              <a:rPr lang="en-US" dirty="0">
                <a:solidFill>
                  <a:srgbClr val="3B3B3B"/>
                </a:solidFill>
              </a:rPr>
              <a:t>By identifying the trends it is noticeable that both the companies perform similarly each year without a clear growth year to year.</a:t>
            </a:r>
          </a:p>
          <a:p>
            <a:pPr marL="342900" indent="-342900" algn="l">
              <a:buFont typeface="Arial" panose="020B0604020202020204" pitchFamily="34" charset="0"/>
              <a:buChar char="•"/>
            </a:pPr>
            <a:r>
              <a:rPr lang="en-US" dirty="0">
                <a:solidFill>
                  <a:srgbClr val="3B3B3B"/>
                </a:solidFill>
              </a:rPr>
              <a:t>Pink cabs have failed to increase their market share and revenue over the years and has remained constant similar to Yellow cabs</a:t>
            </a:r>
          </a:p>
          <a:p>
            <a:pPr marL="342900" indent="-342900" algn="l">
              <a:buFont typeface="Arial" panose="020B0604020202020204" pitchFamily="34" charset="0"/>
              <a:buChar char="•"/>
            </a:pPr>
            <a:r>
              <a:rPr lang="en-US" dirty="0">
                <a:solidFill>
                  <a:srgbClr val="3B3B3B"/>
                </a:solidFill>
              </a:rPr>
              <a:t>For these reasons it is recommended that XYZ invest in Yellow cabs as they are performing much better than Pink Cabs.</a:t>
            </a:r>
          </a:p>
          <a:p>
            <a:pPr marL="342900" indent="-342900" algn="l">
              <a:buFont typeface="Arial" panose="020B0604020202020204" pitchFamily="34" charset="0"/>
              <a:buChar char="•"/>
            </a:pPr>
            <a:r>
              <a:rPr lang="en-US" dirty="0">
                <a:solidFill>
                  <a:srgbClr val="3B3B3B"/>
                </a:solidFill>
              </a:rPr>
              <a:t>It is highly unlikely that Pink Cabs would be able to catch up to Yellow cabs according to this analysis</a:t>
            </a:r>
          </a:p>
          <a:p>
            <a:pPr marL="342900" indent="-342900" algn="l">
              <a:buFont typeface="Arial" panose="020B0604020202020204" pitchFamily="34" charset="0"/>
              <a:buChar char="•"/>
            </a:pPr>
            <a:r>
              <a:rPr lang="en-US" dirty="0">
                <a:solidFill>
                  <a:srgbClr val="3B3B3B"/>
                </a:solidFill>
              </a:rPr>
              <a:t>Finally on the basis of this analysis it is recommended that XYZ invest in Yellow cabs.</a:t>
            </a:r>
          </a:p>
          <a:p>
            <a:pPr marL="342900" indent="-342900" algn="l">
              <a:buFont typeface="Arial" panose="020B0604020202020204" pitchFamily="34" charset="0"/>
              <a:buChar char="•"/>
            </a:pPr>
            <a:endParaRPr lang="en-US" dirty="0">
              <a:solidFill>
                <a:srgbClr val="3B3B3B"/>
              </a:solidFill>
            </a:endParaRPr>
          </a:p>
        </p:txBody>
      </p:sp>
    </p:spTree>
    <p:extLst>
      <p:ext uri="{BB962C8B-B14F-4D97-AF65-F5344CB8AC3E}">
        <p14:creationId xmlns:p14="http://schemas.microsoft.com/office/powerpoint/2010/main" val="97112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a:t>
            </a:r>
            <a:r>
              <a:rPr lang="en-US" sz="5300" dirty="0">
                <a:solidFill>
                  <a:srgbClr val="FF6600"/>
                </a:solidFill>
              </a:rPr>
              <a:t>Background – G2M(cab industry) case study</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rPr>
              <a:t>Objective: </a:t>
            </a:r>
            <a:r>
              <a:rPr lang="en-US" sz="20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457200" indent="-457200" algn="just">
              <a:buFont typeface="Arial" panose="020B0604020202020204" pitchFamily="34" charset="0"/>
              <a:buChar char="•"/>
            </a:pPr>
            <a:endParaRPr lang="en-US" sz="2000" dirty="0">
              <a:solidFill>
                <a:srgbClr val="2D3B45"/>
              </a:solidFill>
              <a:latin typeface="Lato Extended"/>
            </a:endParaRPr>
          </a:p>
          <a:p>
            <a:pPr marL="457200" indent="-457200" algn="just">
              <a:buFont typeface="Arial" panose="020B0604020202020204" pitchFamily="34" charset="0"/>
              <a:buChar char="•"/>
            </a:pPr>
            <a:r>
              <a:rPr lang="en-US" sz="2800" dirty="0">
                <a:solidFill>
                  <a:srgbClr val="FF6600"/>
                </a:solidFill>
                <a:latin typeface="Lato Extended"/>
              </a:rPr>
              <a:t>Contents of this Presentation</a:t>
            </a:r>
          </a:p>
          <a:p>
            <a:pPr marL="914400" lvl="1" indent="-457200" algn="just">
              <a:buFont typeface="Arial" panose="020B0604020202020204" pitchFamily="34" charset="0"/>
              <a:buChar char="•"/>
            </a:pPr>
            <a:r>
              <a:rPr lang="en-US" dirty="0">
                <a:solidFill>
                  <a:srgbClr val="3B3B3B"/>
                </a:solidFill>
                <a:latin typeface="Lato Extended"/>
              </a:rPr>
              <a:t>Data Exploration and Cleaning</a:t>
            </a:r>
          </a:p>
          <a:p>
            <a:pPr marL="914400" lvl="1" indent="-457200" algn="just">
              <a:buFont typeface="Arial" panose="020B0604020202020204" pitchFamily="34" charset="0"/>
              <a:buChar char="•"/>
            </a:pPr>
            <a:r>
              <a:rPr lang="en-US" dirty="0">
                <a:solidFill>
                  <a:srgbClr val="3B3B3B"/>
                </a:solidFill>
                <a:latin typeface="Lato Extended"/>
              </a:rPr>
              <a:t>Analysis</a:t>
            </a:r>
          </a:p>
          <a:p>
            <a:pPr marL="914400" lvl="1" indent="-457200" algn="just">
              <a:buFont typeface="Arial" panose="020B0604020202020204" pitchFamily="34" charset="0"/>
              <a:buChar char="•"/>
            </a:pPr>
            <a:r>
              <a:rPr lang="en-US" dirty="0">
                <a:solidFill>
                  <a:srgbClr val="3B3B3B"/>
                </a:solidFill>
                <a:latin typeface="Lato Extended"/>
              </a:rPr>
              <a:t>Findings</a:t>
            </a:r>
          </a:p>
          <a:p>
            <a:pPr marL="914400" lvl="1" indent="-457200" algn="just">
              <a:buFont typeface="Arial" panose="020B0604020202020204" pitchFamily="34" charset="0"/>
              <a:buChar char="•"/>
            </a:pPr>
            <a:r>
              <a:rPr lang="en-US" dirty="0">
                <a:solidFill>
                  <a:srgbClr val="3B3B3B"/>
                </a:solidFill>
                <a:latin typeface="Lato Extended"/>
              </a:rPr>
              <a:t>Recommendations</a:t>
            </a:r>
          </a:p>
          <a:p>
            <a:pPr marL="914400" lvl="1" indent="-457200" algn="just">
              <a:buFont typeface="Arial" panose="020B0604020202020204" pitchFamily="34" charset="0"/>
              <a:buChar char="•"/>
            </a:pPr>
            <a:endParaRPr lang="en-US" dirty="0">
              <a:solidFill>
                <a:srgbClr val="3B3B3B"/>
              </a:solidFill>
              <a:latin typeface="Lato Extended"/>
            </a:endParaRPr>
          </a:p>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104610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Data Exploration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pPr marL="914400" lvl="1" indent="-457200" algn="just">
              <a:buFont typeface="Arial" panose="020B0604020202020204" pitchFamily="34" charset="0"/>
              <a:buChar char="•"/>
            </a:pPr>
            <a:r>
              <a:rPr lang="en-US" sz="2400" dirty="0">
                <a:solidFill>
                  <a:srgbClr val="3B3B3B"/>
                </a:solidFill>
                <a:latin typeface="Lato Extended"/>
              </a:rPr>
              <a:t>Final dataset </a:t>
            </a:r>
          </a:p>
          <a:p>
            <a:pPr marL="1371600" lvl="2" indent="-457200" algn="just">
              <a:buFont typeface="Arial" panose="020B0604020202020204" pitchFamily="34" charset="0"/>
              <a:buChar char="•"/>
            </a:pPr>
            <a:r>
              <a:rPr lang="en-US" sz="2200" dirty="0">
                <a:solidFill>
                  <a:srgbClr val="3B3B3B"/>
                </a:solidFill>
                <a:latin typeface="Lato Extended"/>
              </a:rPr>
              <a:t>12 instances</a:t>
            </a:r>
          </a:p>
          <a:p>
            <a:pPr marL="1371600" lvl="2" indent="-457200" algn="just">
              <a:buFont typeface="Arial" panose="020B0604020202020204" pitchFamily="34" charset="0"/>
              <a:buChar char="•"/>
            </a:pPr>
            <a:r>
              <a:rPr lang="en-US" sz="2200" dirty="0">
                <a:solidFill>
                  <a:srgbClr val="3B3B3B"/>
                </a:solidFill>
                <a:latin typeface="Lato Extended"/>
              </a:rPr>
              <a:t>359392</a:t>
            </a:r>
          </a:p>
          <a:p>
            <a:pPr marL="1371600" lvl="2" indent="-457200" algn="just">
              <a:buFont typeface="Arial" panose="020B0604020202020204" pitchFamily="34" charset="0"/>
              <a:buChar char="•"/>
            </a:pPr>
            <a:endParaRPr lang="en-US" sz="2200" dirty="0">
              <a:solidFill>
                <a:srgbClr val="3B3B3B"/>
              </a:solidFill>
              <a:latin typeface="Lato Extended"/>
            </a:endParaRPr>
          </a:p>
          <a:p>
            <a:pPr marL="914400" lvl="1" indent="-457200" algn="just">
              <a:buFont typeface="Arial" panose="020B0604020202020204" pitchFamily="34" charset="0"/>
              <a:buChar char="•"/>
            </a:pPr>
            <a:r>
              <a:rPr lang="en-US" sz="2400" dirty="0">
                <a:solidFill>
                  <a:srgbClr val="3B3B3B"/>
                </a:solidFill>
                <a:latin typeface="Lato Extended"/>
              </a:rPr>
              <a:t>Actions Performed</a:t>
            </a:r>
          </a:p>
          <a:p>
            <a:pPr marL="1371600" lvl="2" indent="-457200" algn="just">
              <a:buFont typeface="Arial" panose="020B0604020202020204" pitchFamily="34" charset="0"/>
              <a:buChar char="•"/>
            </a:pPr>
            <a:r>
              <a:rPr lang="en-US" sz="2200" dirty="0">
                <a:solidFill>
                  <a:srgbClr val="3B3B3B"/>
                </a:solidFill>
                <a:latin typeface="Lato Extended"/>
              </a:rPr>
              <a:t>Time period selected only from 31/01/2016 to 31/01/2018</a:t>
            </a:r>
          </a:p>
          <a:p>
            <a:pPr marL="1371600" lvl="2" indent="-457200" algn="just">
              <a:buFont typeface="Arial" panose="020B0604020202020204" pitchFamily="34" charset="0"/>
              <a:buChar char="•"/>
            </a:pPr>
            <a:r>
              <a:rPr lang="en-US" sz="2200" dirty="0">
                <a:solidFill>
                  <a:srgbClr val="3B3B3B"/>
                </a:solidFill>
                <a:latin typeface="Lato Extended"/>
              </a:rPr>
              <a:t>Data Cleaned and Processed</a:t>
            </a:r>
          </a:p>
          <a:p>
            <a:pPr marL="1371600" lvl="2" indent="-457200" algn="just">
              <a:buFont typeface="Arial" panose="020B0604020202020204" pitchFamily="34" charset="0"/>
              <a:buChar char="•"/>
            </a:pPr>
            <a:r>
              <a:rPr lang="en-US" sz="2200" dirty="0">
                <a:solidFill>
                  <a:srgbClr val="3B3B3B"/>
                </a:solidFill>
                <a:latin typeface="Lato Extended"/>
              </a:rPr>
              <a:t>No outliers or empty data in the final dataset</a:t>
            </a:r>
            <a:endParaRPr lang="en-US" sz="2000" dirty="0">
              <a:solidFill>
                <a:srgbClr val="3B3B3B"/>
              </a:solidFill>
              <a:latin typeface="Lato Extended"/>
            </a:endParaRPr>
          </a:p>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5490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General Observations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5" name="Picture 4" descr="Chart, histogram&#10;&#10;Description automatically generated">
            <a:extLst>
              <a:ext uri="{FF2B5EF4-FFF2-40B4-BE49-F238E27FC236}">
                <a16:creationId xmlns:a16="http://schemas.microsoft.com/office/drawing/2014/main" id="{FB1A6E5E-F9B6-4719-A522-8BDADE924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2" y="1304365"/>
            <a:ext cx="12137858" cy="4961964"/>
          </a:xfrm>
          <a:prstGeom prst="rect">
            <a:avLst/>
          </a:prstGeom>
        </p:spPr>
      </p:pic>
      <p:sp>
        <p:nvSpPr>
          <p:cNvPr id="7" name="TextBox 6">
            <a:extLst>
              <a:ext uri="{FF2B5EF4-FFF2-40B4-BE49-F238E27FC236}">
                <a16:creationId xmlns:a16="http://schemas.microsoft.com/office/drawing/2014/main" id="{08325EB9-DEE6-4CFC-9FC7-B0C816DB35D7}"/>
              </a:ext>
            </a:extLst>
          </p:cNvPr>
          <p:cNvSpPr txBox="1"/>
          <p:nvPr/>
        </p:nvSpPr>
        <p:spPr>
          <a:xfrm>
            <a:off x="578224" y="5977035"/>
            <a:ext cx="10945908" cy="672620"/>
          </a:xfrm>
          <a:prstGeom prst="rect">
            <a:avLst/>
          </a:prstGeom>
          <a:noFill/>
        </p:spPr>
        <p:txBody>
          <a:bodyPr wrap="square">
            <a:spAutoFit/>
          </a:bodyPr>
          <a:lstStyle/>
          <a:p>
            <a:pPr algn="ctr">
              <a:lnSpc>
                <a:spcPct val="250000"/>
              </a:lnSpc>
            </a:pPr>
            <a:r>
              <a:rPr lang="en-IN" sz="1800" dirty="0">
                <a:solidFill>
                  <a:srgbClr val="3B3B3B"/>
                </a:solidFill>
              </a:rPr>
              <a:t>New York appears to be the busiest city with the most number of transactions</a:t>
            </a:r>
          </a:p>
        </p:txBody>
      </p:sp>
    </p:spTree>
    <p:extLst>
      <p:ext uri="{BB962C8B-B14F-4D97-AF65-F5344CB8AC3E}">
        <p14:creationId xmlns:p14="http://schemas.microsoft.com/office/powerpoint/2010/main" val="174412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General Observations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6" name="Picture 5" descr="Chart&#10;&#10;Description automatically generated">
            <a:extLst>
              <a:ext uri="{FF2B5EF4-FFF2-40B4-BE49-F238E27FC236}">
                <a16:creationId xmlns:a16="http://schemas.microsoft.com/office/drawing/2014/main" id="{D0CEF1D4-C467-42D7-A59C-2EFDB5EBF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2" y="1304365"/>
            <a:ext cx="12192000" cy="4746811"/>
          </a:xfrm>
          <a:prstGeom prst="rect">
            <a:avLst/>
          </a:prstGeom>
        </p:spPr>
      </p:pic>
      <p:sp>
        <p:nvSpPr>
          <p:cNvPr id="8" name="TextBox 7">
            <a:extLst>
              <a:ext uri="{FF2B5EF4-FFF2-40B4-BE49-F238E27FC236}">
                <a16:creationId xmlns:a16="http://schemas.microsoft.com/office/drawing/2014/main" id="{CEE2766D-6849-4D4D-A6C7-E92F7B72FAFC}"/>
              </a:ext>
            </a:extLst>
          </p:cNvPr>
          <p:cNvSpPr txBox="1"/>
          <p:nvPr/>
        </p:nvSpPr>
        <p:spPr>
          <a:xfrm>
            <a:off x="578224" y="6051176"/>
            <a:ext cx="10945908" cy="672620"/>
          </a:xfrm>
          <a:prstGeom prst="rect">
            <a:avLst/>
          </a:prstGeom>
          <a:noFill/>
        </p:spPr>
        <p:txBody>
          <a:bodyPr wrap="square">
            <a:spAutoFit/>
          </a:bodyPr>
          <a:lstStyle/>
          <a:p>
            <a:pPr algn="ctr">
              <a:lnSpc>
                <a:spcPct val="250000"/>
              </a:lnSpc>
            </a:pPr>
            <a:r>
              <a:rPr lang="en-IN" sz="1800" dirty="0">
                <a:solidFill>
                  <a:srgbClr val="3B3B3B"/>
                </a:solidFill>
              </a:rPr>
              <a:t>The top 5 cities have much larger users and transactions than all the other cities</a:t>
            </a:r>
          </a:p>
        </p:txBody>
      </p:sp>
    </p:spTree>
    <p:extLst>
      <p:ext uri="{BB962C8B-B14F-4D97-AF65-F5344CB8AC3E}">
        <p14:creationId xmlns:p14="http://schemas.microsoft.com/office/powerpoint/2010/main" val="391215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General Observations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a:solidFill>
                <a:srgbClr val="FF6600"/>
              </a:solidFill>
            </a:endParaRPr>
          </a:p>
          <a:p>
            <a:endParaRPr lang="en-US" dirty="0">
              <a:solidFill>
                <a:srgbClr val="FF6600"/>
              </a:solidFill>
            </a:endParaRPr>
          </a:p>
        </p:txBody>
      </p:sp>
      <p:pic>
        <p:nvPicPr>
          <p:cNvPr id="5" name="Picture 4" descr="Chart, pie chart&#10;&#10;Description automatically generated">
            <a:extLst>
              <a:ext uri="{FF2B5EF4-FFF2-40B4-BE49-F238E27FC236}">
                <a16:creationId xmlns:a16="http://schemas.microsoft.com/office/drawing/2014/main" id="{B03EF021-24C2-44FD-9D9B-7B44D94B4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67" y="1860192"/>
            <a:ext cx="5218669" cy="3693442"/>
          </a:xfrm>
          <a:prstGeom prst="rect">
            <a:avLst/>
          </a:prstGeom>
        </p:spPr>
      </p:pic>
      <p:pic>
        <p:nvPicPr>
          <p:cNvPr id="7" name="Picture 6">
            <a:extLst>
              <a:ext uri="{FF2B5EF4-FFF2-40B4-BE49-F238E27FC236}">
                <a16:creationId xmlns:a16="http://schemas.microsoft.com/office/drawing/2014/main" id="{939B4E94-7C12-408E-910A-42B1F6ECEB36}"/>
              </a:ext>
            </a:extLst>
          </p:cNvPr>
          <p:cNvPicPr>
            <a:picLocks noChangeAspect="1"/>
          </p:cNvPicPr>
          <p:nvPr/>
        </p:nvPicPr>
        <p:blipFill>
          <a:blip r:embed="rId3"/>
          <a:stretch>
            <a:fillRect/>
          </a:stretch>
        </p:blipFill>
        <p:spPr>
          <a:xfrm>
            <a:off x="6652526" y="1860191"/>
            <a:ext cx="5156046" cy="3693443"/>
          </a:xfrm>
          <a:prstGeom prst="rect">
            <a:avLst/>
          </a:prstGeom>
        </p:spPr>
      </p:pic>
    </p:spTree>
    <p:extLst>
      <p:ext uri="{BB962C8B-B14F-4D97-AF65-F5344CB8AC3E}">
        <p14:creationId xmlns:p14="http://schemas.microsoft.com/office/powerpoint/2010/main" val="225422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pic>
        <p:nvPicPr>
          <p:cNvPr id="6" name="Picture 5" descr="Chart, pie chart&#10;&#10;Description automatically generated">
            <a:extLst>
              <a:ext uri="{FF2B5EF4-FFF2-40B4-BE49-F238E27FC236}">
                <a16:creationId xmlns:a16="http://schemas.microsoft.com/office/drawing/2014/main" id="{B4EED7A8-865A-45F8-9D13-58AE54CAC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345" y="1860192"/>
            <a:ext cx="4433310" cy="3137615"/>
          </a:xfrm>
          <a:prstGeom prst="rect">
            <a:avLst/>
          </a:prstGeom>
        </p:spPr>
      </p:pic>
      <p:sp>
        <p:nvSpPr>
          <p:cNvPr id="8" name="TextBox 7">
            <a:extLst>
              <a:ext uri="{FF2B5EF4-FFF2-40B4-BE49-F238E27FC236}">
                <a16:creationId xmlns:a16="http://schemas.microsoft.com/office/drawing/2014/main" id="{BD68C353-1910-4F14-93B7-543E535ACC74}"/>
              </a:ext>
            </a:extLst>
          </p:cNvPr>
          <p:cNvSpPr txBox="1"/>
          <p:nvPr/>
        </p:nvSpPr>
        <p:spPr>
          <a:xfrm flipH="1">
            <a:off x="623045" y="5697072"/>
            <a:ext cx="10945907" cy="461665"/>
          </a:xfrm>
          <a:prstGeom prst="rect">
            <a:avLst/>
          </a:prstGeom>
          <a:noFill/>
        </p:spPr>
        <p:txBody>
          <a:bodyPr wrap="square" rtlCol="0">
            <a:spAutoFit/>
          </a:bodyPr>
          <a:lstStyle/>
          <a:p>
            <a:pPr algn="ctr"/>
            <a:r>
              <a:rPr lang="en-IN" sz="2400" dirty="0"/>
              <a:t>Yellow Cab have more market share than Pink Cab</a:t>
            </a:r>
            <a:endParaRPr lang="en-GB" sz="2400" dirty="0"/>
          </a:p>
        </p:txBody>
      </p:sp>
    </p:spTree>
    <p:extLst>
      <p:ext uri="{BB962C8B-B14F-4D97-AF65-F5344CB8AC3E}">
        <p14:creationId xmlns:p14="http://schemas.microsoft.com/office/powerpoint/2010/main" val="36094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
        <p:nvSpPr>
          <p:cNvPr id="8" name="TextBox 7">
            <a:extLst>
              <a:ext uri="{FF2B5EF4-FFF2-40B4-BE49-F238E27FC236}">
                <a16:creationId xmlns:a16="http://schemas.microsoft.com/office/drawing/2014/main" id="{BD68C353-1910-4F14-93B7-543E535ACC74}"/>
              </a:ext>
            </a:extLst>
          </p:cNvPr>
          <p:cNvSpPr txBox="1"/>
          <p:nvPr/>
        </p:nvSpPr>
        <p:spPr>
          <a:xfrm flipH="1">
            <a:off x="623045" y="6248401"/>
            <a:ext cx="10945907" cy="461665"/>
          </a:xfrm>
          <a:prstGeom prst="rect">
            <a:avLst/>
          </a:prstGeom>
          <a:noFill/>
        </p:spPr>
        <p:txBody>
          <a:bodyPr wrap="square" rtlCol="0">
            <a:spAutoFit/>
          </a:bodyPr>
          <a:lstStyle/>
          <a:p>
            <a:pPr algn="ctr"/>
            <a:r>
              <a:rPr lang="en-IN" sz="2400" dirty="0"/>
              <a:t>Yellow cab has more users in most of the cities</a:t>
            </a:r>
            <a:endParaRPr lang="en-GB" sz="2400" dirty="0"/>
          </a:p>
        </p:txBody>
      </p:sp>
      <p:pic>
        <p:nvPicPr>
          <p:cNvPr id="5" name="Picture 4" descr="Chart, bar chart&#10;&#10;Description automatically generated">
            <a:extLst>
              <a:ext uri="{FF2B5EF4-FFF2-40B4-BE49-F238E27FC236}">
                <a16:creationId xmlns:a16="http://schemas.microsoft.com/office/drawing/2014/main" id="{A2732B3B-FE65-44E5-9160-2F531F563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365"/>
            <a:ext cx="12192000" cy="4944036"/>
          </a:xfrm>
          <a:prstGeom prst="rect">
            <a:avLst/>
          </a:prstGeom>
        </p:spPr>
      </p:pic>
    </p:spTree>
    <p:extLst>
      <p:ext uri="{BB962C8B-B14F-4D97-AF65-F5344CB8AC3E}">
        <p14:creationId xmlns:p14="http://schemas.microsoft.com/office/powerpoint/2010/main" val="147264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dirty="0">
                <a:solidFill>
                  <a:srgbClr val="FF6600"/>
                </a:solidFill>
              </a:rPr>
              <a:t>  </a:t>
            </a:r>
            <a:r>
              <a:rPr lang="en-US" sz="5300" dirty="0">
                <a:solidFill>
                  <a:srgbClr val="FF6600"/>
                </a:solidFill>
              </a:rPr>
              <a:t>Yellow vs Pink Cab</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a:normAutofit/>
          </a:bodyPr>
          <a:lstStyle/>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
        <p:nvSpPr>
          <p:cNvPr id="8" name="TextBox 7">
            <a:extLst>
              <a:ext uri="{FF2B5EF4-FFF2-40B4-BE49-F238E27FC236}">
                <a16:creationId xmlns:a16="http://schemas.microsoft.com/office/drawing/2014/main" id="{BD68C353-1910-4F14-93B7-543E535ACC74}"/>
              </a:ext>
            </a:extLst>
          </p:cNvPr>
          <p:cNvSpPr txBox="1"/>
          <p:nvPr/>
        </p:nvSpPr>
        <p:spPr>
          <a:xfrm flipH="1">
            <a:off x="623045" y="6248401"/>
            <a:ext cx="10945907" cy="461665"/>
          </a:xfrm>
          <a:prstGeom prst="rect">
            <a:avLst/>
          </a:prstGeom>
          <a:noFill/>
        </p:spPr>
        <p:txBody>
          <a:bodyPr wrap="square" rtlCol="0">
            <a:spAutoFit/>
          </a:bodyPr>
          <a:lstStyle/>
          <a:p>
            <a:pPr algn="ctr"/>
            <a:r>
              <a:rPr lang="en-IN" sz="2400" dirty="0"/>
              <a:t>Yellow cab has more transactions on average every month </a:t>
            </a:r>
          </a:p>
        </p:txBody>
      </p:sp>
      <p:pic>
        <p:nvPicPr>
          <p:cNvPr id="6" name="Picture 5" descr="Chart, line chart&#10;&#10;Description automatically generated">
            <a:extLst>
              <a:ext uri="{FF2B5EF4-FFF2-40B4-BE49-F238E27FC236}">
                <a16:creationId xmlns:a16="http://schemas.microsoft.com/office/drawing/2014/main" id="{45F09067-FB93-499F-96EB-EE9874DEC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695" y="1510222"/>
            <a:ext cx="7926606" cy="4738179"/>
          </a:xfrm>
          <a:prstGeom prst="rect">
            <a:avLst/>
          </a:prstGeom>
        </p:spPr>
      </p:pic>
    </p:spTree>
    <p:extLst>
      <p:ext uri="{BB962C8B-B14F-4D97-AF65-F5344CB8AC3E}">
        <p14:creationId xmlns:p14="http://schemas.microsoft.com/office/powerpoint/2010/main" val="7805119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Retrospect</Template>
  <TotalTime>91</TotalTime>
  <Words>428</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 Extended</vt:lpstr>
      <vt:lpstr>Office Theme</vt:lpstr>
      <vt:lpstr>PowerPoint Presentation</vt:lpstr>
      <vt:lpstr>  Background – G2M(cab industry) case study   </vt:lpstr>
      <vt:lpstr>  Data Exploration</vt:lpstr>
      <vt:lpstr>  General Observations</vt:lpstr>
      <vt:lpstr>  General Observations</vt:lpstr>
      <vt:lpstr>  General Observations</vt:lpstr>
      <vt:lpstr>  Yellow vs Pink Cab</vt:lpstr>
      <vt:lpstr>  Yellow vs Pink Cab</vt:lpstr>
      <vt:lpstr>  Yellow vs Pink Cab</vt:lpstr>
      <vt:lpstr>  Yellow vs Pink Cab(Profits)</vt:lpstr>
      <vt:lpstr>  Yellow vs Pink Cab(Profits)</vt:lpstr>
      <vt:lpstr>  Yellow vs Pink Cab(Revenue)</vt:lpstr>
      <vt:lpstr>  Yellow vs Pink Cab(Revenue)</vt:lpstr>
      <vt:lpstr>  Yellow vs Pink Cab(Revenue)</vt:lpstr>
      <vt:lpstr>  Yellow vs Pink Cab(Customer Demographics)</vt:lpstr>
      <vt:lpstr>  Yellow vs Pink Cab(Customer Demographics)</vt:lpstr>
      <vt:lpstr>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uthejgoud thigulla</dc:creator>
  <cp:lastModifiedBy>uthejgoud thigulla</cp:lastModifiedBy>
  <cp:revision>28</cp:revision>
  <dcterms:created xsi:type="dcterms:W3CDTF">2021-06-26T14:04:16Z</dcterms:created>
  <dcterms:modified xsi:type="dcterms:W3CDTF">2021-06-26T15:35:39Z</dcterms:modified>
</cp:coreProperties>
</file>