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72" r:id="rId5"/>
    <p:sldId id="259" r:id="rId6"/>
    <p:sldId id="261" r:id="rId7"/>
    <p:sldId id="263" r:id="rId8"/>
    <p:sldId id="266" r:id="rId9"/>
    <p:sldId id="260" r:id="rId10"/>
    <p:sldId id="265" r:id="rId11"/>
    <p:sldId id="264" r:id="rId12"/>
    <p:sldId id="268" r:id="rId13"/>
    <p:sldId id="267" r:id="rId14"/>
    <p:sldId id="270" r:id="rId15"/>
    <p:sldId id="269"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7A111-8195-6932-7E60-1AA3D6263CA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32B3BFD-B5A7-CE8C-7645-035F49F48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30839FF-F51B-32C5-4844-AF72C328FD1B}"/>
              </a:ext>
            </a:extLst>
          </p:cNvPr>
          <p:cNvSpPr>
            <a:spLocks noGrp="1"/>
          </p:cNvSpPr>
          <p:nvPr>
            <p:ph type="dt" sz="half" idx="10"/>
          </p:nvPr>
        </p:nvSpPr>
        <p:spPr/>
        <p:txBody>
          <a:bodyPr/>
          <a:lstStyle/>
          <a:p>
            <a:fld id="{466603E3-F44F-40D0-AF21-C6E21982627F}" type="datetimeFigureOut">
              <a:rPr lang="en-GB" smtClean="0"/>
              <a:t>14/07/2025</a:t>
            </a:fld>
            <a:endParaRPr lang="en-GB"/>
          </a:p>
        </p:txBody>
      </p:sp>
      <p:sp>
        <p:nvSpPr>
          <p:cNvPr id="5" name="Footer Placeholder 4">
            <a:extLst>
              <a:ext uri="{FF2B5EF4-FFF2-40B4-BE49-F238E27FC236}">
                <a16:creationId xmlns:a16="http://schemas.microsoft.com/office/drawing/2014/main" id="{9154232B-1B56-9659-D223-9DB9280D803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A1D9CDE-3988-A8D2-A83C-6EA26F878DCA}"/>
              </a:ext>
            </a:extLst>
          </p:cNvPr>
          <p:cNvSpPr>
            <a:spLocks noGrp="1"/>
          </p:cNvSpPr>
          <p:nvPr>
            <p:ph type="sldNum" sz="quarter" idx="12"/>
          </p:nvPr>
        </p:nvSpPr>
        <p:spPr/>
        <p:txBody>
          <a:bodyPr/>
          <a:lstStyle/>
          <a:p>
            <a:fld id="{F3730951-4C91-4CFC-8A49-9BA9D09C0E8F}" type="slidenum">
              <a:rPr lang="en-GB" smtClean="0"/>
              <a:t>‹#›</a:t>
            </a:fld>
            <a:endParaRPr lang="en-GB"/>
          </a:p>
        </p:txBody>
      </p:sp>
    </p:spTree>
    <p:extLst>
      <p:ext uri="{BB962C8B-B14F-4D97-AF65-F5344CB8AC3E}">
        <p14:creationId xmlns:p14="http://schemas.microsoft.com/office/powerpoint/2010/main" val="3598187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2D1C2-960B-651E-6EE2-841FBD6A4CA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4C6F80-BF4D-584F-FA7A-80CE84771B0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59944F-9A3E-AAC6-BBE1-5A4FF778D59B}"/>
              </a:ext>
            </a:extLst>
          </p:cNvPr>
          <p:cNvSpPr>
            <a:spLocks noGrp="1"/>
          </p:cNvSpPr>
          <p:nvPr>
            <p:ph type="dt" sz="half" idx="10"/>
          </p:nvPr>
        </p:nvSpPr>
        <p:spPr/>
        <p:txBody>
          <a:bodyPr/>
          <a:lstStyle/>
          <a:p>
            <a:fld id="{466603E3-F44F-40D0-AF21-C6E21982627F}" type="datetimeFigureOut">
              <a:rPr lang="en-GB" smtClean="0"/>
              <a:t>14/07/2025</a:t>
            </a:fld>
            <a:endParaRPr lang="en-GB"/>
          </a:p>
        </p:txBody>
      </p:sp>
      <p:sp>
        <p:nvSpPr>
          <p:cNvPr id="5" name="Footer Placeholder 4">
            <a:extLst>
              <a:ext uri="{FF2B5EF4-FFF2-40B4-BE49-F238E27FC236}">
                <a16:creationId xmlns:a16="http://schemas.microsoft.com/office/drawing/2014/main" id="{631CF4B2-8C87-579B-DB6B-6C67901DA7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154F878-8C35-CEB2-15CD-A77D69C825D8}"/>
              </a:ext>
            </a:extLst>
          </p:cNvPr>
          <p:cNvSpPr>
            <a:spLocks noGrp="1"/>
          </p:cNvSpPr>
          <p:nvPr>
            <p:ph type="sldNum" sz="quarter" idx="12"/>
          </p:nvPr>
        </p:nvSpPr>
        <p:spPr/>
        <p:txBody>
          <a:bodyPr/>
          <a:lstStyle/>
          <a:p>
            <a:fld id="{F3730951-4C91-4CFC-8A49-9BA9D09C0E8F}" type="slidenum">
              <a:rPr lang="en-GB" smtClean="0"/>
              <a:t>‹#›</a:t>
            </a:fld>
            <a:endParaRPr lang="en-GB"/>
          </a:p>
        </p:txBody>
      </p:sp>
    </p:spTree>
    <p:extLst>
      <p:ext uri="{BB962C8B-B14F-4D97-AF65-F5344CB8AC3E}">
        <p14:creationId xmlns:p14="http://schemas.microsoft.com/office/powerpoint/2010/main" val="14505238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3500AB-98A2-4269-D9A7-46BD84887E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8D909AD-33B9-9C4E-9766-0622C85059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8D0B971-3E4B-3152-E802-BE7467D9C1AB}"/>
              </a:ext>
            </a:extLst>
          </p:cNvPr>
          <p:cNvSpPr>
            <a:spLocks noGrp="1"/>
          </p:cNvSpPr>
          <p:nvPr>
            <p:ph type="dt" sz="half" idx="10"/>
          </p:nvPr>
        </p:nvSpPr>
        <p:spPr/>
        <p:txBody>
          <a:bodyPr/>
          <a:lstStyle/>
          <a:p>
            <a:fld id="{466603E3-F44F-40D0-AF21-C6E21982627F}" type="datetimeFigureOut">
              <a:rPr lang="en-GB" smtClean="0"/>
              <a:t>14/07/2025</a:t>
            </a:fld>
            <a:endParaRPr lang="en-GB"/>
          </a:p>
        </p:txBody>
      </p:sp>
      <p:sp>
        <p:nvSpPr>
          <p:cNvPr id="5" name="Footer Placeholder 4">
            <a:extLst>
              <a:ext uri="{FF2B5EF4-FFF2-40B4-BE49-F238E27FC236}">
                <a16:creationId xmlns:a16="http://schemas.microsoft.com/office/drawing/2014/main" id="{30BEA1E3-EA8D-F0C2-B162-EF3349749DB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F0E9C6-B391-D08A-B2CE-83B4088203AF}"/>
              </a:ext>
            </a:extLst>
          </p:cNvPr>
          <p:cNvSpPr>
            <a:spLocks noGrp="1"/>
          </p:cNvSpPr>
          <p:nvPr>
            <p:ph type="sldNum" sz="quarter" idx="12"/>
          </p:nvPr>
        </p:nvSpPr>
        <p:spPr/>
        <p:txBody>
          <a:bodyPr/>
          <a:lstStyle/>
          <a:p>
            <a:fld id="{F3730951-4C91-4CFC-8A49-9BA9D09C0E8F}" type="slidenum">
              <a:rPr lang="en-GB" smtClean="0"/>
              <a:t>‹#›</a:t>
            </a:fld>
            <a:endParaRPr lang="en-GB"/>
          </a:p>
        </p:txBody>
      </p:sp>
    </p:spTree>
    <p:extLst>
      <p:ext uri="{BB962C8B-B14F-4D97-AF65-F5344CB8AC3E}">
        <p14:creationId xmlns:p14="http://schemas.microsoft.com/office/powerpoint/2010/main" val="2918306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959EE-6F23-4B97-4005-E8922131FBC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79CE92F-5FF6-CDB2-F363-D21EB8F89A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4D498BC-AABC-E6C4-AD1D-555F90DC49D7}"/>
              </a:ext>
            </a:extLst>
          </p:cNvPr>
          <p:cNvSpPr>
            <a:spLocks noGrp="1"/>
          </p:cNvSpPr>
          <p:nvPr>
            <p:ph type="dt" sz="half" idx="10"/>
          </p:nvPr>
        </p:nvSpPr>
        <p:spPr/>
        <p:txBody>
          <a:bodyPr/>
          <a:lstStyle/>
          <a:p>
            <a:fld id="{466603E3-F44F-40D0-AF21-C6E21982627F}" type="datetimeFigureOut">
              <a:rPr lang="en-GB" smtClean="0"/>
              <a:t>14/07/2025</a:t>
            </a:fld>
            <a:endParaRPr lang="en-GB"/>
          </a:p>
        </p:txBody>
      </p:sp>
      <p:sp>
        <p:nvSpPr>
          <p:cNvPr id="5" name="Footer Placeholder 4">
            <a:extLst>
              <a:ext uri="{FF2B5EF4-FFF2-40B4-BE49-F238E27FC236}">
                <a16:creationId xmlns:a16="http://schemas.microsoft.com/office/drawing/2014/main" id="{E18A8A54-EF8F-F640-BD17-EDFEE3DFD5A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5F60EC-282A-FE00-182D-90C218F63547}"/>
              </a:ext>
            </a:extLst>
          </p:cNvPr>
          <p:cNvSpPr>
            <a:spLocks noGrp="1"/>
          </p:cNvSpPr>
          <p:nvPr>
            <p:ph type="sldNum" sz="quarter" idx="12"/>
          </p:nvPr>
        </p:nvSpPr>
        <p:spPr/>
        <p:txBody>
          <a:bodyPr/>
          <a:lstStyle/>
          <a:p>
            <a:fld id="{F3730951-4C91-4CFC-8A49-9BA9D09C0E8F}" type="slidenum">
              <a:rPr lang="en-GB" smtClean="0"/>
              <a:t>‹#›</a:t>
            </a:fld>
            <a:endParaRPr lang="en-GB"/>
          </a:p>
        </p:txBody>
      </p:sp>
    </p:spTree>
    <p:extLst>
      <p:ext uri="{BB962C8B-B14F-4D97-AF65-F5344CB8AC3E}">
        <p14:creationId xmlns:p14="http://schemas.microsoft.com/office/powerpoint/2010/main" val="110781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FD4DD-8E54-BC75-4385-E55AD7FBE8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01525D05-7A94-1ECB-DAFB-5B9E2A2FC5B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E0CC59F-66EA-9501-F74E-E814609DD6D4}"/>
              </a:ext>
            </a:extLst>
          </p:cNvPr>
          <p:cNvSpPr>
            <a:spLocks noGrp="1"/>
          </p:cNvSpPr>
          <p:nvPr>
            <p:ph type="dt" sz="half" idx="10"/>
          </p:nvPr>
        </p:nvSpPr>
        <p:spPr/>
        <p:txBody>
          <a:bodyPr/>
          <a:lstStyle/>
          <a:p>
            <a:fld id="{466603E3-F44F-40D0-AF21-C6E21982627F}" type="datetimeFigureOut">
              <a:rPr lang="en-GB" smtClean="0"/>
              <a:t>14/07/2025</a:t>
            </a:fld>
            <a:endParaRPr lang="en-GB"/>
          </a:p>
        </p:txBody>
      </p:sp>
      <p:sp>
        <p:nvSpPr>
          <p:cNvPr id="5" name="Footer Placeholder 4">
            <a:extLst>
              <a:ext uri="{FF2B5EF4-FFF2-40B4-BE49-F238E27FC236}">
                <a16:creationId xmlns:a16="http://schemas.microsoft.com/office/drawing/2014/main" id="{C1E5EB16-A11C-38CE-9D3C-05F5F140E04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755C352-525E-8A97-08F9-BAA986F71EB4}"/>
              </a:ext>
            </a:extLst>
          </p:cNvPr>
          <p:cNvSpPr>
            <a:spLocks noGrp="1"/>
          </p:cNvSpPr>
          <p:nvPr>
            <p:ph type="sldNum" sz="quarter" idx="12"/>
          </p:nvPr>
        </p:nvSpPr>
        <p:spPr/>
        <p:txBody>
          <a:bodyPr/>
          <a:lstStyle/>
          <a:p>
            <a:fld id="{F3730951-4C91-4CFC-8A49-9BA9D09C0E8F}" type="slidenum">
              <a:rPr lang="en-GB" smtClean="0"/>
              <a:t>‹#›</a:t>
            </a:fld>
            <a:endParaRPr lang="en-GB"/>
          </a:p>
        </p:txBody>
      </p:sp>
    </p:spTree>
    <p:extLst>
      <p:ext uri="{BB962C8B-B14F-4D97-AF65-F5344CB8AC3E}">
        <p14:creationId xmlns:p14="http://schemas.microsoft.com/office/powerpoint/2010/main" val="2705160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B48F0-DA7E-26A4-CFE2-22213CA2944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13AD8BD-AAC4-4173-EB4B-36ADC1AFE0B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3228300-1802-426C-F26A-7ED94EE2859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3722B74-5CBB-373E-D32A-910066B54D5E}"/>
              </a:ext>
            </a:extLst>
          </p:cNvPr>
          <p:cNvSpPr>
            <a:spLocks noGrp="1"/>
          </p:cNvSpPr>
          <p:nvPr>
            <p:ph type="dt" sz="half" idx="10"/>
          </p:nvPr>
        </p:nvSpPr>
        <p:spPr/>
        <p:txBody>
          <a:bodyPr/>
          <a:lstStyle/>
          <a:p>
            <a:fld id="{466603E3-F44F-40D0-AF21-C6E21982627F}" type="datetimeFigureOut">
              <a:rPr lang="en-GB" smtClean="0"/>
              <a:t>14/07/2025</a:t>
            </a:fld>
            <a:endParaRPr lang="en-GB"/>
          </a:p>
        </p:txBody>
      </p:sp>
      <p:sp>
        <p:nvSpPr>
          <p:cNvPr id="6" name="Footer Placeholder 5">
            <a:extLst>
              <a:ext uri="{FF2B5EF4-FFF2-40B4-BE49-F238E27FC236}">
                <a16:creationId xmlns:a16="http://schemas.microsoft.com/office/drawing/2014/main" id="{68A55DD0-4CF9-CF1C-918E-43091E04E0A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51E758A-F89A-AB8C-BA65-DEFF5CA9B136}"/>
              </a:ext>
            </a:extLst>
          </p:cNvPr>
          <p:cNvSpPr>
            <a:spLocks noGrp="1"/>
          </p:cNvSpPr>
          <p:nvPr>
            <p:ph type="sldNum" sz="quarter" idx="12"/>
          </p:nvPr>
        </p:nvSpPr>
        <p:spPr/>
        <p:txBody>
          <a:bodyPr/>
          <a:lstStyle/>
          <a:p>
            <a:fld id="{F3730951-4C91-4CFC-8A49-9BA9D09C0E8F}" type="slidenum">
              <a:rPr lang="en-GB" smtClean="0"/>
              <a:t>‹#›</a:t>
            </a:fld>
            <a:endParaRPr lang="en-GB"/>
          </a:p>
        </p:txBody>
      </p:sp>
    </p:spTree>
    <p:extLst>
      <p:ext uri="{BB962C8B-B14F-4D97-AF65-F5344CB8AC3E}">
        <p14:creationId xmlns:p14="http://schemas.microsoft.com/office/powerpoint/2010/main" val="279105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BD3835-2A6E-CF40-2881-670ECF17E2C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3D21AAB-A134-2B98-8C23-A4846594F0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28CB03A-CE51-2CEC-0750-ACA40D761C8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F04A681-6C65-D439-17A7-A54E7EA83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71F70B1-5A86-3B54-D431-F3DE3373CF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1F78EF5C-6F2F-86A3-4B13-F2EA0D6A996C}"/>
              </a:ext>
            </a:extLst>
          </p:cNvPr>
          <p:cNvSpPr>
            <a:spLocks noGrp="1"/>
          </p:cNvSpPr>
          <p:nvPr>
            <p:ph type="dt" sz="half" idx="10"/>
          </p:nvPr>
        </p:nvSpPr>
        <p:spPr/>
        <p:txBody>
          <a:bodyPr/>
          <a:lstStyle/>
          <a:p>
            <a:fld id="{466603E3-F44F-40D0-AF21-C6E21982627F}" type="datetimeFigureOut">
              <a:rPr lang="en-GB" smtClean="0"/>
              <a:t>14/07/2025</a:t>
            </a:fld>
            <a:endParaRPr lang="en-GB"/>
          </a:p>
        </p:txBody>
      </p:sp>
      <p:sp>
        <p:nvSpPr>
          <p:cNvPr id="8" name="Footer Placeholder 7">
            <a:extLst>
              <a:ext uri="{FF2B5EF4-FFF2-40B4-BE49-F238E27FC236}">
                <a16:creationId xmlns:a16="http://schemas.microsoft.com/office/drawing/2014/main" id="{5BF8ABE6-4956-383B-335F-DE3028E90C0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03DB794-0117-F909-90AD-1F3D108B175D}"/>
              </a:ext>
            </a:extLst>
          </p:cNvPr>
          <p:cNvSpPr>
            <a:spLocks noGrp="1"/>
          </p:cNvSpPr>
          <p:nvPr>
            <p:ph type="sldNum" sz="quarter" idx="12"/>
          </p:nvPr>
        </p:nvSpPr>
        <p:spPr/>
        <p:txBody>
          <a:bodyPr/>
          <a:lstStyle/>
          <a:p>
            <a:fld id="{F3730951-4C91-4CFC-8A49-9BA9D09C0E8F}" type="slidenum">
              <a:rPr lang="en-GB" smtClean="0"/>
              <a:t>‹#›</a:t>
            </a:fld>
            <a:endParaRPr lang="en-GB"/>
          </a:p>
        </p:txBody>
      </p:sp>
    </p:spTree>
    <p:extLst>
      <p:ext uri="{BB962C8B-B14F-4D97-AF65-F5344CB8AC3E}">
        <p14:creationId xmlns:p14="http://schemas.microsoft.com/office/powerpoint/2010/main" val="28939581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5A6F8-1C13-6DFB-C8CA-CD76C0D0D5A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20C803BD-25C3-7F8A-E3F7-FFCF777EE57F}"/>
              </a:ext>
            </a:extLst>
          </p:cNvPr>
          <p:cNvSpPr>
            <a:spLocks noGrp="1"/>
          </p:cNvSpPr>
          <p:nvPr>
            <p:ph type="dt" sz="half" idx="10"/>
          </p:nvPr>
        </p:nvSpPr>
        <p:spPr/>
        <p:txBody>
          <a:bodyPr/>
          <a:lstStyle/>
          <a:p>
            <a:fld id="{466603E3-F44F-40D0-AF21-C6E21982627F}" type="datetimeFigureOut">
              <a:rPr lang="en-GB" smtClean="0"/>
              <a:t>14/07/2025</a:t>
            </a:fld>
            <a:endParaRPr lang="en-GB"/>
          </a:p>
        </p:txBody>
      </p:sp>
      <p:sp>
        <p:nvSpPr>
          <p:cNvPr id="4" name="Footer Placeholder 3">
            <a:extLst>
              <a:ext uri="{FF2B5EF4-FFF2-40B4-BE49-F238E27FC236}">
                <a16:creationId xmlns:a16="http://schemas.microsoft.com/office/drawing/2014/main" id="{253F79BD-BEF5-1F39-0F2C-3F5A9E4FBF5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B5CFA66-5FC9-BBF3-3EF5-8F2079B9E393}"/>
              </a:ext>
            </a:extLst>
          </p:cNvPr>
          <p:cNvSpPr>
            <a:spLocks noGrp="1"/>
          </p:cNvSpPr>
          <p:nvPr>
            <p:ph type="sldNum" sz="quarter" idx="12"/>
          </p:nvPr>
        </p:nvSpPr>
        <p:spPr/>
        <p:txBody>
          <a:bodyPr/>
          <a:lstStyle/>
          <a:p>
            <a:fld id="{F3730951-4C91-4CFC-8A49-9BA9D09C0E8F}" type="slidenum">
              <a:rPr lang="en-GB" smtClean="0"/>
              <a:t>‹#›</a:t>
            </a:fld>
            <a:endParaRPr lang="en-GB"/>
          </a:p>
        </p:txBody>
      </p:sp>
    </p:spTree>
    <p:extLst>
      <p:ext uri="{BB962C8B-B14F-4D97-AF65-F5344CB8AC3E}">
        <p14:creationId xmlns:p14="http://schemas.microsoft.com/office/powerpoint/2010/main" val="189353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EEF6E5A-239E-6AE0-71A7-DD1CFCD31CD5}"/>
              </a:ext>
            </a:extLst>
          </p:cNvPr>
          <p:cNvSpPr>
            <a:spLocks noGrp="1"/>
          </p:cNvSpPr>
          <p:nvPr>
            <p:ph type="dt" sz="half" idx="10"/>
          </p:nvPr>
        </p:nvSpPr>
        <p:spPr/>
        <p:txBody>
          <a:bodyPr/>
          <a:lstStyle/>
          <a:p>
            <a:fld id="{466603E3-F44F-40D0-AF21-C6E21982627F}" type="datetimeFigureOut">
              <a:rPr lang="en-GB" smtClean="0"/>
              <a:t>14/07/2025</a:t>
            </a:fld>
            <a:endParaRPr lang="en-GB"/>
          </a:p>
        </p:txBody>
      </p:sp>
      <p:sp>
        <p:nvSpPr>
          <p:cNvPr id="3" name="Footer Placeholder 2">
            <a:extLst>
              <a:ext uri="{FF2B5EF4-FFF2-40B4-BE49-F238E27FC236}">
                <a16:creationId xmlns:a16="http://schemas.microsoft.com/office/drawing/2014/main" id="{C374794E-AB74-3B59-25AA-C68C6956CA92}"/>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7B394893-E8EF-3BE5-19E1-544C41680EE6}"/>
              </a:ext>
            </a:extLst>
          </p:cNvPr>
          <p:cNvSpPr>
            <a:spLocks noGrp="1"/>
          </p:cNvSpPr>
          <p:nvPr>
            <p:ph type="sldNum" sz="quarter" idx="12"/>
          </p:nvPr>
        </p:nvSpPr>
        <p:spPr/>
        <p:txBody>
          <a:bodyPr/>
          <a:lstStyle/>
          <a:p>
            <a:fld id="{F3730951-4C91-4CFC-8A49-9BA9D09C0E8F}" type="slidenum">
              <a:rPr lang="en-GB" smtClean="0"/>
              <a:t>‹#›</a:t>
            </a:fld>
            <a:endParaRPr lang="en-GB"/>
          </a:p>
        </p:txBody>
      </p:sp>
    </p:spTree>
    <p:extLst>
      <p:ext uri="{BB962C8B-B14F-4D97-AF65-F5344CB8AC3E}">
        <p14:creationId xmlns:p14="http://schemas.microsoft.com/office/powerpoint/2010/main" val="18032066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8B6C4-002F-D0F5-2500-CB6D050E068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168A849F-B1F6-FCFD-A8B8-791F52DA43C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EDAC9539-BAFD-8A6A-F5EA-DEC4C43F03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F69352-69F1-E1F1-410B-F1372C0C3627}"/>
              </a:ext>
            </a:extLst>
          </p:cNvPr>
          <p:cNvSpPr>
            <a:spLocks noGrp="1"/>
          </p:cNvSpPr>
          <p:nvPr>
            <p:ph type="dt" sz="half" idx="10"/>
          </p:nvPr>
        </p:nvSpPr>
        <p:spPr/>
        <p:txBody>
          <a:bodyPr/>
          <a:lstStyle/>
          <a:p>
            <a:fld id="{466603E3-F44F-40D0-AF21-C6E21982627F}" type="datetimeFigureOut">
              <a:rPr lang="en-GB" smtClean="0"/>
              <a:t>14/07/2025</a:t>
            </a:fld>
            <a:endParaRPr lang="en-GB"/>
          </a:p>
        </p:txBody>
      </p:sp>
      <p:sp>
        <p:nvSpPr>
          <p:cNvPr id="6" name="Footer Placeholder 5">
            <a:extLst>
              <a:ext uri="{FF2B5EF4-FFF2-40B4-BE49-F238E27FC236}">
                <a16:creationId xmlns:a16="http://schemas.microsoft.com/office/drawing/2014/main" id="{B321117D-2830-10E8-CCCC-3C5607EB5B8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F622A53-E403-9757-68A0-5BA9D9C008FC}"/>
              </a:ext>
            </a:extLst>
          </p:cNvPr>
          <p:cNvSpPr>
            <a:spLocks noGrp="1"/>
          </p:cNvSpPr>
          <p:nvPr>
            <p:ph type="sldNum" sz="quarter" idx="12"/>
          </p:nvPr>
        </p:nvSpPr>
        <p:spPr/>
        <p:txBody>
          <a:bodyPr/>
          <a:lstStyle/>
          <a:p>
            <a:fld id="{F3730951-4C91-4CFC-8A49-9BA9D09C0E8F}" type="slidenum">
              <a:rPr lang="en-GB" smtClean="0"/>
              <a:t>‹#›</a:t>
            </a:fld>
            <a:endParaRPr lang="en-GB"/>
          </a:p>
        </p:txBody>
      </p:sp>
    </p:spTree>
    <p:extLst>
      <p:ext uri="{BB962C8B-B14F-4D97-AF65-F5344CB8AC3E}">
        <p14:creationId xmlns:p14="http://schemas.microsoft.com/office/powerpoint/2010/main" val="2600968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16493-57D5-399A-71C1-F21B57DE61A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0C29EA2-FE5D-3CD2-D21D-C5595F99943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623C869-3484-EA85-B94F-FD7F02075F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7857F-7F2B-69E4-A132-3C355A35329B}"/>
              </a:ext>
            </a:extLst>
          </p:cNvPr>
          <p:cNvSpPr>
            <a:spLocks noGrp="1"/>
          </p:cNvSpPr>
          <p:nvPr>
            <p:ph type="dt" sz="half" idx="10"/>
          </p:nvPr>
        </p:nvSpPr>
        <p:spPr/>
        <p:txBody>
          <a:bodyPr/>
          <a:lstStyle/>
          <a:p>
            <a:fld id="{466603E3-F44F-40D0-AF21-C6E21982627F}" type="datetimeFigureOut">
              <a:rPr lang="en-GB" smtClean="0"/>
              <a:t>14/07/2025</a:t>
            </a:fld>
            <a:endParaRPr lang="en-GB"/>
          </a:p>
        </p:txBody>
      </p:sp>
      <p:sp>
        <p:nvSpPr>
          <p:cNvPr id="6" name="Footer Placeholder 5">
            <a:extLst>
              <a:ext uri="{FF2B5EF4-FFF2-40B4-BE49-F238E27FC236}">
                <a16:creationId xmlns:a16="http://schemas.microsoft.com/office/drawing/2014/main" id="{36A146AE-7D0B-2EC4-4C90-86A970141DD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5D018F-F5EE-F895-63E7-D70065C53A88}"/>
              </a:ext>
            </a:extLst>
          </p:cNvPr>
          <p:cNvSpPr>
            <a:spLocks noGrp="1"/>
          </p:cNvSpPr>
          <p:nvPr>
            <p:ph type="sldNum" sz="quarter" idx="12"/>
          </p:nvPr>
        </p:nvSpPr>
        <p:spPr/>
        <p:txBody>
          <a:bodyPr/>
          <a:lstStyle/>
          <a:p>
            <a:fld id="{F3730951-4C91-4CFC-8A49-9BA9D09C0E8F}" type="slidenum">
              <a:rPr lang="en-GB" smtClean="0"/>
              <a:t>‹#›</a:t>
            </a:fld>
            <a:endParaRPr lang="en-GB"/>
          </a:p>
        </p:txBody>
      </p:sp>
    </p:spTree>
    <p:extLst>
      <p:ext uri="{BB962C8B-B14F-4D97-AF65-F5344CB8AC3E}">
        <p14:creationId xmlns:p14="http://schemas.microsoft.com/office/powerpoint/2010/main" val="21078564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E9EFA3-E511-9C65-6501-51D043076E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2D761-AEAA-9572-1477-ED197B8738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ECB2AE-1A2C-ACC6-784D-FEE07AAFD7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66603E3-F44F-40D0-AF21-C6E21982627F}" type="datetimeFigureOut">
              <a:rPr lang="en-GB" smtClean="0"/>
              <a:t>14/07/2025</a:t>
            </a:fld>
            <a:endParaRPr lang="en-GB"/>
          </a:p>
        </p:txBody>
      </p:sp>
      <p:sp>
        <p:nvSpPr>
          <p:cNvPr id="5" name="Footer Placeholder 4">
            <a:extLst>
              <a:ext uri="{FF2B5EF4-FFF2-40B4-BE49-F238E27FC236}">
                <a16:creationId xmlns:a16="http://schemas.microsoft.com/office/drawing/2014/main" id="{DA094127-195C-4C0C-C076-726DC63272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D8AC0FD1-C9F7-88E6-8DFB-299F467221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3730951-4C91-4CFC-8A49-9BA9D09C0E8F}" type="slidenum">
              <a:rPr lang="en-GB" smtClean="0"/>
              <a:t>‹#›</a:t>
            </a:fld>
            <a:endParaRPr lang="en-GB"/>
          </a:p>
        </p:txBody>
      </p:sp>
    </p:spTree>
    <p:extLst>
      <p:ext uri="{BB962C8B-B14F-4D97-AF65-F5344CB8AC3E}">
        <p14:creationId xmlns:p14="http://schemas.microsoft.com/office/powerpoint/2010/main" val="705139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97D67-C2CD-9B35-100B-7D14FB33E720}"/>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B6A0C441-B1FB-ADDD-D83B-831420D40889}"/>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BF8323AF-8014-E857-90F5-BB6626D23A37}"/>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84CA71AA-1208-C196-C9F3-602BE9A07438}"/>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F0B2C287-C9F6-F0D1-FC3B-18BDDDACE071}"/>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776AE133-0107-85E4-AF01-3499FBCD90D0}"/>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C27C67D-55F4-0205-7ADA-EDC9C4F23113}"/>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CA43D64-1B94-C3DD-2754-4C6DC129D518}"/>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BA8422D2-F868-A6E6-EFE4-C6F969F9939F}"/>
              </a:ext>
            </a:extLst>
          </p:cNvPr>
          <p:cNvSpPr txBox="1"/>
          <p:nvPr/>
        </p:nvSpPr>
        <p:spPr>
          <a:xfrm>
            <a:off x="1080683" y="1896744"/>
            <a:ext cx="10752879" cy="1815882"/>
          </a:xfrm>
          <a:prstGeom prst="rect">
            <a:avLst/>
          </a:prstGeom>
          <a:noFill/>
        </p:spPr>
        <p:txBody>
          <a:bodyPr wrap="square" rtlCol="0">
            <a:spAutoFit/>
          </a:bodyPr>
          <a:lstStyle/>
          <a:p>
            <a:pPr algn="ctr"/>
            <a:r>
              <a:rPr lang="en-GB" sz="2800" dirty="0">
                <a:latin typeface="Times New Roman" panose="02020603050405020304" pitchFamily="18" charset="0"/>
                <a:cs typeface="Times New Roman" panose="02020603050405020304" pitchFamily="18" charset="0"/>
              </a:rPr>
              <a:t>This project uses Power BI to extract meaningful insights from airline datasets. Through careful data cleaning, data enrichment and visual story telling, the project delivers high impact insights relevant to improve airline business operation.</a:t>
            </a:r>
          </a:p>
        </p:txBody>
      </p:sp>
      <p:sp>
        <p:nvSpPr>
          <p:cNvPr id="21" name="TextBox 20">
            <a:extLst>
              <a:ext uri="{FF2B5EF4-FFF2-40B4-BE49-F238E27FC236}">
                <a16:creationId xmlns:a16="http://schemas.microsoft.com/office/drawing/2014/main" id="{75CCDC3D-CDCA-989A-7DAB-5D97437875FD}"/>
              </a:ext>
            </a:extLst>
          </p:cNvPr>
          <p:cNvSpPr txBox="1"/>
          <p:nvPr/>
        </p:nvSpPr>
        <p:spPr>
          <a:xfrm>
            <a:off x="2060293" y="5532699"/>
            <a:ext cx="3379805"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Done by : Uthman Olusola Yusuf</a:t>
            </a:r>
          </a:p>
        </p:txBody>
      </p:sp>
      <p:sp>
        <p:nvSpPr>
          <p:cNvPr id="22" name="TextBox 21">
            <a:extLst>
              <a:ext uri="{FF2B5EF4-FFF2-40B4-BE49-F238E27FC236}">
                <a16:creationId xmlns:a16="http://schemas.microsoft.com/office/drawing/2014/main" id="{75CA34BF-4212-818D-6BDF-89E3359334ED}"/>
              </a:ext>
            </a:extLst>
          </p:cNvPr>
          <p:cNvSpPr txBox="1"/>
          <p:nvPr/>
        </p:nvSpPr>
        <p:spPr>
          <a:xfrm>
            <a:off x="2047133" y="5855098"/>
            <a:ext cx="3379805"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Title : Data / Power Bi Analyst</a:t>
            </a:r>
          </a:p>
        </p:txBody>
      </p:sp>
      <p:sp>
        <p:nvSpPr>
          <p:cNvPr id="23" name="TextBox 22">
            <a:extLst>
              <a:ext uri="{FF2B5EF4-FFF2-40B4-BE49-F238E27FC236}">
                <a16:creationId xmlns:a16="http://schemas.microsoft.com/office/drawing/2014/main" id="{2BDD1060-A237-81DD-9222-E5E279BC89B7}"/>
              </a:ext>
            </a:extLst>
          </p:cNvPr>
          <p:cNvSpPr txBox="1"/>
          <p:nvPr/>
        </p:nvSpPr>
        <p:spPr>
          <a:xfrm>
            <a:off x="2085368" y="6159666"/>
            <a:ext cx="3941864"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Email : uthman.yusuf04@outlook.com</a:t>
            </a:r>
          </a:p>
        </p:txBody>
      </p:sp>
      <p:pic>
        <p:nvPicPr>
          <p:cNvPr id="27" name="Picture 26" descr="A person using a tablet&#10;&#10;AI-generated content may be incorrect.">
            <a:extLst>
              <a:ext uri="{FF2B5EF4-FFF2-40B4-BE49-F238E27FC236}">
                <a16:creationId xmlns:a16="http://schemas.microsoft.com/office/drawing/2014/main" id="{1CAD3B8E-D23F-ACD6-1F28-F8EE27195F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0056" y="109556"/>
            <a:ext cx="11279849" cy="6669224"/>
          </a:xfrm>
          <a:prstGeom prst="rect">
            <a:avLst/>
          </a:prstGeom>
        </p:spPr>
      </p:pic>
      <p:cxnSp>
        <p:nvCxnSpPr>
          <p:cNvPr id="28" name="Straight Connector 27">
            <a:extLst>
              <a:ext uri="{FF2B5EF4-FFF2-40B4-BE49-F238E27FC236}">
                <a16:creationId xmlns:a16="http://schemas.microsoft.com/office/drawing/2014/main" id="{2904B8E4-C595-5E01-7599-8F6E4B2408D9}"/>
              </a:ext>
            </a:extLst>
          </p:cNvPr>
          <p:cNvCxnSpPr/>
          <p:nvPr/>
        </p:nvCxnSpPr>
        <p:spPr>
          <a:xfrm>
            <a:off x="940534" y="800164"/>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759930E-6E4B-F52C-EE2B-9E1F8F15ABEC}"/>
              </a:ext>
            </a:extLst>
          </p:cNvPr>
          <p:cNvSpPr txBox="1"/>
          <p:nvPr/>
        </p:nvSpPr>
        <p:spPr>
          <a:xfrm>
            <a:off x="894234" y="243066"/>
            <a:ext cx="4129173"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Airline Delay Analysis</a:t>
            </a:r>
          </a:p>
        </p:txBody>
      </p:sp>
      <p:pic>
        <p:nvPicPr>
          <p:cNvPr id="30" name="Picture 29" descr="A person in a suit smiling&#10;&#10;AI-generated content may be incorrect.">
            <a:extLst>
              <a:ext uri="{FF2B5EF4-FFF2-40B4-BE49-F238E27FC236}">
                <a16:creationId xmlns:a16="http://schemas.microsoft.com/office/drawing/2014/main" id="{78F15F92-D147-6A62-2D81-E3DB3FF610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9866" y="5411451"/>
            <a:ext cx="1351249" cy="1351249"/>
          </a:xfrm>
          <a:prstGeom prst="rect">
            <a:avLst/>
          </a:prstGeom>
        </p:spPr>
      </p:pic>
      <p:sp>
        <p:nvSpPr>
          <p:cNvPr id="31" name="TextBox 30">
            <a:extLst>
              <a:ext uri="{FF2B5EF4-FFF2-40B4-BE49-F238E27FC236}">
                <a16:creationId xmlns:a16="http://schemas.microsoft.com/office/drawing/2014/main" id="{3D902DA5-94B9-0630-A8F6-0C85EDF75A9B}"/>
              </a:ext>
            </a:extLst>
          </p:cNvPr>
          <p:cNvSpPr txBox="1"/>
          <p:nvPr/>
        </p:nvSpPr>
        <p:spPr>
          <a:xfrm>
            <a:off x="2293718" y="5499905"/>
            <a:ext cx="3379805"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Done by : Uthman Olusola Yusuf</a:t>
            </a:r>
          </a:p>
        </p:txBody>
      </p:sp>
      <p:sp>
        <p:nvSpPr>
          <p:cNvPr id="32" name="TextBox 31">
            <a:extLst>
              <a:ext uri="{FF2B5EF4-FFF2-40B4-BE49-F238E27FC236}">
                <a16:creationId xmlns:a16="http://schemas.microsoft.com/office/drawing/2014/main" id="{DE06E9D9-9E2E-5684-4347-885937A137FF}"/>
              </a:ext>
            </a:extLst>
          </p:cNvPr>
          <p:cNvSpPr txBox="1"/>
          <p:nvPr/>
        </p:nvSpPr>
        <p:spPr>
          <a:xfrm>
            <a:off x="2280558" y="5822304"/>
            <a:ext cx="3379805"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Title : Data / Power Bi Analyst</a:t>
            </a:r>
          </a:p>
        </p:txBody>
      </p:sp>
      <p:sp>
        <p:nvSpPr>
          <p:cNvPr id="33" name="TextBox 32">
            <a:extLst>
              <a:ext uri="{FF2B5EF4-FFF2-40B4-BE49-F238E27FC236}">
                <a16:creationId xmlns:a16="http://schemas.microsoft.com/office/drawing/2014/main" id="{75D52BD0-633B-F232-E727-A2C0C173E8EE}"/>
              </a:ext>
            </a:extLst>
          </p:cNvPr>
          <p:cNvSpPr txBox="1"/>
          <p:nvPr/>
        </p:nvSpPr>
        <p:spPr>
          <a:xfrm>
            <a:off x="2318793" y="6126872"/>
            <a:ext cx="3941864" cy="369332"/>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Email : uthman.yusuf04@outlook.com</a:t>
            </a:r>
          </a:p>
        </p:txBody>
      </p:sp>
    </p:spTree>
    <p:extLst>
      <p:ext uri="{BB962C8B-B14F-4D97-AF65-F5344CB8AC3E}">
        <p14:creationId xmlns:p14="http://schemas.microsoft.com/office/powerpoint/2010/main" val="2778418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94066E-E408-B153-AC81-531B545957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5B803B-084E-B9B4-A0E7-4AE98307984D}"/>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B259E911-87F1-ED8B-5A5E-439763E60CC6}"/>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89DD74A5-B2B2-8942-BB76-6BC9AA43B242}"/>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9DE30185-B726-BDFE-75C0-690C004B808C}"/>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D6405D94-D9BF-34C1-9D53-DB43A0476160}"/>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BD8BA369-2CC4-A7DE-DF21-D0C418318828}"/>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5F644A88-D65D-6DF1-C644-4E073DC7DDDB}"/>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A35CB6C-B843-CAB0-959A-AB0AB1ECFA87}"/>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82AE97-4B24-8D37-5089-FA233F2B9C5B}"/>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5E5A33C3-66D4-DA79-5B7B-DCE8B731C30A}"/>
              </a:ext>
            </a:extLst>
          </p:cNvPr>
          <p:cNvSpPr txBox="1"/>
          <p:nvPr/>
        </p:nvSpPr>
        <p:spPr>
          <a:xfrm>
            <a:off x="778491" y="127319"/>
            <a:ext cx="4129173"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Airline Delay Analysis</a:t>
            </a:r>
          </a:p>
        </p:txBody>
      </p:sp>
      <p:pic>
        <p:nvPicPr>
          <p:cNvPr id="11" name="Picture 10" descr="A close-up of a graph&#10;&#10;AI-generated content may be incorrect.">
            <a:extLst>
              <a:ext uri="{FF2B5EF4-FFF2-40B4-BE49-F238E27FC236}">
                <a16:creationId xmlns:a16="http://schemas.microsoft.com/office/drawing/2014/main" id="{13D09EE5-5F6D-5D05-FF07-473713A759F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91" y="721773"/>
            <a:ext cx="11291572" cy="4048559"/>
          </a:xfrm>
          <a:prstGeom prst="rect">
            <a:avLst/>
          </a:prstGeom>
        </p:spPr>
      </p:pic>
      <p:sp>
        <p:nvSpPr>
          <p:cNvPr id="13" name="TextBox 12">
            <a:extLst>
              <a:ext uri="{FF2B5EF4-FFF2-40B4-BE49-F238E27FC236}">
                <a16:creationId xmlns:a16="http://schemas.microsoft.com/office/drawing/2014/main" id="{5E4F1E47-5D49-5FD4-4F20-D45F93A4CFFB}"/>
              </a:ext>
            </a:extLst>
          </p:cNvPr>
          <p:cNvSpPr txBox="1"/>
          <p:nvPr/>
        </p:nvSpPr>
        <p:spPr>
          <a:xfrm>
            <a:off x="949126" y="4538065"/>
            <a:ext cx="5266479" cy="2308324"/>
          </a:xfrm>
          <a:prstGeom prst="rect">
            <a:avLst/>
          </a:prstGeom>
          <a:noFill/>
        </p:spPr>
        <p:txBody>
          <a:bodyPr wrap="square" rtlCol="0">
            <a:spAutoFit/>
          </a:bodyPr>
          <a:lstStyle/>
          <a:p>
            <a:pPr algn="just"/>
            <a:r>
              <a:rPr lang="en-GB" sz="1200" b="1" dirty="0">
                <a:latin typeface="Times New Roman" panose="02020603050405020304" pitchFamily="18" charset="0"/>
                <a:cs typeface="Times New Roman" panose="02020603050405020304" pitchFamily="18" charset="0"/>
              </a:rPr>
              <a:t>Delay Causes by Airline – Key Highlights</a:t>
            </a:r>
          </a:p>
          <a:p>
            <a:pPr algn="just"/>
            <a:r>
              <a:rPr lang="en-GB" sz="1200" b="1" dirty="0">
                <a:latin typeface="Times New Roman" panose="02020603050405020304" pitchFamily="18" charset="0"/>
                <a:cs typeface="Times New Roman" panose="02020603050405020304" pitchFamily="18" charset="0"/>
              </a:rPr>
              <a:t>Southwest Airlines Co.</a:t>
            </a:r>
            <a:r>
              <a:rPr lang="en-GB" sz="1200" dirty="0">
                <a:latin typeface="Times New Roman" panose="02020603050405020304" pitchFamily="18" charset="0"/>
                <a:cs typeface="Times New Roman" panose="02020603050405020304" pitchFamily="18" charset="0"/>
              </a:rPr>
              <a:t> reports the </a:t>
            </a:r>
            <a:r>
              <a:rPr lang="en-GB" sz="1200" b="1" dirty="0">
                <a:latin typeface="Times New Roman" panose="02020603050405020304" pitchFamily="18" charset="0"/>
                <a:cs typeface="Times New Roman" panose="02020603050405020304" pitchFamily="18" charset="0"/>
              </a:rPr>
              <a:t>highest delay counts</a:t>
            </a:r>
            <a:r>
              <a:rPr lang="en-GB" sz="1200" dirty="0">
                <a:latin typeface="Times New Roman" panose="02020603050405020304" pitchFamily="18" charset="0"/>
                <a:cs typeface="Times New Roman" panose="02020603050405020304" pitchFamily="18" charset="0"/>
              </a:rPr>
              <a:t> among all carriers.</a:t>
            </a:r>
          </a:p>
          <a:p>
            <a:pPr lvl="1" algn="just"/>
            <a:r>
              <a:rPr lang="en-GB" sz="1200" b="1" dirty="0">
                <a:latin typeface="Times New Roman" panose="02020603050405020304" pitchFamily="18" charset="0"/>
                <a:cs typeface="Times New Roman" panose="02020603050405020304" pitchFamily="18" charset="0"/>
              </a:rPr>
              <a:t>Late aircraft arrival:</a:t>
            </a:r>
            <a:r>
              <a:rPr lang="en-GB" sz="1200" dirty="0">
                <a:latin typeface="Times New Roman" panose="02020603050405020304" pitchFamily="18" charset="0"/>
                <a:cs typeface="Times New Roman" panose="02020603050405020304" pitchFamily="18" charset="0"/>
              </a:rPr>
              <a:t> 13,003 delays</a:t>
            </a:r>
          </a:p>
          <a:p>
            <a:pPr lvl="1" algn="just"/>
            <a:r>
              <a:rPr lang="en-GB" sz="1200" b="1" dirty="0">
                <a:latin typeface="Times New Roman" panose="02020603050405020304" pitchFamily="18" charset="0"/>
                <a:cs typeface="Times New Roman" panose="02020603050405020304" pitchFamily="18" charset="0"/>
              </a:rPr>
              <a:t>Carrier-related issues:</a:t>
            </a:r>
            <a:r>
              <a:rPr lang="en-GB" sz="1200" dirty="0">
                <a:latin typeface="Times New Roman" panose="02020603050405020304" pitchFamily="18" charset="0"/>
                <a:cs typeface="Times New Roman" panose="02020603050405020304" pitchFamily="18" charset="0"/>
              </a:rPr>
              <a:t> 11,403 delays</a:t>
            </a:r>
          </a:p>
          <a:p>
            <a:pPr lvl="1" algn="just"/>
            <a:r>
              <a:rPr lang="en-GB" sz="1200" b="1" dirty="0">
                <a:latin typeface="Times New Roman" panose="02020603050405020304" pitchFamily="18" charset="0"/>
                <a:cs typeface="Times New Roman" panose="02020603050405020304" pitchFamily="18" charset="0"/>
              </a:rPr>
              <a:t>NAS delays:</a:t>
            </a:r>
            <a:r>
              <a:rPr lang="en-GB" sz="1200" dirty="0">
                <a:latin typeface="Times New Roman" panose="02020603050405020304" pitchFamily="18" charset="0"/>
                <a:cs typeface="Times New Roman" panose="02020603050405020304" pitchFamily="18" charset="0"/>
              </a:rPr>
              <a:t> 5,869 delays</a:t>
            </a:r>
          </a:p>
          <a:p>
            <a:pPr lvl="1" algn="just"/>
            <a:r>
              <a:rPr lang="en-GB" sz="1200" b="1" dirty="0">
                <a:latin typeface="Times New Roman" panose="02020603050405020304" pitchFamily="18" charset="0"/>
                <a:cs typeface="Times New Roman" panose="02020603050405020304" pitchFamily="18" charset="0"/>
              </a:rPr>
              <a:t>Weather-related:</a:t>
            </a:r>
            <a:r>
              <a:rPr lang="en-GB" sz="1200" dirty="0">
                <a:latin typeface="Times New Roman" panose="02020603050405020304" pitchFamily="18" charset="0"/>
                <a:cs typeface="Times New Roman" panose="02020603050405020304" pitchFamily="18" charset="0"/>
              </a:rPr>
              <a:t> 189 delays</a:t>
            </a:r>
          </a:p>
          <a:p>
            <a:pPr lvl="1" algn="just"/>
            <a:r>
              <a:rPr lang="en-GB" sz="1200" b="1" dirty="0">
                <a:latin typeface="Times New Roman" panose="02020603050405020304" pitchFamily="18" charset="0"/>
                <a:cs typeface="Times New Roman" panose="02020603050405020304" pitchFamily="18" charset="0"/>
              </a:rPr>
              <a:t>Security delays:</a:t>
            </a:r>
            <a:r>
              <a:rPr lang="en-GB" sz="1200" dirty="0">
                <a:latin typeface="Times New Roman" panose="02020603050405020304" pitchFamily="18" charset="0"/>
                <a:cs typeface="Times New Roman" panose="02020603050405020304" pitchFamily="18" charset="0"/>
              </a:rPr>
              <a:t> 113 occurrences</a:t>
            </a:r>
          </a:p>
          <a:p>
            <a:pPr algn="just"/>
            <a:r>
              <a:rPr lang="en-GB" sz="1200" b="1" dirty="0">
                <a:latin typeface="Times New Roman" panose="02020603050405020304" pitchFamily="18" charset="0"/>
                <a:cs typeface="Times New Roman" panose="02020603050405020304" pitchFamily="18" charset="0"/>
              </a:rPr>
              <a:t>SkyWest Airlines Inc.</a:t>
            </a:r>
            <a:r>
              <a:rPr lang="en-GB" sz="1200" dirty="0">
                <a:latin typeface="Times New Roman" panose="02020603050405020304" pitchFamily="18" charset="0"/>
                <a:cs typeface="Times New Roman" panose="02020603050405020304" pitchFamily="18" charset="0"/>
              </a:rPr>
              <a:t> and </a:t>
            </a:r>
            <a:r>
              <a:rPr lang="en-GB" sz="1200" b="1" dirty="0">
                <a:latin typeface="Times New Roman" panose="02020603050405020304" pitchFamily="18" charset="0"/>
                <a:cs typeface="Times New Roman" panose="02020603050405020304" pitchFamily="18" charset="0"/>
              </a:rPr>
              <a:t>American Airlines Inc.</a:t>
            </a:r>
            <a:r>
              <a:rPr lang="en-GB" sz="1200" dirty="0">
                <a:latin typeface="Times New Roman" panose="02020603050405020304" pitchFamily="18" charset="0"/>
                <a:cs typeface="Times New Roman" panose="02020603050405020304" pitchFamily="18" charset="0"/>
              </a:rPr>
              <a:t> follow in delay frequency.</a:t>
            </a:r>
          </a:p>
          <a:p>
            <a:pPr algn="just"/>
            <a:r>
              <a:rPr lang="en-GB" sz="1200" dirty="0">
                <a:latin typeface="Times New Roman" panose="02020603050405020304" pitchFamily="18" charset="0"/>
                <a:cs typeface="Times New Roman" panose="02020603050405020304" pitchFamily="18" charset="0"/>
              </a:rPr>
              <a:t>Majority of delays are operational (carrier &amp; late aircraft), not external (weather/security).</a:t>
            </a:r>
          </a:p>
          <a:p>
            <a:pPr algn="just"/>
            <a:r>
              <a:rPr lang="en-GB" sz="1200" dirty="0">
                <a:latin typeface="Times New Roman" panose="02020603050405020304" pitchFamily="18" charset="0"/>
                <a:cs typeface="Times New Roman" panose="02020603050405020304" pitchFamily="18" charset="0"/>
              </a:rPr>
              <a:t>Indicates potential </a:t>
            </a:r>
            <a:r>
              <a:rPr lang="en-GB" sz="1200" b="1" dirty="0">
                <a:latin typeface="Times New Roman" panose="02020603050405020304" pitchFamily="18" charset="0"/>
                <a:cs typeface="Times New Roman" panose="02020603050405020304" pitchFamily="18" charset="0"/>
              </a:rPr>
              <a:t>internal inefficiencies</a:t>
            </a:r>
            <a:r>
              <a:rPr lang="en-GB" sz="1200" dirty="0">
                <a:latin typeface="Times New Roman" panose="02020603050405020304" pitchFamily="18" charset="0"/>
                <a:cs typeface="Times New Roman" panose="02020603050405020304" pitchFamily="18" charset="0"/>
              </a:rPr>
              <a:t> in scheduling, fleet, or turnaround management.</a:t>
            </a:r>
          </a:p>
        </p:txBody>
      </p:sp>
      <p:sp>
        <p:nvSpPr>
          <p:cNvPr id="14" name="TextBox 13">
            <a:extLst>
              <a:ext uri="{FF2B5EF4-FFF2-40B4-BE49-F238E27FC236}">
                <a16:creationId xmlns:a16="http://schemas.microsoft.com/office/drawing/2014/main" id="{EA85FFC1-9987-917F-8C7A-CC772FFBFFC3}"/>
              </a:ext>
            </a:extLst>
          </p:cNvPr>
          <p:cNvSpPr txBox="1"/>
          <p:nvPr/>
        </p:nvSpPr>
        <p:spPr>
          <a:xfrm>
            <a:off x="6933235" y="4791915"/>
            <a:ext cx="4745621" cy="1200329"/>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Flight Arrivals by Month</a:t>
            </a:r>
          </a:p>
          <a:p>
            <a:r>
              <a:rPr lang="en-GB" sz="1200" b="1" dirty="0">
                <a:latin typeface="Times New Roman" panose="02020603050405020304" pitchFamily="18" charset="0"/>
                <a:cs typeface="Times New Roman" panose="02020603050405020304" pitchFamily="18" charset="0"/>
              </a:rPr>
              <a:t>November:</a:t>
            </a:r>
            <a:r>
              <a:rPr lang="en-GB" sz="1200" dirty="0">
                <a:latin typeface="Times New Roman" panose="02020603050405020304" pitchFamily="18" charset="0"/>
                <a:cs typeface="Times New Roman" panose="02020603050405020304" pitchFamily="18" charset="0"/>
              </a:rPr>
              <a:t> Highest arrivals — </a:t>
            </a:r>
            <a:r>
              <a:rPr lang="en-GB" sz="1200" b="1" dirty="0">
                <a:latin typeface="Times New Roman" panose="02020603050405020304" pitchFamily="18" charset="0"/>
                <a:cs typeface="Times New Roman" panose="02020603050405020304" pitchFamily="18" charset="0"/>
              </a:rPr>
              <a:t>102,000 flights</a:t>
            </a:r>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September:</a:t>
            </a:r>
            <a:r>
              <a:rPr lang="en-GB" sz="1200" dirty="0">
                <a:latin typeface="Times New Roman" panose="02020603050405020304" pitchFamily="18" charset="0"/>
                <a:cs typeface="Times New Roman" panose="02020603050405020304" pitchFamily="18" charset="0"/>
              </a:rPr>
              <a:t> 94,000 flights</a:t>
            </a:r>
          </a:p>
          <a:p>
            <a:r>
              <a:rPr lang="en-GB" sz="1200" b="1" dirty="0">
                <a:latin typeface="Times New Roman" panose="02020603050405020304" pitchFamily="18" charset="0"/>
                <a:cs typeface="Times New Roman" panose="02020603050405020304" pitchFamily="18" charset="0"/>
              </a:rPr>
              <a:t>March:</a:t>
            </a:r>
            <a:r>
              <a:rPr lang="en-GB" sz="1200" dirty="0">
                <a:latin typeface="Times New Roman" panose="02020603050405020304" pitchFamily="18" charset="0"/>
                <a:cs typeface="Times New Roman" panose="02020603050405020304" pitchFamily="18" charset="0"/>
              </a:rPr>
              <a:t> 91,000 flights</a:t>
            </a:r>
          </a:p>
          <a:p>
            <a:r>
              <a:rPr lang="en-GB" sz="1200" b="1" dirty="0">
                <a:latin typeface="Times New Roman" panose="02020603050405020304" pitchFamily="18" charset="0"/>
                <a:cs typeface="Times New Roman" panose="02020603050405020304" pitchFamily="18" charset="0"/>
              </a:rPr>
              <a:t>November leads in flight volume</a:t>
            </a:r>
            <a:r>
              <a:rPr lang="en-GB" sz="1200" dirty="0">
                <a:latin typeface="Times New Roman" panose="02020603050405020304" pitchFamily="18" charset="0"/>
                <a:cs typeface="Times New Roman" panose="02020603050405020304" pitchFamily="18" charset="0"/>
              </a:rPr>
              <a:t>, possibly due to peak travel periods or seasonal demand.</a:t>
            </a:r>
          </a:p>
        </p:txBody>
      </p:sp>
    </p:spTree>
    <p:extLst>
      <p:ext uri="{BB962C8B-B14F-4D97-AF65-F5344CB8AC3E}">
        <p14:creationId xmlns:p14="http://schemas.microsoft.com/office/powerpoint/2010/main" val="2383556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CBA808-DFF4-AA40-0A2A-22646805F1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F87D6B-8B3B-6A87-43D7-E667F1F0E634}"/>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FEBF79BC-0620-EEF3-E4F8-4724A8498DF6}"/>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BAAE5693-B0A2-4988-1F50-3616FA6201EF}"/>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C2E2ABC3-44B7-27EB-C194-CF6888071DB1}"/>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9E812366-1B30-0AF1-85E9-08D71E8F2077}"/>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489919EC-140E-F5EB-FFC7-7FB54A10D51A}"/>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3856F08-1D30-0BCA-EF5C-B3BF8595C808}"/>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92B613BA-A36B-53AD-CF03-F4ED7A40BBEA}"/>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9552BB9-E7E5-911C-B035-C62CA268C987}"/>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0894ECC-29CD-6B1E-C33A-11C2BFCAFF64}"/>
              </a:ext>
            </a:extLst>
          </p:cNvPr>
          <p:cNvSpPr txBox="1"/>
          <p:nvPr/>
        </p:nvSpPr>
        <p:spPr>
          <a:xfrm>
            <a:off x="778491" y="127319"/>
            <a:ext cx="4129173"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Airline Delay Analysis</a:t>
            </a:r>
          </a:p>
        </p:txBody>
      </p:sp>
      <p:pic>
        <p:nvPicPr>
          <p:cNvPr id="11" name="Picture 10" descr="A screenshot of a computer&#10;&#10;AI-generated content may be incorrect.">
            <a:extLst>
              <a:ext uri="{FF2B5EF4-FFF2-40B4-BE49-F238E27FC236}">
                <a16:creationId xmlns:a16="http://schemas.microsoft.com/office/drawing/2014/main" id="{62E7D360-5238-4498-89B2-705B13B83F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413" y="783080"/>
            <a:ext cx="11291571" cy="3453249"/>
          </a:xfrm>
          <a:prstGeom prst="rect">
            <a:avLst/>
          </a:prstGeom>
        </p:spPr>
      </p:pic>
      <p:sp>
        <p:nvSpPr>
          <p:cNvPr id="13" name="TextBox 12">
            <a:extLst>
              <a:ext uri="{FF2B5EF4-FFF2-40B4-BE49-F238E27FC236}">
                <a16:creationId xmlns:a16="http://schemas.microsoft.com/office/drawing/2014/main" id="{968BD9CE-A9F9-F27D-168B-F913FDA6F01E}"/>
              </a:ext>
            </a:extLst>
          </p:cNvPr>
          <p:cNvSpPr txBox="1"/>
          <p:nvPr/>
        </p:nvSpPr>
        <p:spPr>
          <a:xfrm>
            <a:off x="1088020" y="4490977"/>
            <a:ext cx="4421529" cy="1569660"/>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Flight Delays by Season</a:t>
            </a:r>
          </a:p>
          <a:p>
            <a:r>
              <a:rPr lang="en-GB" sz="1200" b="1" dirty="0">
                <a:latin typeface="Times New Roman" panose="02020603050405020304" pitchFamily="18" charset="0"/>
                <a:cs typeface="Times New Roman" panose="02020603050405020304" pitchFamily="18" charset="0"/>
              </a:rPr>
              <a:t>Delays vary slightly across seasons</a:t>
            </a:r>
            <a:r>
              <a:rPr lang="en-GB" sz="1200" dirty="0">
                <a:latin typeface="Times New Roman" panose="02020603050405020304" pitchFamily="18" charset="0"/>
                <a:cs typeface="Times New Roman" panose="02020603050405020304" pitchFamily="18" charset="0"/>
              </a:rPr>
              <a:t>, with no extreme spikes.</a:t>
            </a:r>
          </a:p>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Off-peak seasons</a:t>
            </a:r>
            <a:r>
              <a:rPr lang="en-GB" sz="1200" dirty="0">
                <a:latin typeface="Times New Roman" panose="02020603050405020304" pitchFamily="18" charset="0"/>
                <a:cs typeface="Times New Roman" panose="02020603050405020304" pitchFamily="18" charset="0"/>
              </a:rPr>
              <a:t> (e.g., late winter, early fall) show </a:t>
            </a:r>
            <a:r>
              <a:rPr lang="en-GB" sz="1200" b="1" dirty="0">
                <a:latin typeface="Times New Roman" panose="02020603050405020304" pitchFamily="18" charset="0"/>
                <a:cs typeface="Times New Roman" panose="02020603050405020304" pitchFamily="18" charset="0"/>
              </a:rPr>
              <a:t>higher overall delay counts</a:t>
            </a:r>
            <a:r>
              <a:rPr lang="en-GB" sz="1200" dirty="0">
                <a:latin typeface="Times New Roman" panose="02020603050405020304" pitchFamily="18" charset="0"/>
                <a:cs typeface="Times New Roman" panose="02020603050405020304" pitchFamily="18" charset="0"/>
              </a:rPr>
              <a:t> across all major causes.</a:t>
            </a:r>
          </a:p>
          <a:p>
            <a:pPr marL="171450" indent="-171450">
              <a:buFont typeface="Arial" panose="020B0604020202020204" pitchFamily="34" charset="0"/>
              <a:buChar char="•"/>
            </a:pPr>
            <a:r>
              <a:rPr lang="en-GB" sz="1200" dirty="0">
                <a:latin typeface="Times New Roman" panose="02020603050405020304" pitchFamily="18" charset="0"/>
                <a:cs typeface="Times New Roman" panose="02020603050405020304" pitchFamily="18" charset="0"/>
              </a:rPr>
              <a:t>Indicates </a:t>
            </a:r>
            <a:r>
              <a:rPr lang="en-GB" sz="1200" b="1" dirty="0">
                <a:latin typeface="Times New Roman" panose="02020603050405020304" pitchFamily="18" charset="0"/>
                <a:cs typeface="Times New Roman" panose="02020603050405020304" pitchFamily="18" charset="0"/>
              </a:rPr>
              <a:t>resource optimization or demand imbalance</a:t>
            </a:r>
            <a:r>
              <a:rPr lang="en-GB" sz="1200" dirty="0">
                <a:latin typeface="Times New Roman" panose="02020603050405020304" pitchFamily="18" charset="0"/>
                <a:cs typeface="Times New Roman" panose="02020603050405020304" pitchFamily="18" charset="0"/>
              </a:rPr>
              <a:t> during quieter travel periods.</a:t>
            </a:r>
          </a:p>
          <a:p>
            <a:r>
              <a:rPr lang="en-GB" sz="1200" dirty="0">
                <a:latin typeface="Times New Roman" panose="02020603050405020304" pitchFamily="18" charset="0"/>
                <a:cs typeface="Times New Roman" panose="02020603050405020304" pitchFamily="18" charset="0"/>
              </a:rPr>
              <a:t>Understanding seasonal patterns can guide </a:t>
            </a:r>
            <a:r>
              <a:rPr lang="en-GB" sz="1200" b="1" dirty="0">
                <a:latin typeface="Times New Roman" panose="02020603050405020304" pitchFamily="18" charset="0"/>
                <a:cs typeface="Times New Roman" panose="02020603050405020304" pitchFamily="18" charset="0"/>
              </a:rPr>
              <a:t>better staffing and scheduling strategies</a:t>
            </a:r>
            <a:r>
              <a:rPr lang="en-GB" sz="12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9F521645-4665-A4EA-934A-F146CD3F4700}"/>
              </a:ext>
            </a:extLst>
          </p:cNvPr>
          <p:cNvSpPr txBox="1"/>
          <p:nvPr/>
        </p:nvSpPr>
        <p:spPr>
          <a:xfrm>
            <a:off x="6979534" y="4664597"/>
            <a:ext cx="4288762" cy="1938992"/>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Delay Distribution by Airport Region</a:t>
            </a:r>
          </a:p>
          <a:p>
            <a:r>
              <a:rPr lang="en-GB" sz="1200" b="1" dirty="0">
                <a:latin typeface="Times New Roman" panose="02020603050405020304" pitchFamily="18" charset="0"/>
                <a:cs typeface="Times New Roman" panose="02020603050405020304" pitchFamily="18" charset="0"/>
              </a:rPr>
              <a:t>Total Delay by Minutes</a:t>
            </a:r>
            <a:endParaRPr lang="en-GB" sz="1200" dirty="0">
              <a:latin typeface="Times New Roman" panose="02020603050405020304" pitchFamily="18" charset="0"/>
              <a:cs typeface="Times New Roman" panose="02020603050405020304" pitchFamily="18" charset="0"/>
            </a:endParaRPr>
          </a:p>
          <a:p>
            <a:pPr lvl="1"/>
            <a:r>
              <a:rPr lang="en-GB" sz="1200" dirty="0">
                <a:latin typeface="Times New Roman" panose="02020603050405020304" pitchFamily="18" charset="0"/>
                <a:cs typeface="Times New Roman" panose="02020603050405020304" pitchFamily="18" charset="0"/>
              </a:rPr>
              <a:t>🏞️ Inland airports: </a:t>
            </a:r>
            <a:r>
              <a:rPr lang="en-GB" sz="1200" b="1" dirty="0">
                <a:latin typeface="Times New Roman" panose="02020603050405020304" pitchFamily="18" charset="0"/>
                <a:cs typeface="Times New Roman" panose="02020603050405020304" pitchFamily="18" charset="0"/>
              </a:rPr>
              <a:t>63.41%</a:t>
            </a:r>
            <a:endParaRPr lang="en-GB" sz="1200" dirty="0">
              <a:latin typeface="Times New Roman" panose="02020603050405020304" pitchFamily="18" charset="0"/>
              <a:cs typeface="Times New Roman" panose="02020603050405020304" pitchFamily="18" charset="0"/>
            </a:endParaRPr>
          </a:p>
          <a:p>
            <a:pPr lvl="1"/>
            <a:r>
              <a:rPr lang="en-GB" sz="1200" dirty="0">
                <a:latin typeface="Times New Roman" panose="02020603050405020304" pitchFamily="18" charset="0"/>
                <a:cs typeface="Times New Roman" panose="02020603050405020304" pitchFamily="18" charset="0"/>
              </a:rPr>
              <a:t>🌊 Coastal airports: </a:t>
            </a:r>
            <a:r>
              <a:rPr lang="en-GB" sz="1200" b="1" dirty="0">
                <a:latin typeface="Times New Roman" panose="02020603050405020304" pitchFamily="18" charset="0"/>
                <a:cs typeface="Times New Roman" panose="02020603050405020304" pitchFamily="18" charset="0"/>
              </a:rPr>
              <a:t>36.59%</a:t>
            </a:r>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Delays Due to Weather</a:t>
            </a:r>
            <a:endParaRPr lang="en-GB" sz="1200" dirty="0">
              <a:latin typeface="Times New Roman" panose="02020603050405020304" pitchFamily="18" charset="0"/>
              <a:cs typeface="Times New Roman" panose="02020603050405020304" pitchFamily="18" charset="0"/>
            </a:endParaRPr>
          </a:p>
          <a:p>
            <a:pPr lvl="1"/>
            <a:r>
              <a:rPr lang="en-GB" sz="1200" dirty="0">
                <a:latin typeface="Times New Roman" panose="02020603050405020304" pitchFamily="18" charset="0"/>
                <a:cs typeface="Times New Roman" panose="02020603050405020304" pitchFamily="18" charset="0"/>
              </a:rPr>
              <a:t>🏞️ Inland: </a:t>
            </a:r>
            <a:r>
              <a:rPr lang="en-GB" sz="1200" b="1" dirty="0">
                <a:latin typeface="Times New Roman" panose="02020603050405020304" pitchFamily="18" charset="0"/>
                <a:cs typeface="Times New Roman" panose="02020603050405020304" pitchFamily="18" charset="0"/>
              </a:rPr>
              <a:t>58.64%</a:t>
            </a:r>
            <a:endParaRPr lang="en-GB" sz="1200" dirty="0">
              <a:latin typeface="Times New Roman" panose="02020603050405020304" pitchFamily="18" charset="0"/>
              <a:cs typeface="Times New Roman" panose="02020603050405020304" pitchFamily="18" charset="0"/>
            </a:endParaRPr>
          </a:p>
          <a:p>
            <a:pPr lvl="1"/>
            <a:r>
              <a:rPr lang="en-GB" sz="1200" dirty="0">
                <a:latin typeface="Times New Roman" panose="02020603050405020304" pitchFamily="18" charset="0"/>
                <a:cs typeface="Times New Roman" panose="02020603050405020304" pitchFamily="18" charset="0"/>
              </a:rPr>
              <a:t>🌊 Coastal: </a:t>
            </a:r>
            <a:r>
              <a:rPr lang="en-GB" sz="1200" b="1" dirty="0">
                <a:latin typeface="Times New Roman" panose="02020603050405020304" pitchFamily="18" charset="0"/>
                <a:cs typeface="Times New Roman" panose="02020603050405020304" pitchFamily="18" charset="0"/>
              </a:rPr>
              <a:t>41.36%</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Inland airports experience </a:t>
            </a:r>
            <a:r>
              <a:rPr lang="en-GB" sz="1200" b="1" dirty="0">
                <a:latin typeface="Times New Roman" panose="02020603050405020304" pitchFamily="18" charset="0"/>
                <a:cs typeface="Times New Roman" panose="02020603050405020304" pitchFamily="18" charset="0"/>
              </a:rPr>
              <a:t>significantly higher delays</a:t>
            </a:r>
            <a:r>
              <a:rPr lang="en-GB" sz="1200" dirty="0">
                <a:latin typeface="Times New Roman" panose="02020603050405020304" pitchFamily="18" charset="0"/>
                <a:cs typeface="Times New Roman" panose="02020603050405020304" pitchFamily="18" charset="0"/>
              </a:rPr>
              <a:t>, both in total minutes and weather-related causes — possibly due to geographic or infrastructural factors.</a:t>
            </a:r>
          </a:p>
        </p:txBody>
      </p:sp>
    </p:spTree>
    <p:extLst>
      <p:ext uri="{BB962C8B-B14F-4D97-AF65-F5344CB8AC3E}">
        <p14:creationId xmlns:p14="http://schemas.microsoft.com/office/powerpoint/2010/main" val="175824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F4A45-E328-872B-22EA-F599321848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6C551F-6E7D-3E92-8966-5A27EAEB800B}"/>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F0AC4BF4-3211-72B6-B7AA-8609E8B93B71}"/>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9962155C-B279-DAA7-808C-130E1BC82F07}"/>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96918E2D-201F-04EC-46C4-150229B5F86C}"/>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E5010734-CD1D-4FB3-6A62-0239BC9A436B}"/>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EBC88DD0-FFF8-DDCF-3FF2-A580707A707B}"/>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0470232-27DA-E72F-A483-19DF239C377B}"/>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5BCA36E-80BE-5B53-20EF-8D8B184826F6}"/>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52665250-7864-947F-CA7B-A7389C214C6D}"/>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A0B62A04-1C5A-1525-0146-CBB07D76E964}"/>
              </a:ext>
            </a:extLst>
          </p:cNvPr>
          <p:cNvSpPr txBox="1"/>
          <p:nvPr/>
        </p:nvSpPr>
        <p:spPr>
          <a:xfrm>
            <a:off x="778491" y="127319"/>
            <a:ext cx="4129173"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Airline Delay Analysis</a:t>
            </a:r>
          </a:p>
        </p:txBody>
      </p:sp>
      <p:pic>
        <p:nvPicPr>
          <p:cNvPr id="11" name="Picture 10" descr="A blue bar graph with white text&#10;&#10;AI-generated content may be incorrect.">
            <a:extLst>
              <a:ext uri="{FF2B5EF4-FFF2-40B4-BE49-F238E27FC236}">
                <a16:creationId xmlns:a16="http://schemas.microsoft.com/office/drawing/2014/main" id="{3C6A3744-F6A9-9958-0000-01084BAF17C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296" y="768672"/>
            <a:ext cx="11379495" cy="3227511"/>
          </a:xfrm>
          <a:prstGeom prst="rect">
            <a:avLst/>
          </a:prstGeom>
        </p:spPr>
      </p:pic>
      <p:sp>
        <p:nvSpPr>
          <p:cNvPr id="13" name="TextBox 12">
            <a:extLst>
              <a:ext uri="{FF2B5EF4-FFF2-40B4-BE49-F238E27FC236}">
                <a16:creationId xmlns:a16="http://schemas.microsoft.com/office/drawing/2014/main" id="{4D7AE0C9-4EB9-58BF-633C-03A380B7A7F9}"/>
              </a:ext>
            </a:extLst>
          </p:cNvPr>
          <p:cNvSpPr txBox="1"/>
          <p:nvPr/>
        </p:nvSpPr>
        <p:spPr>
          <a:xfrm>
            <a:off x="838841" y="4433104"/>
            <a:ext cx="5257140" cy="1384995"/>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Flight Delays by Month (Top 3)</a:t>
            </a:r>
          </a:p>
          <a:p>
            <a:r>
              <a:rPr lang="en-GB" sz="1200" b="1" dirty="0">
                <a:latin typeface="Times New Roman" panose="02020603050405020304" pitchFamily="18" charset="0"/>
                <a:cs typeface="Times New Roman" panose="02020603050405020304" pitchFamily="18" charset="0"/>
              </a:rPr>
              <a:t>January:</a:t>
            </a:r>
            <a:r>
              <a:rPr lang="en-GB" sz="1200" dirty="0">
                <a:latin typeface="Times New Roman" panose="02020603050405020304" pitchFamily="18" charset="0"/>
                <a:cs typeface="Times New Roman" panose="02020603050405020304" pitchFamily="18" charset="0"/>
              </a:rPr>
              <a:t> 19.19%</a:t>
            </a:r>
          </a:p>
          <a:p>
            <a:r>
              <a:rPr lang="en-GB" sz="1200" b="1" dirty="0">
                <a:latin typeface="Times New Roman" panose="02020603050405020304" pitchFamily="18" charset="0"/>
                <a:cs typeface="Times New Roman" panose="02020603050405020304" pitchFamily="18" charset="0"/>
              </a:rPr>
              <a:t>May:</a:t>
            </a:r>
            <a:r>
              <a:rPr lang="en-GB" sz="1200" dirty="0">
                <a:latin typeface="Times New Roman" panose="02020603050405020304" pitchFamily="18" charset="0"/>
                <a:cs typeface="Times New Roman" panose="02020603050405020304" pitchFamily="18" charset="0"/>
              </a:rPr>
              <a:t> 18.08%</a:t>
            </a:r>
          </a:p>
          <a:p>
            <a:r>
              <a:rPr lang="en-GB" sz="1200" b="1" dirty="0">
                <a:latin typeface="Times New Roman" panose="02020603050405020304" pitchFamily="18" charset="0"/>
                <a:cs typeface="Times New Roman" panose="02020603050405020304" pitchFamily="18" charset="0"/>
              </a:rPr>
              <a:t>April:</a:t>
            </a:r>
            <a:r>
              <a:rPr lang="en-GB" sz="1200" dirty="0">
                <a:latin typeface="Times New Roman" panose="02020603050405020304" pitchFamily="18" charset="0"/>
                <a:cs typeface="Times New Roman" panose="02020603050405020304" pitchFamily="18" charset="0"/>
              </a:rPr>
              <a:t> 18.06%</a:t>
            </a:r>
          </a:p>
          <a:p>
            <a:r>
              <a:rPr lang="en-GB" sz="1200" dirty="0">
                <a:latin typeface="Times New Roman" panose="02020603050405020304" pitchFamily="18" charset="0"/>
                <a:cs typeface="Times New Roman" panose="02020603050405020304" pitchFamily="18" charset="0"/>
              </a:rPr>
              <a:t>🟡 These months reflect the </a:t>
            </a:r>
            <a:r>
              <a:rPr lang="en-GB" sz="1200" b="1" dirty="0">
                <a:latin typeface="Times New Roman" panose="02020603050405020304" pitchFamily="18" charset="0"/>
                <a:cs typeface="Times New Roman" panose="02020603050405020304" pitchFamily="18" charset="0"/>
              </a:rPr>
              <a:t>highest delay rates</a:t>
            </a:r>
            <a:r>
              <a:rPr lang="en-GB" sz="1200" dirty="0">
                <a:latin typeface="Times New Roman" panose="02020603050405020304" pitchFamily="18" charset="0"/>
                <a:cs typeface="Times New Roman" panose="02020603050405020304" pitchFamily="18" charset="0"/>
              </a:rPr>
              <a:t>, potentially linked to:</a:t>
            </a:r>
          </a:p>
          <a:p>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January</a:t>
            </a:r>
            <a:r>
              <a:rPr lang="en-GB" sz="1200" dirty="0">
                <a:latin typeface="Times New Roman" panose="02020603050405020304" pitchFamily="18" charset="0"/>
                <a:cs typeface="Times New Roman" panose="02020603050405020304" pitchFamily="18" charset="0"/>
              </a:rPr>
              <a:t> – Winter weather disruptions</a:t>
            </a:r>
          </a:p>
          <a:p>
            <a:r>
              <a:rPr lang="en-GB" sz="1200" dirty="0">
                <a:latin typeface="Times New Roman" panose="02020603050405020304" pitchFamily="18" charset="0"/>
                <a:cs typeface="Times New Roman" panose="02020603050405020304" pitchFamily="18" charset="0"/>
              </a:rPr>
              <a:t>🌸 </a:t>
            </a:r>
            <a:r>
              <a:rPr lang="en-GB" sz="1200" b="1" dirty="0">
                <a:latin typeface="Times New Roman" panose="02020603050405020304" pitchFamily="18" charset="0"/>
                <a:cs typeface="Times New Roman" panose="02020603050405020304" pitchFamily="18" charset="0"/>
              </a:rPr>
              <a:t>April–May</a:t>
            </a:r>
            <a:r>
              <a:rPr lang="en-GB" sz="1200" dirty="0">
                <a:latin typeface="Times New Roman" panose="02020603050405020304" pitchFamily="18" charset="0"/>
                <a:cs typeface="Times New Roman" panose="02020603050405020304" pitchFamily="18" charset="0"/>
              </a:rPr>
              <a:t> – Spring travel peaks and transitional weather patterns</a:t>
            </a:r>
          </a:p>
        </p:txBody>
      </p:sp>
      <p:sp>
        <p:nvSpPr>
          <p:cNvPr id="14" name="TextBox 13">
            <a:extLst>
              <a:ext uri="{FF2B5EF4-FFF2-40B4-BE49-F238E27FC236}">
                <a16:creationId xmlns:a16="http://schemas.microsoft.com/office/drawing/2014/main" id="{B9811892-E966-65C3-0EF7-43046A042ABA}"/>
              </a:ext>
            </a:extLst>
          </p:cNvPr>
          <p:cNvSpPr txBox="1"/>
          <p:nvPr/>
        </p:nvSpPr>
        <p:spPr>
          <a:xfrm>
            <a:off x="6921661" y="4224759"/>
            <a:ext cx="4431498" cy="1754326"/>
          </a:xfrm>
          <a:prstGeom prst="rect">
            <a:avLst/>
          </a:prstGeom>
          <a:noFill/>
        </p:spPr>
        <p:txBody>
          <a:bodyPr wrap="square" rtlCol="0">
            <a:spAutoFit/>
          </a:bodyPr>
          <a:lstStyle/>
          <a:p>
            <a:r>
              <a:rPr lang="en-GB" sz="1200" b="1" dirty="0">
                <a:latin typeface="Times New Roman" panose="02020603050405020304" pitchFamily="18" charset="0"/>
                <a:cs typeface="Times New Roman" panose="02020603050405020304" pitchFamily="18" charset="0"/>
              </a:rPr>
              <a:t>Top Performers by Rating (Low Volume, High Performance)</a:t>
            </a:r>
          </a:p>
          <a:p>
            <a:r>
              <a:rPr lang="en-GB" sz="1200" b="1" dirty="0">
                <a:latin typeface="Times New Roman" panose="02020603050405020304" pitchFamily="18" charset="0"/>
                <a:cs typeface="Times New Roman" panose="02020603050405020304" pitchFamily="18" charset="0"/>
              </a:rPr>
              <a:t>Frontier Airlines Inc.</a:t>
            </a:r>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Pitt-Greenville Airport</a:t>
            </a:r>
            <a:endParaRPr lang="en-GB" sz="1200" dirty="0">
              <a:latin typeface="Times New Roman" panose="02020603050405020304" pitchFamily="18" charset="0"/>
              <a:cs typeface="Times New Roman" panose="02020603050405020304" pitchFamily="18" charset="0"/>
            </a:endParaRPr>
          </a:p>
          <a:p>
            <a:r>
              <a:rPr lang="en-GB" sz="1200" b="1" dirty="0">
                <a:latin typeface="Times New Roman" panose="02020603050405020304" pitchFamily="18" charset="0"/>
                <a:cs typeface="Times New Roman" panose="02020603050405020304" pitchFamily="18" charset="0"/>
              </a:rPr>
              <a:t>Central Wyoming Regional Airport</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 These entities achieved the </a:t>
            </a:r>
            <a:r>
              <a:rPr lang="en-GB" sz="1200" b="1" dirty="0">
                <a:latin typeface="Times New Roman" panose="02020603050405020304" pitchFamily="18" charset="0"/>
                <a:cs typeface="Times New Roman" panose="02020603050405020304" pitchFamily="18" charset="0"/>
              </a:rPr>
              <a:t>highest performance ratings</a:t>
            </a:r>
            <a:br>
              <a:rPr lang="en-GB" sz="1200" dirty="0">
                <a:latin typeface="Times New Roman" panose="02020603050405020304" pitchFamily="18" charset="0"/>
                <a:cs typeface="Times New Roman" panose="02020603050405020304" pitchFamily="18" charset="0"/>
              </a:rPr>
            </a:br>
            <a:r>
              <a:rPr lang="en-GB" sz="1200" dirty="0">
                <a:latin typeface="Times New Roman" panose="02020603050405020304" pitchFamily="18" charset="0"/>
                <a:cs typeface="Times New Roman" panose="02020603050405020304" pitchFamily="18" charset="0"/>
              </a:rPr>
              <a:t>🔹 However, they recorded </a:t>
            </a:r>
            <a:r>
              <a:rPr lang="en-GB" sz="1200" b="1" dirty="0">
                <a:latin typeface="Times New Roman" panose="02020603050405020304" pitchFamily="18" charset="0"/>
                <a:cs typeface="Times New Roman" panose="02020603050405020304" pitchFamily="18" charset="0"/>
              </a:rPr>
              <a:t>low flight arrival counts</a:t>
            </a:r>
            <a:endParaRPr lang="en-GB" sz="1200" dirty="0">
              <a:latin typeface="Times New Roman" panose="02020603050405020304" pitchFamily="18" charset="0"/>
              <a:cs typeface="Times New Roman" panose="02020603050405020304" pitchFamily="18" charset="0"/>
            </a:endParaRPr>
          </a:p>
          <a:p>
            <a:r>
              <a:rPr lang="en-GB" sz="1200" dirty="0">
                <a:latin typeface="Times New Roman" panose="02020603050405020304" pitchFamily="18" charset="0"/>
                <a:cs typeface="Times New Roman" panose="02020603050405020304" pitchFamily="18" charset="0"/>
              </a:rPr>
              <a:t>➡️ High efficiency may be influenced by </a:t>
            </a:r>
            <a:r>
              <a:rPr lang="en-GB" sz="1200" b="1" dirty="0">
                <a:latin typeface="Times New Roman" panose="02020603050405020304" pitchFamily="18" charset="0"/>
                <a:cs typeface="Times New Roman" panose="02020603050405020304" pitchFamily="18" charset="0"/>
              </a:rPr>
              <a:t>lower traffic volume</a:t>
            </a:r>
            <a:r>
              <a:rPr lang="en-GB" sz="1200" dirty="0">
                <a:latin typeface="Times New Roman" panose="02020603050405020304" pitchFamily="18" charset="0"/>
                <a:cs typeface="Times New Roman" panose="02020603050405020304" pitchFamily="18" charset="0"/>
              </a:rPr>
              <a:t>, enabling better control over operations and fewer delays.</a:t>
            </a:r>
          </a:p>
          <a:p>
            <a:endParaRPr lang="en-GB"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1053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DBF156-3507-32EC-EBC9-A959176D8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04E318-AB12-D70A-99DA-F8181A7D1C2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A1EEDBDD-F6B4-110B-6585-FB97931D00D6}"/>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5735423E-E348-8E5D-6E22-920420959AE8}"/>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639EB0D8-9D85-7FD8-9491-71763F296AC3}"/>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BB57ECC7-D3CB-AD97-7E78-4F122298B3A1}"/>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2A067F14-C7E3-FF8E-2D72-F7D8B22E51D2}"/>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40C3DAE3-1C1F-2FE5-523A-1000E07DA4F6}"/>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0C39808-03F5-3EDB-6E20-3F7564675FA2}"/>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9728A399-CAAD-953B-47BC-CF5065569EC9}"/>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B91840B-4B1C-6F81-2E96-09964EC191E9}"/>
              </a:ext>
            </a:extLst>
          </p:cNvPr>
          <p:cNvSpPr txBox="1"/>
          <p:nvPr/>
        </p:nvSpPr>
        <p:spPr>
          <a:xfrm>
            <a:off x="778491" y="127319"/>
            <a:ext cx="4129173" cy="661207"/>
          </a:xfrm>
          <a:prstGeom prst="rect">
            <a:avLst/>
          </a:prstGeom>
          <a:noFill/>
        </p:spPr>
        <p:txBody>
          <a:bodyPr wrap="square" rtlCol="0">
            <a:spAutoFit/>
          </a:bodyPr>
          <a:lstStyle/>
          <a:p>
            <a:pPr algn="just">
              <a:lnSpc>
                <a:spcPct val="150000"/>
              </a:lnSpc>
            </a:pPr>
            <a:r>
              <a:rPr lang="en-GB" sz="2800" b="1" dirty="0">
                <a:latin typeface="Times New Roman" panose="02020603050405020304" pitchFamily="18" charset="0"/>
                <a:cs typeface="Times New Roman" panose="02020603050405020304" pitchFamily="18" charset="0"/>
              </a:rPr>
              <a:t>Recommendations</a:t>
            </a:r>
          </a:p>
        </p:txBody>
      </p:sp>
      <p:sp>
        <p:nvSpPr>
          <p:cNvPr id="6" name="TextBox 5">
            <a:extLst>
              <a:ext uri="{FF2B5EF4-FFF2-40B4-BE49-F238E27FC236}">
                <a16:creationId xmlns:a16="http://schemas.microsoft.com/office/drawing/2014/main" id="{D5FA30B8-633E-6AA7-BC15-DA34AB1C3301}"/>
              </a:ext>
            </a:extLst>
          </p:cNvPr>
          <p:cNvSpPr txBox="1"/>
          <p:nvPr/>
        </p:nvSpPr>
        <p:spPr>
          <a:xfrm>
            <a:off x="778491" y="736222"/>
            <a:ext cx="8464029" cy="5224315"/>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sz="1400" b="1" dirty="0">
                <a:latin typeface="Times New Roman" panose="02020603050405020304" pitchFamily="18" charset="0"/>
                <a:cs typeface="Times New Roman" panose="02020603050405020304" pitchFamily="18" charset="0"/>
              </a:rPr>
              <a:t>Actionable Insights for Stakeholders</a:t>
            </a:r>
          </a:p>
          <a:p>
            <a:pPr algn="just">
              <a:lnSpc>
                <a:spcPct val="150000"/>
              </a:lnSpc>
            </a:pPr>
            <a:r>
              <a:rPr lang="en-GB" sz="1400" b="1" dirty="0">
                <a:latin typeface="Times New Roman" panose="02020603050405020304" pitchFamily="18" charset="0"/>
                <a:cs typeface="Times New Roman" panose="02020603050405020304" pitchFamily="18" charset="0"/>
              </a:rPr>
              <a:t>For Airlines</a:t>
            </a:r>
            <a:endParaRPr lang="en-GB" sz="1400" dirty="0">
              <a:latin typeface="Times New Roman" panose="02020603050405020304" pitchFamily="18" charset="0"/>
              <a:cs typeface="Times New Roman" panose="02020603050405020304" pitchFamily="18" charset="0"/>
            </a:endParaRPr>
          </a:p>
          <a:p>
            <a:pPr algn="just">
              <a:lnSpc>
                <a:spcPct val="150000"/>
              </a:lnSpc>
            </a:pPr>
            <a:r>
              <a:rPr lang="en-GB" sz="1400" dirty="0">
                <a:latin typeface="Times New Roman" panose="02020603050405020304" pitchFamily="18" charset="0"/>
                <a:cs typeface="Times New Roman" panose="02020603050405020304" pitchFamily="18" charset="0"/>
              </a:rPr>
              <a:t>Benchmark against top performers achieving 80%+ on-time performance</a:t>
            </a:r>
          </a:p>
          <a:p>
            <a:pPr algn="just">
              <a:lnSpc>
                <a:spcPct val="150000"/>
              </a:lnSpc>
            </a:pPr>
            <a:r>
              <a:rPr lang="en-GB" sz="1400" dirty="0">
                <a:latin typeface="Times New Roman" panose="02020603050405020304" pitchFamily="18" charset="0"/>
                <a:cs typeface="Times New Roman" panose="02020603050405020304" pitchFamily="18" charset="0"/>
              </a:rPr>
              <a:t>Implement seasonal staffing strategies for peak delay months (Jan-Feb)</a:t>
            </a:r>
          </a:p>
          <a:p>
            <a:pPr algn="just">
              <a:lnSpc>
                <a:spcPct val="150000"/>
              </a:lnSpc>
            </a:pPr>
            <a:r>
              <a:rPr lang="en-GB" sz="1400" dirty="0">
                <a:latin typeface="Times New Roman" panose="02020603050405020304" pitchFamily="18" charset="0"/>
                <a:cs typeface="Times New Roman" panose="02020603050405020304" pitchFamily="18" charset="0"/>
              </a:rPr>
              <a:t>Focus on controllable delays: carrier-related and late aircraft issues</a:t>
            </a:r>
          </a:p>
          <a:p>
            <a:pPr algn="just">
              <a:lnSpc>
                <a:spcPct val="150000"/>
              </a:lnSpc>
            </a:pPr>
            <a:r>
              <a:rPr lang="en-GB" sz="1400" dirty="0">
                <a:latin typeface="Times New Roman" panose="02020603050405020304" pitchFamily="18" charset="0"/>
                <a:cs typeface="Times New Roman" panose="02020603050405020304" pitchFamily="18" charset="0"/>
              </a:rPr>
              <a:t>Develop proactive weather contingency plans for weather-prone routes</a:t>
            </a:r>
          </a:p>
          <a:p>
            <a:pPr algn="just">
              <a:lnSpc>
                <a:spcPct val="150000"/>
              </a:lnSpc>
            </a:pPr>
            <a:r>
              <a:rPr lang="en-GB" sz="1400" b="1" dirty="0">
                <a:latin typeface="Times New Roman" panose="02020603050405020304" pitchFamily="18" charset="0"/>
                <a:cs typeface="Times New Roman" panose="02020603050405020304" pitchFamily="18" charset="0"/>
              </a:rPr>
              <a:t>For Airports</a:t>
            </a:r>
            <a:endParaRPr lang="en-GB" sz="1400" dirty="0">
              <a:latin typeface="Times New Roman" panose="02020603050405020304" pitchFamily="18" charset="0"/>
              <a:cs typeface="Times New Roman" panose="02020603050405020304" pitchFamily="18" charset="0"/>
            </a:endParaRPr>
          </a:p>
          <a:p>
            <a:pPr algn="just">
              <a:lnSpc>
                <a:spcPct val="150000"/>
              </a:lnSpc>
            </a:pPr>
            <a:r>
              <a:rPr lang="en-GB" sz="1400" dirty="0">
                <a:latin typeface="Times New Roman" panose="02020603050405020304" pitchFamily="18" charset="0"/>
                <a:cs typeface="Times New Roman" panose="02020603050405020304" pitchFamily="18" charset="0"/>
              </a:rPr>
              <a:t>Enhance capacity management during peak travel periods</a:t>
            </a:r>
          </a:p>
          <a:p>
            <a:pPr algn="just">
              <a:lnSpc>
                <a:spcPct val="150000"/>
              </a:lnSpc>
            </a:pPr>
            <a:r>
              <a:rPr lang="en-GB" sz="1400" dirty="0">
                <a:latin typeface="Times New Roman" panose="02020603050405020304" pitchFamily="18" charset="0"/>
                <a:cs typeface="Times New Roman" panose="02020603050405020304" pitchFamily="18" charset="0"/>
              </a:rPr>
              <a:t>Implement regional coordination for weather delay mitigation</a:t>
            </a:r>
          </a:p>
          <a:p>
            <a:pPr algn="just">
              <a:lnSpc>
                <a:spcPct val="150000"/>
              </a:lnSpc>
            </a:pPr>
            <a:r>
              <a:rPr lang="en-GB" sz="1400" dirty="0">
                <a:latin typeface="Times New Roman" panose="02020603050405020304" pitchFamily="18" charset="0"/>
                <a:cs typeface="Times New Roman" panose="02020603050405020304" pitchFamily="18" charset="0"/>
              </a:rPr>
              <a:t>Invest in infrastructure to address capacity constraints</a:t>
            </a:r>
          </a:p>
          <a:p>
            <a:pPr algn="just">
              <a:lnSpc>
                <a:spcPct val="150000"/>
              </a:lnSpc>
            </a:pPr>
            <a:r>
              <a:rPr lang="en-GB" sz="1400" dirty="0">
                <a:latin typeface="Times New Roman" panose="02020603050405020304" pitchFamily="18" charset="0"/>
                <a:cs typeface="Times New Roman" panose="02020603050405020304" pitchFamily="18" charset="0"/>
              </a:rPr>
              <a:t>Optimize ground operations to reduce turnaround times</a:t>
            </a:r>
          </a:p>
          <a:p>
            <a:pPr algn="just">
              <a:lnSpc>
                <a:spcPct val="150000"/>
              </a:lnSpc>
            </a:pPr>
            <a:r>
              <a:rPr lang="en-GB" sz="1400" b="1" dirty="0">
                <a:latin typeface="Times New Roman" panose="02020603050405020304" pitchFamily="18" charset="0"/>
                <a:cs typeface="Times New Roman" panose="02020603050405020304" pitchFamily="18" charset="0"/>
              </a:rPr>
              <a:t>For Regulatory Bodies</a:t>
            </a:r>
            <a:endParaRPr lang="en-GB" sz="1400" dirty="0">
              <a:latin typeface="Times New Roman" panose="02020603050405020304" pitchFamily="18" charset="0"/>
              <a:cs typeface="Times New Roman" panose="02020603050405020304" pitchFamily="18" charset="0"/>
            </a:endParaRPr>
          </a:p>
          <a:p>
            <a:pPr algn="just">
              <a:lnSpc>
                <a:spcPct val="150000"/>
              </a:lnSpc>
            </a:pPr>
            <a:r>
              <a:rPr lang="en-GB" sz="1400" dirty="0">
                <a:latin typeface="Times New Roman" panose="02020603050405020304" pitchFamily="18" charset="0"/>
                <a:cs typeface="Times New Roman" panose="02020603050405020304" pitchFamily="18" charset="0"/>
              </a:rPr>
              <a:t>Establish performance standards based on 17.10% delay rate baseline</a:t>
            </a:r>
          </a:p>
          <a:p>
            <a:pPr algn="just">
              <a:lnSpc>
                <a:spcPct val="150000"/>
              </a:lnSpc>
            </a:pPr>
            <a:r>
              <a:rPr lang="en-GB" sz="1400" dirty="0">
                <a:latin typeface="Times New Roman" panose="02020603050405020304" pitchFamily="18" charset="0"/>
                <a:cs typeface="Times New Roman" panose="02020603050405020304" pitchFamily="18" charset="0"/>
              </a:rPr>
              <a:t>Implement enhanced oversight during peak delay periods</a:t>
            </a:r>
          </a:p>
          <a:p>
            <a:pPr algn="just">
              <a:lnSpc>
                <a:spcPct val="150000"/>
              </a:lnSpc>
            </a:pPr>
            <a:r>
              <a:rPr lang="en-GB" sz="1400" dirty="0">
                <a:latin typeface="Times New Roman" panose="02020603050405020304" pitchFamily="18" charset="0"/>
                <a:cs typeface="Times New Roman" panose="02020603050405020304" pitchFamily="18" charset="0"/>
              </a:rPr>
              <a:t>Invest in National Aviation System infrastructure improvements</a:t>
            </a:r>
          </a:p>
          <a:p>
            <a:pPr algn="just">
              <a:lnSpc>
                <a:spcPct val="150000"/>
              </a:lnSpc>
            </a:pPr>
            <a:r>
              <a:rPr lang="en-GB" sz="1400" dirty="0">
                <a:latin typeface="Times New Roman" panose="02020603050405020304" pitchFamily="18" charset="0"/>
                <a:cs typeface="Times New Roman" panose="02020603050405020304" pitchFamily="18" charset="0"/>
              </a:rPr>
              <a:t>Facilitate best practice sharing among high-performing carriers</a:t>
            </a:r>
          </a:p>
        </p:txBody>
      </p:sp>
      <p:pic>
        <p:nvPicPr>
          <p:cNvPr id="11" name="Picture 10" descr="A file folder with a note on it next to a pencil&#10;&#10;AI-generated content may be incorrect.">
            <a:extLst>
              <a:ext uri="{FF2B5EF4-FFF2-40B4-BE49-F238E27FC236}">
                <a16:creationId xmlns:a16="http://schemas.microsoft.com/office/drawing/2014/main" id="{EB3F4DE0-27D8-D8A2-E439-6D4004799E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3697" y="75916"/>
            <a:ext cx="4521714" cy="3095547"/>
          </a:xfrm>
          <a:prstGeom prst="rect">
            <a:avLst/>
          </a:prstGeom>
        </p:spPr>
      </p:pic>
    </p:spTree>
    <p:extLst>
      <p:ext uri="{BB962C8B-B14F-4D97-AF65-F5344CB8AC3E}">
        <p14:creationId xmlns:p14="http://schemas.microsoft.com/office/powerpoint/2010/main" val="1876787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631C62-4C8B-8ADF-7B66-308875A01F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EE1BCC-F50F-758D-21CF-6EFFE8DA34FE}"/>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3CD9A1A4-0D4E-9C66-8AA7-BCAF907A30EE}"/>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DAD8D3C6-D6B6-4A82-BC44-5042D05D9F0E}"/>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AA760174-FA71-F56F-FD0B-34EC917464D6}"/>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BA5248F4-7A97-8B12-7906-F6A620BD845B}"/>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B6188150-E2E0-30AA-8B25-90D08C72E474}"/>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19C7765-9892-46A5-2C0B-1FF7FEC4130E}"/>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9BCAE55-99FE-3C00-0EC1-D4068D450699}"/>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2DF381FD-1670-B743-4528-9BF4044E1DA0}"/>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7C4F1B12-5D19-3C12-F332-232AFA5DCAD3}"/>
              </a:ext>
            </a:extLst>
          </p:cNvPr>
          <p:cNvSpPr txBox="1"/>
          <p:nvPr/>
        </p:nvSpPr>
        <p:spPr>
          <a:xfrm>
            <a:off x="778491" y="127319"/>
            <a:ext cx="4129173"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Airline Delay Analysis</a:t>
            </a:r>
          </a:p>
        </p:txBody>
      </p:sp>
      <p:sp>
        <p:nvSpPr>
          <p:cNvPr id="6" name="TextBox 5">
            <a:extLst>
              <a:ext uri="{FF2B5EF4-FFF2-40B4-BE49-F238E27FC236}">
                <a16:creationId xmlns:a16="http://schemas.microsoft.com/office/drawing/2014/main" id="{64050584-3909-1168-D6DE-A68B13E916F3}"/>
              </a:ext>
            </a:extLst>
          </p:cNvPr>
          <p:cNvSpPr txBox="1"/>
          <p:nvPr/>
        </p:nvSpPr>
        <p:spPr>
          <a:xfrm>
            <a:off x="824791" y="768291"/>
            <a:ext cx="7338350" cy="4585614"/>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sz="1400" b="1" dirty="0"/>
              <a:t>Areas for Operational Improvement</a:t>
            </a:r>
          </a:p>
          <a:p>
            <a:pPr algn="just">
              <a:lnSpc>
                <a:spcPct val="150000"/>
              </a:lnSpc>
            </a:pPr>
            <a:r>
              <a:rPr lang="en-GB" sz="1400" b="1" dirty="0"/>
              <a:t>Immediate Actions (0-6 months)</a:t>
            </a:r>
            <a:endParaRPr lang="en-GB" sz="1400" dirty="0"/>
          </a:p>
          <a:p>
            <a:pPr algn="just">
              <a:lnSpc>
                <a:spcPct val="150000"/>
              </a:lnSpc>
            </a:pPr>
            <a:r>
              <a:rPr lang="en-GB" sz="1400" dirty="0"/>
              <a:t>Target underperforming airlines with focused improvement plans</a:t>
            </a:r>
          </a:p>
          <a:p>
            <a:pPr algn="just">
              <a:lnSpc>
                <a:spcPct val="150000"/>
              </a:lnSpc>
            </a:pPr>
            <a:r>
              <a:rPr lang="en-GB" sz="1400" dirty="0"/>
              <a:t>Implement enhanced weather monitoring and response systems</a:t>
            </a:r>
          </a:p>
          <a:p>
            <a:pPr algn="just">
              <a:lnSpc>
                <a:spcPct val="150000"/>
              </a:lnSpc>
            </a:pPr>
            <a:r>
              <a:rPr lang="en-GB" sz="1400" dirty="0"/>
              <a:t>Develop comprehensive winter operations strategies</a:t>
            </a:r>
          </a:p>
          <a:p>
            <a:pPr algn="just">
              <a:lnSpc>
                <a:spcPct val="150000"/>
              </a:lnSpc>
            </a:pPr>
            <a:r>
              <a:rPr lang="en-GB" sz="1400" dirty="0"/>
              <a:t>Establish real-time delay tracking and response mechanisms</a:t>
            </a:r>
          </a:p>
          <a:p>
            <a:pPr algn="just">
              <a:lnSpc>
                <a:spcPct val="150000"/>
              </a:lnSpc>
            </a:pPr>
            <a:r>
              <a:rPr lang="en-GB" sz="1400" b="1" dirty="0"/>
              <a:t>Medium-term Initiatives (6-18 months)</a:t>
            </a:r>
            <a:endParaRPr lang="en-GB" sz="1400" dirty="0"/>
          </a:p>
          <a:p>
            <a:pPr algn="just">
              <a:lnSpc>
                <a:spcPct val="150000"/>
              </a:lnSpc>
            </a:pPr>
            <a:r>
              <a:rPr lang="en-GB" sz="1400" dirty="0"/>
              <a:t>Balance flight volumes with operational capacity during peak periods</a:t>
            </a:r>
          </a:p>
          <a:p>
            <a:pPr algn="just">
              <a:lnSpc>
                <a:spcPct val="150000"/>
              </a:lnSpc>
            </a:pPr>
            <a:r>
              <a:rPr lang="en-GB" sz="1400" dirty="0"/>
              <a:t>Establish collaborative delay management across airport regions</a:t>
            </a:r>
          </a:p>
          <a:p>
            <a:pPr algn="just">
              <a:lnSpc>
                <a:spcPct val="150000"/>
              </a:lnSpc>
            </a:pPr>
            <a:r>
              <a:rPr lang="en-GB" sz="1400" dirty="0"/>
              <a:t>Implement predictive analytics for proactive delay management</a:t>
            </a:r>
          </a:p>
          <a:p>
            <a:pPr algn="just">
              <a:lnSpc>
                <a:spcPct val="150000"/>
              </a:lnSpc>
            </a:pPr>
            <a:r>
              <a:rPr lang="en-GB" sz="1400" dirty="0"/>
              <a:t>Enhance operational efficiency through targeted staff training</a:t>
            </a:r>
          </a:p>
          <a:p>
            <a:pPr algn="just">
              <a:lnSpc>
                <a:spcPct val="150000"/>
              </a:lnSpc>
            </a:pPr>
            <a:r>
              <a:rPr lang="en-GB" sz="1400" b="1" dirty="0"/>
              <a:t>Performance Targets</a:t>
            </a:r>
            <a:endParaRPr lang="en-GB" sz="1400" dirty="0"/>
          </a:p>
          <a:p>
            <a:pPr algn="just">
              <a:lnSpc>
                <a:spcPct val="150000"/>
              </a:lnSpc>
            </a:pPr>
            <a:r>
              <a:rPr lang="en-GB" sz="1400" b="1" dirty="0"/>
              <a:t>Short-term:</a:t>
            </a:r>
            <a:r>
              <a:rPr lang="en-GB" sz="1400" dirty="0"/>
              <a:t> Reduce delay rate from 17.10% to 15% within 12 months</a:t>
            </a:r>
          </a:p>
          <a:p>
            <a:pPr algn="just">
              <a:lnSpc>
                <a:spcPct val="150000"/>
              </a:lnSpc>
            </a:pPr>
            <a:r>
              <a:rPr lang="en-GB" sz="1400" b="1" dirty="0"/>
              <a:t>Long-term:</a:t>
            </a:r>
            <a:r>
              <a:rPr lang="en-GB" sz="1400" dirty="0"/>
              <a:t> Establish 12% delay rate as industry standard</a:t>
            </a:r>
          </a:p>
        </p:txBody>
      </p:sp>
      <p:pic>
        <p:nvPicPr>
          <p:cNvPr id="11" name="Picture 10" descr="A file folder with a note on it next to a pencil&#10;&#10;AI-generated content may be incorrect.">
            <a:extLst>
              <a:ext uri="{FF2B5EF4-FFF2-40B4-BE49-F238E27FC236}">
                <a16:creationId xmlns:a16="http://schemas.microsoft.com/office/drawing/2014/main" id="{C73F1366-A9B9-E24E-6BF7-16555928DF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6204" y="3974531"/>
            <a:ext cx="4522377" cy="2786915"/>
          </a:xfrm>
          <a:prstGeom prst="rect">
            <a:avLst/>
          </a:prstGeom>
        </p:spPr>
      </p:pic>
    </p:spTree>
    <p:extLst>
      <p:ext uri="{BB962C8B-B14F-4D97-AF65-F5344CB8AC3E}">
        <p14:creationId xmlns:p14="http://schemas.microsoft.com/office/powerpoint/2010/main" val="201859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6FB9B-B126-6603-0AF6-DE4DDEBC6D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FB4796-19BD-D46A-0E30-D6A059913402}"/>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0448BA5C-28F5-E10D-A728-A7A7CCBE50F9}"/>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9F061BC0-4827-AC7D-B67E-BEB02B260C53}"/>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7F6AA9A3-1F6B-19DF-910B-3F7EB59953C5}"/>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CD878036-065E-FE98-7764-97605472E507}"/>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D0B78CD9-07F6-1DD4-E41E-04F9F7601748}"/>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65207B7-504A-C014-A803-8D9427C96F76}"/>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E14B167C-CC44-FBAD-9C12-F407959626E7}"/>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9E63794-9431-CD05-9A6D-63A35246B8C0}"/>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FC06F0D-B23D-627E-518C-14E58E2AA340}"/>
              </a:ext>
            </a:extLst>
          </p:cNvPr>
          <p:cNvSpPr txBox="1"/>
          <p:nvPr/>
        </p:nvSpPr>
        <p:spPr>
          <a:xfrm>
            <a:off x="778491" y="127319"/>
            <a:ext cx="4129173"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Airline Delay Analysis</a:t>
            </a:r>
          </a:p>
        </p:txBody>
      </p:sp>
      <p:pic>
        <p:nvPicPr>
          <p:cNvPr id="11" name="Picture 10" descr="A blue paper with black text&#10;&#10;AI-generated content may be incorrect.">
            <a:extLst>
              <a:ext uri="{FF2B5EF4-FFF2-40B4-BE49-F238E27FC236}">
                <a16:creationId xmlns:a16="http://schemas.microsoft.com/office/drawing/2014/main" id="{B0432481-C51E-CF79-53E5-ADB30CE02B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9994" y="1491808"/>
            <a:ext cx="7952012" cy="3874383"/>
          </a:xfrm>
          <a:prstGeom prst="rect">
            <a:avLst/>
          </a:prstGeom>
        </p:spPr>
      </p:pic>
    </p:spTree>
    <p:extLst>
      <p:ext uri="{BB962C8B-B14F-4D97-AF65-F5344CB8AC3E}">
        <p14:creationId xmlns:p14="http://schemas.microsoft.com/office/powerpoint/2010/main" val="2284385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21B8B-6AB5-179F-0C42-C1FA208865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9B155C-9D16-6A35-CE9D-61939A28C181}"/>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C14FB9C-B2DD-94DA-E2EF-29945A29B3DF}"/>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C2E25A2B-8FC4-C234-A353-3DEE66CB75AD}"/>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8A945A95-F101-00FB-73AF-CCD910F2F25C}"/>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63164E5E-CB44-38AD-9049-A03F07655183}"/>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D261E2E1-6615-401E-E175-4DFD51DE1F79}"/>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152C4D7-9990-D0C6-86F5-B0ACDBD38889}"/>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EDBFAF6-2350-85FD-0BEF-6F9A10BAF597}"/>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3AF3CE1A-F85F-F243-E4D9-BD71325B8473}"/>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FB531B0-40E0-6BF8-1B66-92952263EB29}"/>
              </a:ext>
            </a:extLst>
          </p:cNvPr>
          <p:cNvSpPr txBox="1"/>
          <p:nvPr/>
        </p:nvSpPr>
        <p:spPr>
          <a:xfrm>
            <a:off x="778491" y="127319"/>
            <a:ext cx="4129173"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Airline Delay Analysis</a:t>
            </a:r>
          </a:p>
        </p:txBody>
      </p:sp>
      <p:sp>
        <p:nvSpPr>
          <p:cNvPr id="6" name="TextBox 5">
            <a:extLst>
              <a:ext uri="{FF2B5EF4-FFF2-40B4-BE49-F238E27FC236}">
                <a16:creationId xmlns:a16="http://schemas.microsoft.com/office/drawing/2014/main" id="{663B0A11-92B2-BF5F-BF5A-F04BF4B72DC3}"/>
              </a:ext>
            </a:extLst>
          </p:cNvPr>
          <p:cNvSpPr txBox="1"/>
          <p:nvPr/>
        </p:nvSpPr>
        <p:spPr>
          <a:xfrm>
            <a:off x="1018571" y="1122363"/>
            <a:ext cx="10150997" cy="3939284"/>
          </a:xfrm>
          <a:prstGeom prst="rect">
            <a:avLst/>
          </a:prstGeom>
          <a:noFill/>
        </p:spPr>
        <p:txBody>
          <a:bodyPr wrap="square" rtlCol="0">
            <a:spAutoFit/>
          </a:bodyPr>
          <a:lstStyle/>
          <a:p>
            <a:pPr algn="ctr">
              <a:lnSpc>
                <a:spcPct val="150000"/>
              </a:lnSpc>
            </a:pPr>
            <a:r>
              <a:rPr lang="en-GB" sz="1400" b="1" dirty="0"/>
              <a:t>Summary of Key Takeaways:</a:t>
            </a:r>
            <a:endParaRPr lang="en-GB" sz="1400" dirty="0"/>
          </a:p>
          <a:p>
            <a:pPr algn="ctr">
              <a:lnSpc>
                <a:spcPct val="150000"/>
              </a:lnSpc>
            </a:pPr>
            <a:r>
              <a:rPr lang="en-GB" sz="1400" b="1" dirty="0"/>
              <a:t>Industry performance baseline</a:t>
            </a:r>
            <a:r>
              <a:rPr lang="en-GB" sz="1400" dirty="0"/>
              <a:t> - establishing the 17.10% delay rate and 82.90% on-time performance as benchmarks</a:t>
            </a:r>
          </a:p>
          <a:p>
            <a:pPr algn="ctr">
              <a:lnSpc>
                <a:spcPct val="150000"/>
              </a:lnSpc>
            </a:pPr>
            <a:r>
              <a:rPr lang="en-GB" sz="1400" b="1" dirty="0"/>
              <a:t>Critical delay drivers</a:t>
            </a:r>
            <a:r>
              <a:rPr lang="en-GB" sz="1400" dirty="0"/>
              <a:t> - weather dominance and carrier-related improvement opportunities</a:t>
            </a:r>
          </a:p>
          <a:p>
            <a:pPr algn="ctr">
              <a:lnSpc>
                <a:spcPct val="150000"/>
              </a:lnSpc>
            </a:pPr>
            <a:r>
              <a:rPr lang="en-GB" sz="1400" b="1" dirty="0"/>
              <a:t>Performance insights</a:t>
            </a:r>
            <a:r>
              <a:rPr lang="en-GB" sz="1400" dirty="0"/>
              <a:t> - gaps between carriers and geographic impacts</a:t>
            </a:r>
          </a:p>
          <a:p>
            <a:pPr algn="ctr">
              <a:lnSpc>
                <a:spcPct val="150000"/>
              </a:lnSpc>
            </a:pPr>
            <a:r>
              <a:rPr lang="en-GB" sz="1400" b="1" dirty="0"/>
              <a:t>Actionable opportunities</a:t>
            </a:r>
            <a:r>
              <a:rPr lang="en-GB" sz="1400" dirty="0"/>
              <a:t> - immediate steps for improvement</a:t>
            </a:r>
          </a:p>
          <a:p>
            <a:pPr algn="ctr">
              <a:lnSpc>
                <a:spcPct val="150000"/>
              </a:lnSpc>
            </a:pPr>
            <a:endParaRPr lang="en-GB" sz="1400" dirty="0"/>
          </a:p>
          <a:p>
            <a:pPr algn="ctr">
              <a:lnSpc>
                <a:spcPct val="150000"/>
              </a:lnSpc>
            </a:pPr>
            <a:r>
              <a:rPr lang="en-GB" sz="1400" b="1" dirty="0"/>
              <a:t>Future Analysis Opportunities:</a:t>
            </a:r>
            <a:endParaRPr lang="en-GB" sz="1400" dirty="0"/>
          </a:p>
          <a:p>
            <a:pPr algn="ctr">
              <a:lnSpc>
                <a:spcPct val="150000"/>
              </a:lnSpc>
            </a:pPr>
            <a:r>
              <a:rPr lang="en-GB" sz="1400" b="1" dirty="0"/>
              <a:t>Enhanced data integration</a:t>
            </a:r>
            <a:r>
              <a:rPr lang="en-GB" sz="1400" dirty="0"/>
              <a:t> - expanding data sources for deeper insights</a:t>
            </a:r>
          </a:p>
          <a:p>
            <a:pPr algn="ctr">
              <a:lnSpc>
                <a:spcPct val="150000"/>
              </a:lnSpc>
            </a:pPr>
            <a:r>
              <a:rPr lang="en-GB" sz="1400" b="1" dirty="0"/>
              <a:t>Advanced analytics</a:t>
            </a:r>
            <a:r>
              <a:rPr lang="en-GB" sz="1400" dirty="0"/>
              <a:t> - implementing predictive </a:t>
            </a:r>
            <a:r>
              <a:rPr lang="en-GB" sz="1400" dirty="0" err="1"/>
              <a:t>modeling</a:t>
            </a:r>
            <a:r>
              <a:rPr lang="en-GB" sz="1400" dirty="0"/>
              <a:t> and machine learning</a:t>
            </a:r>
          </a:p>
          <a:p>
            <a:pPr algn="ctr">
              <a:lnSpc>
                <a:spcPct val="150000"/>
              </a:lnSpc>
            </a:pPr>
            <a:r>
              <a:rPr lang="en-GB" sz="1400" b="1" dirty="0"/>
              <a:t>Expanded scope</a:t>
            </a:r>
            <a:r>
              <a:rPr lang="en-GB" sz="1400" dirty="0"/>
              <a:t> - broadening analysis to international operations and new technologies</a:t>
            </a:r>
          </a:p>
          <a:p>
            <a:pPr algn="ctr">
              <a:lnSpc>
                <a:spcPct val="150000"/>
              </a:lnSpc>
            </a:pPr>
            <a:r>
              <a:rPr lang="en-GB" sz="1400" b="1" dirty="0"/>
              <a:t>Strategic planning</a:t>
            </a:r>
            <a:r>
              <a:rPr lang="en-GB" sz="1400" dirty="0"/>
              <a:t> - developing industry-wide improvement frameworks</a:t>
            </a:r>
          </a:p>
          <a:p>
            <a:pPr algn="ctr">
              <a:lnSpc>
                <a:spcPct val="150000"/>
              </a:lnSpc>
            </a:pPr>
            <a:r>
              <a:rPr lang="en-GB" sz="1400" b="1" dirty="0"/>
              <a:t>Stakeholder engagement</a:t>
            </a:r>
            <a:r>
              <a:rPr lang="en-GB" sz="1400" dirty="0"/>
              <a:t> - creating collaborative improvement systems</a:t>
            </a:r>
          </a:p>
        </p:txBody>
      </p:sp>
    </p:spTree>
    <p:extLst>
      <p:ext uri="{BB962C8B-B14F-4D97-AF65-F5344CB8AC3E}">
        <p14:creationId xmlns:p14="http://schemas.microsoft.com/office/powerpoint/2010/main" val="1536431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7981A7-2C7B-E572-BAD5-C34E45F19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342EFA-D1E2-3C0F-83D7-DE04F704041B}"/>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4B328C55-BAE3-1C1B-5B6B-56DC3E452A25}"/>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27950267-FB62-D33E-FCC6-0DF094AA64EB}"/>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616B60C1-6963-90E5-51DC-74B10096032D}"/>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5E6F0C9A-309B-4AA2-CAAA-BDFFF4E60AD7}"/>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90F2D700-3E31-FBFB-C46E-89DDBAC35594}"/>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7DAE8DD-5E88-6456-1EF6-56E7ADFFA148}"/>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9F97DD7-513F-C91A-6DB2-614A01739B9B}"/>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610E25F-F029-0602-EC94-95E1C34CFAFC}"/>
              </a:ext>
            </a:extLst>
          </p:cNvPr>
          <p:cNvCxnSpPr>
            <a:cxnSpLocks/>
          </p:cNvCxnSpPr>
          <p:nvPr/>
        </p:nvCxnSpPr>
        <p:spPr>
          <a:xfrm flipV="1">
            <a:off x="824791" y="650539"/>
            <a:ext cx="1490146"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732BCA81-FA06-2D59-C5F7-59143C3395C8}"/>
              </a:ext>
            </a:extLst>
          </p:cNvPr>
          <p:cNvSpPr txBox="1"/>
          <p:nvPr/>
        </p:nvSpPr>
        <p:spPr>
          <a:xfrm>
            <a:off x="778491" y="127319"/>
            <a:ext cx="4129173"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Overview</a:t>
            </a:r>
          </a:p>
        </p:txBody>
      </p:sp>
      <p:sp>
        <p:nvSpPr>
          <p:cNvPr id="18" name="TextBox 17">
            <a:extLst>
              <a:ext uri="{FF2B5EF4-FFF2-40B4-BE49-F238E27FC236}">
                <a16:creationId xmlns:a16="http://schemas.microsoft.com/office/drawing/2014/main" id="{4B4E95DF-4D3D-BFC6-A943-03C8B756B0E6}"/>
              </a:ext>
            </a:extLst>
          </p:cNvPr>
          <p:cNvSpPr txBox="1"/>
          <p:nvPr/>
        </p:nvSpPr>
        <p:spPr>
          <a:xfrm>
            <a:off x="1019708" y="962061"/>
            <a:ext cx="10752879" cy="5813386"/>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This exploratory data analysis leverages Power BI to extract meaningful insights from comprehensive airline operational data spanning two years, multiple carriers, and airports.</a:t>
            </a: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The dataset includes key metrics such as flight volumes, delay categories, cancellations, and diversions across diverse time periods and geographic locations.</a:t>
            </a:r>
          </a:p>
          <a:p>
            <a:pPr>
              <a:lnSpc>
                <a:spcPct val="150000"/>
              </a:lnSpc>
            </a:pPr>
            <a:r>
              <a:rPr lang="en-GB" sz="1600" b="1" dirty="0">
                <a:latin typeface="Times New Roman" panose="02020603050405020304" pitchFamily="18" charset="0"/>
                <a:cs typeface="Times New Roman" panose="02020603050405020304" pitchFamily="18" charset="0"/>
              </a:rPr>
              <a:t>Key Analysis Areas:</a:t>
            </a:r>
            <a:endParaRPr lang="en-GB" sz="16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Delay patterns across five primary categories: carrier issues, weather, national aviation system, security breaches, and late aircraft</a:t>
            </a:r>
          </a:p>
          <a:p>
            <a:pPr marL="285750" indent="-285750">
              <a:lnSpc>
                <a:spcPct val="150000"/>
              </a:lnSpc>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Seasonal variations and temporal trends</a:t>
            </a:r>
          </a:p>
          <a:p>
            <a:pPr marL="285750" indent="-285750">
              <a:lnSpc>
                <a:spcPct val="150000"/>
              </a:lnSpc>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Carrier performance comparisons</a:t>
            </a:r>
          </a:p>
          <a:p>
            <a:pPr marL="285750" indent="-285750">
              <a:lnSpc>
                <a:spcPct val="150000"/>
              </a:lnSpc>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Geographic patterns and airport-specific insights</a:t>
            </a:r>
          </a:p>
          <a:p>
            <a:pPr marL="285750" indent="-285750">
              <a:lnSpc>
                <a:spcPct val="150000"/>
              </a:lnSpc>
              <a:buFont typeface="Arial" panose="020B0604020202020204" pitchFamily="34" charset="0"/>
              <a:buChar char="•"/>
            </a:pPr>
            <a:r>
              <a:rPr lang="en-GB" sz="1600" dirty="0">
                <a:latin typeface="Times New Roman" panose="02020603050405020304" pitchFamily="18" charset="0"/>
                <a:cs typeface="Times New Roman" panose="02020603050405020304" pitchFamily="18" charset="0"/>
              </a:rPr>
              <a:t>Flight volume versus delay correlations</a:t>
            </a:r>
          </a:p>
          <a:p>
            <a:pPr marL="285750" indent="-285750">
              <a:lnSpc>
                <a:spcPct val="150000"/>
              </a:lnSpc>
              <a:buFont typeface="Arial" panose="020B0604020202020204" pitchFamily="34" charset="0"/>
              <a:buChar char="•"/>
            </a:pPr>
            <a:endParaRPr lang="en-GB" sz="1600" dirty="0">
              <a:latin typeface="Times New Roman" panose="02020603050405020304" pitchFamily="18" charset="0"/>
              <a:cs typeface="Times New Roman" panose="02020603050405020304" pitchFamily="18" charset="0"/>
            </a:endParaRPr>
          </a:p>
          <a:p>
            <a:pPr>
              <a:lnSpc>
                <a:spcPct val="150000"/>
              </a:lnSpc>
            </a:pPr>
            <a:r>
              <a:rPr lang="en-GB" sz="1600" dirty="0">
                <a:latin typeface="Times New Roman" panose="02020603050405020304" pitchFamily="18" charset="0"/>
                <a:cs typeface="Times New Roman" panose="02020603050405020304" pitchFamily="18" charset="0"/>
              </a:rPr>
              <a:t>Through interactive Power BI visualizations, this analysis provides actionable insights to understand delay root causes, identify performance gaps, and support data-driven decision making for improved airline operations and passenger satisfaction.</a:t>
            </a:r>
          </a:p>
          <a:p>
            <a:pPr>
              <a:lnSpc>
                <a:spcPct val="150000"/>
              </a:lnSpc>
            </a:pPr>
            <a:endParaRPr lang="en-GB"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861312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66005-A40D-AC08-0CA6-C0A2E73E48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84F623-DE4E-5831-15C2-7EB5E3123895}"/>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B300CFAD-5499-8CCC-7988-EFC6B8ECEF6E}"/>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AEE41748-BC53-0B4F-CEBB-BB3CBA17489C}"/>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983DD00C-3A6E-A01B-AEF2-0C62D6328541}"/>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F0146B33-81E4-092A-8C6A-92F54BD04FF3}"/>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5B3CFDB6-DA9C-1F98-535B-F259B5CA7E83}"/>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DDFFD05-ED4E-1931-E10C-8ECB76A57553}"/>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61DDACAF-51F2-1360-A2E5-4ED53C25B8FE}"/>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2127202-0AEE-3B48-8B2D-AD0EC3CB218B}"/>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E5845B17-8286-3658-B4B3-B5BCA49D989B}"/>
              </a:ext>
            </a:extLst>
          </p:cNvPr>
          <p:cNvSpPr txBox="1"/>
          <p:nvPr/>
        </p:nvSpPr>
        <p:spPr>
          <a:xfrm>
            <a:off x="778491" y="127319"/>
            <a:ext cx="4129173" cy="661207"/>
          </a:xfrm>
          <a:prstGeom prst="rect">
            <a:avLst/>
          </a:prstGeom>
          <a:noFill/>
        </p:spPr>
        <p:txBody>
          <a:bodyPr wrap="square" rtlCol="0">
            <a:spAutoFit/>
          </a:bodyPr>
          <a:lstStyle/>
          <a:p>
            <a:pPr algn="just">
              <a:lnSpc>
                <a:spcPct val="150000"/>
              </a:lnSpc>
            </a:pPr>
            <a:r>
              <a:rPr lang="en-GB" sz="2800" b="1" dirty="0">
                <a:latin typeface="Times New Roman" panose="02020603050405020304" pitchFamily="18" charset="0"/>
                <a:cs typeface="Times New Roman" panose="02020603050405020304" pitchFamily="18" charset="0"/>
              </a:rPr>
              <a:t>Dataset Overview</a:t>
            </a:r>
          </a:p>
        </p:txBody>
      </p:sp>
      <p:sp>
        <p:nvSpPr>
          <p:cNvPr id="6" name="TextBox 5">
            <a:extLst>
              <a:ext uri="{FF2B5EF4-FFF2-40B4-BE49-F238E27FC236}">
                <a16:creationId xmlns:a16="http://schemas.microsoft.com/office/drawing/2014/main" id="{E0346986-A7E0-1EE9-24F8-3C6992BA2657}"/>
              </a:ext>
            </a:extLst>
          </p:cNvPr>
          <p:cNvSpPr txBox="1"/>
          <p:nvPr/>
        </p:nvSpPr>
        <p:spPr>
          <a:xfrm>
            <a:off x="912816" y="676071"/>
            <a:ext cx="7455680" cy="5599097"/>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Data Source &amp; Scope</a:t>
            </a:r>
          </a:p>
          <a:p>
            <a:pPr algn="just">
              <a:lnSpc>
                <a:spcPct val="150000"/>
              </a:lnSpc>
            </a:pPr>
            <a:r>
              <a:rPr lang="en-GB" sz="1200" b="1" dirty="0">
                <a:latin typeface="Times New Roman" panose="02020603050405020304" pitchFamily="18" charset="0"/>
                <a:cs typeface="Times New Roman" panose="02020603050405020304" pitchFamily="18" charset="0"/>
              </a:rPr>
              <a:t>       	Source:</a:t>
            </a:r>
            <a:r>
              <a:rPr lang="en-GB" sz="1200" dirty="0">
                <a:latin typeface="Times New Roman" panose="02020603050405020304" pitchFamily="18" charset="0"/>
                <a:cs typeface="Times New Roman" panose="02020603050405020304" pitchFamily="18" charset="0"/>
              </a:rPr>
              <a:t> FP20 Analytics</a:t>
            </a:r>
          </a:p>
          <a:p>
            <a:pPr algn="just">
              <a:lnSpc>
                <a:spcPct val="150000"/>
              </a:lnSpc>
            </a:pPr>
            <a:r>
              <a:rPr lang="en-GB" sz="1200" b="1" dirty="0">
                <a:latin typeface="Times New Roman" panose="02020603050405020304" pitchFamily="18" charset="0"/>
                <a:cs typeface="Times New Roman" panose="02020603050405020304" pitchFamily="18" charset="0"/>
              </a:rPr>
              <a:t>	Time Period:</a:t>
            </a:r>
            <a:r>
              <a:rPr lang="en-GB" sz="1200" dirty="0">
                <a:latin typeface="Times New Roman" panose="02020603050405020304" pitchFamily="18" charset="0"/>
                <a:cs typeface="Times New Roman" panose="02020603050405020304" pitchFamily="18" charset="0"/>
              </a:rPr>
              <a:t> 2-year coverage</a:t>
            </a:r>
          </a:p>
          <a:p>
            <a:pPr algn="just">
              <a:lnSpc>
                <a:spcPct val="150000"/>
              </a:lnSpc>
            </a:pPr>
            <a:r>
              <a:rPr lang="en-GB" sz="1200" b="1" dirty="0">
                <a:latin typeface="Times New Roman" panose="02020603050405020304" pitchFamily="18" charset="0"/>
                <a:cs typeface="Times New Roman" panose="02020603050405020304" pitchFamily="18" charset="0"/>
              </a:rPr>
              <a:t>	Scope:</a:t>
            </a:r>
            <a:r>
              <a:rPr lang="en-GB" sz="1200" dirty="0">
                <a:latin typeface="Times New Roman" panose="02020603050405020304" pitchFamily="18" charset="0"/>
                <a:cs typeface="Times New Roman" panose="02020603050405020304" pitchFamily="18" charset="0"/>
              </a:rPr>
              <a:t> Multiple carriers, airports, and operational metrics</a:t>
            </a:r>
          </a:p>
          <a:p>
            <a:pPr marL="285750" indent="-285750" algn="just">
              <a:lnSpc>
                <a:spcPct val="150000"/>
              </a:lnSpc>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Key Performance Metrics</a:t>
            </a:r>
          </a:p>
          <a:p>
            <a:pPr algn="just">
              <a:lnSpc>
                <a:spcPct val="150000"/>
              </a:lnSpc>
            </a:pPr>
            <a:r>
              <a:rPr lang="en-GB" sz="1200" b="1" dirty="0">
                <a:latin typeface="Times New Roman" panose="02020603050405020304" pitchFamily="18" charset="0"/>
                <a:cs typeface="Times New Roman" panose="02020603050405020304" pitchFamily="18" charset="0"/>
              </a:rPr>
              <a:t>	Delay Rate:</a:t>
            </a:r>
            <a:r>
              <a:rPr lang="en-GB" sz="1200" dirty="0">
                <a:latin typeface="Times New Roman" panose="02020603050405020304" pitchFamily="18" charset="0"/>
                <a:cs typeface="Times New Roman" panose="02020603050405020304" pitchFamily="18" charset="0"/>
              </a:rPr>
              <a:t> Percentage of flights experiencing delays &gt;15 minutes</a:t>
            </a:r>
          </a:p>
          <a:p>
            <a:pPr algn="just">
              <a:lnSpc>
                <a:spcPct val="150000"/>
              </a:lnSpc>
            </a:pPr>
            <a:r>
              <a:rPr lang="en-GB" sz="1200" b="1" dirty="0">
                <a:latin typeface="Times New Roman" panose="02020603050405020304" pitchFamily="18" charset="0"/>
                <a:cs typeface="Times New Roman" panose="02020603050405020304" pitchFamily="18" charset="0"/>
              </a:rPr>
              <a:t>	On-Time Performance Rate:</a:t>
            </a:r>
            <a:r>
              <a:rPr lang="en-GB" sz="1200" dirty="0">
                <a:latin typeface="Times New Roman" panose="02020603050405020304" pitchFamily="18" charset="0"/>
                <a:cs typeface="Times New Roman" panose="02020603050405020304" pitchFamily="18" charset="0"/>
              </a:rPr>
              <a:t> Percentage of flights arriving within 15 minutes of scheduled time</a:t>
            </a:r>
          </a:p>
          <a:p>
            <a:pPr marL="285750" indent="-285750" algn="just">
              <a:lnSpc>
                <a:spcPct val="150000"/>
              </a:lnSpc>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Data Dimensions</a:t>
            </a:r>
          </a:p>
          <a:p>
            <a:pPr algn="just">
              <a:lnSpc>
                <a:spcPct val="150000"/>
              </a:lnSpc>
            </a:pPr>
            <a:r>
              <a:rPr lang="en-GB" sz="1200" dirty="0">
                <a:latin typeface="Times New Roman" panose="02020603050405020304" pitchFamily="18" charset="0"/>
                <a:cs typeface="Times New Roman" panose="02020603050405020304" pitchFamily="18" charset="0"/>
              </a:rPr>
              <a:t>	Temporal: Year, Month</a:t>
            </a:r>
          </a:p>
          <a:p>
            <a:pPr algn="just">
              <a:lnSpc>
                <a:spcPct val="150000"/>
              </a:lnSpc>
            </a:pPr>
            <a:r>
              <a:rPr lang="en-GB" sz="1200" dirty="0">
                <a:latin typeface="Times New Roman" panose="02020603050405020304" pitchFamily="18" charset="0"/>
                <a:cs typeface="Times New Roman" panose="02020603050405020304" pitchFamily="18" charset="0"/>
              </a:rPr>
              <a:t>	Carrier: Carrier ID, Carrier Name</a:t>
            </a:r>
          </a:p>
          <a:p>
            <a:pPr algn="just">
              <a:lnSpc>
                <a:spcPct val="150000"/>
              </a:lnSpc>
            </a:pPr>
            <a:r>
              <a:rPr lang="en-GB" sz="1200" dirty="0">
                <a:latin typeface="Times New Roman" panose="02020603050405020304" pitchFamily="18" charset="0"/>
                <a:cs typeface="Times New Roman" panose="02020603050405020304" pitchFamily="18" charset="0"/>
              </a:rPr>
              <a:t>	Geographic: Airport codes, names, latitude/longitude</a:t>
            </a:r>
          </a:p>
          <a:p>
            <a:pPr algn="just">
              <a:lnSpc>
                <a:spcPct val="150000"/>
              </a:lnSpc>
            </a:pPr>
            <a:r>
              <a:rPr lang="en-GB" sz="1200" dirty="0">
                <a:latin typeface="Times New Roman" panose="02020603050405020304" pitchFamily="18" charset="0"/>
                <a:cs typeface="Times New Roman" panose="02020603050405020304" pitchFamily="18" charset="0"/>
              </a:rPr>
              <a:t>	Operational: Flight volumes, delay categories, cancellations, diversions</a:t>
            </a:r>
          </a:p>
          <a:p>
            <a:pPr marL="285750" indent="-285750" algn="just">
              <a:lnSpc>
                <a:spcPct val="150000"/>
              </a:lnSpc>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Data Preparation</a:t>
            </a:r>
          </a:p>
          <a:p>
            <a:pPr algn="just">
              <a:lnSpc>
                <a:spcPct val="150000"/>
              </a:lnSpc>
            </a:pPr>
            <a:r>
              <a:rPr lang="en-GB" sz="1200" dirty="0">
                <a:latin typeface="Times New Roman" panose="02020603050405020304" pitchFamily="18" charset="0"/>
                <a:cs typeface="Times New Roman" panose="02020603050405020304" pitchFamily="18" charset="0"/>
              </a:rPr>
              <a:t>	Data cleaning and validation completed</a:t>
            </a:r>
          </a:p>
          <a:p>
            <a:pPr algn="just">
              <a:lnSpc>
                <a:spcPct val="150000"/>
              </a:lnSpc>
            </a:pPr>
            <a:r>
              <a:rPr lang="en-GB" sz="1200" dirty="0">
                <a:latin typeface="Times New Roman" panose="02020603050405020304" pitchFamily="18" charset="0"/>
                <a:cs typeface="Times New Roman" panose="02020603050405020304" pitchFamily="18" charset="0"/>
              </a:rPr>
              <a:t>	Data enrichment performed to enhance analysis capabilities</a:t>
            </a:r>
          </a:p>
          <a:p>
            <a:pPr algn="just">
              <a:lnSpc>
                <a:spcPct val="150000"/>
              </a:lnSpc>
            </a:pPr>
            <a:r>
              <a:rPr lang="en-GB" sz="1200" dirty="0">
                <a:latin typeface="Times New Roman" panose="02020603050405020304" pitchFamily="18" charset="0"/>
                <a:cs typeface="Times New Roman" panose="02020603050405020304" pitchFamily="18" charset="0"/>
              </a:rPr>
              <a:t>	Dataset prepared for visual storytelling and interactive analysis</a:t>
            </a:r>
          </a:p>
          <a:p>
            <a:pPr marL="285750" indent="-285750" algn="just">
              <a:lnSpc>
                <a:spcPct val="150000"/>
              </a:lnSpc>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Analysis Limitations</a:t>
            </a:r>
          </a:p>
          <a:p>
            <a:pPr algn="just">
              <a:lnSpc>
                <a:spcPct val="150000"/>
              </a:lnSpc>
            </a:pPr>
            <a:r>
              <a:rPr lang="en-GB" sz="1200" dirty="0">
                <a:latin typeface="Times New Roman" panose="02020603050405020304" pitchFamily="18" charset="0"/>
                <a:cs typeface="Times New Roman" panose="02020603050405020304" pitchFamily="18" charset="0"/>
              </a:rPr>
              <a:t>	Analysis scope limited to 2-year period</a:t>
            </a:r>
          </a:p>
          <a:p>
            <a:pPr algn="just">
              <a:lnSpc>
                <a:spcPct val="150000"/>
              </a:lnSpc>
            </a:pPr>
            <a:r>
              <a:rPr lang="en-GB" sz="1200" dirty="0">
                <a:latin typeface="Times New Roman" panose="02020603050405020304" pitchFamily="18" charset="0"/>
                <a:cs typeface="Times New Roman" panose="02020603050405020304" pitchFamily="18" charset="0"/>
              </a:rPr>
              <a:t>	Results reflect historical performance within this timeframe</a:t>
            </a:r>
          </a:p>
          <a:p>
            <a:pPr algn="just">
              <a:lnSpc>
                <a:spcPct val="150000"/>
              </a:lnSpc>
            </a:pPr>
            <a:endParaRPr lang="en-GB" sz="1200" dirty="0">
              <a:latin typeface="Times New Roman" panose="02020603050405020304" pitchFamily="18" charset="0"/>
              <a:cs typeface="Times New Roman" panose="02020603050405020304" pitchFamily="18" charset="0"/>
            </a:endParaRPr>
          </a:p>
        </p:txBody>
      </p:sp>
      <p:pic>
        <p:nvPicPr>
          <p:cNvPr id="11" name="Picture 10" descr="A close-up of a document&#10;&#10;AI-generated content may be incorrect.">
            <a:extLst>
              <a:ext uri="{FF2B5EF4-FFF2-40B4-BE49-F238E27FC236}">
                <a16:creationId xmlns:a16="http://schemas.microsoft.com/office/drawing/2014/main" id="{1B88DF0D-5EFD-6136-6D3F-396BD89B2C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725" y="75915"/>
            <a:ext cx="4163006" cy="6714435"/>
          </a:xfrm>
          <a:prstGeom prst="rect">
            <a:avLst/>
          </a:prstGeom>
        </p:spPr>
      </p:pic>
    </p:spTree>
    <p:extLst>
      <p:ext uri="{BB962C8B-B14F-4D97-AF65-F5344CB8AC3E}">
        <p14:creationId xmlns:p14="http://schemas.microsoft.com/office/powerpoint/2010/main" val="1338880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947E0A-CD37-546C-FC52-1D19E603C6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BA83D2-EECA-EFDF-EE37-6E92B7F029E6}"/>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E3D9AF58-AC67-6B06-A441-D59AF273886F}"/>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9385B762-4391-DED2-D070-F9DB2E505473}"/>
              </a:ext>
            </a:extLst>
          </p:cNvPr>
          <p:cNvGrpSpPr/>
          <p:nvPr/>
        </p:nvGrpSpPr>
        <p:grpSpPr>
          <a:xfrm>
            <a:off x="8177" y="-16473"/>
            <a:ext cx="12192000" cy="6860389"/>
            <a:chOff x="0" y="0"/>
            <a:chExt cx="12192000" cy="6860389"/>
          </a:xfrm>
        </p:grpSpPr>
        <p:sp>
          <p:nvSpPr>
            <p:cNvPr id="4" name="Rectangle 3">
              <a:extLst>
                <a:ext uri="{FF2B5EF4-FFF2-40B4-BE49-F238E27FC236}">
                  <a16:creationId xmlns:a16="http://schemas.microsoft.com/office/drawing/2014/main" id="{1AD58450-C295-72E7-217A-7A2B0E1FDC24}"/>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1D2056BE-9C35-BB4C-7A8C-5F95F846E2BD}"/>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5DFF86E2-3365-C829-2867-E0838F06EE7B}"/>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55123F6-3F84-D7A0-CDBB-F7362D9FD8C5}"/>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0B3A8EB9-C5BF-B8E8-0F39-9671FD0A256F}"/>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384F612-BE50-85F0-50DD-B853C875248E}"/>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831725EA-CBB6-33EE-B6A0-77E78611C84D}"/>
              </a:ext>
            </a:extLst>
          </p:cNvPr>
          <p:cNvSpPr txBox="1"/>
          <p:nvPr/>
        </p:nvSpPr>
        <p:spPr>
          <a:xfrm>
            <a:off x="778491" y="127319"/>
            <a:ext cx="4129173" cy="523220"/>
          </a:xfrm>
          <a:prstGeom prst="rect">
            <a:avLst/>
          </a:prstGeom>
          <a:noFill/>
        </p:spPr>
        <p:txBody>
          <a:bodyPr wrap="square" rtlCol="0">
            <a:spAutoFit/>
          </a:bodyPr>
          <a:lstStyle/>
          <a:p>
            <a:pPr algn="just"/>
            <a:r>
              <a:rPr lang="en-GB" sz="2800" b="1" dirty="0">
                <a:latin typeface="Times New Roman" panose="02020603050405020304" pitchFamily="18" charset="0"/>
                <a:cs typeface="Times New Roman" panose="02020603050405020304" pitchFamily="18" charset="0"/>
              </a:rPr>
              <a:t>Business Questions: </a:t>
            </a:r>
            <a:endParaRPr lang="en-GB" sz="2800" b="1" i="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F30D1B7F-D722-8897-3980-F6E666338E4C}"/>
              </a:ext>
            </a:extLst>
          </p:cNvPr>
          <p:cNvSpPr txBox="1"/>
          <p:nvPr/>
        </p:nvSpPr>
        <p:spPr>
          <a:xfrm>
            <a:off x="934791" y="822771"/>
            <a:ext cx="7455680" cy="3285323"/>
          </a:xfrm>
          <a:prstGeom prst="rect">
            <a:avLst/>
          </a:prstGeom>
          <a:noFill/>
        </p:spPr>
        <p:txBody>
          <a:bodyPr wrap="square" rtlCol="0">
            <a:spAutoFit/>
          </a:bodyPr>
          <a:lstStyle/>
          <a:p>
            <a:pPr marL="342900" lvl="0" indent="-342900" algn="just">
              <a:lnSpc>
                <a:spcPct val="150000"/>
              </a:lnSpc>
              <a:buFont typeface="+mj-lt"/>
              <a:buAutoNum type="arabicPeriod"/>
            </a:pPr>
            <a:r>
              <a:rPr lang="en-GB" sz="1400" dirty="0">
                <a:latin typeface="Times New Roman" panose="02020603050405020304" pitchFamily="18" charset="0"/>
                <a:cs typeface="Times New Roman" panose="02020603050405020304" pitchFamily="18" charset="0"/>
              </a:rPr>
              <a:t>What are the busiest months and airports for flights?</a:t>
            </a:r>
          </a:p>
          <a:p>
            <a:pPr marL="342900" lvl="0" indent="-342900" algn="just">
              <a:lnSpc>
                <a:spcPct val="150000"/>
              </a:lnSpc>
              <a:buFont typeface="+mj-lt"/>
              <a:buAutoNum type="arabicPeriod"/>
            </a:pPr>
            <a:r>
              <a:rPr lang="en-GB" sz="1400" dirty="0">
                <a:latin typeface="Times New Roman" panose="02020603050405020304" pitchFamily="18" charset="0"/>
                <a:cs typeface="Times New Roman" panose="02020603050405020304" pitchFamily="18" charset="0"/>
              </a:rPr>
              <a:t>Which months experience the highest delay rates?</a:t>
            </a:r>
          </a:p>
          <a:p>
            <a:pPr marL="342900" lvl="0" indent="-342900" algn="just">
              <a:lnSpc>
                <a:spcPct val="150000"/>
              </a:lnSpc>
              <a:buFont typeface="+mj-lt"/>
              <a:buAutoNum type="arabicPeriod"/>
            </a:pPr>
            <a:r>
              <a:rPr lang="en-GB" sz="1400" dirty="0">
                <a:latin typeface="Times New Roman" panose="02020603050405020304" pitchFamily="18" charset="0"/>
                <a:cs typeface="Times New Roman" panose="02020603050405020304" pitchFamily="18" charset="0"/>
              </a:rPr>
              <a:t>How do delay patterns vary across different airlines?</a:t>
            </a:r>
          </a:p>
          <a:p>
            <a:pPr marL="342900" lvl="0" indent="-342900" algn="just">
              <a:lnSpc>
                <a:spcPct val="150000"/>
              </a:lnSpc>
              <a:buFont typeface="+mj-lt"/>
              <a:buAutoNum type="arabicPeriod"/>
            </a:pPr>
            <a:r>
              <a:rPr lang="en-GB" sz="1400" dirty="0">
                <a:latin typeface="Times New Roman" panose="02020603050405020304" pitchFamily="18" charset="0"/>
                <a:cs typeface="Times New Roman" panose="02020603050405020304" pitchFamily="18" charset="0"/>
              </a:rPr>
              <a:t>What are the primary causes of delays (e.g., carrier reasons, weather, late aircraft)?</a:t>
            </a:r>
          </a:p>
          <a:p>
            <a:pPr marL="342900" lvl="0" indent="-342900" algn="just">
              <a:lnSpc>
                <a:spcPct val="150000"/>
              </a:lnSpc>
              <a:buFont typeface="+mj-lt"/>
              <a:buAutoNum type="arabicPeriod"/>
            </a:pPr>
            <a:r>
              <a:rPr lang="en-GB" sz="1400" dirty="0">
                <a:latin typeface="Times New Roman" panose="02020603050405020304" pitchFamily="18" charset="0"/>
                <a:cs typeface="Times New Roman" panose="02020603050405020304" pitchFamily="18" charset="0"/>
              </a:rPr>
              <a:t>Which airports are most affected by weather-related delays?</a:t>
            </a:r>
          </a:p>
          <a:p>
            <a:pPr marL="342900" lvl="0" indent="-342900" algn="just">
              <a:lnSpc>
                <a:spcPct val="150000"/>
              </a:lnSpc>
              <a:buFont typeface="+mj-lt"/>
              <a:buAutoNum type="arabicPeriod"/>
            </a:pPr>
            <a:r>
              <a:rPr lang="en-GB" sz="1400" dirty="0">
                <a:latin typeface="Times New Roman" panose="02020603050405020304" pitchFamily="18" charset="0"/>
                <a:cs typeface="Times New Roman" panose="02020603050405020304" pitchFamily="18" charset="0"/>
              </a:rPr>
              <a:t>How do delays differ between peak and off-peak seasons?</a:t>
            </a:r>
          </a:p>
          <a:p>
            <a:pPr marL="342900" lvl="0" indent="-342900" algn="just">
              <a:lnSpc>
                <a:spcPct val="150000"/>
              </a:lnSpc>
              <a:buFont typeface="+mj-lt"/>
              <a:buAutoNum type="arabicPeriod"/>
            </a:pPr>
            <a:r>
              <a:rPr lang="en-GB" sz="1400" dirty="0">
                <a:latin typeface="Times New Roman" panose="02020603050405020304" pitchFamily="18" charset="0"/>
                <a:cs typeface="Times New Roman" panose="02020603050405020304" pitchFamily="18" charset="0"/>
              </a:rPr>
              <a:t>Are there geographical patterns in delay occurrences (e.g., coastal vs. inland airports)?</a:t>
            </a:r>
          </a:p>
          <a:p>
            <a:pPr marL="342900" lvl="0" indent="-342900" algn="just">
              <a:lnSpc>
                <a:spcPct val="150000"/>
              </a:lnSpc>
              <a:buFont typeface="+mj-lt"/>
              <a:buAutoNum type="arabicPeriod"/>
            </a:pPr>
            <a:r>
              <a:rPr lang="en-GB" sz="1400" dirty="0">
                <a:latin typeface="Times New Roman" panose="02020603050405020304" pitchFamily="18" charset="0"/>
                <a:cs typeface="Times New Roman" panose="02020603050405020304" pitchFamily="18" charset="0"/>
              </a:rPr>
              <a:t>Do certain regions experience higher delays due to weather conditions?</a:t>
            </a:r>
          </a:p>
          <a:p>
            <a:pPr marL="342900" lvl="0" indent="-342900" algn="just">
              <a:lnSpc>
                <a:spcPct val="150000"/>
              </a:lnSpc>
              <a:buFont typeface="+mj-lt"/>
              <a:buAutoNum type="arabicPeriod"/>
            </a:pPr>
            <a:r>
              <a:rPr lang="en-GB" sz="1400" dirty="0">
                <a:latin typeface="Times New Roman" panose="02020603050405020304" pitchFamily="18" charset="0"/>
                <a:cs typeface="Times New Roman" panose="02020603050405020304" pitchFamily="18" charset="0"/>
              </a:rPr>
              <a:t>What percentage of total flights experience delays of over 15 minutes?</a:t>
            </a:r>
          </a:p>
          <a:p>
            <a:pPr marL="342900" lvl="0" indent="-342900" algn="just">
              <a:lnSpc>
                <a:spcPct val="150000"/>
              </a:lnSpc>
              <a:buFont typeface="+mj-lt"/>
              <a:buAutoNum type="arabicPeriod"/>
            </a:pPr>
            <a:r>
              <a:rPr lang="en-GB" sz="1400" dirty="0">
                <a:latin typeface="Times New Roman" panose="02020603050405020304" pitchFamily="18" charset="0"/>
                <a:cs typeface="Times New Roman" panose="02020603050405020304" pitchFamily="18" charset="0"/>
              </a:rPr>
              <a:t>Are there airports or airlines with significantly better on-time performance?</a:t>
            </a:r>
            <a:endParaRPr lang="en-GB" sz="1400" i="1" dirty="0">
              <a:latin typeface="Times New Roman" panose="02020603050405020304" pitchFamily="18" charset="0"/>
              <a:cs typeface="Times New Roman" panose="02020603050405020304" pitchFamily="18" charset="0"/>
            </a:endParaRPr>
          </a:p>
        </p:txBody>
      </p:sp>
      <p:pic>
        <p:nvPicPr>
          <p:cNvPr id="11" name="Picture 10" descr="A close-up of a document&#10;&#10;AI-generated content may be incorrect.">
            <a:extLst>
              <a:ext uri="{FF2B5EF4-FFF2-40B4-BE49-F238E27FC236}">
                <a16:creationId xmlns:a16="http://schemas.microsoft.com/office/drawing/2014/main" id="{FD42B030-2425-084E-EF0D-F4B8E0C449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48725" y="75915"/>
            <a:ext cx="4163006" cy="6714435"/>
          </a:xfrm>
          <a:prstGeom prst="rect">
            <a:avLst/>
          </a:prstGeom>
        </p:spPr>
      </p:pic>
    </p:spTree>
    <p:extLst>
      <p:ext uri="{BB962C8B-B14F-4D97-AF65-F5344CB8AC3E}">
        <p14:creationId xmlns:p14="http://schemas.microsoft.com/office/powerpoint/2010/main" val="1625201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A43FA-D5DD-4DEA-3852-BD42628504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49A8D-11B4-AA9C-7B67-BC37CD802A39}"/>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C4C222FA-81FA-A978-C6AC-D42D535C9907}"/>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AB09BFE0-6C55-43AD-E197-E628CE8F0821}"/>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58F65D4E-503E-F434-F3A3-24E549898662}"/>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74E99381-11C0-F50E-9650-08A8C5E37954}"/>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9CFC3117-8F9A-A998-BACE-1200889A8DCB}"/>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8C852580-8D26-BA40-3BE4-789AECE115B7}"/>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BAAF9717-A062-97C5-744E-4717EDC8A157}"/>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CB1A24A9-3F45-D1D7-0F21-91672E3A94E9}"/>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B83EFFB-3FC8-5957-A03E-5964FD57B846}"/>
              </a:ext>
            </a:extLst>
          </p:cNvPr>
          <p:cNvSpPr txBox="1"/>
          <p:nvPr/>
        </p:nvSpPr>
        <p:spPr>
          <a:xfrm>
            <a:off x="778491" y="127319"/>
            <a:ext cx="4129173"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Methodology</a:t>
            </a:r>
          </a:p>
        </p:txBody>
      </p:sp>
      <p:sp>
        <p:nvSpPr>
          <p:cNvPr id="6" name="TextBox 5">
            <a:extLst>
              <a:ext uri="{FF2B5EF4-FFF2-40B4-BE49-F238E27FC236}">
                <a16:creationId xmlns:a16="http://schemas.microsoft.com/office/drawing/2014/main" id="{E8F5476A-4040-E0BD-0F29-0C082A8FA338}"/>
              </a:ext>
            </a:extLst>
          </p:cNvPr>
          <p:cNvSpPr txBox="1"/>
          <p:nvPr/>
        </p:nvSpPr>
        <p:spPr>
          <a:xfrm>
            <a:off x="838842" y="808058"/>
            <a:ext cx="4129173" cy="5016758"/>
          </a:xfrm>
          <a:prstGeom prst="rect">
            <a:avLst/>
          </a:prstGeom>
          <a:noFill/>
        </p:spPr>
        <p:txBody>
          <a:bodyPr wrap="square" rtlCol="0">
            <a:spAutoFit/>
          </a:bodyPr>
          <a:lstStyle/>
          <a:p>
            <a:pPr marL="285750" indent="-285750">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Power BI Analysis Approach</a:t>
            </a:r>
          </a:p>
          <a:p>
            <a:pPr algn="just"/>
            <a:r>
              <a:rPr lang="en-GB" b="1" dirty="0">
                <a:latin typeface="Times New Roman" panose="02020603050405020304" pitchFamily="18" charset="0"/>
                <a:cs typeface="Times New Roman" panose="02020603050405020304" pitchFamily="18" charset="0"/>
              </a:rPr>
              <a:t>Interactive Dashboards: </a:t>
            </a:r>
            <a:r>
              <a:rPr lang="en-GB" dirty="0">
                <a:latin typeface="Times New Roman" panose="02020603050405020304" pitchFamily="18" charset="0"/>
                <a:cs typeface="Times New Roman" panose="02020603050405020304" pitchFamily="18" charset="0"/>
              </a:rPr>
              <a:t>Dynamic visualizations enabling multi-dimensional data exploration</a:t>
            </a:r>
          </a:p>
          <a:p>
            <a:pPr algn="just"/>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Data </a:t>
            </a:r>
            <a:r>
              <a:rPr lang="en-GB" b="1" dirty="0" err="1">
                <a:latin typeface="Times New Roman" panose="02020603050405020304" pitchFamily="18" charset="0"/>
                <a:cs typeface="Times New Roman" panose="02020603050405020304" pitchFamily="18" charset="0"/>
              </a:rPr>
              <a:t>Modeling</a:t>
            </a:r>
            <a:r>
              <a:rPr lang="en-GB" dirty="0">
                <a:latin typeface="Times New Roman" panose="02020603050405020304" pitchFamily="18" charset="0"/>
                <a:cs typeface="Times New Roman" panose="02020603050405020304" pitchFamily="18" charset="0"/>
              </a:rPr>
              <a:t>: Established relationships between carriers, airports, time, and delay categories</a:t>
            </a:r>
          </a:p>
          <a:p>
            <a:pPr algn="just"/>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Visual Storytelling</a:t>
            </a:r>
            <a:r>
              <a:rPr lang="en-GB" dirty="0">
                <a:latin typeface="Times New Roman" panose="02020603050405020304" pitchFamily="18" charset="0"/>
                <a:cs typeface="Times New Roman" panose="02020603050405020304" pitchFamily="18" charset="0"/>
              </a:rPr>
              <a:t>: Comprehensive charts including scatter plots, bar charts, and donut charts</a:t>
            </a:r>
          </a:p>
          <a:p>
            <a:pPr algn="just"/>
            <a:endParaRPr lang="en-GB" dirty="0">
              <a:latin typeface="Times New Roman" panose="02020603050405020304" pitchFamily="18" charset="0"/>
              <a:cs typeface="Times New Roman" panose="02020603050405020304" pitchFamily="18" charset="0"/>
            </a:endParaRPr>
          </a:p>
          <a:p>
            <a:pPr algn="just"/>
            <a:r>
              <a:rPr lang="en-GB" b="1" dirty="0">
                <a:latin typeface="Times New Roman" panose="02020603050405020304" pitchFamily="18" charset="0"/>
                <a:cs typeface="Times New Roman" panose="02020603050405020304" pitchFamily="18" charset="0"/>
              </a:rPr>
              <a:t>Filtering Capabilities</a:t>
            </a:r>
            <a:r>
              <a:rPr lang="en-GB" dirty="0">
                <a:latin typeface="Times New Roman" panose="02020603050405020304" pitchFamily="18" charset="0"/>
                <a:cs typeface="Times New Roman" panose="02020603050405020304" pitchFamily="18" charset="0"/>
              </a:rPr>
              <a:t>: Year-over-year comparisons with interactive slicers</a:t>
            </a:r>
          </a:p>
          <a:p>
            <a:endParaRPr lang="en-GB" sz="1600" b="1" dirty="0">
              <a:latin typeface="Times New Roman" panose="02020603050405020304" pitchFamily="18" charset="0"/>
              <a:cs typeface="Times New Roman" panose="02020603050405020304" pitchFamily="18" charset="0"/>
            </a:endParaRPr>
          </a:p>
          <a:p>
            <a:br>
              <a:rPr lang="en-GB" sz="1600" b="1" dirty="0">
                <a:latin typeface="Times New Roman" panose="02020603050405020304" pitchFamily="18" charset="0"/>
                <a:cs typeface="Times New Roman" panose="02020603050405020304" pitchFamily="18" charset="0"/>
              </a:rPr>
            </a:br>
            <a:endParaRPr lang="en-GB" sz="16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75049B32-87A6-23AE-F6E1-C6D68A85EC5B}"/>
              </a:ext>
            </a:extLst>
          </p:cNvPr>
          <p:cNvSpPr txBox="1"/>
          <p:nvPr/>
        </p:nvSpPr>
        <p:spPr>
          <a:xfrm>
            <a:off x="5653173" y="798840"/>
            <a:ext cx="4433099" cy="4832092"/>
          </a:xfrm>
          <a:prstGeom prst="rect">
            <a:avLst/>
          </a:prstGeom>
          <a:noFill/>
        </p:spPr>
        <p:txBody>
          <a:bodyPr wrap="square" rtlCol="0">
            <a:spAutoFit/>
          </a:bodyPr>
          <a:lstStyle/>
          <a:p>
            <a:pPr marL="342900" indent="-342900">
              <a:buFont typeface="Arial" panose="020B0604020202020204" pitchFamily="34" charset="0"/>
              <a:buChar char="•"/>
            </a:pPr>
            <a:r>
              <a:rPr lang="en-GB" sz="2000" b="1" dirty="0">
                <a:latin typeface="Times New Roman" panose="02020603050405020304" pitchFamily="18" charset="0"/>
                <a:cs typeface="Times New Roman" panose="02020603050405020304" pitchFamily="18" charset="0"/>
              </a:rPr>
              <a:t>Key Performance Indicators (KPIs)</a:t>
            </a:r>
          </a:p>
          <a:p>
            <a:r>
              <a:rPr lang="en-GB" b="1" dirty="0">
                <a:latin typeface="Times New Roman" panose="02020603050405020304" pitchFamily="18" charset="0"/>
                <a:cs typeface="Times New Roman" panose="02020603050405020304" pitchFamily="18" charset="0"/>
              </a:rPr>
              <a:t>Delay Rate: </a:t>
            </a:r>
            <a:r>
              <a:rPr lang="en-GB" dirty="0">
                <a:latin typeface="Times New Roman" panose="02020603050405020304" pitchFamily="18" charset="0"/>
                <a:cs typeface="Times New Roman" panose="02020603050405020304" pitchFamily="18" charset="0"/>
              </a:rPr>
              <a:t>17.10% - Percentage of flights delayed &gt;15 minutes</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On-Time Performance Rate: </a:t>
            </a:r>
            <a:r>
              <a:rPr lang="en-GB" dirty="0">
                <a:latin typeface="Times New Roman" panose="02020603050405020304" pitchFamily="18" charset="0"/>
                <a:cs typeface="Times New Roman" panose="02020603050405020304" pitchFamily="18" charset="0"/>
              </a:rPr>
              <a:t>82.90% - Percentage of flights arriving within schedule</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Delay Minutes by Category: </a:t>
            </a:r>
            <a:r>
              <a:rPr lang="en-GB" dirty="0">
                <a:latin typeface="Times New Roman" panose="02020603050405020304" pitchFamily="18" charset="0"/>
                <a:cs typeface="Times New Roman" panose="02020603050405020304" pitchFamily="18" charset="0"/>
              </a:rPr>
              <a:t>Total delay time breakdown by cause</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Travel Season Analysis: </a:t>
            </a:r>
            <a:r>
              <a:rPr lang="en-GB" dirty="0">
                <a:latin typeface="Times New Roman" panose="02020603050405020304" pitchFamily="18" charset="0"/>
                <a:cs typeface="Times New Roman" panose="02020603050405020304" pitchFamily="18" charset="0"/>
              </a:rPr>
              <a:t>Peak vs off-peak performance comparison</a:t>
            </a:r>
          </a:p>
          <a:p>
            <a:endParaRPr lang="en-GB" dirty="0">
              <a:latin typeface="Times New Roman" panose="02020603050405020304" pitchFamily="18" charset="0"/>
              <a:cs typeface="Times New Roman" panose="02020603050405020304" pitchFamily="18" charset="0"/>
            </a:endParaRPr>
          </a:p>
          <a:p>
            <a:r>
              <a:rPr lang="en-GB" b="1" dirty="0">
                <a:latin typeface="Times New Roman" panose="02020603050405020304" pitchFamily="18" charset="0"/>
                <a:cs typeface="Times New Roman" panose="02020603050405020304" pitchFamily="18" charset="0"/>
              </a:rPr>
              <a:t>Geographic Performance: </a:t>
            </a:r>
            <a:r>
              <a:rPr lang="en-GB" dirty="0">
                <a:latin typeface="Times New Roman" panose="02020603050405020304" pitchFamily="18" charset="0"/>
                <a:cs typeface="Times New Roman" panose="02020603050405020304" pitchFamily="18" charset="0"/>
              </a:rPr>
              <a:t>Regional delay pattern identification</a:t>
            </a:r>
          </a:p>
          <a:p>
            <a:endParaRPr lang="en-GB" dirty="0"/>
          </a:p>
          <a:p>
            <a:endParaRPr lang="en-GB" dirty="0"/>
          </a:p>
        </p:txBody>
      </p:sp>
      <p:pic>
        <p:nvPicPr>
          <p:cNvPr id="13" name="Picture 12" descr="A black and white image of a bird&#10;&#10;AI-generated content may be incorrect.">
            <a:extLst>
              <a:ext uri="{FF2B5EF4-FFF2-40B4-BE49-F238E27FC236}">
                <a16:creationId xmlns:a16="http://schemas.microsoft.com/office/drawing/2014/main" id="{1EF406CF-C755-5270-DF4B-BB7D94B081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0945" y="155797"/>
            <a:ext cx="4172532" cy="685896"/>
          </a:xfrm>
          <a:prstGeom prst="rect">
            <a:avLst/>
          </a:prstGeom>
        </p:spPr>
      </p:pic>
    </p:spTree>
    <p:extLst>
      <p:ext uri="{BB962C8B-B14F-4D97-AF65-F5344CB8AC3E}">
        <p14:creationId xmlns:p14="http://schemas.microsoft.com/office/powerpoint/2010/main" val="1756398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9A416-0EDC-45D7-2F7C-F2F933FAF3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82F434-B0C5-201A-4DCD-7471CF42E3C5}"/>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5D770725-F633-9D2E-4A87-1FCB468E3BFF}"/>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CF141DB3-5092-4F01-C292-7A37B2B9C36D}"/>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BAAC607E-9525-5A6B-E485-58FAE5B41D8C}"/>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460D7D64-4349-B7A7-C319-CC32D1E73856}"/>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31E27BDE-7906-6A59-F9D9-EBB33EEFFA3E}"/>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A3BCB50C-0461-89CF-B91B-21FE52328DEF}"/>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4B4018EF-785B-B05F-5102-EFFF93A949C1}"/>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89759324-E303-C352-04E5-6CBC09E8FBDD}"/>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1089D804-1ADA-663F-69A7-BEF4253F4C9D}"/>
              </a:ext>
            </a:extLst>
          </p:cNvPr>
          <p:cNvSpPr txBox="1"/>
          <p:nvPr/>
        </p:nvSpPr>
        <p:spPr>
          <a:xfrm>
            <a:off x="778491" y="127319"/>
            <a:ext cx="4129173"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Analysis Framework</a:t>
            </a:r>
          </a:p>
        </p:txBody>
      </p:sp>
      <p:sp>
        <p:nvSpPr>
          <p:cNvPr id="13" name="TextBox 12">
            <a:extLst>
              <a:ext uri="{FF2B5EF4-FFF2-40B4-BE49-F238E27FC236}">
                <a16:creationId xmlns:a16="http://schemas.microsoft.com/office/drawing/2014/main" id="{E2743A0C-7036-FB37-FF80-1F99E46D9782}"/>
              </a:ext>
            </a:extLst>
          </p:cNvPr>
          <p:cNvSpPr txBox="1"/>
          <p:nvPr/>
        </p:nvSpPr>
        <p:spPr>
          <a:xfrm>
            <a:off x="778491" y="962592"/>
            <a:ext cx="7928657" cy="2960875"/>
          </a:xfrm>
          <a:prstGeom prst="rect">
            <a:avLst/>
          </a:prstGeom>
          <a:noFill/>
        </p:spPr>
        <p:txBody>
          <a:bodyPr wrap="square" rtlCol="0">
            <a:spAutoFit/>
          </a:bodyPr>
          <a:lstStyle/>
          <a:p>
            <a:pPr algn="just">
              <a:lnSpc>
                <a:spcPct val="150000"/>
              </a:lnSpc>
            </a:pPr>
            <a:r>
              <a:rPr lang="en-GB" b="1" dirty="0">
                <a:latin typeface="Times New Roman" panose="02020603050405020304" pitchFamily="18" charset="0"/>
                <a:cs typeface="Times New Roman" panose="02020603050405020304" pitchFamily="18" charset="0"/>
              </a:rPr>
              <a:t>Temporal Analysis:</a:t>
            </a:r>
            <a:r>
              <a:rPr lang="en-GB" dirty="0">
                <a:latin typeface="Times New Roman" panose="02020603050405020304" pitchFamily="18" charset="0"/>
                <a:cs typeface="Times New Roman" panose="02020603050405020304" pitchFamily="18" charset="0"/>
              </a:rPr>
              <a:t> Monthly delay trends and seasonal patterns</a:t>
            </a:r>
          </a:p>
          <a:p>
            <a:pPr algn="just">
              <a:lnSpc>
                <a:spcPct val="150000"/>
              </a:lnSpc>
            </a:pPr>
            <a:r>
              <a:rPr lang="en-GB" b="1" dirty="0">
                <a:latin typeface="Times New Roman" panose="02020603050405020304" pitchFamily="18" charset="0"/>
                <a:cs typeface="Times New Roman" panose="02020603050405020304" pitchFamily="18" charset="0"/>
              </a:rPr>
              <a:t>Categorical Analysis:</a:t>
            </a:r>
            <a:r>
              <a:rPr lang="en-GB" dirty="0">
                <a:latin typeface="Times New Roman" panose="02020603050405020304" pitchFamily="18" charset="0"/>
                <a:cs typeface="Times New Roman" panose="02020603050405020304" pitchFamily="18" charset="0"/>
              </a:rPr>
              <a:t> Five delay causes (carrier, weather, systems, security, late aircraft)</a:t>
            </a:r>
          </a:p>
          <a:p>
            <a:pPr algn="just">
              <a:lnSpc>
                <a:spcPct val="150000"/>
              </a:lnSpc>
            </a:pPr>
            <a:r>
              <a:rPr lang="en-GB" b="1" dirty="0">
                <a:latin typeface="Times New Roman" panose="02020603050405020304" pitchFamily="18" charset="0"/>
                <a:cs typeface="Times New Roman" panose="02020603050405020304" pitchFamily="18" charset="0"/>
              </a:rPr>
              <a:t>Geographic Analysis:</a:t>
            </a:r>
            <a:r>
              <a:rPr lang="en-GB" dirty="0">
                <a:latin typeface="Times New Roman" panose="02020603050405020304" pitchFamily="18" charset="0"/>
                <a:cs typeface="Times New Roman" panose="02020603050405020304" pitchFamily="18" charset="0"/>
              </a:rPr>
              <a:t> Airport region performance (inland vs coastal)</a:t>
            </a:r>
          </a:p>
          <a:p>
            <a:pPr algn="just">
              <a:lnSpc>
                <a:spcPct val="150000"/>
              </a:lnSpc>
            </a:pPr>
            <a:r>
              <a:rPr lang="en-GB" b="1" dirty="0">
                <a:latin typeface="Times New Roman" panose="02020603050405020304" pitchFamily="18" charset="0"/>
                <a:cs typeface="Times New Roman" panose="02020603050405020304" pitchFamily="18" charset="0"/>
              </a:rPr>
              <a:t>Carrier Benchmarking:</a:t>
            </a:r>
            <a:r>
              <a:rPr lang="en-GB" dirty="0">
                <a:latin typeface="Times New Roman" panose="02020603050405020304" pitchFamily="18" charset="0"/>
                <a:cs typeface="Times New Roman" panose="02020603050405020304" pitchFamily="18" charset="0"/>
              </a:rPr>
              <a:t> Top 7 airline performance comparison</a:t>
            </a:r>
          </a:p>
          <a:p>
            <a:pPr algn="just">
              <a:lnSpc>
                <a:spcPct val="150000"/>
              </a:lnSpc>
            </a:pPr>
            <a:r>
              <a:rPr lang="en-GB" b="1" dirty="0">
                <a:latin typeface="Times New Roman" panose="02020603050405020304" pitchFamily="18" charset="0"/>
                <a:cs typeface="Times New Roman" panose="02020603050405020304" pitchFamily="18" charset="0"/>
              </a:rPr>
              <a:t>Operational Efficiency:</a:t>
            </a:r>
            <a:r>
              <a:rPr lang="en-GB" dirty="0">
                <a:latin typeface="Times New Roman" panose="02020603050405020304" pitchFamily="18" charset="0"/>
                <a:cs typeface="Times New Roman" panose="02020603050405020304" pitchFamily="18" charset="0"/>
              </a:rPr>
              <a:t> Flight volume correlation with delay patterns</a:t>
            </a:r>
          </a:p>
          <a:p>
            <a:pPr>
              <a:lnSpc>
                <a:spcPct val="150000"/>
              </a:lnSpc>
            </a:pPr>
            <a:endParaRPr lang="en-GB" dirty="0"/>
          </a:p>
        </p:txBody>
      </p:sp>
      <p:pic>
        <p:nvPicPr>
          <p:cNvPr id="15" name="Picture 14" descr="A graph of blue rectangular shapes&#10;&#10;AI-generated content may be incorrect.">
            <a:extLst>
              <a:ext uri="{FF2B5EF4-FFF2-40B4-BE49-F238E27FC236}">
                <a16:creationId xmlns:a16="http://schemas.microsoft.com/office/drawing/2014/main" id="{CAE91E75-DA2E-664E-81B9-A23923061F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01627" y="4334709"/>
            <a:ext cx="4686954" cy="2305372"/>
          </a:xfrm>
          <a:prstGeom prst="rect">
            <a:avLst/>
          </a:prstGeom>
        </p:spPr>
      </p:pic>
    </p:spTree>
    <p:extLst>
      <p:ext uri="{BB962C8B-B14F-4D97-AF65-F5344CB8AC3E}">
        <p14:creationId xmlns:p14="http://schemas.microsoft.com/office/powerpoint/2010/main" val="3462862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7E12C-07C4-E5B5-8AAB-06128A68A3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56795F-8CD5-4C63-8A10-B6B4959F2E69}"/>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E52A9706-86DB-5001-0271-101440F75BE8}"/>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044668EF-4788-C413-572D-91E8A011AC85}"/>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1754D2B3-1304-CE5A-AE98-EE2982AA54C2}"/>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BBBA05C7-A301-4903-6027-1E6F724FAB21}"/>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1E5CD3F5-821A-93FC-20CE-AB011E38BB40}"/>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313A28FB-1D54-0D5B-613E-E9E28F7B4C69}"/>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AF2D771D-8AB7-12DA-044D-554D79C7EB83}"/>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E568994-9249-0771-C8B1-0F445119C4F0}"/>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AFA2492-4A62-7ADA-5965-6F2E11E80F29}"/>
              </a:ext>
            </a:extLst>
          </p:cNvPr>
          <p:cNvSpPr txBox="1"/>
          <p:nvPr/>
        </p:nvSpPr>
        <p:spPr>
          <a:xfrm>
            <a:off x="778491" y="127319"/>
            <a:ext cx="4129173" cy="523220"/>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Key Findings Summary</a:t>
            </a:r>
          </a:p>
        </p:txBody>
      </p:sp>
      <p:sp>
        <p:nvSpPr>
          <p:cNvPr id="6" name="TextBox 5">
            <a:extLst>
              <a:ext uri="{FF2B5EF4-FFF2-40B4-BE49-F238E27FC236}">
                <a16:creationId xmlns:a16="http://schemas.microsoft.com/office/drawing/2014/main" id="{1B4EBA00-395E-505D-8A97-C385BBC0C85E}"/>
              </a:ext>
            </a:extLst>
          </p:cNvPr>
          <p:cNvSpPr txBox="1"/>
          <p:nvPr/>
        </p:nvSpPr>
        <p:spPr>
          <a:xfrm>
            <a:off x="4175045" y="1036219"/>
            <a:ext cx="9714576" cy="4439485"/>
          </a:xfrm>
          <a:prstGeom prst="rect">
            <a:avLst/>
          </a:prstGeom>
          <a:noFill/>
        </p:spPr>
        <p:txBody>
          <a:bodyPr wrap="square" rtlCol="0">
            <a:spAutoFit/>
          </a:bodyPr>
          <a:lstStyle/>
          <a:p>
            <a:pPr>
              <a:lnSpc>
                <a:spcPct val="150000"/>
              </a:lnSpc>
            </a:pPr>
            <a:r>
              <a:rPr lang="en-GB" sz="1600" b="1" dirty="0">
                <a:latin typeface="Times New Roman" panose="02020603050405020304" pitchFamily="18" charset="0"/>
                <a:cs typeface="Times New Roman" panose="02020603050405020304" pitchFamily="18" charset="0"/>
              </a:rPr>
              <a:t>High-Level Insights and Trends</a:t>
            </a:r>
          </a:p>
          <a:p>
            <a:pPr marL="285750" indent="-285750">
              <a:lnSpc>
                <a:spcPct val="150000"/>
              </a:lnSpc>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Overall Industry Performance</a:t>
            </a:r>
            <a:endParaRPr lang="en-GB" sz="1600" dirty="0">
              <a:latin typeface="Times New Roman" panose="02020603050405020304" pitchFamily="18" charset="0"/>
              <a:cs typeface="Times New Roman" panose="02020603050405020304" pitchFamily="18" charset="0"/>
            </a:endParaRPr>
          </a:p>
          <a:p>
            <a:pPr lvl="2">
              <a:lnSpc>
                <a:spcPct val="150000"/>
              </a:lnSpc>
            </a:pPr>
            <a:r>
              <a:rPr lang="en-GB" sz="1400" b="1" dirty="0">
                <a:latin typeface="Times New Roman" panose="02020603050405020304" pitchFamily="18" charset="0"/>
                <a:cs typeface="Times New Roman" panose="02020603050405020304" pitchFamily="18" charset="0"/>
              </a:rPr>
              <a:t>17.10% delay rate</a:t>
            </a:r>
            <a:r>
              <a:rPr lang="en-GB" sz="1400" dirty="0">
                <a:latin typeface="Times New Roman" panose="02020603050405020304" pitchFamily="18" charset="0"/>
                <a:cs typeface="Times New Roman" panose="02020603050405020304" pitchFamily="18" charset="0"/>
              </a:rPr>
              <a:t> with </a:t>
            </a:r>
            <a:r>
              <a:rPr lang="en-GB" sz="1400" b="1" dirty="0">
                <a:latin typeface="Times New Roman" panose="02020603050405020304" pitchFamily="18" charset="0"/>
                <a:cs typeface="Times New Roman" panose="02020603050405020304" pitchFamily="18" charset="0"/>
              </a:rPr>
              <a:t>82.90% on-time performance</a:t>
            </a:r>
            <a:r>
              <a:rPr lang="en-GB" sz="1400" dirty="0">
                <a:latin typeface="Times New Roman" panose="02020603050405020304" pitchFamily="18" charset="0"/>
                <a:cs typeface="Times New Roman" panose="02020603050405020304" pitchFamily="18" charset="0"/>
              </a:rPr>
              <a:t> indicates strong operational efficiency</a:t>
            </a:r>
          </a:p>
          <a:p>
            <a:pPr lvl="2">
              <a:lnSpc>
                <a:spcPct val="150000"/>
              </a:lnSpc>
            </a:pPr>
            <a:r>
              <a:rPr lang="en-GB" sz="1400" dirty="0">
                <a:latin typeface="Times New Roman" panose="02020603050405020304" pitchFamily="18" charset="0"/>
                <a:cs typeface="Times New Roman" panose="02020603050405020304" pitchFamily="18" charset="0"/>
              </a:rPr>
              <a:t>Industry maintains reliability despite operational challenges</a:t>
            </a:r>
          </a:p>
          <a:p>
            <a:pPr lvl="2">
              <a:lnSpc>
                <a:spcPct val="150000"/>
              </a:lnSpc>
            </a:pPr>
            <a:r>
              <a:rPr lang="en-GB" sz="1400" dirty="0">
                <a:latin typeface="Times New Roman" panose="02020603050405020304" pitchFamily="18" charset="0"/>
                <a:cs typeface="Times New Roman" panose="02020603050405020304" pitchFamily="18" charset="0"/>
              </a:rPr>
              <a:t>Performance consistency across 2-year analysis period</a:t>
            </a:r>
          </a:p>
          <a:p>
            <a:pPr marL="285750" indent="-285750">
              <a:lnSpc>
                <a:spcPct val="150000"/>
              </a:lnSpc>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Seasonal Performance Patterns</a:t>
            </a:r>
            <a:endParaRPr lang="en-GB" sz="1600" dirty="0">
              <a:latin typeface="Times New Roman" panose="02020603050405020304" pitchFamily="18" charset="0"/>
              <a:cs typeface="Times New Roman" panose="02020603050405020304" pitchFamily="18" charset="0"/>
            </a:endParaRPr>
          </a:p>
          <a:p>
            <a:pPr lvl="2">
              <a:lnSpc>
                <a:spcPct val="150000"/>
              </a:lnSpc>
            </a:pPr>
            <a:r>
              <a:rPr lang="en-GB" sz="1400" b="1" dirty="0">
                <a:latin typeface="Times New Roman" panose="02020603050405020304" pitchFamily="18" charset="0"/>
                <a:cs typeface="Times New Roman" panose="02020603050405020304" pitchFamily="18" charset="0"/>
              </a:rPr>
              <a:t>Winter months (Jan-Feb)</a:t>
            </a:r>
            <a:r>
              <a:rPr lang="en-GB" sz="1400" dirty="0">
                <a:latin typeface="Times New Roman" panose="02020603050405020304" pitchFamily="18" charset="0"/>
                <a:cs typeface="Times New Roman" panose="02020603050405020304" pitchFamily="18" charset="0"/>
              </a:rPr>
              <a:t> show highest delay rates at ~19%</a:t>
            </a:r>
          </a:p>
          <a:p>
            <a:pPr lvl="2">
              <a:lnSpc>
                <a:spcPct val="150000"/>
              </a:lnSpc>
            </a:pPr>
            <a:r>
              <a:rPr lang="en-GB" sz="1400" b="1" dirty="0">
                <a:latin typeface="Times New Roman" panose="02020603050405020304" pitchFamily="18" charset="0"/>
                <a:cs typeface="Times New Roman" panose="02020603050405020304" pitchFamily="18" charset="0"/>
              </a:rPr>
              <a:t>Fall season (Nov)</a:t>
            </a:r>
            <a:r>
              <a:rPr lang="en-GB" sz="1400" dirty="0">
                <a:latin typeface="Times New Roman" panose="02020603050405020304" pitchFamily="18" charset="0"/>
                <a:cs typeface="Times New Roman" panose="02020603050405020304" pitchFamily="18" charset="0"/>
              </a:rPr>
              <a:t> demonstrates optimal performance at ~15%</a:t>
            </a:r>
          </a:p>
          <a:p>
            <a:pPr lvl="2">
              <a:lnSpc>
                <a:spcPct val="150000"/>
              </a:lnSpc>
            </a:pPr>
            <a:r>
              <a:rPr lang="en-GB" sz="1400" b="1" dirty="0">
                <a:latin typeface="Times New Roman" panose="02020603050405020304" pitchFamily="18" charset="0"/>
                <a:cs typeface="Times New Roman" panose="02020603050405020304" pitchFamily="18" charset="0"/>
              </a:rPr>
              <a:t>4-percentage point seasonal variation</a:t>
            </a:r>
            <a:r>
              <a:rPr lang="en-GB" sz="1400" dirty="0">
                <a:latin typeface="Times New Roman" panose="02020603050405020304" pitchFamily="18" charset="0"/>
                <a:cs typeface="Times New Roman" panose="02020603050405020304" pitchFamily="18" charset="0"/>
              </a:rPr>
              <a:t> reveals predictable patterns</a:t>
            </a:r>
          </a:p>
          <a:p>
            <a:pPr marL="285750" indent="-285750">
              <a:lnSpc>
                <a:spcPct val="150000"/>
              </a:lnSpc>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Geographic Performance Variations</a:t>
            </a:r>
            <a:endParaRPr lang="en-GB" sz="1600" dirty="0">
              <a:latin typeface="Times New Roman" panose="02020603050405020304" pitchFamily="18" charset="0"/>
              <a:cs typeface="Times New Roman" panose="02020603050405020304" pitchFamily="18" charset="0"/>
            </a:endParaRPr>
          </a:p>
          <a:p>
            <a:pPr lvl="2">
              <a:lnSpc>
                <a:spcPct val="150000"/>
              </a:lnSpc>
            </a:pPr>
            <a:r>
              <a:rPr lang="en-GB" sz="1400" b="1" dirty="0">
                <a:latin typeface="Times New Roman" panose="02020603050405020304" pitchFamily="18" charset="0"/>
                <a:cs typeface="Times New Roman" panose="02020603050405020304" pitchFamily="18" charset="0"/>
              </a:rPr>
              <a:t>Coastal airports</a:t>
            </a:r>
            <a:r>
              <a:rPr lang="en-GB" sz="1400" dirty="0">
                <a:latin typeface="Times New Roman" panose="02020603050405020304" pitchFamily="18" charset="0"/>
                <a:cs typeface="Times New Roman" panose="02020603050405020304" pitchFamily="18" charset="0"/>
              </a:rPr>
              <a:t> experience higher weather-related delays</a:t>
            </a:r>
          </a:p>
          <a:p>
            <a:pPr lvl="2">
              <a:lnSpc>
                <a:spcPct val="150000"/>
              </a:lnSpc>
            </a:pPr>
            <a:r>
              <a:rPr lang="en-GB" sz="1400" b="1" dirty="0">
                <a:latin typeface="Times New Roman" panose="02020603050405020304" pitchFamily="18" charset="0"/>
                <a:cs typeface="Times New Roman" panose="02020603050405020304" pitchFamily="18" charset="0"/>
              </a:rPr>
              <a:t>Inland airports</a:t>
            </a:r>
            <a:r>
              <a:rPr lang="en-GB" sz="1400" dirty="0">
                <a:latin typeface="Times New Roman" panose="02020603050405020304" pitchFamily="18" charset="0"/>
                <a:cs typeface="Times New Roman" panose="02020603050405020304" pitchFamily="18" charset="0"/>
              </a:rPr>
              <a:t> show different operational challenges</a:t>
            </a:r>
          </a:p>
          <a:p>
            <a:pPr lvl="2">
              <a:lnSpc>
                <a:spcPct val="150000"/>
              </a:lnSpc>
            </a:pPr>
            <a:r>
              <a:rPr lang="en-GB" sz="1400" b="1" dirty="0">
                <a:latin typeface="Times New Roman" panose="02020603050405020304" pitchFamily="18" charset="0"/>
                <a:cs typeface="Times New Roman" panose="02020603050405020304" pitchFamily="18" charset="0"/>
              </a:rPr>
              <a:t>Regional factors</a:t>
            </a:r>
            <a:r>
              <a:rPr lang="en-GB" sz="1400" dirty="0">
                <a:latin typeface="Times New Roman" panose="02020603050405020304" pitchFamily="18" charset="0"/>
                <a:cs typeface="Times New Roman" panose="02020603050405020304" pitchFamily="18" charset="0"/>
              </a:rPr>
              <a:t> significantly impact delay patterns</a:t>
            </a:r>
          </a:p>
        </p:txBody>
      </p:sp>
      <p:pic>
        <p:nvPicPr>
          <p:cNvPr id="13" name="Picture 12" descr="A close-up of a magnifying glass&#10;&#10;AI-generated content may be incorrect.">
            <a:extLst>
              <a:ext uri="{FF2B5EF4-FFF2-40B4-BE49-F238E27FC236}">
                <a16:creationId xmlns:a16="http://schemas.microsoft.com/office/drawing/2014/main" id="{98AB87C3-2130-F407-A6F5-A41E63F05E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8015" y="698501"/>
            <a:ext cx="3501897" cy="6032179"/>
          </a:xfrm>
          <a:prstGeom prst="rect">
            <a:avLst/>
          </a:prstGeom>
        </p:spPr>
      </p:pic>
    </p:spTree>
    <p:extLst>
      <p:ext uri="{BB962C8B-B14F-4D97-AF65-F5344CB8AC3E}">
        <p14:creationId xmlns:p14="http://schemas.microsoft.com/office/powerpoint/2010/main" val="1973297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7E4E3-4885-E9BB-42CC-FA9C8BA94C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D38FD1-2860-27C8-CCC5-E6262776837A}"/>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D056AF2A-B6B4-4E37-A72D-C9520CAE1FC3}"/>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E5E7B120-2AB8-D9A8-AB0E-FA13099655E1}"/>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37EA047A-9A5B-DA40-73DB-3EE245245D4B}"/>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41EFEE4D-011D-0AAA-BBE3-9A12080B2850}"/>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7B95A7EC-B7F5-EB82-56DE-00AA9CA6DA5E}"/>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2ED1F80-2768-46BA-8F87-79490EBE7754}"/>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135F3314-E40F-FCBD-FE97-6ECA7C192084}"/>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FBFB7ECF-92ED-CA4A-A947-B441701C100C}"/>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2D0C4D8B-710A-7A02-B148-3DED9661880B}"/>
              </a:ext>
            </a:extLst>
          </p:cNvPr>
          <p:cNvSpPr txBox="1"/>
          <p:nvPr/>
        </p:nvSpPr>
        <p:spPr>
          <a:xfrm>
            <a:off x="778491" y="127319"/>
            <a:ext cx="4129173" cy="523220"/>
          </a:xfrm>
          <a:prstGeom prst="rect">
            <a:avLst/>
          </a:prstGeom>
          <a:noFill/>
        </p:spPr>
        <p:txBody>
          <a:bodyPr wrap="square" rtlCol="0">
            <a:spAutoFit/>
          </a:bodyPr>
          <a:lstStyle/>
          <a:p>
            <a:r>
              <a:rPr lang="en-GB" sz="2800" b="1" dirty="0">
                <a:latin typeface="Times New Roman" panose="02020603050405020304" pitchFamily="18" charset="0"/>
                <a:cs typeface="Times New Roman" panose="02020603050405020304" pitchFamily="18" charset="0"/>
              </a:rPr>
              <a:t>Key Findings Summary</a:t>
            </a:r>
          </a:p>
        </p:txBody>
      </p:sp>
      <p:sp>
        <p:nvSpPr>
          <p:cNvPr id="7" name="TextBox 6">
            <a:extLst>
              <a:ext uri="{FF2B5EF4-FFF2-40B4-BE49-F238E27FC236}">
                <a16:creationId xmlns:a16="http://schemas.microsoft.com/office/drawing/2014/main" id="{168CB80E-8D56-6142-4A58-F94E558E40EA}"/>
              </a:ext>
            </a:extLst>
          </p:cNvPr>
          <p:cNvSpPr txBox="1"/>
          <p:nvPr/>
        </p:nvSpPr>
        <p:spPr>
          <a:xfrm>
            <a:off x="769610" y="904659"/>
            <a:ext cx="11194786" cy="4439485"/>
          </a:xfrm>
          <a:prstGeom prst="rect">
            <a:avLst/>
          </a:prstGeom>
          <a:noFill/>
        </p:spPr>
        <p:txBody>
          <a:bodyPr wrap="square" rtlCol="0">
            <a:spAutoFit/>
          </a:bodyPr>
          <a:lstStyle/>
          <a:p>
            <a:pPr>
              <a:lnSpc>
                <a:spcPct val="150000"/>
              </a:lnSpc>
            </a:pPr>
            <a:r>
              <a:rPr lang="en-GB" sz="1600" b="1" dirty="0">
                <a:latin typeface="Times New Roman" panose="02020603050405020304" pitchFamily="18" charset="0"/>
                <a:cs typeface="Times New Roman" panose="02020603050405020304" pitchFamily="18" charset="0"/>
              </a:rPr>
              <a:t>Most Significant Delay Patterns Discovered</a:t>
            </a:r>
          </a:p>
          <a:p>
            <a:pPr marL="285750" indent="-285750">
              <a:lnSpc>
                <a:spcPct val="150000"/>
              </a:lnSpc>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Weather Dominance</a:t>
            </a:r>
            <a:endParaRPr lang="en-GB" sz="1600" dirty="0">
              <a:latin typeface="Times New Roman" panose="02020603050405020304" pitchFamily="18" charset="0"/>
              <a:cs typeface="Times New Roman" panose="02020603050405020304" pitchFamily="18" charset="0"/>
            </a:endParaRPr>
          </a:p>
          <a:p>
            <a:pPr lvl="2">
              <a:lnSpc>
                <a:spcPct val="150000"/>
              </a:lnSpc>
            </a:pPr>
            <a:r>
              <a:rPr lang="en-GB" sz="1400" b="1" dirty="0">
                <a:latin typeface="Times New Roman" panose="02020603050405020304" pitchFamily="18" charset="0"/>
                <a:cs typeface="Times New Roman" panose="02020603050405020304" pitchFamily="18" charset="0"/>
              </a:rPr>
              <a:t>Weather emerges as the primary delay driver</a:t>
            </a:r>
            <a:r>
              <a:rPr lang="en-GB" sz="1400" dirty="0">
                <a:latin typeface="Times New Roman" panose="02020603050405020304" pitchFamily="18" charset="0"/>
                <a:cs typeface="Times New Roman" panose="02020603050405020304" pitchFamily="18" charset="0"/>
              </a:rPr>
              <a:t> across all airports</a:t>
            </a:r>
          </a:p>
          <a:p>
            <a:pPr lvl="2">
              <a:lnSpc>
                <a:spcPct val="150000"/>
              </a:lnSpc>
            </a:pPr>
            <a:r>
              <a:rPr lang="en-GB" sz="1400" b="1" dirty="0">
                <a:latin typeface="Times New Roman" panose="02020603050405020304" pitchFamily="18" charset="0"/>
                <a:cs typeface="Times New Roman" panose="02020603050405020304" pitchFamily="18" charset="0"/>
              </a:rPr>
              <a:t>Uncontrollable external factor</a:t>
            </a:r>
            <a:r>
              <a:rPr lang="en-GB" sz="1400" dirty="0">
                <a:latin typeface="Times New Roman" panose="02020603050405020304" pitchFamily="18" charset="0"/>
                <a:cs typeface="Times New Roman" panose="02020603050405020304" pitchFamily="18" charset="0"/>
              </a:rPr>
              <a:t> represents largest operational challenge</a:t>
            </a:r>
          </a:p>
          <a:p>
            <a:pPr lvl="2">
              <a:lnSpc>
                <a:spcPct val="150000"/>
              </a:lnSpc>
            </a:pPr>
            <a:r>
              <a:rPr lang="en-GB" sz="1400" b="1" dirty="0">
                <a:latin typeface="Times New Roman" panose="02020603050405020304" pitchFamily="18" charset="0"/>
                <a:cs typeface="Times New Roman" panose="02020603050405020304" pitchFamily="18" charset="0"/>
              </a:rPr>
              <a:t>Geographic correlation</a:t>
            </a:r>
            <a:r>
              <a:rPr lang="en-GB" sz="1400" dirty="0">
                <a:latin typeface="Times New Roman" panose="02020603050405020304" pitchFamily="18" charset="0"/>
                <a:cs typeface="Times New Roman" panose="02020603050405020304" pitchFamily="18" charset="0"/>
              </a:rPr>
              <a:t> between weather delays and airport location</a:t>
            </a:r>
          </a:p>
          <a:p>
            <a:pPr marL="285750" indent="-285750">
              <a:lnSpc>
                <a:spcPct val="150000"/>
              </a:lnSpc>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Carrier Performance Gaps</a:t>
            </a:r>
            <a:endParaRPr lang="en-GB" sz="1600" dirty="0">
              <a:latin typeface="Times New Roman" panose="02020603050405020304" pitchFamily="18" charset="0"/>
              <a:cs typeface="Times New Roman" panose="02020603050405020304" pitchFamily="18" charset="0"/>
            </a:endParaRPr>
          </a:p>
          <a:p>
            <a:pPr lvl="2">
              <a:lnSpc>
                <a:spcPct val="150000"/>
              </a:lnSpc>
            </a:pPr>
            <a:r>
              <a:rPr lang="en-GB" sz="1400" b="1" dirty="0">
                <a:latin typeface="Times New Roman" panose="02020603050405020304" pitchFamily="18" charset="0"/>
                <a:cs typeface="Times New Roman" panose="02020603050405020304" pitchFamily="18" charset="0"/>
              </a:rPr>
              <a:t>Top-performing carriers</a:t>
            </a:r>
            <a:r>
              <a:rPr lang="en-GB" sz="1400" dirty="0">
                <a:latin typeface="Times New Roman" panose="02020603050405020304" pitchFamily="18" charset="0"/>
                <a:cs typeface="Times New Roman" panose="02020603050405020304" pitchFamily="18" charset="0"/>
              </a:rPr>
              <a:t> maintain consistent on-time rates</a:t>
            </a:r>
          </a:p>
          <a:p>
            <a:pPr lvl="2">
              <a:lnSpc>
                <a:spcPct val="150000"/>
              </a:lnSpc>
            </a:pPr>
            <a:r>
              <a:rPr lang="en-GB" sz="1400" b="1" dirty="0">
                <a:latin typeface="Times New Roman" panose="02020603050405020304" pitchFamily="18" charset="0"/>
                <a:cs typeface="Times New Roman" panose="02020603050405020304" pitchFamily="18" charset="0"/>
              </a:rPr>
              <a:t>Performance variation</a:t>
            </a:r>
            <a:r>
              <a:rPr lang="en-GB" sz="1400" dirty="0">
                <a:latin typeface="Times New Roman" panose="02020603050405020304" pitchFamily="18" charset="0"/>
                <a:cs typeface="Times New Roman" panose="02020603050405020304" pitchFamily="18" charset="0"/>
              </a:rPr>
              <a:t> exists across different airline operational models</a:t>
            </a:r>
          </a:p>
          <a:p>
            <a:pPr lvl="2">
              <a:lnSpc>
                <a:spcPct val="150000"/>
              </a:lnSpc>
            </a:pPr>
            <a:r>
              <a:rPr lang="en-GB" sz="1400" b="1" dirty="0">
                <a:latin typeface="Times New Roman" panose="02020603050405020304" pitchFamily="18" charset="0"/>
                <a:cs typeface="Times New Roman" panose="02020603050405020304" pitchFamily="18" charset="0"/>
              </a:rPr>
              <a:t>Carrier-specific delays</a:t>
            </a:r>
            <a:r>
              <a:rPr lang="en-GB" sz="1400" dirty="0">
                <a:latin typeface="Times New Roman" panose="02020603050405020304" pitchFamily="18" charset="0"/>
                <a:cs typeface="Times New Roman" panose="02020603050405020304" pitchFamily="18" charset="0"/>
              </a:rPr>
              <a:t> represent controllable improvement opportunities</a:t>
            </a:r>
          </a:p>
          <a:p>
            <a:pPr marL="285750" indent="-285750">
              <a:lnSpc>
                <a:spcPct val="150000"/>
              </a:lnSpc>
              <a:buFont typeface="Arial" panose="020B0604020202020204" pitchFamily="34" charset="0"/>
              <a:buChar char="•"/>
            </a:pPr>
            <a:r>
              <a:rPr lang="en-GB" sz="1600" b="1" dirty="0">
                <a:latin typeface="Times New Roman" panose="02020603050405020304" pitchFamily="18" charset="0"/>
                <a:cs typeface="Times New Roman" panose="02020603050405020304" pitchFamily="18" charset="0"/>
              </a:rPr>
              <a:t>Travel Season Impact</a:t>
            </a:r>
            <a:endParaRPr lang="en-GB" sz="1600" dirty="0">
              <a:latin typeface="Times New Roman" panose="02020603050405020304" pitchFamily="18" charset="0"/>
              <a:cs typeface="Times New Roman" panose="02020603050405020304" pitchFamily="18" charset="0"/>
            </a:endParaRPr>
          </a:p>
          <a:p>
            <a:pPr lvl="2">
              <a:lnSpc>
                <a:spcPct val="150000"/>
              </a:lnSpc>
            </a:pPr>
            <a:r>
              <a:rPr lang="en-GB" sz="1400" b="1" dirty="0">
                <a:latin typeface="Times New Roman" panose="02020603050405020304" pitchFamily="18" charset="0"/>
                <a:cs typeface="Times New Roman" panose="02020603050405020304" pitchFamily="18" charset="0"/>
              </a:rPr>
              <a:t>Peak travel periods</a:t>
            </a:r>
            <a:r>
              <a:rPr lang="en-GB" sz="1400" dirty="0">
                <a:latin typeface="Times New Roman" panose="02020603050405020304" pitchFamily="18" charset="0"/>
                <a:cs typeface="Times New Roman" panose="02020603050405020304" pitchFamily="18" charset="0"/>
              </a:rPr>
              <a:t> correlate with increased delay rates</a:t>
            </a:r>
          </a:p>
          <a:p>
            <a:pPr lvl="2">
              <a:lnSpc>
                <a:spcPct val="150000"/>
              </a:lnSpc>
            </a:pPr>
            <a:r>
              <a:rPr lang="en-GB" sz="1400" b="1" dirty="0">
                <a:latin typeface="Times New Roman" panose="02020603050405020304" pitchFamily="18" charset="0"/>
                <a:cs typeface="Times New Roman" panose="02020603050405020304" pitchFamily="18" charset="0"/>
              </a:rPr>
              <a:t>Off-peak seasons</a:t>
            </a:r>
            <a:r>
              <a:rPr lang="en-GB" sz="1400" dirty="0">
                <a:latin typeface="Times New Roman" panose="02020603050405020304" pitchFamily="18" charset="0"/>
                <a:cs typeface="Times New Roman" panose="02020603050405020304" pitchFamily="18" charset="0"/>
              </a:rPr>
              <a:t> show improved operational efficiency</a:t>
            </a:r>
          </a:p>
          <a:p>
            <a:pPr lvl="2">
              <a:lnSpc>
                <a:spcPct val="150000"/>
              </a:lnSpc>
            </a:pPr>
            <a:r>
              <a:rPr lang="en-GB" sz="1400" b="1" dirty="0">
                <a:latin typeface="Times New Roman" panose="02020603050405020304" pitchFamily="18" charset="0"/>
                <a:cs typeface="Times New Roman" panose="02020603050405020304" pitchFamily="18" charset="0"/>
              </a:rPr>
              <a:t>Capacity management</a:t>
            </a:r>
            <a:r>
              <a:rPr lang="en-GB" sz="1400" dirty="0">
                <a:latin typeface="Times New Roman" panose="02020603050405020304" pitchFamily="18" charset="0"/>
                <a:cs typeface="Times New Roman" panose="02020603050405020304" pitchFamily="18" charset="0"/>
              </a:rPr>
              <a:t> influences delay patterns during high-demand periods</a:t>
            </a:r>
          </a:p>
        </p:txBody>
      </p:sp>
      <p:pic>
        <p:nvPicPr>
          <p:cNvPr id="13" name="Picture 12" descr="A close-up of a magnifying glass&#10;&#10;AI-generated content may be incorrect.">
            <a:extLst>
              <a:ext uri="{FF2B5EF4-FFF2-40B4-BE49-F238E27FC236}">
                <a16:creationId xmlns:a16="http://schemas.microsoft.com/office/drawing/2014/main" id="{519C9EEC-0D20-7C0A-222F-0743020510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09285" y="107469"/>
            <a:ext cx="2979294" cy="6728344"/>
          </a:xfrm>
          <a:prstGeom prst="rect">
            <a:avLst/>
          </a:prstGeom>
        </p:spPr>
      </p:pic>
    </p:spTree>
    <p:extLst>
      <p:ext uri="{BB962C8B-B14F-4D97-AF65-F5344CB8AC3E}">
        <p14:creationId xmlns:p14="http://schemas.microsoft.com/office/powerpoint/2010/main" val="4214058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D0FC3-278C-4BD2-44B7-CDFEF8DCE5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ED2525-5C12-D50E-1709-A26507E11566}"/>
              </a:ext>
            </a:extLst>
          </p:cNvPr>
          <p:cNvSpPr>
            <a:spLocks noGrp="1"/>
          </p:cNvSpPr>
          <p:nvPr>
            <p:ph type="ctrTitle"/>
          </p:nvPr>
        </p:nvSpPr>
        <p:spPr/>
        <p:txBody>
          <a:bodyPr/>
          <a:lstStyle/>
          <a:p>
            <a:endParaRPr lang="en-GB"/>
          </a:p>
        </p:txBody>
      </p:sp>
      <p:sp>
        <p:nvSpPr>
          <p:cNvPr id="3" name="Subtitle 2">
            <a:extLst>
              <a:ext uri="{FF2B5EF4-FFF2-40B4-BE49-F238E27FC236}">
                <a16:creationId xmlns:a16="http://schemas.microsoft.com/office/drawing/2014/main" id="{C606D115-921E-3A22-9A4A-694FC583C95A}"/>
              </a:ext>
            </a:extLst>
          </p:cNvPr>
          <p:cNvSpPr>
            <a:spLocks noGrp="1"/>
          </p:cNvSpPr>
          <p:nvPr>
            <p:ph type="subTitle" idx="1"/>
          </p:nvPr>
        </p:nvSpPr>
        <p:spPr/>
        <p:txBody>
          <a:bodyPr/>
          <a:lstStyle/>
          <a:p>
            <a:endParaRPr lang="en-GB"/>
          </a:p>
        </p:txBody>
      </p:sp>
      <p:grpSp>
        <p:nvGrpSpPr>
          <p:cNvPr id="16" name="Group 15">
            <a:extLst>
              <a:ext uri="{FF2B5EF4-FFF2-40B4-BE49-F238E27FC236}">
                <a16:creationId xmlns:a16="http://schemas.microsoft.com/office/drawing/2014/main" id="{FE9643F4-C062-3B82-A6CE-215FE4AF31A3}"/>
              </a:ext>
            </a:extLst>
          </p:cNvPr>
          <p:cNvGrpSpPr/>
          <p:nvPr/>
        </p:nvGrpSpPr>
        <p:grpSpPr>
          <a:xfrm>
            <a:off x="0" y="-4898"/>
            <a:ext cx="12192000" cy="6860389"/>
            <a:chOff x="0" y="0"/>
            <a:chExt cx="12192000" cy="6860389"/>
          </a:xfrm>
        </p:grpSpPr>
        <p:sp>
          <p:nvSpPr>
            <p:cNvPr id="4" name="Rectangle 3">
              <a:extLst>
                <a:ext uri="{FF2B5EF4-FFF2-40B4-BE49-F238E27FC236}">
                  <a16:creationId xmlns:a16="http://schemas.microsoft.com/office/drawing/2014/main" id="{DC6FDB02-1788-DDDD-58A3-0D3AD535001C}"/>
                </a:ext>
              </a:extLst>
            </p:cNvPr>
            <p:cNvSpPr/>
            <p:nvPr/>
          </p:nvSpPr>
          <p:spPr>
            <a:xfrm>
              <a:off x="0" y="0"/>
              <a:ext cx="12178840" cy="6858000"/>
            </a:xfrm>
            <a:prstGeom prst="rect">
              <a:avLst/>
            </a:prstGeom>
            <a:solidFill>
              <a:srgbClr val="64AB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a:p>
          </p:txBody>
        </p:sp>
        <p:sp>
          <p:nvSpPr>
            <p:cNvPr id="5" name="Rectangle 4">
              <a:extLst>
                <a:ext uri="{FF2B5EF4-FFF2-40B4-BE49-F238E27FC236}">
                  <a16:creationId xmlns:a16="http://schemas.microsoft.com/office/drawing/2014/main" id="{DA9216FD-26E3-C06B-D6B8-3F5A6DB0B5A5}"/>
                </a:ext>
              </a:extLst>
            </p:cNvPr>
            <p:cNvSpPr/>
            <p:nvPr/>
          </p:nvSpPr>
          <p:spPr>
            <a:xfrm>
              <a:off x="600296" y="14084"/>
              <a:ext cx="11591704" cy="684630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787" dirty="0"/>
            </a:p>
          </p:txBody>
        </p:sp>
      </p:grpSp>
      <p:cxnSp>
        <p:nvCxnSpPr>
          <p:cNvPr id="8" name="Straight Connector 7">
            <a:extLst>
              <a:ext uri="{FF2B5EF4-FFF2-40B4-BE49-F238E27FC236}">
                <a16:creationId xmlns:a16="http://schemas.microsoft.com/office/drawing/2014/main" id="{8361ABEF-899D-4B38-82A2-E72E5CFF481A}"/>
              </a:ext>
            </a:extLst>
          </p:cNvPr>
          <p:cNvCxnSpPr/>
          <p:nvPr/>
        </p:nvCxnSpPr>
        <p:spPr>
          <a:xfrm>
            <a:off x="824791" y="63721"/>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68784005-C4B8-CFD4-6F31-FB8BDDCF5D6B}"/>
              </a:ext>
            </a:extLst>
          </p:cNvPr>
          <p:cNvCxnSpPr/>
          <p:nvPr/>
        </p:nvCxnSpPr>
        <p:spPr>
          <a:xfrm>
            <a:off x="12133710" y="75916"/>
            <a:ext cx="0" cy="676800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500404EE-7817-0F86-94CD-74F351811D3A}"/>
              </a:ext>
            </a:extLst>
          </p:cNvPr>
          <p:cNvCxnSpPr/>
          <p:nvPr/>
        </p:nvCxnSpPr>
        <p:spPr>
          <a:xfrm>
            <a:off x="838841" y="6821728"/>
            <a:ext cx="11291573"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D2C68563-60A5-C343-E391-5B08F826BB8D}"/>
              </a:ext>
            </a:extLst>
          </p:cNvPr>
          <p:cNvCxnSpPr/>
          <p:nvPr/>
        </p:nvCxnSpPr>
        <p:spPr>
          <a:xfrm>
            <a:off x="824791" y="684417"/>
            <a:ext cx="3600000" cy="0"/>
          </a:xfrm>
          <a:prstGeom prst="line">
            <a:avLst/>
          </a:prstGeom>
          <a:ln>
            <a:solidFill>
              <a:srgbClr val="64ABD3"/>
            </a:solidFill>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9BAE419E-A293-AFA6-BAEC-703879EB6231}"/>
              </a:ext>
            </a:extLst>
          </p:cNvPr>
          <p:cNvSpPr txBox="1"/>
          <p:nvPr/>
        </p:nvSpPr>
        <p:spPr>
          <a:xfrm>
            <a:off x="778491" y="127319"/>
            <a:ext cx="4129173" cy="523220"/>
          </a:xfrm>
          <a:prstGeom prst="rect">
            <a:avLst/>
          </a:prstGeom>
          <a:noFill/>
        </p:spPr>
        <p:txBody>
          <a:bodyPr wrap="square" rtlCol="0">
            <a:spAutoFit/>
          </a:bodyPr>
          <a:lstStyle/>
          <a:p>
            <a:r>
              <a:rPr lang="en-GB" sz="2800" dirty="0">
                <a:latin typeface="Times New Roman" panose="02020603050405020304" pitchFamily="18" charset="0"/>
                <a:cs typeface="Times New Roman" panose="02020603050405020304" pitchFamily="18" charset="0"/>
              </a:rPr>
              <a:t>Airline Delay Analysis</a:t>
            </a:r>
          </a:p>
        </p:txBody>
      </p:sp>
      <p:sp>
        <p:nvSpPr>
          <p:cNvPr id="13" name="TextBox 12">
            <a:extLst>
              <a:ext uri="{FF2B5EF4-FFF2-40B4-BE49-F238E27FC236}">
                <a16:creationId xmlns:a16="http://schemas.microsoft.com/office/drawing/2014/main" id="{CCF78153-B029-9EB1-9D5D-EF870FA7B0C2}"/>
              </a:ext>
            </a:extLst>
          </p:cNvPr>
          <p:cNvSpPr txBox="1"/>
          <p:nvPr/>
        </p:nvSpPr>
        <p:spPr>
          <a:xfrm>
            <a:off x="745048" y="4187729"/>
            <a:ext cx="5864096" cy="2308324"/>
          </a:xfrm>
          <a:prstGeom prst="rect">
            <a:avLst/>
          </a:prstGeom>
          <a:noFill/>
        </p:spPr>
        <p:txBody>
          <a:bodyPr wrap="square" rtlCol="0">
            <a:spAutoFit/>
          </a:bodyPr>
          <a:lstStyle/>
          <a:p>
            <a:pPr marL="171450" indent="-171450">
              <a:buFont typeface="Arial" panose="020B0604020202020204" pitchFamily="34" charset="0"/>
              <a:buChar char="•"/>
            </a:pPr>
            <a:r>
              <a:rPr lang="en-GB" sz="1200" b="1" dirty="0">
                <a:latin typeface="Times New Roman" panose="02020603050405020304" pitchFamily="18" charset="0"/>
                <a:cs typeface="Times New Roman" panose="02020603050405020304" pitchFamily="18" charset="0"/>
              </a:rPr>
              <a:t>Airline Efficiency Overview</a:t>
            </a:r>
          </a:p>
          <a:p>
            <a:r>
              <a:rPr lang="en-GB" sz="1200" b="1" dirty="0">
                <a:latin typeface="Times New Roman" panose="02020603050405020304" pitchFamily="18" charset="0"/>
                <a:cs typeface="Times New Roman" panose="02020603050405020304" pitchFamily="18" charset="0"/>
              </a:rPr>
              <a:t>SkyWest Airlines Inc.</a:t>
            </a:r>
            <a:endParaRPr lang="en-GB" sz="1200" dirty="0">
              <a:latin typeface="Times New Roman" panose="02020603050405020304" pitchFamily="18" charset="0"/>
              <a:cs typeface="Times New Roman" panose="02020603050405020304" pitchFamily="18" charset="0"/>
            </a:endParaRPr>
          </a:p>
          <a:p>
            <a:pPr lvl="1"/>
            <a:r>
              <a:rPr lang="en-GB" sz="1200" b="1" dirty="0">
                <a:latin typeface="Times New Roman" panose="02020603050405020304" pitchFamily="18" charset="0"/>
                <a:cs typeface="Times New Roman" panose="02020603050405020304" pitchFamily="18" charset="0"/>
              </a:rPr>
              <a:t>On-time performance:</a:t>
            </a:r>
            <a:r>
              <a:rPr lang="en-GB" sz="1200" dirty="0">
                <a:latin typeface="Times New Roman" panose="02020603050405020304" pitchFamily="18" charset="0"/>
                <a:cs typeface="Times New Roman" panose="02020603050405020304" pitchFamily="18" charset="0"/>
              </a:rPr>
              <a:t> 83.68% (highest)</a:t>
            </a:r>
          </a:p>
          <a:p>
            <a:pPr lvl="1"/>
            <a:r>
              <a:rPr lang="en-GB" sz="1200" b="1" dirty="0">
                <a:latin typeface="Times New Roman" panose="02020603050405020304" pitchFamily="18" charset="0"/>
                <a:cs typeface="Times New Roman" panose="02020603050405020304" pitchFamily="18" charset="0"/>
              </a:rPr>
              <a:t>Cancellation rate:</a:t>
            </a:r>
            <a:r>
              <a:rPr lang="en-GB" sz="1200" dirty="0">
                <a:latin typeface="Times New Roman" panose="02020603050405020304" pitchFamily="18" charset="0"/>
                <a:cs typeface="Times New Roman" panose="02020603050405020304" pitchFamily="18" charset="0"/>
              </a:rPr>
              <a:t> 8.51%</a:t>
            </a:r>
          </a:p>
          <a:p>
            <a:pPr lvl="1"/>
            <a:r>
              <a:rPr lang="en-GB" sz="1200" b="1" dirty="0">
                <a:latin typeface="Times New Roman" panose="02020603050405020304" pitchFamily="18" charset="0"/>
                <a:cs typeface="Times New Roman" panose="02020603050405020304" pitchFamily="18" charset="0"/>
              </a:rPr>
              <a:t>Diversion rate:</a:t>
            </a:r>
            <a:r>
              <a:rPr lang="en-GB" sz="1200" dirty="0">
                <a:latin typeface="Times New Roman" panose="02020603050405020304" pitchFamily="18" charset="0"/>
                <a:cs typeface="Times New Roman" panose="02020603050405020304" pitchFamily="18" charset="0"/>
              </a:rPr>
              <a:t> 49.38%</a:t>
            </a:r>
          </a:p>
          <a:p>
            <a:r>
              <a:rPr lang="en-GB" sz="1200" b="1" dirty="0">
                <a:latin typeface="Times New Roman" panose="02020603050405020304" pitchFamily="18" charset="0"/>
                <a:cs typeface="Times New Roman" panose="02020603050405020304" pitchFamily="18" charset="0"/>
              </a:rPr>
              <a:t>Allegiant Air</a:t>
            </a:r>
            <a:endParaRPr lang="en-GB" sz="1200" dirty="0">
              <a:latin typeface="Times New Roman" panose="02020603050405020304" pitchFamily="18" charset="0"/>
              <a:cs typeface="Times New Roman" panose="02020603050405020304" pitchFamily="18" charset="0"/>
            </a:endParaRPr>
          </a:p>
          <a:p>
            <a:pPr lvl="1"/>
            <a:r>
              <a:rPr lang="en-GB" sz="1200" b="1" dirty="0">
                <a:latin typeface="Times New Roman" panose="02020603050405020304" pitchFamily="18" charset="0"/>
                <a:cs typeface="Times New Roman" panose="02020603050405020304" pitchFamily="18" charset="0"/>
              </a:rPr>
              <a:t>On-time performance:</a:t>
            </a:r>
            <a:r>
              <a:rPr lang="en-GB" sz="1200" dirty="0">
                <a:latin typeface="Times New Roman" panose="02020603050405020304" pitchFamily="18" charset="0"/>
                <a:cs typeface="Times New Roman" panose="02020603050405020304" pitchFamily="18" charset="0"/>
              </a:rPr>
              <a:t> 79.22%</a:t>
            </a:r>
          </a:p>
          <a:p>
            <a:pPr lvl="1"/>
            <a:r>
              <a:rPr lang="en-GB" sz="1200" b="1" dirty="0">
                <a:latin typeface="Times New Roman" panose="02020603050405020304" pitchFamily="18" charset="0"/>
                <a:cs typeface="Times New Roman" panose="02020603050405020304" pitchFamily="18" charset="0"/>
              </a:rPr>
              <a:t>Cancellation rate:</a:t>
            </a:r>
            <a:r>
              <a:rPr lang="en-GB" sz="1200" dirty="0">
                <a:latin typeface="Times New Roman" panose="02020603050405020304" pitchFamily="18" charset="0"/>
                <a:cs typeface="Times New Roman" panose="02020603050405020304" pitchFamily="18" charset="0"/>
              </a:rPr>
              <a:t> 4.61%</a:t>
            </a:r>
          </a:p>
          <a:p>
            <a:pPr lvl="1"/>
            <a:r>
              <a:rPr lang="en-GB" sz="1200" b="1" dirty="0">
                <a:latin typeface="Times New Roman" panose="02020603050405020304" pitchFamily="18" charset="0"/>
                <a:cs typeface="Times New Roman" panose="02020603050405020304" pitchFamily="18" charset="0"/>
              </a:rPr>
              <a:t>Diversion rate:</a:t>
            </a:r>
            <a:r>
              <a:rPr lang="en-GB" sz="1200" dirty="0">
                <a:latin typeface="Times New Roman" panose="02020603050405020304" pitchFamily="18" charset="0"/>
                <a:cs typeface="Times New Roman" panose="02020603050405020304" pitchFamily="18" charset="0"/>
              </a:rPr>
              <a:t> 16.98%</a:t>
            </a:r>
          </a:p>
          <a:p>
            <a:r>
              <a:rPr lang="en-GB" sz="1200" dirty="0">
                <a:latin typeface="Times New Roman" panose="02020603050405020304" pitchFamily="18" charset="0"/>
                <a:cs typeface="Times New Roman" panose="02020603050405020304" pitchFamily="18" charset="0"/>
              </a:rPr>
              <a:t>SkyWest leads in punctuality but shows a </a:t>
            </a:r>
            <a:r>
              <a:rPr lang="en-GB" sz="1200" b="1" dirty="0">
                <a:latin typeface="Times New Roman" panose="02020603050405020304" pitchFamily="18" charset="0"/>
                <a:cs typeface="Times New Roman" panose="02020603050405020304" pitchFamily="18" charset="0"/>
              </a:rPr>
              <a:t>high diversion rate</a:t>
            </a:r>
            <a:r>
              <a:rPr lang="en-GB" sz="1200" dirty="0">
                <a:latin typeface="Times New Roman" panose="02020603050405020304" pitchFamily="18" charset="0"/>
                <a:cs typeface="Times New Roman" panose="02020603050405020304" pitchFamily="18" charset="0"/>
              </a:rPr>
              <a:t>, suggesting possible rerouting issues.</a:t>
            </a:r>
          </a:p>
          <a:p>
            <a:r>
              <a:rPr lang="en-GB" sz="1200" dirty="0">
                <a:latin typeface="Times New Roman" panose="02020603050405020304" pitchFamily="18" charset="0"/>
                <a:cs typeface="Times New Roman" panose="02020603050405020304" pitchFamily="18" charset="0"/>
              </a:rPr>
              <a:t>Allegiant balances moderate punctuality with </a:t>
            </a:r>
            <a:r>
              <a:rPr lang="en-GB" sz="1200" b="1" dirty="0">
                <a:latin typeface="Times New Roman" panose="02020603050405020304" pitchFamily="18" charset="0"/>
                <a:cs typeface="Times New Roman" panose="02020603050405020304" pitchFamily="18" charset="0"/>
              </a:rPr>
              <a:t>lower cancellation and diversion rates</a:t>
            </a:r>
            <a:r>
              <a:rPr lang="en-GB" sz="1200" dirty="0">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2143053A-F322-1987-120D-BBC2D695CE61}"/>
              </a:ext>
            </a:extLst>
          </p:cNvPr>
          <p:cNvSpPr txBox="1"/>
          <p:nvPr/>
        </p:nvSpPr>
        <p:spPr>
          <a:xfrm>
            <a:off x="7338348" y="4472187"/>
            <a:ext cx="3449251" cy="1938992"/>
          </a:xfrm>
          <a:prstGeom prst="rect">
            <a:avLst/>
          </a:prstGeom>
          <a:noFill/>
        </p:spPr>
        <p:txBody>
          <a:bodyPr wrap="square" rtlCol="0">
            <a:spAutoFit/>
          </a:bodyPr>
          <a:lstStyle/>
          <a:p>
            <a:r>
              <a:rPr lang="en-GB" sz="1200" b="1" dirty="0"/>
              <a:t>🌧️ Delays Due to Weather by Airport</a:t>
            </a:r>
          </a:p>
          <a:p>
            <a:r>
              <a:rPr lang="en-GB" sz="1200" b="1" dirty="0"/>
              <a:t>Dallas Fort Worth (DFW):</a:t>
            </a:r>
            <a:r>
              <a:rPr lang="en-GB" sz="1200" dirty="0"/>
              <a:t> 297 delays — </a:t>
            </a:r>
            <a:r>
              <a:rPr lang="en-GB" sz="1200" i="1" dirty="0"/>
              <a:t>most affected by weather</a:t>
            </a:r>
            <a:endParaRPr lang="en-GB" sz="1200" dirty="0"/>
          </a:p>
          <a:p>
            <a:r>
              <a:rPr lang="en-GB" sz="1200" b="1" dirty="0"/>
              <a:t>Chicago O’Hare (ORD):</a:t>
            </a:r>
            <a:r>
              <a:rPr lang="en-GB" sz="1200" dirty="0"/>
              <a:t> 249 delays</a:t>
            </a:r>
          </a:p>
          <a:p>
            <a:r>
              <a:rPr lang="en-GB" sz="1200" b="1" dirty="0"/>
              <a:t>Marcos Paz Airfield:</a:t>
            </a:r>
            <a:r>
              <a:rPr lang="en-GB" sz="1200" dirty="0"/>
              <a:t> 211 delays</a:t>
            </a:r>
          </a:p>
          <a:p>
            <a:r>
              <a:rPr lang="en-GB" sz="1200" dirty="0"/>
              <a:t>🔹 These airports experience the </a:t>
            </a:r>
            <a:r>
              <a:rPr lang="en-GB" sz="1200" b="1" dirty="0"/>
              <a:t>highest frequency of weather-related delays</a:t>
            </a:r>
            <a:br>
              <a:rPr lang="en-GB" sz="1200" dirty="0"/>
            </a:br>
            <a:r>
              <a:rPr lang="en-GB" sz="1200" dirty="0"/>
              <a:t>🔹 Suggests potential </a:t>
            </a:r>
            <a:r>
              <a:rPr lang="en-GB" sz="1200" b="1" dirty="0"/>
              <a:t>regional climate challenges</a:t>
            </a:r>
            <a:r>
              <a:rPr lang="en-GB" sz="1200" dirty="0"/>
              <a:t> or </a:t>
            </a:r>
            <a:r>
              <a:rPr lang="en-GB" sz="1200" b="1" dirty="0"/>
              <a:t>weather management inefficiencies</a:t>
            </a:r>
            <a:endParaRPr lang="en-GB" sz="1200" dirty="0"/>
          </a:p>
        </p:txBody>
      </p:sp>
      <p:pic>
        <p:nvPicPr>
          <p:cNvPr id="18" name="Picture 17" descr="A screenshot of a graph&#10;&#10;AI-generated content may be incorrect.">
            <a:extLst>
              <a:ext uri="{FF2B5EF4-FFF2-40B4-BE49-F238E27FC236}">
                <a16:creationId xmlns:a16="http://schemas.microsoft.com/office/drawing/2014/main" id="{B2E3E3AD-BFDD-C1F9-D728-E2485CA024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8491" y="871124"/>
            <a:ext cx="11108709" cy="3372088"/>
          </a:xfrm>
          <a:prstGeom prst="rect">
            <a:avLst/>
          </a:prstGeom>
        </p:spPr>
      </p:pic>
    </p:spTree>
    <p:extLst>
      <p:ext uri="{BB962C8B-B14F-4D97-AF65-F5344CB8AC3E}">
        <p14:creationId xmlns:p14="http://schemas.microsoft.com/office/powerpoint/2010/main" val="1218716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214</TotalTime>
  <Words>1620</Words>
  <Application>Microsoft Office PowerPoint</Application>
  <PresentationFormat>Widescreen</PresentationFormat>
  <Paragraphs>211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Uthman Yusuf</dc:creator>
  <cp:lastModifiedBy>Uthman Yusuf</cp:lastModifiedBy>
  <cp:revision>2</cp:revision>
  <dcterms:created xsi:type="dcterms:W3CDTF">2025-07-14T07:09:27Z</dcterms:created>
  <dcterms:modified xsi:type="dcterms:W3CDTF">2025-07-14T12:51:54Z</dcterms:modified>
</cp:coreProperties>
</file>