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7" r:id="rId2"/>
    <p:sldId id="258" r:id="rId3"/>
    <p:sldId id="261" r:id="rId4"/>
    <p:sldId id="262" r:id="rId5"/>
    <p:sldId id="263" r:id="rId6"/>
    <p:sldId id="27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4970" autoAdjust="0"/>
  </p:normalViewPr>
  <p:slideViewPr>
    <p:cSldViewPr snapToGrid="0">
      <p:cViewPr varScale="1">
        <p:scale>
          <a:sx n="41" d="100"/>
          <a:sy n="41" d="100"/>
        </p:scale>
        <p:origin x="22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3338B-6E8A-48D5-9CDE-A3B331F92411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1B92-786F-4D30-93E6-7CB248AE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7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055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12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00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00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43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54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7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56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09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6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6644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4012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18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9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812433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7812433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53856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53856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7812433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7812433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53856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538633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1064767" y="189055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38633" y="1871968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64833" y="423569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8633" y="4217111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80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42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914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83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066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99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2667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br>
              <a:rPr lang="fr-FR" sz="4000" dirty="0">
                <a:latin typeface="+mn-lt"/>
              </a:rPr>
            </a:br>
            <a:r>
              <a:rPr lang="fr-FR" sz="4000" dirty="0">
                <a:latin typeface="+mn-lt"/>
              </a:rPr>
              <a:t> </a:t>
            </a:r>
            <a:r>
              <a:rPr lang="fr-FR" sz="4000" b="1" dirty="0" err="1">
                <a:latin typeface="+mn-lt"/>
              </a:rPr>
              <a:t>Faster</a:t>
            </a:r>
            <a:r>
              <a:rPr lang="fr-FR" sz="4000" b="1" dirty="0">
                <a:latin typeface="+mn-lt"/>
              </a:rPr>
              <a:t>-RCNN pour la détection et reconnaissance de chiffres dans des images </a:t>
            </a:r>
            <a:endParaRPr sz="40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85"/>
    </mc:Choice>
    <mc:Fallback>
      <p:transition spd="slow" advTm="35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669" y="1983178"/>
            <a:ext cx="6392663" cy="3359005"/>
          </a:xfrm>
          <a:prstGeom prst="rect">
            <a:avLst/>
          </a:prstGeom>
        </p:spPr>
      </p:pic>
      <p:sp>
        <p:nvSpPr>
          <p:cNvPr id="5" name="Google Shape;540;p64">
            <a:extLst>
              <a:ext uri="{FF2B5EF4-FFF2-40B4-BE49-F238E27FC236}">
                <a16:creationId xmlns:a16="http://schemas.microsoft.com/office/drawing/2014/main" id="{79C74205-5122-A1B5-2C55-61AF58BFC73A}"/>
              </a:ext>
            </a:extLst>
          </p:cNvPr>
          <p:cNvSpPr txBox="1">
            <a:spLocks/>
          </p:cNvSpPr>
          <p:nvPr/>
        </p:nvSpPr>
        <p:spPr>
          <a:xfrm>
            <a:off x="1462117" y="821261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>
                <a:latin typeface="+mn-lt"/>
              </a:rPr>
              <a:t>COCO FORMAT</a:t>
            </a:r>
            <a:endParaRPr lang="fr-FR" sz="4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0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669" y="2044588"/>
            <a:ext cx="6392663" cy="3236185"/>
          </a:xfrm>
          <a:prstGeom prst="rect">
            <a:avLst/>
          </a:prstGeom>
        </p:spPr>
      </p:pic>
      <p:sp>
        <p:nvSpPr>
          <p:cNvPr id="6" name="Google Shape;540;p64">
            <a:extLst>
              <a:ext uri="{FF2B5EF4-FFF2-40B4-BE49-F238E27FC236}">
                <a16:creationId xmlns:a16="http://schemas.microsoft.com/office/drawing/2014/main" id="{5D94D5F7-3209-B897-7392-220B75C26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COCO FORMAT</a:t>
            </a:r>
            <a:endParaRPr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7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669" y="2113261"/>
            <a:ext cx="6392663" cy="3098839"/>
          </a:xfrm>
          <a:prstGeom prst="rect">
            <a:avLst/>
          </a:prstGeom>
        </p:spPr>
      </p:pic>
      <p:sp>
        <p:nvSpPr>
          <p:cNvPr id="6" name="Google Shape;540;p64">
            <a:extLst>
              <a:ext uri="{FF2B5EF4-FFF2-40B4-BE49-F238E27FC236}">
                <a16:creationId xmlns:a16="http://schemas.microsoft.com/office/drawing/2014/main" id="{A71FE9A3-9218-0992-75C2-08BDABE0D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COCO FORMAT</a:t>
            </a:r>
            <a:endParaRPr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56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41351" y="2339253"/>
            <a:ext cx="7167188" cy="1089747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D02FC0-79D8-4CC7-D9FE-FACD0370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985" y="3806188"/>
            <a:ext cx="7842019" cy="1464013"/>
          </a:xfrm>
          <a:prstGeom prst="rect">
            <a:avLst/>
          </a:prstGeom>
        </p:spPr>
      </p:pic>
      <p:sp>
        <p:nvSpPr>
          <p:cNvPr id="6" name="Google Shape;540;p64">
            <a:extLst>
              <a:ext uri="{FF2B5EF4-FFF2-40B4-BE49-F238E27FC236}">
                <a16:creationId xmlns:a16="http://schemas.microsoft.com/office/drawing/2014/main" id="{27C31D75-5FB8-80BC-35EC-78670C048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COCO FORMAT</a:t>
            </a:r>
            <a:endParaRPr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3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64">
            <a:extLst>
              <a:ext uri="{FF2B5EF4-FFF2-40B4-BE49-F238E27FC236}">
                <a16:creationId xmlns:a16="http://schemas.microsoft.com/office/drawing/2014/main" id="{11848373-F73D-91FC-2F2B-6C443AB33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MODEL TRAINING</a:t>
            </a:r>
            <a:endParaRPr dirty="0"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B5DFE8-292A-C428-0533-698F81D4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9" y="1737827"/>
            <a:ext cx="9156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E600B89-0F2E-6A74-D656-9AED1E1E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8" y="4352992"/>
            <a:ext cx="5847184" cy="202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64">
            <a:extLst>
              <a:ext uri="{FF2B5EF4-FFF2-40B4-BE49-F238E27FC236}">
                <a16:creationId xmlns:a16="http://schemas.microsoft.com/office/drawing/2014/main" id="{4512CE1B-58D1-629C-3328-A65AEA96F565}"/>
              </a:ext>
            </a:extLst>
          </p:cNvPr>
          <p:cNvSpPr txBox="1">
            <a:spLocks/>
          </p:cNvSpPr>
          <p:nvPr/>
        </p:nvSpPr>
        <p:spPr>
          <a:xfrm>
            <a:off x="1462117" y="821261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 dirty="0">
                <a:latin typeface="+mn-lt"/>
              </a:rPr>
              <a:t>MODEL 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4FF122-2FE5-4D28-8914-1E3C2409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5" y="1685608"/>
            <a:ext cx="9743104" cy="45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64">
            <a:extLst>
              <a:ext uri="{FF2B5EF4-FFF2-40B4-BE49-F238E27FC236}">
                <a16:creationId xmlns:a16="http://schemas.microsoft.com/office/drawing/2014/main" id="{6683C055-BBC7-FC62-534C-AB6FE1D5C797}"/>
              </a:ext>
            </a:extLst>
          </p:cNvPr>
          <p:cNvSpPr txBox="1">
            <a:spLocks/>
          </p:cNvSpPr>
          <p:nvPr/>
        </p:nvSpPr>
        <p:spPr>
          <a:xfrm>
            <a:off x="1462117" y="821261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 dirty="0">
                <a:latin typeface="+mn-lt"/>
              </a:rPr>
              <a:t>MODEL TRAINING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E3CAA1-4B8D-4630-E620-39B9CE79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16" y="1679313"/>
            <a:ext cx="5863901" cy="464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7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64">
            <a:extLst>
              <a:ext uri="{FF2B5EF4-FFF2-40B4-BE49-F238E27FC236}">
                <a16:creationId xmlns:a16="http://schemas.microsoft.com/office/drawing/2014/main" id="{6683C055-BBC7-FC62-534C-AB6FE1D5C797}"/>
              </a:ext>
            </a:extLst>
          </p:cNvPr>
          <p:cNvSpPr txBox="1">
            <a:spLocks/>
          </p:cNvSpPr>
          <p:nvPr/>
        </p:nvSpPr>
        <p:spPr>
          <a:xfrm>
            <a:off x="1462117" y="821261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 dirty="0">
                <a:latin typeface="+mn-lt"/>
              </a:rPr>
              <a:t>MODEL TRAINING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1E0AF2-02FE-96DA-A5FC-96DCE72F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63" y="1874936"/>
            <a:ext cx="5464628" cy="426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64">
            <a:extLst>
              <a:ext uri="{FF2B5EF4-FFF2-40B4-BE49-F238E27FC236}">
                <a16:creationId xmlns:a16="http://schemas.microsoft.com/office/drawing/2014/main" id="{6683C055-BBC7-FC62-534C-AB6FE1D5C797}"/>
              </a:ext>
            </a:extLst>
          </p:cNvPr>
          <p:cNvSpPr txBox="1">
            <a:spLocks/>
          </p:cNvSpPr>
          <p:nvPr/>
        </p:nvSpPr>
        <p:spPr>
          <a:xfrm>
            <a:off x="1462117" y="821261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 dirty="0">
                <a:latin typeface="+mn-lt"/>
              </a:rPr>
              <a:t>MODEL TRAINING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1D6E81-19E2-520A-1DDA-6D8E44EFD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076451"/>
            <a:ext cx="11252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64">
            <a:extLst>
              <a:ext uri="{FF2B5EF4-FFF2-40B4-BE49-F238E27FC236}">
                <a16:creationId xmlns:a16="http://schemas.microsoft.com/office/drawing/2014/main" id="{6683C055-BBC7-FC62-534C-AB6FE1D5C797}"/>
              </a:ext>
            </a:extLst>
          </p:cNvPr>
          <p:cNvSpPr txBox="1">
            <a:spLocks/>
          </p:cNvSpPr>
          <p:nvPr/>
        </p:nvSpPr>
        <p:spPr>
          <a:xfrm>
            <a:off x="4335945" y="2765400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2607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Table of contents</a:t>
            </a:r>
            <a:endParaRPr dirty="0">
              <a:latin typeface="+mn-lt"/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7C98E3A7-595A-7D1C-C157-C279F5F07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433" y="2195889"/>
            <a:ext cx="3314800" cy="534800"/>
          </a:xfrm>
        </p:spPr>
        <p:txBody>
          <a:bodyPr/>
          <a:lstStyle/>
          <a:p>
            <a:r>
              <a:rPr lang="fr-FR" sz="2400" dirty="0">
                <a:latin typeface="+mn-lt"/>
              </a:rPr>
              <a:t>Format des données</a:t>
            </a:r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2"/>
          </p:nvPr>
        </p:nvSpPr>
        <p:spPr>
          <a:xfrm>
            <a:off x="2188513" y="2063377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>
                <a:latin typeface="+mn-lt"/>
              </a:rPr>
              <a:t>Comparaison </a:t>
            </a:r>
            <a:r>
              <a:rPr lang="fr-FR" sz="2400" dirty="0">
                <a:latin typeface="+mn-lt"/>
              </a:rPr>
              <a:t>entre les méthodes R-CNN, Fast R-CNN et </a:t>
            </a:r>
            <a:r>
              <a:rPr lang="fr-FR" sz="2400" dirty="0" err="1">
                <a:latin typeface="+mn-lt"/>
              </a:rPr>
              <a:t>Faster</a:t>
            </a:r>
            <a:r>
              <a:rPr lang="fr-FR" sz="2400" dirty="0">
                <a:latin typeface="+mn-lt"/>
              </a:rPr>
              <a:t> R-CNN </a:t>
            </a:r>
            <a:r>
              <a:rPr lang="en" sz="2400" dirty="0">
                <a:latin typeface="+mn-lt"/>
              </a:rPr>
              <a:t> </a:t>
            </a:r>
          </a:p>
          <a:p>
            <a:pPr marL="0" indent="0"/>
            <a:endParaRPr sz="2400" dirty="0">
              <a:latin typeface="+mn-lt"/>
            </a:endParaRPr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3"/>
          </p:nvPr>
        </p:nvSpPr>
        <p:spPr>
          <a:xfrm>
            <a:off x="7630685" y="4394711"/>
            <a:ext cx="3314800" cy="5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+mn-lt"/>
              </a:rPr>
              <a:t>Conclusion</a:t>
            </a:r>
            <a:endParaRPr dirty="0">
              <a:latin typeface="+mn-lt"/>
            </a:endParaRPr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4"/>
          </p:nvPr>
        </p:nvSpPr>
        <p:spPr>
          <a:xfrm>
            <a:off x="2186230" y="4419387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-FR" sz="2400" dirty="0">
                <a:latin typeface="+mn-lt"/>
              </a:rPr>
              <a:t>Detectron2</a:t>
            </a:r>
            <a:endParaRPr sz="2400" dirty="0">
              <a:latin typeface="+mn-lt"/>
            </a:endParaRPr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+mn-lt"/>
              </a:rPr>
              <a:t>01</a:t>
            </a:r>
            <a:endParaRPr>
              <a:latin typeface="+mn-lt"/>
            </a:endParaRPr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+mn-lt"/>
              </a:rPr>
              <a:t>02</a:t>
            </a:r>
            <a:endParaRPr>
              <a:latin typeface="+mn-lt"/>
            </a:endParaRPr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+mn-lt"/>
              </a:rPr>
              <a:t>03</a:t>
            </a:r>
            <a:endParaRPr>
              <a:latin typeface="+mn-lt"/>
            </a:endParaRPr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+mn-lt"/>
              </a:rPr>
              <a:t>04</a:t>
            </a:r>
            <a:endParaRPr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68"/>
    </mc:Choice>
    <mc:Fallback>
      <p:transition spd="slow" advTm="234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R-CNN</a:t>
            </a:r>
            <a:endParaRPr dirty="0">
              <a:latin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2CFC48-588F-06B3-545B-53768B26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71" y="1978357"/>
            <a:ext cx="8832859" cy="3821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670"/>
    </mc:Choice>
    <mc:Fallback>
      <p:transition spd="slow" advTm="142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Fast R-CNN</a:t>
            </a:r>
            <a:endParaRPr dirty="0">
              <a:latin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B2B593-0406-2B6A-F9C8-A6607C5F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094" y="1957062"/>
            <a:ext cx="8247529" cy="3930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06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798"/>
    </mc:Choice>
    <mc:Fallback>
      <p:transition spd="slow" advTm="109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Faster R-CNN</a:t>
            </a:r>
            <a:endParaRPr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41" y="1016504"/>
            <a:ext cx="5297851" cy="5020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01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127"/>
    </mc:Choice>
    <mc:Fallback>
      <p:transition spd="slow" advTm="138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Faster R-CNN</a:t>
            </a:r>
            <a:endParaRPr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41" y="1016504"/>
            <a:ext cx="5297851" cy="5020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15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73"/>
    </mc:Choice>
    <mc:Fallback>
      <p:transition spd="slow" advTm="76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Génération des données</a:t>
            </a:r>
            <a:endParaRPr dirty="0">
              <a:latin typeface="+mn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F5E9F3B-74E0-B91A-2556-ED21D4A46B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36234" y="1773922"/>
            <a:ext cx="7919532" cy="29828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8B1494-D825-12B4-ECFE-0264493DB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109" y="4866511"/>
            <a:ext cx="4069412" cy="1590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66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1462117" y="821261"/>
            <a:ext cx="57640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COCO FORMAT</a:t>
            </a:r>
            <a:endParaRPr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64764" y="1667680"/>
            <a:ext cx="6262473" cy="35226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19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BBA835-6807-1A5C-D187-6976E74F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669" y="1717760"/>
            <a:ext cx="6392663" cy="3889840"/>
          </a:xfrm>
          <a:prstGeom prst="rect">
            <a:avLst/>
          </a:prstGeom>
        </p:spPr>
      </p:pic>
      <p:sp>
        <p:nvSpPr>
          <p:cNvPr id="5" name="Google Shape;540;p64">
            <a:extLst>
              <a:ext uri="{FF2B5EF4-FFF2-40B4-BE49-F238E27FC236}">
                <a16:creationId xmlns:a16="http://schemas.microsoft.com/office/drawing/2014/main" id="{B2541596-2110-77F0-9519-7B79463AEF7F}"/>
              </a:ext>
            </a:extLst>
          </p:cNvPr>
          <p:cNvSpPr txBox="1">
            <a:spLocks/>
          </p:cNvSpPr>
          <p:nvPr/>
        </p:nvSpPr>
        <p:spPr>
          <a:xfrm>
            <a:off x="1462117" y="821261"/>
            <a:ext cx="5764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z="4000">
                <a:latin typeface="+mn-lt"/>
              </a:rPr>
              <a:t>COCO FORMAT</a:t>
            </a:r>
            <a:endParaRPr lang="fr-FR" sz="4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45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Personnalisé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Projet_Faster (3)</Template>
  <TotalTime>4</TotalTime>
  <Words>69</Words>
  <Application>Microsoft Office PowerPoint</Application>
  <PresentationFormat>Grand écran</PresentationFormat>
  <Paragraphs>27</Paragraphs>
  <Slides>19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Crimson Text</vt:lpstr>
      <vt:lpstr>Montserrat</vt:lpstr>
      <vt:lpstr>Vidaloka</vt:lpstr>
      <vt:lpstr>Minimalist Business Slides XL by Slidesgo</vt:lpstr>
      <vt:lpstr>  Faster-RCNN pour la détection et reconnaissance de chiffres dans des images </vt:lpstr>
      <vt:lpstr>Table of contents</vt:lpstr>
      <vt:lpstr>R-CNN</vt:lpstr>
      <vt:lpstr>Fast R-CNN</vt:lpstr>
      <vt:lpstr>Faster R-CNN</vt:lpstr>
      <vt:lpstr>Faster R-CNN</vt:lpstr>
      <vt:lpstr>Génération des données</vt:lpstr>
      <vt:lpstr>COCO FORMAT</vt:lpstr>
      <vt:lpstr>Présentation PowerPoint</vt:lpstr>
      <vt:lpstr>Présentation PowerPoint</vt:lpstr>
      <vt:lpstr>COCO FORMAT</vt:lpstr>
      <vt:lpstr>COCO FORMAT</vt:lpstr>
      <vt:lpstr>COCO FORMAT</vt:lpstr>
      <vt:lpstr>MODEL TRAINING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Faster-RCNN pour la détection et reconnaissance de chiffres dans des images </dc:title>
  <dc:creator>Abdellah Rafik</dc:creator>
  <cp:lastModifiedBy>Abdellah Rafik</cp:lastModifiedBy>
  <cp:revision>3</cp:revision>
  <dcterms:created xsi:type="dcterms:W3CDTF">2023-04-16T18:28:17Z</dcterms:created>
  <dcterms:modified xsi:type="dcterms:W3CDTF">2023-04-16T18:32:52Z</dcterms:modified>
</cp:coreProperties>
</file>