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812" r:id="rId4"/>
  </p:sldMasterIdLst>
  <p:notesMasterIdLst>
    <p:notesMasterId r:id="rId16"/>
  </p:notesMasterIdLst>
  <p:handoutMasterIdLst>
    <p:handoutMasterId r:id="rId17"/>
  </p:handoutMasterIdLst>
  <p:sldIdLst>
    <p:sldId id="262" r:id="rId5"/>
    <p:sldId id="263" r:id="rId6"/>
    <p:sldId id="264" r:id="rId7"/>
    <p:sldId id="265" r:id="rId8"/>
    <p:sldId id="266" r:id="rId9"/>
    <p:sldId id="267" r:id="rId10"/>
    <p:sldId id="268" r:id="rId11"/>
    <p:sldId id="269" r:id="rId12"/>
    <p:sldId id="270" r:id="rId13"/>
    <p:sldId id="271"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87"/>
  </p:normalViewPr>
  <p:slideViewPr>
    <p:cSldViewPr snapToGrid="0" snapToObjects="1">
      <p:cViewPr>
        <p:scale>
          <a:sx n="100" d="100"/>
          <a:sy n="100" d="100"/>
        </p:scale>
        <p:origin x="936" y="426"/>
      </p:cViewPr>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BC40FD4-49E5-45F4-9F5F-D127674F3B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97B86CE-7533-4591-A533-3B285CBFBD3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42818B-C764-43FB-9100-6BE58FDE1954}" type="datetimeFigureOut">
              <a:rPr lang="en-US" smtClean="0"/>
              <a:t>4/17/2023</a:t>
            </a:fld>
            <a:endParaRPr lang="en-US" dirty="0"/>
          </a:p>
        </p:txBody>
      </p:sp>
      <p:sp>
        <p:nvSpPr>
          <p:cNvPr id="4" name="Footer Placeholder 3">
            <a:extLst>
              <a:ext uri="{FF2B5EF4-FFF2-40B4-BE49-F238E27FC236}">
                <a16:creationId xmlns:a16="http://schemas.microsoft.com/office/drawing/2014/main" id="{6697BB4A-C2FA-48DD-9F31-664DF2C9F7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540AB79-C081-43E8-B49C-BA9D38FCF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5F1E10-4074-4DC3-8E35-9146BD1FD828}" type="slidenum">
              <a:rPr lang="en-US" smtClean="0"/>
              <a:t>‹#›</a:t>
            </a:fld>
            <a:endParaRPr lang="en-US" dirty="0"/>
          </a:p>
        </p:txBody>
      </p:sp>
    </p:spTree>
    <p:extLst>
      <p:ext uri="{BB962C8B-B14F-4D97-AF65-F5344CB8AC3E}">
        <p14:creationId xmlns:p14="http://schemas.microsoft.com/office/powerpoint/2010/main" val="2988812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0BC4BE-0D73-E240-8B38-104FAC465A91}" type="datetimeFigureOut">
              <a:rPr lang="en-US" smtClean="0"/>
              <a:t>4/17/2023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8C15C5-0688-5345-99FC-721E08AD15D5}" type="slidenum">
              <a:rPr lang="en-US" smtClean="0"/>
              <a:t>‹#›</a:t>
            </a:fld>
            <a:endParaRPr lang="en-US" dirty="0"/>
          </a:p>
        </p:txBody>
      </p:sp>
    </p:spTree>
    <p:extLst>
      <p:ext uri="{BB962C8B-B14F-4D97-AF65-F5344CB8AC3E}">
        <p14:creationId xmlns:p14="http://schemas.microsoft.com/office/powerpoint/2010/main" val="427685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8C15C5-0688-5345-99FC-721E08AD15D5}" type="slidenum">
              <a:rPr lang="en-US" smtClean="0"/>
              <a:t>1</a:t>
            </a:fld>
            <a:endParaRPr lang="en-US" dirty="0"/>
          </a:p>
        </p:txBody>
      </p:sp>
    </p:spTree>
    <p:extLst>
      <p:ext uri="{BB962C8B-B14F-4D97-AF65-F5344CB8AC3E}">
        <p14:creationId xmlns:p14="http://schemas.microsoft.com/office/powerpoint/2010/main" val="3121035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8801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0025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45203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740075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384169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58357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13636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81757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567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5650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2874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3965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9688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6638921"/>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197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1870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smtClean="0"/>
              <a:pPr/>
              <a:t>4/17/2023</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9381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smtClean="0"/>
              <a:pPr/>
              <a:t>4/17/2023</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49767075"/>
      </p:ext>
    </p:extLst>
  </p:cSld>
  <p:clrMap bg1="dk1" tx1="lt1" bg2="dk2" tx2="lt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 id="2147483824" r:id="rId12"/>
    <p:sldLayoutId id="2147483825" r:id="rId13"/>
    <p:sldLayoutId id="2147483826" r:id="rId14"/>
    <p:sldLayoutId id="2147483827" r:id="rId15"/>
    <p:sldLayoutId id="2147483828" r:id="rId16"/>
    <p:sldLayoutId id="2147483829" r:id="rId17"/>
  </p:sldLayoutIdLst>
  <p:txStyles>
    <p:title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prudential.com.vn/vi/blog-nhip-song-khoe/tre-khoe-vui-ve-cung-xe-dap-oi/" TargetMode="External"/><Relationship Id="rId2" Type="http://schemas.openxmlformats.org/officeDocument/2006/relationships/hyperlink" Target="https://www.prudential.com.vn/vi/blog-nhip-song-khoe/di-bo-mon-the-thao-3-khong/" TargetMode="External"/><Relationship Id="rId1" Type="http://schemas.openxmlformats.org/officeDocument/2006/relationships/slideLayout" Target="../slideLayouts/slideLayout2.xml"/><Relationship Id="rId4" Type="http://schemas.openxmlformats.org/officeDocument/2006/relationships/hyperlink" Target="https://www.prudential.com.vn/vi/blog-nhip-song-khoe/ban-co-mac-phai-nhung-sai-lam-sau-khi-nhap-mon-chay-bo/"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prudential.com.vn/vi/blog-nhip-song-khoe/nhung-bo-mon-yoga-doc-la-co-the-ban-chua-bie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pic>
        <p:nvPicPr>
          <p:cNvPr id="8" name="Picture 7" descr="students looking into microscope">
            <a:extLst>
              <a:ext uri="{FF2B5EF4-FFF2-40B4-BE49-F238E27FC236}">
                <a16:creationId xmlns:a16="http://schemas.microsoft.com/office/drawing/2014/main" id="{082DAC18-E623-0546-920C-6676DF6BBA3F}"/>
              </a:ext>
            </a:extLst>
          </p:cNvPr>
          <p:cNvPicPr>
            <a:picLocks noChangeAspect="1"/>
          </p:cNvPicPr>
          <p:nvPr/>
        </p:nvPicPr>
        <p:blipFill rotWithShape="1">
          <a:blip r:embed="rId4" cstate="print">
            <a:duotone>
              <a:prstClr val="black"/>
              <a:schemeClr val="bg1">
                <a:tint val="45000"/>
                <a:satMod val="400000"/>
              </a:schemeClr>
            </a:duotone>
            <a:alphaModFix amt="25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74080833-6B30-404E-B0FA-39D7DC4B1616}"/>
              </a:ext>
            </a:extLst>
          </p:cNvPr>
          <p:cNvSpPr>
            <a:spLocks noGrp="1"/>
          </p:cNvSpPr>
          <p:nvPr>
            <p:ph type="ctrTitle"/>
          </p:nvPr>
        </p:nvSpPr>
        <p:spPr>
          <a:xfrm>
            <a:off x="361124" y="0"/>
            <a:ext cx="11251756" cy="6857990"/>
          </a:xfrm>
        </p:spPr>
        <p:txBody>
          <a:bodyPr anchor="ctr">
            <a:normAutofit fontScale="90000"/>
          </a:bodyPr>
          <a:lstStyle/>
          <a:p>
            <a:pPr algn="l"/>
            <a:r>
              <a:rPr lang="en-US" sz="11700" b="1" dirty="0" err="1" smtClean="0"/>
              <a:t>Thể</a:t>
            </a:r>
            <a:r>
              <a:rPr lang="en-US" sz="11700" b="1" dirty="0" smtClean="0"/>
              <a:t> </a:t>
            </a:r>
            <a:r>
              <a:rPr lang="en-US" sz="11700" b="1" dirty="0" err="1" smtClean="0"/>
              <a:t>thao</a:t>
            </a:r>
            <a:r>
              <a:rPr lang="en-US" sz="11700" b="1" dirty="0" smtClean="0"/>
              <a:t> </a:t>
            </a:r>
            <a:br>
              <a:rPr lang="en-US" sz="11700" b="1" dirty="0" smtClean="0"/>
            </a:br>
            <a:r>
              <a:rPr lang="en-US" sz="11700" b="1" dirty="0" err="1" smtClean="0"/>
              <a:t>thể</a:t>
            </a:r>
            <a:r>
              <a:rPr lang="en-US" sz="11700" b="1" dirty="0" smtClean="0"/>
              <a:t> </a:t>
            </a:r>
            <a:r>
              <a:rPr lang="en-US" sz="11700" b="1" dirty="0" err="1" smtClean="0"/>
              <a:t>chất</a:t>
            </a:r>
            <a:r>
              <a:rPr lang="en-US" sz="11700" b="1" dirty="0" smtClean="0"/>
              <a:t> </a:t>
            </a:r>
            <a:r>
              <a:rPr lang="en-US" sz="11700" b="1" dirty="0" err="1" smtClean="0"/>
              <a:t>và</a:t>
            </a:r>
            <a:r>
              <a:rPr lang="en-US" sz="11700" b="1" dirty="0" smtClean="0"/>
              <a:t> </a:t>
            </a:r>
            <a:r>
              <a:rPr lang="en-US" sz="11700" b="1" dirty="0" err="1" smtClean="0"/>
              <a:t>tinh</a:t>
            </a:r>
            <a:r>
              <a:rPr lang="en-US" sz="11700" b="1" dirty="0" smtClean="0"/>
              <a:t> </a:t>
            </a:r>
            <a:r>
              <a:rPr lang="en-US" sz="11700" b="1" dirty="0" err="1" smtClean="0"/>
              <a:t>thần</a:t>
            </a:r>
            <a:r>
              <a:rPr lang="en-US" sz="11700" b="1" dirty="0"/>
              <a:t/>
            </a:r>
            <a:br>
              <a:rPr lang="en-US" sz="11700" b="1" dirty="0"/>
            </a:br>
            <a:endParaRPr lang="en-US" sz="11700" b="1" dirty="0"/>
          </a:p>
        </p:txBody>
      </p:sp>
    </p:spTree>
    <p:extLst>
      <p:ext uri="{BB962C8B-B14F-4D97-AF65-F5344CB8AC3E}">
        <p14:creationId xmlns:p14="http://schemas.microsoft.com/office/powerpoint/2010/main" val="814101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latin typeface="Times New Roman" panose="02020603050405020304" pitchFamily="18" charset="0"/>
                <a:cs typeface="Times New Roman" panose="02020603050405020304" pitchFamily="18" charset="0"/>
              </a:rPr>
              <a:t>5</a:t>
            </a:r>
            <a:r>
              <a:rPr lang="vi-VN" b="1" dirty="0">
                <a:effectLst/>
                <a:latin typeface="Times New Roman" panose="02020603050405020304" pitchFamily="18" charset="0"/>
                <a:cs typeface="Times New Roman" panose="02020603050405020304" pitchFamily="18" charset="0"/>
              </a:rPr>
              <a:t> Lắng nghe sự thay đổi của cơ thể</a:t>
            </a:r>
            <a:r>
              <a:rPr lang="vi-VN" dirty="0">
                <a:effectLst/>
                <a:latin typeface="Times New Roman" panose="02020603050405020304" pitchFamily="18" charset="0"/>
                <a:cs typeface="Times New Roman" panose="02020603050405020304" pitchFamily="18" charset="0"/>
              </a:rPr>
              <a:t/>
            </a:r>
            <a:br>
              <a:rPr lang="vi-VN" dirty="0">
                <a:effectLst/>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lstStyle/>
          <a:p>
            <a:r>
              <a:rPr lang="vi-VN" dirty="0">
                <a:effectLst/>
              </a:rPr>
              <a:t>Chìa khóa giúp bạn duy trì thói quen tốt bền vững là lắng nghe sự thay đổi của cơ thể mỗi ngày. Chẳng hạn như, hôm nay vòng eo đã giảm được vài cm, hay đã có thể chạy bộ, leo thang 5 tầng mà không bị hụt hơi… Bởi trước khi hướng đến một vóc dáng lý tưởng, bạn cần duy trì được trạng thái khỏe mạnh và suy nghĩ tích cực vì đạt được những thành công nhỏ.</a:t>
            </a:r>
            <a:endParaRPr lang="en-US" dirty="0"/>
          </a:p>
        </p:txBody>
      </p:sp>
    </p:spTree>
    <p:extLst>
      <p:ext uri="{BB962C8B-B14F-4D97-AF65-F5344CB8AC3E}">
        <p14:creationId xmlns:p14="http://schemas.microsoft.com/office/powerpoint/2010/main" val="2578303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ó thể là hình ảnh về 5 người, mọi người đang chơi bóng bầu dục và mọi người đang chơi bóng đá"/>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3608" y="0"/>
            <a:ext cx="9042399" cy="67818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7913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effectLst/>
              </a:rPr>
              <a:t>Thể</a:t>
            </a:r>
            <a:r>
              <a:rPr lang="en-US" b="1" dirty="0">
                <a:effectLst/>
              </a:rPr>
              <a:t> </a:t>
            </a:r>
            <a:r>
              <a:rPr lang="en-US" b="1" dirty="0" err="1">
                <a:effectLst/>
              </a:rPr>
              <a:t>dục</a:t>
            </a:r>
            <a:r>
              <a:rPr lang="en-US" b="1" dirty="0">
                <a:effectLst/>
              </a:rPr>
              <a:t> </a:t>
            </a:r>
            <a:r>
              <a:rPr lang="en-US" b="1" dirty="0" err="1">
                <a:effectLst/>
              </a:rPr>
              <a:t>thể</a:t>
            </a:r>
            <a:r>
              <a:rPr lang="en-US" b="1" dirty="0">
                <a:effectLst/>
              </a:rPr>
              <a:t> </a:t>
            </a:r>
            <a:r>
              <a:rPr lang="en-US" b="1" dirty="0" err="1">
                <a:effectLst/>
              </a:rPr>
              <a:t>thao</a:t>
            </a:r>
            <a:r>
              <a:rPr lang="en-US" b="1" dirty="0">
                <a:effectLst/>
              </a:rPr>
              <a:t> - “</a:t>
            </a:r>
            <a:r>
              <a:rPr lang="en-US" b="1" dirty="0" err="1">
                <a:effectLst/>
              </a:rPr>
              <a:t>Chìa</a:t>
            </a:r>
            <a:r>
              <a:rPr lang="en-US" b="1" dirty="0">
                <a:effectLst/>
              </a:rPr>
              <a:t> </a:t>
            </a:r>
            <a:r>
              <a:rPr lang="en-US" b="1" dirty="0" err="1">
                <a:effectLst/>
              </a:rPr>
              <a:t>khóa</a:t>
            </a:r>
            <a:r>
              <a:rPr lang="en-US" b="1" dirty="0">
                <a:effectLst/>
              </a:rPr>
              <a:t> </a:t>
            </a:r>
            <a:r>
              <a:rPr lang="en-US" b="1" dirty="0" err="1">
                <a:effectLst/>
              </a:rPr>
              <a:t>vàng</a:t>
            </a:r>
            <a:r>
              <a:rPr lang="en-US" b="1" dirty="0">
                <a:effectLst/>
              </a:rPr>
              <a:t>” </a:t>
            </a:r>
            <a:r>
              <a:rPr lang="en-US" b="1" dirty="0" err="1">
                <a:effectLst/>
              </a:rPr>
              <a:t>cho</a:t>
            </a:r>
            <a:r>
              <a:rPr lang="en-US" b="1" dirty="0">
                <a:effectLst/>
              </a:rPr>
              <a:t> </a:t>
            </a:r>
            <a:r>
              <a:rPr lang="en-US" b="1" dirty="0" err="1">
                <a:effectLst/>
              </a:rPr>
              <a:t>sức</a:t>
            </a:r>
            <a:r>
              <a:rPr lang="en-US" b="1" dirty="0">
                <a:effectLst/>
              </a:rPr>
              <a:t> </a:t>
            </a:r>
            <a:r>
              <a:rPr lang="en-US" b="1" dirty="0" err="1">
                <a:effectLst/>
              </a:rPr>
              <a:t>khỏe</a:t>
            </a:r>
            <a:r>
              <a:rPr lang="en-US" dirty="0">
                <a:effectLst/>
              </a:rPr>
              <a:t/>
            </a:r>
            <a:br>
              <a:rPr lang="en-US" dirty="0">
                <a:effectLst/>
              </a:rPr>
            </a:br>
            <a:endParaRPr lang="en-US" dirty="0"/>
          </a:p>
        </p:txBody>
      </p:sp>
      <p:sp>
        <p:nvSpPr>
          <p:cNvPr id="3" name="Content Placeholder 2"/>
          <p:cNvSpPr>
            <a:spLocks noGrp="1"/>
          </p:cNvSpPr>
          <p:nvPr>
            <p:ph idx="1"/>
          </p:nvPr>
        </p:nvSpPr>
        <p:spPr/>
        <p:txBody>
          <a:bodyPr/>
          <a:lstStyle/>
          <a:p>
            <a:r>
              <a:rPr lang="en-US" b="1" dirty="0">
                <a:effectLst/>
              </a:rPr>
              <a:t>1. </a:t>
            </a:r>
            <a:r>
              <a:rPr lang="en-US" b="1" dirty="0" err="1">
                <a:effectLst/>
              </a:rPr>
              <a:t>Về</a:t>
            </a:r>
            <a:r>
              <a:rPr lang="en-US" b="1" dirty="0">
                <a:effectLst/>
              </a:rPr>
              <a:t> </a:t>
            </a:r>
            <a:r>
              <a:rPr lang="en-US" b="1" dirty="0" err="1">
                <a:effectLst/>
              </a:rPr>
              <a:t>sức</a:t>
            </a:r>
            <a:r>
              <a:rPr lang="en-US" b="1" dirty="0">
                <a:effectLst/>
              </a:rPr>
              <a:t> </a:t>
            </a:r>
            <a:r>
              <a:rPr lang="en-US" b="1" dirty="0" err="1">
                <a:effectLst/>
              </a:rPr>
              <a:t>khỏe</a:t>
            </a:r>
            <a:r>
              <a:rPr lang="en-US" b="1" dirty="0">
                <a:effectLst/>
              </a:rPr>
              <a:t> </a:t>
            </a:r>
            <a:r>
              <a:rPr lang="en-US" b="1" dirty="0" err="1">
                <a:effectLst/>
              </a:rPr>
              <a:t>thể</a:t>
            </a:r>
            <a:r>
              <a:rPr lang="en-US" b="1" dirty="0">
                <a:effectLst/>
              </a:rPr>
              <a:t> </a:t>
            </a:r>
            <a:r>
              <a:rPr lang="en-US" b="1" dirty="0" err="1">
                <a:effectLst/>
              </a:rPr>
              <a:t>chất</a:t>
            </a:r>
            <a:endParaRPr lang="en-US" dirty="0">
              <a:effectLst/>
            </a:endParaRPr>
          </a:p>
          <a:p>
            <a:r>
              <a:rPr lang="en-US" b="1" dirty="0">
                <a:effectLst/>
              </a:rPr>
              <a:t>2. </a:t>
            </a:r>
            <a:r>
              <a:rPr lang="en-US" b="1" dirty="0" err="1">
                <a:effectLst/>
              </a:rPr>
              <a:t>Về</a:t>
            </a:r>
            <a:r>
              <a:rPr lang="en-US" b="1" dirty="0">
                <a:effectLst/>
              </a:rPr>
              <a:t> </a:t>
            </a:r>
            <a:r>
              <a:rPr lang="en-US" b="1" dirty="0" err="1">
                <a:effectLst/>
              </a:rPr>
              <a:t>sức</a:t>
            </a:r>
            <a:r>
              <a:rPr lang="en-US" b="1" dirty="0">
                <a:effectLst/>
              </a:rPr>
              <a:t> </a:t>
            </a:r>
            <a:r>
              <a:rPr lang="en-US" b="1" dirty="0" err="1">
                <a:effectLst/>
              </a:rPr>
              <a:t>khỏe</a:t>
            </a:r>
            <a:r>
              <a:rPr lang="en-US" b="1" dirty="0">
                <a:effectLst/>
              </a:rPr>
              <a:t> </a:t>
            </a:r>
            <a:r>
              <a:rPr lang="en-US" b="1" dirty="0" err="1">
                <a:effectLst/>
              </a:rPr>
              <a:t>tinh</a:t>
            </a:r>
            <a:r>
              <a:rPr lang="en-US" b="1" dirty="0">
                <a:effectLst/>
              </a:rPr>
              <a:t> </a:t>
            </a:r>
            <a:r>
              <a:rPr lang="en-US" b="1" dirty="0" err="1">
                <a:effectLst/>
              </a:rPr>
              <a:t>thần</a:t>
            </a:r>
            <a:endParaRPr lang="en-US" dirty="0">
              <a:effectLst/>
            </a:endParaRPr>
          </a:p>
          <a:p>
            <a:endParaRPr lang="en-US" dirty="0"/>
          </a:p>
        </p:txBody>
      </p:sp>
    </p:spTree>
    <p:extLst>
      <p:ext uri="{BB962C8B-B14F-4D97-AF65-F5344CB8AC3E}">
        <p14:creationId xmlns:p14="http://schemas.microsoft.com/office/powerpoint/2010/main" val="1257579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rPr>
              <a:t>1. </a:t>
            </a:r>
            <a:r>
              <a:rPr lang="en-US" b="1" dirty="0" err="1">
                <a:effectLst/>
              </a:rPr>
              <a:t>Về</a:t>
            </a:r>
            <a:r>
              <a:rPr lang="en-US" b="1" dirty="0">
                <a:effectLst/>
              </a:rPr>
              <a:t> </a:t>
            </a:r>
            <a:r>
              <a:rPr lang="en-US" b="1" dirty="0" err="1">
                <a:effectLst/>
              </a:rPr>
              <a:t>sức</a:t>
            </a:r>
            <a:r>
              <a:rPr lang="en-US" b="1" dirty="0">
                <a:effectLst/>
              </a:rPr>
              <a:t> </a:t>
            </a:r>
            <a:r>
              <a:rPr lang="en-US" b="1" dirty="0" err="1">
                <a:effectLst/>
              </a:rPr>
              <a:t>khỏe</a:t>
            </a:r>
            <a:r>
              <a:rPr lang="en-US" b="1" dirty="0">
                <a:effectLst/>
              </a:rPr>
              <a:t> </a:t>
            </a:r>
            <a:r>
              <a:rPr lang="en-US" b="1" dirty="0" err="1">
                <a:effectLst/>
              </a:rPr>
              <a:t>thể</a:t>
            </a:r>
            <a:r>
              <a:rPr lang="en-US" b="1" dirty="0">
                <a:effectLst/>
              </a:rPr>
              <a:t> </a:t>
            </a:r>
            <a:r>
              <a:rPr lang="en-US" b="1" dirty="0" err="1">
                <a:effectLst/>
              </a:rPr>
              <a:t>chất</a:t>
            </a:r>
            <a:r>
              <a:rPr lang="en-US" dirty="0">
                <a:effectLst/>
              </a:rPr>
              <a:t/>
            </a:r>
            <a:br>
              <a:rPr lang="en-US" dirty="0">
                <a:effectLst/>
              </a:rPr>
            </a:br>
            <a:endParaRPr lang="en-US" dirty="0"/>
          </a:p>
        </p:txBody>
      </p:sp>
      <p:sp>
        <p:nvSpPr>
          <p:cNvPr id="3" name="Content Placeholder 2"/>
          <p:cNvSpPr>
            <a:spLocks noGrp="1"/>
          </p:cNvSpPr>
          <p:nvPr>
            <p:ph idx="1"/>
          </p:nvPr>
        </p:nvSpPr>
        <p:spPr>
          <a:xfrm>
            <a:off x="1141413" y="1617133"/>
            <a:ext cx="9905998" cy="4174067"/>
          </a:xfrm>
        </p:spPr>
        <p:txBody>
          <a:bodyPr>
            <a:normAutofit fontScale="92500"/>
          </a:bodyPr>
          <a:lstStyle/>
          <a:p>
            <a:r>
              <a:rPr lang="vi-VN" b="1" dirty="0">
                <a:effectLst/>
              </a:rPr>
              <a:t>- Phòng ngừa bệnh tật</a:t>
            </a:r>
            <a:endParaRPr lang="vi-VN" dirty="0">
              <a:effectLst/>
            </a:endParaRPr>
          </a:p>
          <a:p>
            <a:r>
              <a:rPr lang="vi-VN" dirty="0">
                <a:effectLst/>
              </a:rPr>
              <a:t>Tập thể dục mỗi ngày là cách giúp phòng ngừa nhiều nguy cơ bệnh tật. Theo đó, khi vận động vừa sức sẽ giúp cải thiện sức khỏe thể chất nhờ thúc đẩy tuần hoàn máu và sự dẻo dai của các khớp và nhóm cơ. Tập luyện thường xuyên còn giúp tăng cholesterol tốt trong máu, ngăn chặn sự hình thành các mảng bám trên thành động mạch, nhờ đó giảm nguy cơ mắc bệnh tim mạch, huyết áp cao…</a:t>
            </a:r>
          </a:p>
          <a:p>
            <a:r>
              <a:rPr lang="en-US" b="1" dirty="0">
                <a:effectLst/>
              </a:rPr>
              <a:t>- </a:t>
            </a:r>
            <a:r>
              <a:rPr lang="en-US" b="1" dirty="0" err="1">
                <a:effectLst/>
              </a:rPr>
              <a:t>Kiểm</a:t>
            </a:r>
            <a:r>
              <a:rPr lang="en-US" b="1" dirty="0">
                <a:effectLst/>
              </a:rPr>
              <a:t> </a:t>
            </a:r>
            <a:r>
              <a:rPr lang="en-US" b="1" dirty="0" err="1">
                <a:effectLst/>
              </a:rPr>
              <a:t>soát</a:t>
            </a:r>
            <a:r>
              <a:rPr lang="en-US" b="1" dirty="0">
                <a:effectLst/>
              </a:rPr>
              <a:t> </a:t>
            </a:r>
            <a:r>
              <a:rPr lang="en-US" b="1" dirty="0" err="1">
                <a:effectLst/>
              </a:rPr>
              <a:t>cân</a:t>
            </a:r>
            <a:r>
              <a:rPr lang="en-US" b="1" dirty="0">
                <a:effectLst/>
              </a:rPr>
              <a:t> </a:t>
            </a:r>
            <a:r>
              <a:rPr lang="en-US" b="1" dirty="0" err="1">
                <a:effectLst/>
              </a:rPr>
              <a:t>nặng</a:t>
            </a:r>
            <a:r>
              <a:rPr lang="en-US" b="1" dirty="0">
                <a:effectLst/>
              </a:rPr>
              <a:t>, </a:t>
            </a:r>
            <a:r>
              <a:rPr lang="en-US" b="1" dirty="0" err="1">
                <a:effectLst/>
              </a:rPr>
              <a:t>vóc</a:t>
            </a:r>
            <a:r>
              <a:rPr lang="en-US" b="1" dirty="0">
                <a:effectLst/>
              </a:rPr>
              <a:t> </a:t>
            </a:r>
            <a:r>
              <a:rPr lang="en-US" b="1" dirty="0" err="1">
                <a:effectLst/>
              </a:rPr>
              <a:t>dáng</a:t>
            </a:r>
            <a:r>
              <a:rPr lang="en-US" b="1" dirty="0">
                <a:effectLst/>
              </a:rPr>
              <a:t> thon </a:t>
            </a:r>
            <a:r>
              <a:rPr lang="en-US" b="1" dirty="0" err="1" smtClean="0">
                <a:effectLst/>
              </a:rPr>
              <a:t>gọn</a:t>
            </a:r>
            <a:endParaRPr lang="en-US" b="1" dirty="0" smtClean="0">
              <a:effectLst/>
            </a:endParaRPr>
          </a:p>
          <a:p>
            <a:r>
              <a:rPr lang="vi-VN" dirty="0">
                <a:effectLst/>
              </a:rPr>
              <a:t>Càng tham gia nhiều hoạt động thể chất, càng tăng giúp tỷ lệ trao đổi chất và đốt cháy nhiều calo hơn - yếu tố cần thiết để giảm cân. Tuy nhiên, bạn chỉ nên tập luyện với cường độ vừa phải để tránh khiến cơ thể mệt mỏi, mất sức</a:t>
            </a:r>
            <a:r>
              <a:rPr lang="vi-VN" dirty="0" smtClean="0">
                <a:effectLst/>
              </a:rPr>
              <a:t>.</a:t>
            </a:r>
            <a:endParaRPr lang="en-US" dirty="0" smtClean="0">
              <a:effectLst/>
            </a:endParaRPr>
          </a:p>
          <a:p>
            <a:r>
              <a:rPr lang="vi-VN" b="1" dirty="0">
                <a:effectLst/>
              </a:rPr>
              <a:t>- Cơ thể linh hoạt và dẻo dai</a:t>
            </a:r>
            <a:endParaRPr lang="en-US" dirty="0"/>
          </a:p>
        </p:txBody>
      </p:sp>
    </p:spTree>
    <p:extLst>
      <p:ext uri="{BB962C8B-B14F-4D97-AF65-F5344CB8AC3E}">
        <p14:creationId xmlns:p14="http://schemas.microsoft.com/office/powerpoint/2010/main" val="3549182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rPr>
              <a:t>2. </a:t>
            </a:r>
            <a:r>
              <a:rPr lang="en-US" b="1" dirty="0" err="1">
                <a:effectLst/>
              </a:rPr>
              <a:t>Về</a:t>
            </a:r>
            <a:r>
              <a:rPr lang="en-US" b="1" dirty="0">
                <a:effectLst/>
              </a:rPr>
              <a:t> </a:t>
            </a:r>
            <a:r>
              <a:rPr lang="en-US" b="1" dirty="0" err="1">
                <a:effectLst/>
              </a:rPr>
              <a:t>sức</a:t>
            </a:r>
            <a:r>
              <a:rPr lang="en-US" b="1" dirty="0">
                <a:effectLst/>
              </a:rPr>
              <a:t> </a:t>
            </a:r>
            <a:r>
              <a:rPr lang="en-US" b="1" dirty="0" err="1">
                <a:effectLst/>
              </a:rPr>
              <a:t>khỏe</a:t>
            </a:r>
            <a:r>
              <a:rPr lang="en-US" b="1" dirty="0">
                <a:effectLst/>
              </a:rPr>
              <a:t> </a:t>
            </a:r>
            <a:r>
              <a:rPr lang="en-US" b="1" dirty="0" err="1">
                <a:effectLst/>
              </a:rPr>
              <a:t>tinh</a:t>
            </a:r>
            <a:r>
              <a:rPr lang="en-US" b="1" dirty="0">
                <a:effectLst/>
              </a:rPr>
              <a:t> </a:t>
            </a:r>
            <a:r>
              <a:rPr lang="en-US" b="1" dirty="0" err="1">
                <a:effectLst/>
              </a:rPr>
              <a:t>thần</a:t>
            </a:r>
            <a:r>
              <a:rPr lang="en-US" dirty="0">
                <a:effectLst/>
              </a:rPr>
              <a:t/>
            </a:r>
            <a:br>
              <a:rPr lang="en-US" dirty="0">
                <a:effectLst/>
              </a:rPr>
            </a:br>
            <a:endParaRPr lang="en-US" dirty="0"/>
          </a:p>
        </p:txBody>
      </p:sp>
      <p:sp>
        <p:nvSpPr>
          <p:cNvPr id="3" name="Content Placeholder 2"/>
          <p:cNvSpPr>
            <a:spLocks noGrp="1"/>
          </p:cNvSpPr>
          <p:nvPr>
            <p:ph idx="1"/>
          </p:nvPr>
        </p:nvSpPr>
        <p:spPr>
          <a:xfrm>
            <a:off x="1141413" y="1837267"/>
            <a:ext cx="9905998" cy="4343400"/>
          </a:xfrm>
        </p:spPr>
        <p:txBody>
          <a:bodyPr>
            <a:normAutofit fontScale="92500" lnSpcReduction="20000"/>
          </a:bodyPr>
          <a:lstStyle/>
          <a:p>
            <a:r>
              <a:rPr lang="vi-VN" b="1" dirty="0">
                <a:effectLst/>
              </a:rPr>
              <a:t>- Tập trung tốt, làm việc hiệu quả</a:t>
            </a:r>
            <a:endParaRPr lang="vi-VN" dirty="0">
              <a:effectLst/>
            </a:endParaRPr>
          </a:p>
          <a:p>
            <a:r>
              <a:rPr lang="vi-VN" dirty="0">
                <a:effectLst/>
              </a:rPr>
              <a:t>Có thể bạn chưa biết, tập thể dục là một bí quyết giúp thư giãn, xả stress hiệu quả sau một thời gian làm việc trí óc căng thẳng, đặc biệt là giới văn phòng thường ngồi một chỗ, ít vận động và tiếp xúc nhiều với máy tính. Phương pháp này còn giúp tăng cường năng lượng đáng kể, do đó nếu cảm thấy uể oải, khó tập trung bạn hãy thử một vài hoạt động đơn giản như </a:t>
            </a:r>
            <a:r>
              <a:rPr lang="vi-VN" dirty="0">
                <a:effectLst/>
                <a:hlinkClick r:id="rId2"/>
              </a:rPr>
              <a:t>đi bộ</a:t>
            </a:r>
            <a:r>
              <a:rPr lang="vi-VN" dirty="0">
                <a:effectLst/>
              </a:rPr>
              <a:t>, </a:t>
            </a:r>
            <a:r>
              <a:rPr lang="vi-VN" dirty="0">
                <a:effectLst/>
                <a:hlinkClick r:id="rId3"/>
              </a:rPr>
              <a:t>đạp xe</a:t>
            </a:r>
            <a:r>
              <a:rPr lang="vi-VN" dirty="0">
                <a:effectLst/>
              </a:rPr>
              <a:t>, </a:t>
            </a:r>
            <a:r>
              <a:rPr lang="vi-VN" dirty="0">
                <a:effectLst/>
                <a:hlinkClick r:id="rId4"/>
              </a:rPr>
              <a:t>chạy bộ</a:t>
            </a:r>
            <a:r>
              <a:rPr lang="vi-VN" dirty="0">
                <a:effectLst/>
              </a:rPr>
              <a:t>… Chúng sẽ giúp tăng vận chuyển oxy, chất dinh dưỡng đến các mô và hệ thống tim mạch, nhờ đó nạp đầy năng lượng giúp bạn giải quyết công việc tốt hơn.</a:t>
            </a:r>
          </a:p>
          <a:p>
            <a:r>
              <a:rPr lang="vi-VN" b="1" dirty="0">
                <a:effectLst/>
              </a:rPr>
              <a:t>- Sống hạnh phúc hơn</a:t>
            </a:r>
            <a:endParaRPr lang="vi-VN" dirty="0">
              <a:effectLst/>
            </a:endParaRPr>
          </a:p>
          <a:p>
            <a:r>
              <a:rPr lang="vi-VN" dirty="0">
                <a:effectLst/>
              </a:rPr>
              <a:t>Nhiều nghiên cứu chứng minh, những người tập thể dục thể thao mỗi ngày thường cảm thấy vui vẻ, yêu đời cũng như giảm đáng kể các triệu chứng trầm cảm và lo lắng so với người không tập. Bởi các bài tập vận động sẽ làm tăng độ nhạy cảm của não đối với các hormone Serotonin và Norepinephrine, từ đó giảm nguy cơ trầm cảm. Đồng thời, làm tăng sản xuất Endorphins tạo sự hưng phấn, hiệu quả cao trong việc giảm đau.</a:t>
            </a:r>
          </a:p>
          <a:p>
            <a:endParaRPr lang="en-US" dirty="0"/>
          </a:p>
        </p:txBody>
      </p:sp>
    </p:spTree>
    <p:extLst>
      <p:ext uri="{BB962C8B-B14F-4D97-AF65-F5344CB8AC3E}">
        <p14:creationId xmlns:p14="http://schemas.microsoft.com/office/powerpoint/2010/main" val="2048307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effectLst/>
              </a:rPr>
              <a:t>Mẹo</a:t>
            </a:r>
            <a:r>
              <a:rPr lang="en-US" b="1" dirty="0">
                <a:effectLst/>
              </a:rPr>
              <a:t> </a:t>
            </a:r>
            <a:r>
              <a:rPr lang="en-US" b="1" dirty="0" err="1">
                <a:effectLst/>
              </a:rPr>
              <a:t>giúp</a:t>
            </a:r>
            <a:r>
              <a:rPr lang="en-US" b="1" dirty="0">
                <a:effectLst/>
              </a:rPr>
              <a:t> </a:t>
            </a:r>
            <a:r>
              <a:rPr lang="en-US" b="1" dirty="0" err="1">
                <a:effectLst/>
              </a:rPr>
              <a:t>bạn</a:t>
            </a:r>
            <a:r>
              <a:rPr lang="en-US" b="1" dirty="0">
                <a:effectLst/>
              </a:rPr>
              <a:t> </a:t>
            </a:r>
            <a:r>
              <a:rPr lang="en-US" b="1" dirty="0" err="1">
                <a:effectLst/>
              </a:rPr>
              <a:t>duy</a:t>
            </a:r>
            <a:r>
              <a:rPr lang="en-US" b="1" dirty="0">
                <a:effectLst/>
              </a:rPr>
              <a:t> </a:t>
            </a:r>
            <a:r>
              <a:rPr lang="en-US" b="1" dirty="0" err="1">
                <a:effectLst/>
              </a:rPr>
              <a:t>trì</a:t>
            </a:r>
            <a:r>
              <a:rPr lang="en-US" b="1" dirty="0">
                <a:effectLst/>
              </a:rPr>
              <a:t> </a:t>
            </a:r>
            <a:r>
              <a:rPr lang="en-US" b="1" dirty="0" err="1">
                <a:effectLst/>
              </a:rPr>
              <a:t>tập</a:t>
            </a:r>
            <a:r>
              <a:rPr lang="en-US" b="1" dirty="0">
                <a:effectLst/>
              </a:rPr>
              <a:t> </a:t>
            </a:r>
            <a:r>
              <a:rPr lang="en-US" b="1" dirty="0" err="1">
                <a:effectLst/>
              </a:rPr>
              <a:t>luyện</a:t>
            </a:r>
            <a:r>
              <a:rPr lang="en-US" b="1" dirty="0">
                <a:effectLst/>
              </a:rPr>
              <a:t> </a:t>
            </a:r>
            <a:r>
              <a:rPr lang="en-US" b="1" dirty="0" err="1">
                <a:effectLst/>
              </a:rPr>
              <a:t>đều</a:t>
            </a:r>
            <a:r>
              <a:rPr lang="en-US" b="1" dirty="0">
                <a:effectLst/>
              </a:rPr>
              <a:t> </a:t>
            </a:r>
            <a:r>
              <a:rPr lang="en-US" b="1" dirty="0" err="1">
                <a:effectLst/>
              </a:rPr>
              <a:t>đặn</a:t>
            </a:r>
            <a:endParaRPr lang="en-US" dirty="0"/>
          </a:p>
        </p:txBody>
      </p:sp>
      <p:sp>
        <p:nvSpPr>
          <p:cNvPr id="3" name="Content Placeholder 2"/>
          <p:cNvSpPr>
            <a:spLocks noGrp="1"/>
          </p:cNvSpPr>
          <p:nvPr>
            <p:ph idx="1"/>
          </p:nvPr>
        </p:nvSpPr>
        <p:spPr/>
        <p:txBody>
          <a:bodyPr/>
          <a:lstStyle/>
          <a:p>
            <a:r>
              <a:rPr lang="en-US" b="1" dirty="0">
                <a:effectLst/>
                <a:latin typeface="Times New Roman" panose="02020603050405020304" pitchFamily="18" charset="0"/>
                <a:cs typeface="Times New Roman" panose="02020603050405020304" pitchFamily="18" charset="0"/>
              </a:rPr>
              <a:t>1 </a:t>
            </a:r>
            <a:r>
              <a:rPr lang="en-US" b="1" dirty="0" err="1">
                <a:effectLst/>
                <a:latin typeface="Times New Roman" panose="02020603050405020304" pitchFamily="18" charset="0"/>
                <a:cs typeface="Times New Roman" panose="02020603050405020304" pitchFamily="18" charset="0"/>
              </a:rPr>
              <a:t>Chọn</a:t>
            </a:r>
            <a:r>
              <a:rPr lang="en-US" b="1" dirty="0">
                <a:effectLst/>
                <a:latin typeface="Times New Roman" panose="02020603050405020304" pitchFamily="18" charset="0"/>
                <a:cs typeface="Times New Roman" panose="02020603050405020304" pitchFamily="18" charset="0"/>
              </a:rPr>
              <a:t> </a:t>
            </a:r>
            <a:r>
              <a:rPr lang="en-US" b="1" dirty="0" err="1">
                <a:effectLst/>
                <a:latin typeface="Times New Roman" panose="02020603050405020304" pitchFamily="18" charset="0"/>
                <a:cs typeface="Times New Roman" panose="02020603050405020304" pitchFamily="18" charset="0"/>
              </a:rPr>
              <a:t>bộ</a:t>
            </a:r>
            <a:r>
              <a:rPr lang="en-US" b="1" dirty="0">
                <a:effectLst/>
                <a:latin typeface="Times New Roman" panose="02020603050405020304" pitchFamily="18" charset="0"/>
                <a:cs typeface="Times New Roman" panose="02020603050405020304" pitchFamily="18" charset="0"/>
              </a:rPr>
              <a:t> </a:t>
            </a:r>
            <a:r>
              <a:rPr lang="en-US" b="1" dirty="0" err="1">
                <a:effectLst/>
                <a:latin typeface="Times New Roman" panose="02020603050405020304" pitchFamily="18" charset="0"/>
                <a:cs typeface="Times New Roman" panose="02020603050405020304" pitchFamily="18" charset="0"/>
              </a:rPr>
              <a:t>môn</a:t>
            </a:r>
            <a:r>
              <a:rPr lang="en-US" b="1" dirty="0">
                <a:effectLst/>
                <a:latin typeface="Times New Roman" panose="02020603050405020304" pitchFamily="18" charset="0"/>
                <a:cs typeface="Times New Roman" panose="02020603050405020304" pitchFamily="18" charset="0"/>
              </a:rPr>
              <a:t> </a:t>
            </a:r>
            <a:r>
              <a:rPr lang="en-US" b="1" dirty="0" err="1">
                <a:effectLst/>
                <a:latin typeface="Times New Roman" panose="02020603050405020304" pitchFamily="18" charset="0"/>
                <a:cs typeface="Times New Roman" panose="02020603050405020304" pitchFamily="18" charset="0"/>
              </a:rPr>
              <a:t>yêu</a:t>
            </a:r>
            <a:r>
              <a:rPr lang="en-US" b="1" dirty="0">
                <a:effectLst/>
                <a:latin typeface="Times New Roman" panose="02020603050405020304" pitchFamily="18" charset="0"/>
                <a:cs typeface="Times New Roman" panose="02020603050405020304" pitchFamily="18" charset="0"/>
              </a:rPr>
              <a:t> </a:t>
            </a:r>
            <a:r>
              <a:rPr lang="en-US" b="1" dirty="0" err="1">
                <a:effectLst/>
                <a:latin typeface="Times New Roman" panose="02020603050405020304" pitchFamily="18" charset="0"/>
                <a:cs typeface="Times New Roman" panose="02020603050405020304" pitchFamily="18" charset="0"/>
              </a:rPr>
              <a:t>thích</a:t>
            </a:r>
            <a:r>
              <a:rPr lang="en-US" b="1" dirty="0">
                <a:effectLst/>
                <a:latin typeface="Times New Roman" panose="02020603050405020304" pitchFamily="18" charset="0"/>
                <a:cs typeface="Times New Roman" panose="02020603050405020304" pitchFamily="18" charset="0"/>
              </a:rPr>
              <a:t> </a:t>
            </a:r>
            <a:r>
              <a:rPr lang="en-US" b="1" dirty="0" err="1">
                <a:effectLst/>
                <a:latin typeface="Times New Roman" panose="02020603050405020304" pitchFamily="18" charset="0"/>
                <a:cs typeface="Times New Roman" panose="02020603050405020304" pitchFamily="18" charset="0"/>
              </a:rPr>
              <a:t>và</a:t>
            </a:r>
            <a:r>
              <a:rPr lang="en-US" b="1" dirty="0">
                <a:effectLst/>
                <a:latin typeface="Times New Roman" panose="02020603050405020304" pitchFamily="18" charset="0"/>
                <a:cs typeface="Times New Roman" panose="02020603050405020304" pitchFamily="18" charset="0"/>
              </a:rPr>
              <a:t> </a:t>
            </a:r>
            <a:r>
              <a:rPr lang="en-US" b="1" dirty="0" err="1">
                <a:effectLst/>
                <a:latin typeface="Times New Roman" panose="02020603050405020304" pitchFamily="18" charset="0"/>
                <a:cs typeface="Times New Roman" panose="02020603050405020304" pitchFamily="18" charset="0"/>
              </a:rPr>
              <a:t>phù</a:t>
            </a:r>
            <a:r>
              <a:rPr lang="en-US" b="1" dirty="0">
                <a:effectLst/>
                <a:latin typeface="Times New Roman" panose="02020603050405020304" pitchFamily="18" charset="0"/>
                <a:cs typeface="Times New Roman" panose="02020603050405020304" pitchFamily="18" charset="0"/>
              </a:rPr>
              <a:t> </a:t>
            </a:r>
            <a:r>
              <a:rPr lang="en-US" b="1" dirty="0" err="1">
                <a:effectLst/>
                <a:latin typeface="Times New Roman" panose="02020603050405020304" pitchFamily="18" charset="0"/>
                <a:cs typeface="Times New Roman" panose="02020603050405020304" pitchFamily="18" charset="0"/>
              </a:rPr>
              <a:t>hợp</a:t>
            </a:r>
            <a:endParaRPr lang="en-US" dirty="0">
              <a:effectLst/>
              <a:latin typeface="Times New Roman" panose="02020603050405020304" pitchFamily="18" charset="0"/>
              <a:cs typeface="Times New Roman" panose="02020603050405020304" pitchFamily="18" charset="0"/>
            </a:endParaRPr>
          </a:p>
          <a:p>
            <a:r>
              <a:rPr lang="en-US" b="1" dirty="0">
                <a:effectLst/>
                <a:latin typeface="Times New Roman" panose="02020603050405020304" pitchFamily="18" charset="0"/>
                <a:cs typeface="Times New Roman" panose="02020603050405020304" pitchFamily="18" charset="0"/>
              </a:rPr>
              <a:t>2 </a:t>
            </a:r>
            <a:r>
              <a:rPr lang="en-US" b="1" dirty="0" err="1">
                <a:effectLst/>
                <a:latin typeface="Times New Roman" panose="02020603050405020304" pitchFamily="18" charset="0"/>
                <a:cs typeface="Times New Roman" panose="02020603050405020304" pitchFamily="18" charset="0"/>
              </a:rPr>
              <a:t>Rèn</a:t>
            </a:r>
            <a:r>
              <a:rPr lang="en-US" b="1" dirty="0">
                <a:effectLst/>
                <a:latin typeface="Times New Roman" panose="02020603050405020304" pitchFamily="18" charset="0"/>
                <a:cs typeface="Times New Roman" panose="02020603050405020304" pitchFamily="18" charset="0"/>
              </a:rPr>
              <a:t> </a:t>
            </a:r>
            <a:r>
              <a:rPr lang="en-US" b="1" dirty="0" err="1">
                <a:effectLst/>
                <a:latin typeface="Times New Roman" panose="02020603050405020304" pitchFamily="18" charset="0"/>
                <a:cs typeface="Times New Roman" panose="02020603050405020304" pitchFamily="18" charset="0"/>
              </a:rPr>
              <a:t>luyện</a:t>
            </a:r>
            <a:r>
              <a:rPr lang="en-US" b="1" dirty="0">
                <a:effectLst/>
                <a:latin typeface="Times New Roman" panose="02020603050405020304" pitchFamily="18" charset="0"/>
                <a:cs typeface="Times New Roman" panose="02020603050405020304" pitchFamily="18" charset="0"/>
              </a:rPr>
              <a:t> </a:t>
            </a:r>
            <a:r>
              <a:rPr lang="en-US" b="1" dirty="0" err="1">
                <a:effectLst/>
                <a:latin typeface="Times New Roman" panose="02020603050405020304" pitchFamily="18" charset="0"/>
                <a:cs typeface="Times New Roman" panose="02020603050405020304" pitchFamily="18" charset="0"/>
              </a:rPr>
              <a:t>từ</a:t>
            </a:r>
            <a:r>
              <a:rPr lang="en-US" b="1" dirty="0">
                <a:effectLst/>
                <a:latin typeface="Times New Roman" panose="02020603050405020304" pitchFamily="18" charset="0"/>
                <a:cs typeface="Times New Roman" panose="02020603050405020304" pitchFamily="18" charset="0"/>
              </a:rPr>
              <a:t> </a:t>
            </a:r>
            <a:r>
              <a:rPr lang="en-US" b="1" dirty="0" err="1">
                <a:effectLst/>
                <a:latin typeface="Times New Roman" panose="02020603050405020304" pitchFamily="18" charset="0"/>
                <a:cs typeface="Times New Roman" panose="02020603050405020304" pitchFamily="18" charset="0"/>
              </a:rPr>
              <a:t>từ</a:t>
            </a:r>
            <a:r>
              <a:rPr lang="en-US" b="1" dirty="0">
                <a:effectLst/>
                <a:latin typeface="Times New Roman" panose="02020603050405020304" pitchFamily="18" charset="0"/>
                <a:cs typeface="Times New Roman" panose="02020603050405020304" pitchFamily="18" charset="0"/>
              </a:rPr>
              <a:t>, </a:t>
            </a:r>
            <a:r>
              <a:rPr lang="en-US" b="1" dirty="0" err="1">
                <a:effectLst/>
                <a:latin typeface="Times New Roman" panose="02020603050405020304" pitchFamily="18" charset="0"/>
                <a:cs typeface="Times New Roman" panose="02020603050405020304" pitchFamily="18" charset="0"/>
              </a:rPr>
              <a:t>không</a:t>
            </a:r>
            <a:r>
              <a:rPr lang="en-US" b="1" dirty="0">
                <a:effectLst/>
                <a:latin typeface="Times New Roman" panose="02020603050405020304" pitchFamily="18" charset="0"/>
                <a:cs typeface="Times New Roman" panose="02020603050405020304" pitchFamily="18" charset="0"/>
              </a:rPr>
              <a:t> </a:t>
            </a:r>
            <a:r>
              <a:rPr lang="en-US" b="1" dirty="0" err="1">
                <a:effectLst/>
                <a:latin typeface="Times New Roman" panose="02020603050405020304" pitchFamily="18" charset="0"/>
                <a:cs typeface="Times New Roman" panose="02020603050405020304" pitchFamily="18" charset="0"/>
              </a:rPr>
              <a:t>nóng</a:t>
            </a:r>
            <a:r>
              <a:rPr lang="en-US" b="1" dirty="0">
                <a:effectLst/>
                <a:latin typeface="Times New Roman" panose="02020603050405020304" pitchFamily="18" charset="0"/>
                <a:cs typeface="Times New Roman" panose="02020603050405020304" pitchFamily="18" charset="0"/>
              </a:rPr>
              <a:t> </a:t>
            </a:r>
            <a:r>
              <a:rPr lang="en-US" b="1" dirty="0" err="1">
                <a:effectLst/>
                <a:latin typeface="Times New Roman" panose="02020603050405020304" pitchFamily="18" charset="0"/>
                <a:cs typeface="Times New Roman" panose="02020603050405020304" pitchFamily="18" charset="0"/>
              </a:rPr>
              <a:t>vội</a:t>
            </a:r>
            <a:endParaRPr lang="en-US" dirty="0">
              <a:effectLst/>
              <a:latin typeface="Times New Roman" panose="02020603050405020304" pitchFamily="18" charset="0"/>
              <a:cs typeface="Times New Roman" panose="02020603050405020304" pitchFamily="18" charset="0"/>
            </a:endParaRPr>
          </a:p>
          <a:p>
            <a:r>
              <a:rPr lang="en-US" b="1" dirty="0">
                <a:effectLst/>
                <a:latin typeface="Times New Roman" panose="02020603050405020304" pitchFamily="18" charset="0"/>
                <a:cs typeface="Times New Roman" panose="02020603050405020304" pitchFamily="18" charset="0"/>
              </a:rPr>
              <a:t>3 </a:t>
            </a:r>
            <a:r>
              <a:rPr lang="en-US" b="1" dirty="0" err="1">
                <a:effectLst/>
                <a:latin typeface="Times New Roman" panose="02020603050405020304" pitchFamily="18" charset="0"/>
                <a:cs typeface="Times New Roman" panose="02020603050405020304" pitchFamily="18" charset="0"/>
              </a:rPr>
              <a:t>Tìm</a:t>
            </a:r>
            <a:r>
              <a:rPr lang="en-US" b="1" dirty="0">
                <a:effectLst/>
                <a:latin typeface="Times New Roman" panose="02020603050405020304" pitchFamily="18" charset="0"/>
                <a:cs typeface="Times New Roman" panose="02020603050405020304" pitchFamily="18" charset="0"/>
              </a:rPr>
              <a:t> </a:t>
            </a:r>
            <a:r>
              <a:rPr lang="en-US" b="1" dirty="0" err="1">
                <a:effectLst/>
                <a:latin typeface="Times New Roman" panose="02020603050405020304" pitchFamily="18" charset="0"/>
                <a:cs typeface="Times New Roman" panose="02020603050405020304" pitchFamily="18" charset="0"/>
              </a:rPr>
              <a:t>bạn</a:t>
            </a:r>
            <a:r>
              <a:rPr lang="en-US" b="1" dirty="0">
                <a:effectLst/>
                <a:latin typeface="Times New Roman" panose="02020603050405020304" pitchFamily="18" charset="0"/>
                <a:cs typeface="Times New Roman" panose="02020603050405020304" pitchFamily="18" charset="0"/>
              </a:rPr>
              <a:t> </a:t>
            </a:r>
            <a:r>
              <a:rPr lang="en-US" b="1" dirty="0" err="1">
                <a:effectLst/>
                <a:latin typeface="Times New Roman" panose="02020603050405020304" pitchFamily="18" charset="0"/>
                <a:cs typeface="Times New Roman" panose="02020603050405020304" pitchFamily="18" charset="0"/>
              </a:rPr>
              <a:t>đồng</a:t>
            </a:r>
            <a:r>
              <a:rPr lang="en-US" b="1" dirty="0">
                <a:effectLst/>
                <a:latin typeface="Times New Roman" panose="02020603050405020304" pitchFamily="18" charset="0"/>
                <a:cs typeface="Times New Roman" panose="02020603050405020304" pitchFamily="18" charset="0"/>
              </a:rPr>
              <a:t> </a:t>
            </a:r>
            <a:r>
              <a:rPr lang="en-US" b="1" dirty="0" err="1">
                <a:effectLst/>
                <a:latin typeface="Times New Roman" panose="02020603050405020304" pitchFamily="18" charset="0"/>
                <a:cs typeface="Times New Roman" panose="02020603050405020304" pitchFamily="18" charset="0"/>
              </a:rPr>
              <a:t>hành</a:t>
            </a:r>
            <a:endParaRPr lang="en-US" dirty="0">
              <a:effectLst/>
              <a:latin typeface="Times New Roman" panose="02020603050405020304" pitchFamily="18" charset="0"/>
              <a:cs typeface="Times New Roman" panose="02020603050405020304" pitchFamily="18" charset="0"/>
            </a:endParaRPr>
          </a:p>
          <a:p>
            <a:r>
              <a:rPr lang="en-US" b="1" dirty="0">
                <a:effectLst/>
                <a:latin typeface="Times New Roman" panose="02020603050405020304" pitchFamily="18" charset="0"/>
                <a:cs typeface="Times New Roman" panose="02020603050405020304" pitchFamily="18" charset="0"/>
              </a:rPr>
              <a:t>4</a:t>
            </a:r>
            <a:r>
              <a:rPr lang="en-US" b="1" dirty="0" smtClean="0">
                <a:effectLst/>
                <a:latin typeface="Times New Roman" panose="02020603050405020304" pitchFamily="18" charset="0"/>
                <a:cs typeface="Times New Roman" panose="02020603050405020304" pitchFamily="18" charset="0"/>
              </a:rPr>
              <a:t> </a:t>
            </a:r>
            <a:r>
              <a:rPr lang="en-US" b="1" dirty="0" err="1">
                <a:effectLst/>
                <a:latin typeface="Times New Roman" panose="02020603050405020304" pitchFamily="18" charset="0"/>
                <a:cs typeface="Times New Roman" panose="02020603050405020304" pitchFamily="18" charset="0"/>
              </a:rPr>
              <a:t>Chuẩn</a:t>
            </a:r>
            <a:r>
              <a:rPr lang="en-US" b="1" dirty="0">
                <a:effectLst/>
                <a:latin typeface="Times New Roman" panose="02020603050405020304" pitchFamily="18" charset="0"/>
                <a:cs typeface="Times New Roman" panose="02020603050405020304" pitchFamily="18" charset="0"/>
              </a:rPr>
              <a:t> </a:t>
            </a:r>
            <a:r>
              <a:rPr lang="en-US" b="1" dirty="0" err="1">
                <a:effectLst/>
                <a:latin typeface="Times New Roman" panose="02020603050405020304" pitchFamily="18" charset="0"/>
                <a:cs typeface="Times New Roman" panose="02020603050405020304" pitchFamily="18" charset="0"/>
              </a:rPr>
              <a:t>bị</a:t>
            </a:r>
            <a:r>
              <a:rPr lang="en-US" b="1" dirty="0">
                <a:effectLst/>
                <a:latin typeface="Times New Roman" panose="02020603050405020304" pitchFamily="18" charset="0"/>
                <a:cs typeface="Times New Roman" panose="02020603050405020304" pitchFamily="18" charset="0"/>
              </a:rPr>
              <a:t> </a:t>
            </a:r>
            <a:r>
              <a:rPr lang="en-US" b="1" dirty="0" err="1">
                <a:effectLst/>
                <a:latin typeface="Times New Roman" panose="02020603050405020304" pitchFamily="18" charset="0"/>
                <a:cs typeface="Times New Roman" panose="02020603050405020304" pitchFamily="18" charset="0"/>
              </a:rPr>
              <a:t>đầy</a:t>
            </a:r>
            <a:r>
              <a:rPr lang="en-US" b="1" dirty="0">
                <a:effectLst/>
                <a:latin typeface="Times New Roman" panose="02020603050405020304" pitchFamily="18" charset="0"/>
                <a:cs typeface="Times New Roman" panose="02020603050405020304" pitchFamily="18" charset="0"/>
              </a:rPr>
              <a:t> </a:t>
            </a:r>
            <a:r>
              <a:rPr lang="en-US" b="1" dirty="0" err="1">
                <a:effectLst/>
                <a:latin typeface="Times New Roman" panose="02020603050405020304" pitchFamily="18" charset="0"/>
                <a:cs typeface="Times New Roman" panose="02020603050405020304" pitchFamily="18" charset="0"/>
              </a:rPr>
              <a:t>đủ</a:t>
            </a:r>
            <a:r>
              <a:rPr lang="en-US" b="1" dirty="0">
                <a:effectLst/>
                <a:latin typeface="Times New Roman" panose="02020603050405020304" pitchFamily="18" charset="0"/>
                <a:cs typeface="Times New Roman" panose="02020603050405020304" pitchFamily="18" charset="0"/>
              </a:rPr>
              <a:t> </a:t>
            </a:r>
            <a:r>
              <a:rPr lang="en-US" b="1" dirty="0" err="1">
                <a:effectLst/>
                <a:latin typeface="Times New Roman" panose="02020603050405020304" pitchFamily="18" charset="0"/>
                <a:cs typeface="Times New Roman" panose="02020603050405020304" pitchFamily="18" charset="0"/>
              </a:rPr>
              <a:t>dụng</a:t>
            </a:r>
            <a:r>
              <a:rPr lang="en-US" b="1" dirty="0">
                <a:effectLst/>
                <a:latin typeface="Times New Roman" panose="02020603050405020304" pitchFamily="18" charset="0"/>
                <a:cs typeface="Times New Roman" panose="02020603050405020304" pitchFamily="18" charset="0"/>
              </a:rPr>
              <a:t> </a:t>
            </a:r>
            <a:r>
              <a:rPr lang="en-US" b="1" dirty="0" err="1">
                <a:effectLst/>
                <a:latin typeface="Times New Roman" panose="02020603050405020304" pitchFamily="18" charset="0"/>
                <a:cs typeface="Times New Roman" panose="02020603050405020304" pitchFamily="18" charset="0"/>
              </a:rPr>
              <a:t>cụ</a:t>
            </a:r>
            <a:r>
              <a:rPr lang="en-US" b="1" dirty="0">
                <a:effectLst/>
                <a:latin typeface="Times New Roman" panose="02020603050405020304" pitchFamily="18" charset="0"/>
                <a:cs typeface="Times New Roman" panose="02020603050405020304" pitchFamily="18" charset="0"/>
              </a:rPr>
              <a:t> </a:t>
            </a:r>
            <a:r>
              <a:rPr lang="en-US" b="1" dirty="0" err="1">
                <a:effectLst/>
                <a:latin typeface="Times New Roman" panose="02020603050405020304" pitchFamily="18" charset="0"/>
                <a:cs typeface="Times New Roman" panose="02020603050405020304" pitchFamily="18" charset="0"/>
              </a:rPr>
              <a:t>tập</a:t>
            </a:r>
            <a:r>
              <a:rPr lang="en-US" b="1" dirty="0">
                <a:effectLst/>
                <a:latin typeface="Times New Roman" panose="02020603050405020304" pitchFamily="18" charset="0"/>
                <a:cs typeface="Times New Roman" panose="02020603050405020304" pitchFamily="18" charset="0"/>
              </a:rPr>
              <a:t> </a:t>
            </a:r>
            <a:r>
              <a:rPr lang="en-US" b="1" dirty="0" err="1">
                <a:effectLst/>
                <a:latin typeface="Times New Roman" panose="02020603050405020304" pitchFamily="18" charset="0"/>
                <a:cs typeface="Times New Roman" panose="02020603050405020304" pitchFamily="18" charset="0"/>
              </a:rPr>
              <a:t>luyện</a:t>
            </a:r>
            <a:endParaRPr lang="en-US" dirty="0">
              <a:effectLst/>
              <a:latin typeface="Times New Roman" panose="02020603050405020304" pitchFamily="18" charset="0"/>
              <a:cs typeface="Times New Roman" panose="02020603050405020304" pitchFamily="18" charset="0"/>
            </a:endParaRPr>
          </a:p>
          <a:p>
            <a:r>
              <a:rPr lang="en-US" b="1" dirty="0">
                <a:effectLst/>
                <a:latin typeface="Times New Roman" panose="02020603050405020304" pitchFamily="18" charset="0"/>
                <a:cs typeface="Times New Roman" panose="02020603050405020304" pitchFamily="18" charset="0"/>
              </a:rPr>
              <a:t>5</a:t>
            </a:r>
            <a:r>
              <a:rPr lang="vi-VN" b="1" dirty="0" smtClean="0">
                <a:effectLst/>
                <a:latin typeface="Times New Roman" panose="02020603050405020304" pitchFamily="18" charset="0"/>
                <a:cs typeface="Times New Roman" panose="02020603050405020304" pitchFamily="18" charset="0"/>
              </a:rPr>
              <a:t> </a:t>
            </a:r>
            <a:r>
              <a:rPr lang="vi-VN" b="1" dirty="0">
                <a:effectLst/>
                <a:latin typeface="Times New Roman" panose="02020603050405020304" pitchFamily="18" charset="0"/>
                <a:cs typeface="Times New Roman" panose="02020603050405020304" pitchFamily="18" charset="0"/>
              </a:rPr>
              <a:t>Lắng nghe sự thay đổi của cơ thể</a:t>
            </a:r>
            <a:endParaRPr lang="vi-VN" dirty="0">
              <a:effectLs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065592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latin typeface="Times New Roman" panose="02020603050405020304" pitchFamily="18" charset="0"/>
                <a:cs typeface="Times New Roman" panose="02020603050405020304" pitchFamily="18" charset="0"/>
              </a:rPr>
              <a:t>1 </a:t>
            </a:r>
            <a:r>
              <a:rPr lang="en-US" b="1" dirty="0" err="1">
                <a:effectLst/>
                <a:latin typeface="Times New Roman" panose="02020603050405020304" pitchFamily="18" charset="0"/>
                <a:cs typeface="Times New Roman" panose="02020603050405020304" pitchFamily="18" charset="0"/>
              </a:rPr>
              <a:t>Chọn</a:t>
            </a:r>
            <a:r>
              <a:rPr lang="en-US" b="1" dirty="0">
                <a:effectLst/>
                <a:latin typeface="Times New Roman" panose="02020603050405020304" pitchFamily="18" charset="0"/>
                <a:cs typeface="Times New Roman" panose="02020603050405020304" pitchFamily="18" charset="0"/>
              </a:rPr>
              <a:t> </a:t>
            </a:r>
            <a:r>
              <a:rPr lang="en-US" b="1" dirty="0" err="1">
                <a:effectLst/>
                <a:latin typeface="Times New Roman" panose="02020603050405020304" pitchFamily="18" charset="0"/>
                <a:cs typeface="Times New Roman" panose="02020603050405020304" pitchFamily="18" charset="0"/>
              </a:rPr>
              <a:t>bộ</a:t>
            </a:r>
            <a:r>
              <a:rPr lang="en-US" b="1" dirty="0">
                <a:effectLst/>
                <a:latin typeface="Times New Roman" panose="02020603050405020304" pitchFamily="18" charset="0"/>
                <a:cs typeface="Times New Roman" panose="02020603050405020304" pitchFamily="18" charset="0"/>
              </a:rPr>
              <a:t> </a:t>
            </a:r>
            <a:r>
              <a:rPr lang="en-US" b="1" dirty="0" err="1">
                <a:effectLst/>
                <a:latin typeface="Times New Roman" panose="02020603050405020304" pitchFamily="18" charset="0"/>
                <a:cs typeface="Times New Roman" panose="02020603050405020304" pitchFamily="18" charset="0"/>
              </a:rPr>
              <a:t>môn</a:t>
            </a:r>
            <a:r>
              <a:rPr lang="en-US" b="1" dirty="0">
                <a:effectLst/>
                <a:latin typeface="Times New Roman" panose="02020603050405020304" pitchFamily="18" charset="0"/>
                <a:cs typeface="Times New Roman" panose="02020603050405020304" pitchFamily="18" charset="0"/>
              </a:rPr>
              <a:t> </a:t>
            </a:r>
            <a:r>
              <a:rPr lang="en-US" b="1" dirty="0" err="1">
                <a:effectLst/>
                <a:latin typeface="Times New Roman" panose="02020603050405020304" pitchFamily="18" charset="0"/>
                <a:cs typeface="Times New Roman" panose="02020603050405020304" pitchFamily="18" charset="0"/>
              </a:rPr>
              <a:t>yêu</a:t>
            </a:r>
            <a:r>
              <a:rPr lang="en-US" b="1" dirty="0">
                <a:effectLst/>
                <a:latin typeface="Times New Roman" panose="02020603050405020304" pitchFamily="18" charset="0"/>
                <a:cs typeface="Times New Roman" panose="02020603050405020304" pitchFamily="18" charset="0"/>
              </a:rPr>
              <a:t> </a:t>
            </a:r>
            <a:r>
              <a:rPr lang="en-US" b="1" dirty="0" err="1">
                <a:effectLst/>
                <a:latin typeface="Times New Roman" panose="02020603050405020304" pitchFamily="18" charset="0"/>
                <a:cs typeface="Times New Roman" panose="02020603050405020304" pitchFamily="18" charset="0"/>
              </a:rPr>
              <a:t>thích</a:t>
            </a:r>
            <a:r>
              <a:rPr lang="en-US" b="1" dirty="0">
                <a:effectLst/>
                <a:latin typeface="Times New Roman" panose="02020603050405020304" pitchFamily="18" charset="0"/>
                <a:cs typeface="Times New Roman" panose="02020603050405020304" pitchFamily="18" charset="0"/>
              </a:rPr>
              <a:t> </a:t>
            </a:r>
            <a:r>
              <a:rPr lang="en-US" b="1" dirty="0" err="1">
                <a:effectLst/>
                <a:latin typeface="Times New Roman" panose="02020603050405020304" pitchFamily="18" charset="0"/>
                <a:cs typeface="Times New Roman" panose="02020603050405020304" pitchFamily="18" charset="0"/>
              </a:rPr>
              <a:t>và</a:t>
            </a:r>
            <a:r>
              <a:rPr lang="en-US" b="1" dirty="0">
                <a:effectLst/>
                <a:latin typeface="Times New Roman" panose="02020603050405020304" pitchFamily="18" charset="0"/>
                <a:cs typeface="Times New Roman" panose="02020603050405020304" pitchFamily="18" charset="0"/>
              </a:rPr>
              <a:t> </a:t>
            </a:r>
            <a:r>
              <a:rPr lang="en-US" b="1" dirty="0" err="1">
                <a:effectLst/>
                <a:latin typeface="Times New Roman" panose="02020603050405020304" pitchFamily="18" charset="0"/>
                <a:cs typeface="Times New Roman" panose="02020603050405020304" pitchFamily="18" charset="0"/>
              </a:rPr>
              <a:t>phù</a:t>
            </a:r>
            <a:r>
              <a:rPr lang="en-US" b="1" dirty="0">
                <a:effectLst/>
                <a:latin typeface="Times New Roman" panose="02020603050405020304" pitchFamily="18" charset="0"/>
                <a:cs typeface="Times New Roman" panose="02020603050405020304" pitchFamily="18" charset="0"/>
              </a:rPr>
              <a:t> </a:t>
            </a:r>
            <a:r>
              <a:rPr lang="en-US" b="1" dirty="0" err="1">
                <a:effectLst/>
                <a:latin typeface="Times New Roman" panose="02020603050405020304" pitchFamily="18" charset="0"/>
                <a:cs typeface="Times New Roman" panose="02020603050405020304" pitchFamily="18" charset="0"/>
              </a:rPr>
              <a:t>hợp</a:t>
            </a:r>
            <a:r>
              <a:rPr lang="en-US" dirty="0">
                <a:effectLst/>
                <a:latin typeface="Times New Roman" panose="02020603050405020304" pitchFamily="18" charset="0"/>
                <a:cs typeface="Times New Roman" panose="02020603050405020304" pitchFamily="18" charset="0"/>
              </a:rPr>
              <a:t/>
            </a:r>
            <a:br>
              <a:rPr lang="en-US" dirty="0">
                <a:effectLst/>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1141413" y="1903615"/>
            <a:ext cx="9905998" cy="3887585"/>
          </a:xfrm>
        </p:spPr>
        <p:txBody>
          <a:bodyPr/>
          <a:lstStyle/>
          <a:p>
            <a:r>
              <a:rPr lang="vi-VN" dirty="0">
                <a:effectLst/>
              </a:rPr>
              <a:t>Nhằm tạo cảm giác hào hứng để duy trì sự luyện tập, điều quan trọng trước tiên là bạn nên tìm một môn thể thao mình yêu thích và phù hợp với thể trạng. Không chỉ bó buộc vào việc tập luyện ở phòng gym, bạn có thể thử các hình thức khác như đi bộ nhanh, đạp xe, </a:t>
            </a:r>
            <a:r>
              <a:rPr lang="vi-VN" dirty="0">
                <a:effectLst/>
                <a:hlinkClick r:id="rId2"/>
              </a:rPr>
              <a:t>yoga</a:t>
            </a:r>
            <a:r>
              <a:rPr lang="vi-VN" dirty="0">
                <a:effectLst/>
              </a:rPr>
              <a:t>, nhảy K-pop, bơi lội… cho đến khi tìm được môn mình thích.</a:t>
            </a:r>
            <a:endParaRPr lang="en-US" dirty="0"/>
          </a:p>
        </p:txBody>
      </p:sp>
    </p:spTree>
    <p:extLst>
      <p:ext uri="{BB962C8B-B14F-4D97-AF65-F5344CB8AC3E}">
        <p14:creationId xmlns:p14="http://schemas.microsoft.com/office/powerpoint/2010/main" val="1059695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latin typeface="Times New Roman" panose="02020603050405020304" pitchFamily="18" charset="0"/>
                <a:cs typeface="Times New Roman" panose="02020603050405020304" pitchFamily="18" charset="0"/>
              </a:rPr>
              <a:t>2 </a:t>
            </a:r>
            <a:r>
              <a:rPr lang="en-US" b="1" dirty="0" err="1">
                <a:effectLst/>
                <a:latin typeface="Times New Roman" panose="02020603050405020304" pitchFamily="18" charset="0"/>
                <a:cs typeface="Times New Roman" panose="02020603050405020304" pitchFamily="18" charset="0"/>
              </a:rPr>
              <a:t>Rèn</a:t>
            </a:r>
            <a:r>
              <a:rPr lang="en-US" b="1" dirty="0">
                <a:effectLst/>
                <a:latin typeface="Times New Roman" panose="02020603050405020304" pitchFamily="18" charset="0"/>
                <a:cs typeface="Times New Roman" panose="02020603050405020304" pitchFamily="18" charset="0"/>
              </a:rPr>
              <a:t> </a:t>
            </a:r>
            <a:r>
              <a:rPr lang="en-US" b="1" dirty="0" err="1">
                <a:effectLst/>
                <a:latin typeface="Times New Roman" panose="02020603050405020304" pitchFamily="18" charset="0"/>
                <a:cs typeface="Times New Roman" panose="02020603050405020304" pitchFamily="18" charset="0"/>
              </a:rPr>
              <a:t>luyện</a:t>
            </a:r>
            <a:r>
              <a:rPr lang="en-US" b="1" dirty="0">
                <a:effectLst/>
                <a:latin typeface="Times New Roman" panose="02020603050405020304" pitchFamily="18" charset="0"/>
                <a:cs typeface="Times New Roman" panose="02020603050405020304" pitchFamily="18" charset="0"/>
              </a:rPr>
              <a:t> </a:t>
            </a:r>
            <a:r>
              <a:rPr lang="en-US" b="1" dirty="0" err="1">
                <a:effectLst/>
                <a:latin typeface="Times New Roman" panose="02020603050405020304" pitchFamily="18" charset="0"/>
                <a:cs typeface="Times New Roman" panose="02020603050405020304" pitchFamily="18" charset="0"/>
              </a:rPr>
              <a:t>từ</a:t>
            </a:r>
            <a:r>
              <a:rPr lang="en-US" b="1" dirty="0">
                <a:effectLst/>
                <a:latin typeface="Times New Roman" panose="02020603050405020304" pitchFamily="18" charset="0"/>
                <a:cs typeface="Times New Roman" panose="02020603050405020304" pitchFamily="18" charset="0"/>
              </a:rPr>
              <a:t> </a:t>
            </a:r>
            <a:r>
              <a:rPr lang="en-US" b="1" dirty="0" err="1">
                <a:effectLst/>
                <a:latin typeface="Times New Roman" panose="02020603050405020304" pitchFamily="18" charset="0"/>
                <a:cs typeface="Times New Roman" panose="02020603050405020304" pitchFamily="18" charset="0"/>
              </a:rPr>
              <a:t>từ</a:t>
            </a:r>
            <a:r>
              <a:rPr lang="en-US" b="1" dirty="0">
                <a:effectLst/>
                <a:latin typeface="Times New Roman" panose="02020603050405020304" pitchFamily="18" charset="0"/>
                <a:cs typeface="Times New Roman" panose="02020603050405020304" pitchFamily="18" charset="0"/>
              </a:rPr>
              <a:t>, </a:t>
            </a:r>
            <a:r>
              <a:rPr lang="en-US" b="1" dirty="0" err="1">
                <a:effectLst/>
                <a:latin typeface="Times New Roman" panose="02020603050405020304" pitchFamily="18" charset="0"/>
                <a:cs typeface="Times New Roman" panose="02020603050405020304" pitchFamily="18" charset="0"/>
              </a:rPr>
              <a:t>không</a:t>
            </a:r>
            <a:r>
              <a:rPr lang="en-US" b="1" dirty="0">
                <a:effectLst/>
                <a:latin typeface="Times New Roman" panose="02020603050405020304" pitchFamily="18" charset="0"/>
                <a:cs typeface="Times New Roman" panose="02020603050405020304" pitchFamily="18" charset="0"/>
              </a:rPr>
              <a:t> </a:t>
            </a:r>
            <a:r>
              <a:rPr lang="en-US" b="1" dirty="0" err="1">
                <a:effectLst/>
                <a:latin typeface="Times New Roman" panose="02020603050405020304" pitchFamily="18" charset="0"/>
                <a:cs typeface="Times New Roman" panose="02020603050405020304" pitchFamily="18" charset="0"/>
              </a:rPr>
              <a:t>nóng</a:t>
            </a:r>
            <a:r>
              <a:rPr lang="en-US" b="1" dirty="0">
                <a:effectLst/>
                <a:latin typeface="Times New Roman" panose="02020603050405020304" pitchFamily="18" charset="0"/>
                <a:cs typeface="Times New Roman" panose="02020603050405020304" pitchFamily="18" charset="0"/>
              </a:rPr>
              <a:t> </a:t>
            </a:r>
            <a:r>
              <a:rPr lang="en-US" b="1" dirty="0" err="1">
                <a:effectLst/>
                <a:latin typeface="Times New Roman" panose="02020603050405020304" pitchFamily="18" charset="0"/>
                <a:cs typeface="Times New Roman" panose="02020603050405020304" pitchFamily="18" charset="0"/>
              </a:rPr>
              <a:t>vội</a:t>
            </a:r>
            <a:endParaRPr lang="en-US" dirty="0">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3" y="2011681"/>
            <a:ext cx="9905998" cy="3779520"/>
          </a:xfrm>
        </p:spPr>
        <p:txBody>
          <a:bodyPr/>
          <a:lstStyle/>
          <a:p>
            <a:r>
              <a:rPr lang="vi-VN" dirty="0">
                <a:effectLst/>
              </a:rPr>
              <a:t>Thay vì chăm chăm tập vội vàng với cường độ cao, bạn nên chia nhỏ mục tiêu luyện tập hàng ngày, hàng tuần. Việc này giúp bạn vừa dễ dàng quản lý quá trình luyện tập, vừa mang lại cảm giác vui vẻ vì mình đã hoàn thành được các cột mốc đề ra.</a:t>
            </a:r>
            <a:endParaRPr lang="en-US" dirty="0"/>
          </a:p>
        </p:txBody>
      </p:sp>
    </p:spTree>
    <p:extLst>
      <p:ext uri="{BB962C8B-B14F-4D97-AF65-F5344CB8AC3E}">
        <p14:creationId xmlns:p14="http://schemas.microsoft.com/office/powerpoint/2010/main" val="1119863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latin typeface="Times New Roman" panose="02020603050405020304" pitchFamily="18" charset="0"/>
                <a:cs typeface="Times New Roman" panose="02020603050405020304" pitchFamily="18" charset="0"/>
              </a:rPr>
              <a:t>3 </a:t>
            </a:r>
            <a:r>
              <a:rPr lang="en-US" b="1" dirty="0" err="1">
                <a:effectLst/>
                <a:latin typeface="Times New Roman" panose="02020603050405020304" pitchFamily="18" charset="0"/>
                <a:cs typeface="Times New Roman" panose="02020603050405020304" pitchFamily="18" charset="0"/>
              </a:rPr>
              <a:t>Tìm</a:t>
            </a:r>
            <a:r>
              <a:rPr lang="en-US" b="1" dirty="0">
                <a:effectLst/>
                <a:latin typeface="Times New Roman" panose="02020603050405020304" pitchFamily="18" charset="0"/>
                <a:cs typeface="Times New Roman" panose="02020603050405020304" pitchFamily="18" charset="0"/>
              </a:rPr>
              <a:t> </a:t>
            </a:r>
            <a:r>
              <a:rPr lang="en-US" b="1" dirty="0" err="1">
                <a:effectLst/>
                <a:latin typeface="Times New Roman" panose="02020603050405020304" pitchFamily="18" charset="0"/>
                <a:cs typeface="Times New Roman" panose="02020603050405020304" pitchFamily="18" charset="0"/>
              </a:rPr>
              <a:t>bạn</a:t>
            </a:r>
            <a:r>
              <a:rPr lang="en-US" b="1" dirty="0">
                <a:effectLst/>
                <a:latin typeface="Times New Roman" panose="02020603050405020304" pitchFamily="18" charset="0"/>
                <a:cs typeface="Times New Roman" panose="02020603050405020304" pitchFamily="18" charset="0"/>
              </a:rPr>
              <a:t> </a:t>
            </a:r>
            <a:r>
              <a:rPr lang="en-US" b="1" dirty="0" err="1">
                <a:effectLst/>
                <a:latin typeface="Times New Roman" panose="02020603050405020304" pitchFamily="18" charset="0"/>
                <a:cs typeface="Times New Roman" panose="02020603050405020304" pitchFamily="18" charset="0"/>
              </a:rPr>
              <a:t>đồng</a:t>
            </a:r>
            <a:r>
              <a:rPr lang="en-US" b="1" dirty="0">
                <a:effectLst/>
                <a:latin typeface="Times New Roman" panose="02020603050405020304" pitchFamily="18" charset="0"/>
                <a:cs typeface="Times New Roman" panose="02020603050405020304" pitchFamily="18" charset="0"/>
              </a:rPr>
              <a:t> </a:t>
            </a:r>
            <a:r>
              <a:rPr lang="en-US" b="1" dirty="0" err="1">
                <a:effectLst/>
                <a:latin typeface="Times New Roman" panose="02020603050405020304" pitchFamily="18" charset="0"/>
                <a:cs typeface="Times New Roman" panose="02020603050405020304" pitchFamily="18" charset="0"/>
              </a:rPr>
              <a:t>hành</a:t>
            </a:r>
            <a:r>
              <a:rPr lang="en-US" dirty="0">
                <a:effectLst/>
                <a:latin typeface="Times New Roman" panose="02020603050405020304" pitchFamily="18" charset="0"/>
                <a:cs typeface="Times New Roman" panose="02020603050405020304" pitchFamily="18" charset="0"/>
              </a:rPr>
              <a:t/>
            </a:r>
            <a:br>
              <a:rPr lang="en-US" dirty="0">
                <a:effectLst/>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1141413" y="1679171"/>
            <a:ext cx="9905998" cy="4112029"/>
          </a:xfrm>
        </p:spPr>
        <p:txBody>
          <a:bodyPr/>
          <a:lstStyle/>
          <a:p>
            <a:r>
              <a:rPr lang="vi-VN" dirty="0">
                <a:effectLst/>
              </a:rPr>
              <a:t>Bạn có biết, việc tìm một ai đó tập cùng sẽ tiếp thêm động lực để duy trì thói quen tập luyện hơn không? Hãy chọn cho mình người bạn đồng hành có tính tự giác cao và nghiêm túc trong tập luyện. Bởi họ không chỉ tạo cho bạn tinh thần cạnh tranh trong mỗi buổi tập, mà còn động viên và thúc đẩy những khi bạn cảm thấy chán nản, mệt mỏi.</a:t>
            </a:r>
            <a:endParaRPr lang="en-US" dirty="0"/>
          </a:p>
        </p:txBody>
      </p:sp>
    </p:spTree>
    <p:extLst>
      <p:ext uri="{BB962C8B-B14F-4D97-AF65-F5344CB8AC3E}">
        <p14:creationId xmlns:p14="http://schemas.microsoft.com/office/powerpoint/2010/main" val="2053071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latin typeface="Times New Roman" panose="02020603050405020304" pitchFamily="18" charset="0"/>
                <a:cs typeface="Times New Roman" panose="02020603050405020304" pitchFamily="18" charset="0"/>
              </a:rPr>
              <a:t>4 </a:t>
            </a:r>
            <a:r>
              <a:rPr lang="en-US" b="1" dirty="0" err="1">
                <a:effectLst/>
                <a:latin typeface="Times New Roman" panose="02020603050405020304" pitchFamily="18" charset="0"/>
                <a:cs typeface="Times New Roman" panose="02020603050405020304" pitchFamily="18" charset="0"/>
              </a:rPr>
              <a:t>Chuẩn</a:t>
            </a:r>
            <a:r>
              <a:rPr lang="en-US" b="1" dirty="0">
                <a:effectLst/>
                <a:latin typeface="Times New Roman" panose="02020603050405020304" pitchFamily="18" charset="0"/>
                <a:cs typeface="Times New Roman" panose="02020603050405020304" pitchFamily="18" charset="0"/>
              </a:rPr>
              <a:t> </a:t>
            </a:r>
            <a:r>
              <a:rPr lang="en-US" b="1" dirty="0" err="1">
                <a:effectLst/>
                <a:latin typeface="Times New Roman" panose="02020603050405020304" pitchFamily="18" charset="0"/>
                <a:cs typeface="Times New Roman" panose="02020603050405020304" pitchFamily="18" charset="0"/>
              </a:rPr>
              <a:t>bị</a:t>
            </a:r>
            <a:r>
              <a:rPr lang="en-US" b="1" dirty="0">
                <a:effectLst/>
                <a:latin typeface="Times New Roman" panose="02020603050405020304" pitchFamily="18" charset="0"/>
                <a:cs typeface="Times New Roman" panose="02020603050405020304" pitchFamily="18" charset="0"/>
              </a:rPr>
              <a:t> </a:t>
            </a:r>
            <a:r>
              <a:rPr lang="en-US" b="1" dirty="0" err="1">
                <a:effectLst/>
                <a:latin typeface="Times New Roman" panose="02020603050405020304" pitchFamily="18" charset="0"/>
                <a:cs typeface="Times New Roman" panose="02020603050405020304" pitchFamily="18" charset="0"/>
              </a:rPr>
              <a:t>đầy</a:t>
            </a:r>
            <a:r>
              <a:rPr lang="en-US" b="1" dirty="0">
                <a:effectLst/>
                <a:latin typeface="Times New Roman" panose="02020603050405020304" pitchFamily="18" charset="0"/>
                <a:cs typeface="Times New Roman" panose="02020603050405020304" pitchFamily="18" charset="0"/>
              </a:rPr>
              <a:t> </a:t>
            </a:r>
            <a:r>
              <a:rPr lang="en-US" b="1" dirty="0" err="1">
                <a:effectLst/>
                <a:latin typeface="Times New Roman" panose="02020603050405020304" pitchFamily="18" charset="0"/>
                <a:cs typeface="Times New Roman" panose="02020603050405020304" pitchFamily="18" charset="0"/>
              </a:rPr>
              <a:t>đủ</a:t>
            </a:r>
            <a:r>
              <a:rPr lang="en-US" b="1" dirty="0">
                <a:effectLst/>
                <a:latin typeface="Times New Roman" panose="02020603050405020304" pitchFamily="18" charset="0"/>
                <a:cs typeface="Times New Roman" panose="02020603050405020304" pitchFamily="18" charset="0"/>
              </a:rPr>
              <a:t> </a:t>
            </a:r>
            <a:r>
              <a:rPr lang="en-US" b="1" dirty="0" err="1">
                <a:effectLst/>
                <a:latin typeface="Times New Roman" panose="02020603050405020304" pitchFamily="18" charset="0"/>
                <a:cs typeface="Times New Roman" panose="02020603050405020304" pitchFamily="18" charset="0"/>
              </a:rPr>
              <a:t>dụng</a:t>
            </a:r>
            <a:r>
              <a:rPr lang="en-US" b="1" dirty="0">
                <a:effectLst/>
                <a:latin typeface="Times New Roman" panose="02020603050405020304" pitchFamily="18" charset="0"/>
                <a:cs typeface="Times New Roman" panose="02020603050405020304" pitchFamily="18" charset="0"/>
              </a:rPr>
              <a:t> </a:t>
            </a:r>
            <a:r>
              <a:rPr lang="en-US" b="1" dirty="0" err="1">
                <a:effectLst/>
                <a:latin typeface="Times New Roman" panose="02020603050405020304" pitchFamily="18" charset="0"/>
                <a:cs typeface="Times New Roman" panose="02020603050405020304" pitchFamily="18" charset="0"/>
              </a:rPr>
              <a:t>cụ</a:t>
            </a:r>
            <a:r>
              <a:rPr lang="en-US" b="1" dirty="0">
                <a:effectLst/>
                <a:latin typeface="Times New Roman" panose="02020603050405020304" pitchFamily="18" charset="0"/>
                <a:cs typeface="Times New Roman" panose="02020603050405020304" pitchFamily="18" charset="0"/>
              </a:rPr>
              <a:t> </a:t>
            </a:r>
            <a:r>
              <a:rPr lang="en-US" b="1" dirty="0" err="1">
                <a:effectLst/>
                <a:latin typeface="Times New Roman" panose="02020603050405020304" pitchFamily="18" charset="0"/>
                <a:cs typeface="Times New Roman" panose="02020603050405020304" pitchFamily="18" charset="0"/>
              </a:rPr>
              <a:t>tập</a:t>
            </a:r>
            <a:r>
              <a:rPr lang="en-US" b="1" dirty="0">
                <a:effectLst/>
                <a:latin typeface="Times New Roman" panose="02020603050405020304" pitchFamily="18" charset="0"/>
                <a:cs typeface="Times New Roman" panose="02020603050405020304" pitchFamily="18" charset="0"/>
              </a:rPr>
              <a:t> </a:t>
            </a:r>
            <a:r>
              <a:rPr lang="en-US" b="1" dirty="0" err="1">
                <a:effectLst/>
                <a:latin typeface="Times New Roman" panose="02020603050405020304" pitchFamily="18" charset="0"/>
                <a:cs typeface="Times New Roman" panose="02020603050405020304" pitchFamily="18" charset="0"/>
              </a:rPr>
              <a:t>luyện</a:t>
            </a:r>
            <a:r>
              <a:rPr lang="en-US" dirty="0">
                <a:effectLst/>
                <a:latin typeface="Times New Roman" panose="02020603050405020304" pitchFamily="18" charset="0"/>
                <a:cs typeface="Times New Roman" panose="02020603050405020304" pitchFamily="18" charset="0"/>
              </a:rPr>
              <a:t/>
            </a:r>
            <a:br>
              <a:rPr lang="en-US" dirty="0">
                <a:effectLst/>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1141413" y="1878677"/>
            <a:ext cx="9905998" cy="3912524"/>
          </a:xfrm>
        </p:spPr>
        <p:txBody>
          <a:bodyPr/>
          <a:lstStyle/>
          <a:p>
            <a:r>
              <a:rPr lang="vi-VN" dirty="0">
                <a:effectLst/>
              </a:rPr>
              <a:t>Một mẹo khác để nhắc bạn có lịch tập vào ngày kế tiếp là chuẩn bị đầy đủ quần áo, giày dép, các thiết bị tập thể dục, và đặt ở nơi bạn dễ dàng nhìn thấy. Bên cạnh đó, cách giúp bạn yêu thích tập thể dục thể thao, nâng cao sức khỏe hơn nhiều lần là nên chọn những bộ đồ tập cùng một đôi giày chất lượng, vừa vặn. Chúng không chỉ giúp ngăn ngừa chấn thương xảy ra, mà còn mang lại cảm giác thoải mái và hạn chế tình trạng áo ướt đẫm do mồ hôi.</a:t>
            </a:r>
            <a:endParaRPr lang="en-US" dirty="0"/>
          </a:p>
        </p:txBody>
      </p:sp>
    </p:spTree>
    <p:extLst>
      <p:ext uri="{BB962C8B-B14F-4D97-AF65-F5344CB8AC3E}">
        <p14:creationId xmlns:p14="http://schemas.microsoft.com/office/powerpoint/2010/main" val="1379909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5AD0B8"/>
      </a:accent1>
      <a:accent2>
        <a:srgbClr val="47BB7E"/>
      </a:accent2>
      <a:accent3>
        <a:srgbClr val="96CD4B"/>
      </a:accent3>
      <a:accent4>
        <a:srgbClr val="61C7DD"/>
      </a:accent4>
      <a:accent5>
        <a:srgbClr val="2495CF"/>
      </a:accent5>
      <a:accent6>
        <a:srgbClr val="5A74D1"/>
      </a:accent6>
      <a:hlink>
        <a:srgbClr val="72CEBB"/>
      </a:hlink>
      <a:folHlink>
        <a:srgbClr val="98E6D6"/>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408A8D6-033A-472B-8BEB-63B8F7C284EB}">
  <ds:schemaRefs>
    <ds:schemaRef ds:uri="http://purl.org/dc/terms/"/>
    <ds:schemaRef ds:uri="http://schemas.microsoft.com/office/2006/documentManagement/types"/>
    <ds:schemaRef ds:uri="http://purl.org/dc/dcmitype/"/>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16c05727-aa75-4e4a-9b5f-8a80a1165891"/>
    <ds:schemaRef ds:uri="71af3243-3dd4-4a8d-8c0d-dd76da1f02a5"/>
    <ds:schemaRef ds:uri="http://www.w3.org/XML/1998/namespace"/>
  </ds:schemaRefs>
</ds:datastoreItem>
</file>

<file path=customXml/itemProps2.xml><?xml version="1.0" encoding="utf-8"?>
<ds:datastoreItem xmlns:ds="http://schemas.openxmlformats.org/officeDocument/2006/customXml" ds:itemID="{A1CC7B47-8D79-4E1A-80B5-7F70A543A948}">
  <ds:schemaRefs>
    <ds:schemaRef ds:uri="http://schemas.microsoft.com/sharepoint/v3/contenttype/forms"/>
  </ds:schemaRefs>
</ds:datastoreItem>
</file>

<file path=customXml/itemProps3.xml><?xml version="1.0" encoding="utf-8"?>
<ds:datastoreItem xmlns:ds="http://schemas.openxmlformats.org/officeDocument/2006/customXml" ds:itemID="{3DEBAF10-1A7F-447E-92EE-8F0A8D5290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School design</Template>
  <TotalTime>0</TotalTime>
  <Words>799</Words>
  <Application>Microsoft Office PowerPoint</Application>
  <PresentationFormat>Widescreen</PresentationFormat>
  <Paragraphs>32</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Century Gothic</vt:lpstr>
      <vt:lpstr>Times New Roman</vt:lpstr>
      <vt:lpstr>Verdana</vt:lpstr>
      <vt:lpstr>Mesh</vt:lpstr>
      <vt:lpstr>Thể thao  thể chất và tinh thần </vt:lpstr>
      <vt:lpstr>Thể dục thể thao - “Chìa khóa vàng” cho sức khỏe </vt:lpstr>
      <vt:lpstr>1. Về sức khỏe thể chất </vt:lpstr>
      <vt:lpstr>2. Về sức khỏe tinh thần </vt:lpstr>
      <vt:lpstr>Mẹo giúp bạn duy trì tập luyện đều đặn</vt:lpstr>
      <vt:lpstr>1 Chọn bộ môn yêu thích và phù hợp </vt:lpstr>
      <vt:lpstr>2 Rèn luyện từ từ, không nóng vội</vt:lpstr>
      <vt:lpstr>3 Tìm bạn đồng hành </vt:lpstr>
      <vt:lpstr>4 Chuẩn bị đầy đủ dụng cụ tập luyện </vt:lpstr>
      <vt:lpstr>5 Lắng nghe sự thay đổi của cơ thể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2023-04-17T15:49:15Z</dcterms:created>
  <dcterms:modified xsi:type="dcterms:W3CDTF">2023-04-17T16:09:33Z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