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8" r:id="rId4"/>
    <p:sldId id="271" r:id="rId5"/>
    <p:sldId id="274" r:id="rId6"/>
    <p:sldId id="302" r:id="rId7"/>
    <p:sldId id="319" r:id="rId8"/>
    <p:sldId id="321" r:id="rId9"/>
    <p:sldId id="322" r:id="rId10"/>
    <p:sldId id="323" r:id="rId11"/>
    <p:sldId id="325" r:id="rId12"/>
    <p:sldId id="324"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1" autoAdjust="0"/>
    <p:restoredTop sz="94660"/>
  </p:normalViewPr>
  <p:slideViewPr>
    <p:cSldViewPr snapToGrid="0" showGuides="1">
      <p:cViewPr varScale="1">
        <p:scale>
          <a:sx n="86" d="100"/>
          <a:sy n="86" d="100"/>
        </p:scale>
        <p:origin x="384" y="67"/>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3872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3751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22646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1739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80" r:id="rId15"/>
    <p:sldLayoutId id="2147483682" r:id="rId16"/>
    <p:sldLayoutId id="214748365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fiks.com/2018/10/04/a-step-by-step-gradient-boosting-decision-tree-example/" TargetMode="External"/><Relationship Id="rId2" Type="http://schemas.openxmlformats.org/officeDocument/2006/relationships/hyperlink" Target="https://towardsdatascience.com/machine-learning-part-18-boosting-algorithms-gradient-boosting-in-python-ef5ae6965be4" TargetMode="External"/><Relationship Id="rId1" Type="http://schemas.openxmlformats.org/officeDocument/2006/relationships/slideLayout" Target="../slideLayouts/slideLayout4.xml"/><Relationship Id="rId6" Type="http://schemas.openxmlformats.org/officeDocument/2006/relationships/hyperlink" Target="https://www.simplilearn.com/10-algorithms-machine-learning-engineers-need-to-know-article" TargetMode="External"/><Relationship Id="rId5" Type="http://schemas.openxmlformats.org/officeDocument/2006/relationships/hyperlink" Target="https://en.wikipedia.org/wiki/Genetic_algorithm" TargetMode="External"/><Relationship Id="rId4" Type="http://schemas.openxmlformats.org/officeDocument/2006/relationships/hyperlink" Target="https://en.wikipedia.org/wiki/Gradient_boost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Genetic_algorithm#cite_note-5" TargetMode="External"/><Relationship Id="rId2" Type="http://schemas.openxmlformats.org/officeDocument/2006/relationships/hyperlink" Target="https://en.wikipedia.org/wiki/Genetic_algorithm#cite_note-4"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7">
            <a:extLst>
              <a:ext uri="{FF2B5EF4-FFF2-40B4-BE49-F238E27FC236}">
                <a16:creationId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a16="http://schemas.microsoft.com/office/drawing/2014/main" id="{AAAAAD01-9F91-4973-BE0D-123A9592116C}"/>
              </a:ext>
            </a:extLst>
          </p:cNvPr>
          <p:cNvSpPr txBox="1"/>
          <p:nvPr/>
        </p:nvSpPr>
        <p:spPr>
          <a:xfrm>
            <a:off x="1727475" y="3850908"/>
            <a:ext cx="6182647" cy="954107"/>
          </a:xfrm>
          <a:prstGeom prst="rect">
            <a:avLst/>
          </a:prstGeom>
          <a:noFill/>
        </p:spPr>
        <p:txBody>
          <a:bodyPr wrap="square" rtlCol="0" anchor="ctr">
            <a:spAutoFit/>
          </a:bodyPr>
          <a:lstStyle/>
          <a:p>
            <a:pPr algn="ctr"/>
            <a:r>
              <a:rPr lang="en-US" sz="2800" b="1" i="0" dirty="0">
                <a:solidFill>
                  <a:schemeClr val="bg1"/>
                </a:solidFill>
                <a:effectLst/>
                <a:latin typeface="Footlight MT Light" panose="0204060206030A020304" pitchFamily="18" charset="0"/>
              </a:rPr>
              <a:t>Gradient Boosted Decision Trees (GBDT)</a:t>
            </a:r>
          </a:p>
          <a:p>
            <a:pPr algn="ctr"/>
            <a:endParaRPr lang="ko-KR" altLang="en-US" sz="2800" spc="600" dirty="0">
              <a:solidFill>
                <a:schemeClr val="bg1"/>
              </a:solidFill>
              <a:latin typeface="Footlight MT Light" panose="0204060206030A020304" pitchFamily="18" charset="0"/>
              <a:cs typeface="Arial" pitchFamily="34" charset="0"/>
            </a:endParaRPr>
          </a:p>
        </p:txBody>
      </p:sp>
      <p:sp>
        <p:nvSpPr>
          <p:cNvPr id="14" name="TextBox 13">
            <a:extLst>
              <a:ext uri="{FF2B5EF4-FFF2-40B4-BE49-F238E27FC236}">
                <a16:creationId xmlns:a16="http://schemas.microsoft.com/office/drawing/2014/main" id="{AE67C9A1-DB1E-47F5-8D37-AF167391C79D}"/>
              </a:ext>
            </a:extLst>
          </p:cNvPr>
          <p:cNvSpPr txBox="1"/>
          <p:nvPr/>
        </p:nvSpPr>
        <p:spPr>
          <a:xfrm>
            <a:off x="4939077" y="6024909"/>
            <a:ext cx="6842481" cy="646331"/>
          </a:xfrm>
          <a:prstGeom prst="rect">
            <a:avLst/>
          </a:prstGeom>
          <a:noFill/>
        </p:spPr>
        <p:txBody>
          <a:bodyPr wrap="square" rtlCol="0" anchor="ctr">
            <a:spAutoFit/>
          </a:bodyPr>
          <a:lstStyle/>
          <a:p>
            <a:pPr algn="r"/>
            <a:r>
              <a:rPr lang="en-US" altLang="ko-KR" dirty="0">
                <a:solidFill>
                  <a:schemeClr val="bg1"/>
                </a:solidFill>
                <a:cs typeface="Arial" pitchFamily="34" charset="0"/>
              </a:rPr>
              <a:t>D.UTHRADEVI</a:t>
            </a:r>
          </a:p>
          <a:p>
            <a:pPr algn="r"/>
            <a:r>
              <a:rPr lang="en-US" altLang="ko-KR" dirty="0">
                <a:solidFill>
                  <a:schemeClr val="bg1"/>
                </a:solidFill>
                <a:cs typeface="Arial" pitchFamily="34" charset="0"/>
              </a:rPr>
              <a:t>(19PITE18)</a:t>
            </a:r>
            <a:endParaRPr lang="ko-KR" altLang="en-US" dirty="0">
              <a:solidFill>
                <a:schemeClr val="bg1"/>
              </a:solidFill>
              <a:cs typeface="Arial" pitchFamily="34" charset="0"/>
            </a:endParaRPr>
          </a:p>
        </p:txBody>
      </p:sp>
    </p:spTree>
    <p:extLst>
      <p:ext uri="{BB962C8B-B14F-4D97-AF65-F5344CB8AC3E}">
        <p14:creationId xmlns:p14="http://schemas.microsoft.com/office/powerpoint/2010/main" val="407869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7645B6-56A6-4D78-85F2-44E48D721169}"/>
              </a:ext>
            </a:extLst>
          </p:cNvPr>
          <p:cNvSpPr>
            <a:spLocks noGrp="1"/>
          </p:cNvSpPr>
          <p:nvPr>
            <p:ph type="body" sz="quarter" idx="10"/>
          </p:nvPr>
        </p:nvSpPr>
        <p:spPr/>
        <p:txBody>
          <a:bodyPr/>
          <a:lstStyle/>
          <a:p>
            <a:r>
              <a:rPr lang="en-US" dirty="0"/>
              <a:t>References</a:t>
            </a:r>
            <a:endParaRPr lang="en-IN" dirty="0"/>
          </a:p>
        </p:txBody>
      </p:sp>
      <p:sp>
        <p:nvSpPr>
          <p:cNvPr id="4" name="TextBox 3">
            <a:extLst>
              <a:ext uri="{FF2B5EF4-FFF2-40B4-BE49-F238E27FC236}">
                <a16:creationId xmlns:a16="http://schemas.microsoft.com/office/drawing/2014/main" id="{3971B3A7-DF92-43AD-BFC5-F902C702C31C}"/>
              </a:ext>
            </a:extLst>
          </p:cNvPr>
          <p:cNvSpPr txBox="1"/>
          <p:nvPr/>
        </p:nvSpPr>
        <p:spPr>
          <a:xfrm>
            <a:off x="636233" y="2206075"/>
            <a:ext cx="10919534" cy="1754326"/>
          </a:xfrm>
          <a:prstGeom prst="rect">
            <a:avLst/>
          </a:prstGeom>
          <a:solidFill>
            <a:schemeClr val="accent1">
              <a:lumMod val="20000"/>
              <a:lumOff val="80000"/>
            </a:schemeClr>
          </a:solidFill>
          <a:effectLst>
            <a:reflection blurRad="6350" stA="50000" endA="300" endPos="55000" dir="5400000" sy="-100000" algn="bl" rotWithShape="0"/>
          </a:effectLst>
          <a:scene3d>
            <a:camera prst="perspectiveBelow"/>
            <a:lightRig rig="threePt" dir="t"/>
          </a:scene3d>
        </p:spPr>
        <p:txBody>
          <a:bodyPr wrap="square">
            <a:spAutoFit/>
          </a:bodyPr>
          <a:lstStyle/>
          <a:p>
            <a:pPr marL="285750" indent="-285750">
              <a:buFont typeface="Arial" panose="020B0604020202020204" pitchFamily="34" charset="0"/>
              <a:buChar char="•"/>
            </a:pPr>
            <a:r>
              <a:rPr lang="en-IN" dirty="0">
                <a:hlinkClick r:id="rId2"/>
              </a:rPr>
              <a:t>https://towardsdatascience.com/machine-learning-part-18-boosting-algorithms-gradient-boosting-in-python-ef5ae6965be4</a:t>
            </a:r>
            <a:endParaRPr lang="en-IN" dirty="0"/>
          </a:p>
          <a:p>
            <a:pPr marL="285750" indent="-285750">
              <a:buFont typeface="Arial" panose="020B0604020202020204" pitchFamily="34" charset="0"/>
              <a:buChar char="•"/>
            </a:pPr>
            <a:r>
              <a:rPr lang="en-IN" dirty="0">
                <a:hlinkClick r:id="rId3"/>
              </a:rPr>
              <a:t>https://sefiks.com/2018/10/04/a-step-by-step-gradient-boosting-decision-tree-example/</a:t>
            </a:r>
            <a:endParaRPr lang="en-IN" dirty="0"/>
          </a:p>
          <a:p>
            <a:pPr marL="285750" indent="-285750">
              <a:buFont typeface="Arial" panose="020B0604020202020204" pitchFamily="34" charset="0"/>
              <a:buChar char="•"/>
            </a:pPr>
            <a:r>
              <a:rPr lang="en-IN" dirty="0">
                <a:hlinkClick r:id="rId4"/>
              </a:rPr>
              <a:t>https://en.wikipedia.org/wiki/Gradient_boosting</a:t>
            </a:r>
            <a:endParaRPr lang="en-IN" dirty="0"/>
          </a:p>
          <a:p>
            <a:pPr marL="285750" indent="-285750">
              <a:buFont typeface="Arial" panose="020B0604020202020204" pitchFamily="34" charset="0"/>
              <a:buChar char="•"/>
            </a:pPr>
            <a:r>
              <a:rPr lang="en-IN" dirty="0">
                <a:hlinkClick r:id="rId5"/>
              </a:rPr>
              <a:t>https://en.wikipedia.org/wiki/Genetic_algorithm</a:t>
            </a:r>
            <a:endParaRPr lang="en-IN" dirty="0"/>
          </a:p>
          <a:p>
            <a:pPr marL="285750" indent="-285750">
              <a:buFont typeface="Arial" panose="020B0604020202020204" pitchFamily="34" charset="0"/>
              <a:buChar char="•"/>
            </a:pPr>
            <a:r>
              <a:rPr lang="en-IN" dirty="0">
                <a:hlinkClick r:id="rId6"/>
              </a:rPr>
              <a:t>https://www.simplilearn.com/10-algorithms-machine-learning-engineers-need-to-know-article</a:t>
            </a:r>
            <a:endParaRPr lang="en-IN" dirty="0"/>
          </a:p>
        </p:txBody>
      </p:sp>
    </p:spTree>
    <p:extLst>
      <p:ext uri="{BB962C8B-B14F-4D97-AF65-F5344CB8AC3E}">
        <p14:creationId xmlns:p14="http://schemas.microsoft.com/office/powerpoint/2010/main" val="354990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0" y="4584915"/>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4762" y="482793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 </a:t>
            </a:r>
            <a:endParaRPr lang="ko-KR" altLang="en-US" sz="6000" dirty="0">
              <a:solidFill>
                <a:schemeClr val="bg1"/>
              </a:solidFill>
              <a:cs typeface="Arial"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 name="Smiley Face 14">
            <a:extLst>
              <a:ext uri="{FF2B5EF4-FFF2-40B4-BE49-F238E27FC236}">
                <a16:creationId xmlns:a16="http://schemas.microsoft.com/office/drawing/2014/main" id="{B4E75E2F-5777-455A-A277-1A1628DEC68F}"/>
              </a:ext>
            </a:extLst>
          </p:cNvPr>
          <p:cNvSpPr/>
          <p:nvPr/>
        </p:nvSpPr>
        <p:spPr>
          <a:xfrm>
            <a:off x="8442664" y="5007006"/>
            <a:ext cx="813376" cy="596851"/>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rgbClr val="FFFF00"/>
          </a:solidFill>
          <a:ln>
            <a:no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1"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5307569" y="2061817"/>
            <a:ext cx="5531732" cy="2308324"/>
          </a:xfrm>
          <a:prstGeom prst="rect">
            <a:avLst/>
          </a:prstGeom>
          <a:noFill/>
        </p:spPr>
        <p:txBody>
          <a:bodyPr wrap="square" rtlCol="0" anchor="ctr">
            <a:spAutoFit/>
          </a:bodyPr>
          <a:lstStyle/>
          <a:p>
            <a:pPr algn="l"/>
            <a:r>
              <a:rPr lang="en-IN" sz="4800" dirty="0">
                <a:solidFill>
                  <a:schemeClr val="bg1"/>
                </a:solidFill>
                <a:latin typeface="Trebuchet MS" panose="020B0603020202020204" pitchFamily="34" charset="0"/>
              </a:rPr>
              <a:t>Do you know about </a:t>
            </a:r>
            <a:r>
              <a:rPr lang="en-IN" sz="4800" b="0" i="0" dirty="0">
                <a:solidFill>
                  <a:schemeClr val="bg1"/>
                </a:solidFill>
                <a:effectLst/>
                <a:latin typeface="Trebuchet MS" panose="020B0603020202020204" pitchFamily="34" charset="0"/>
              </a:rPr>
              <a:t>Decision Tree algorithm?</a:t>
            </a:r>
          </a:p>
        </p:txBody>
      </p:sp>
      <p:sp>
        <p:nvSpPr>
          <p:cNvPr id="6" name="Rectangle 7">
            <a:extLst>
              <a:ext uri="{FF2B5EF4-FFF2-40B4-BE49-F238E27FC236}">
                <a16:creationId xmlns:a16="http://schemas.microsoft.com/office/drawing/2014/main" id="{3D8752D6-0CAA-4881-B8EC-EDF9510C9A31}"/>
              </a:ext>
            </a:extLst>
          </p:cNvPr>
          <p:cNvSpPr/>
          <p:nvPr/>
        </p:nvSpPr>
        <p:spPr>
          <a:xfrm rot="19800000">
            <a:off x="4314305" y="2831279"/>
            <a:ext cx="534486" cy="119072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11630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1234136" y="0"/>
            <a:ext cx="466184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591A18A-7559-4485-BC2C-6ACBBA9F87DF}"/>
              </a:ext>
            </a:extLst>
          </p:cNvPr>
          <p:cNvSpPr txBox="1"/>
          <p:nvPr/>
        </p:nvSpPr>
        <p:spPr>
          <a:xfrm>
            <a:off x="7060836" y="993446"/>
            <a:ext cx="4661840" cy="461665"/>
          </a:xfrm>
          <a:prstGeom prst="rect">
            <a:avLst/>
          </a:prstGeom>
          <a:noFill/>
        </p:spPr>
        <p:txBody>
          <a:bodyPr wrap="square" lIns="108000" rIns="108000" rtlCol="0">
            <a:spAutoFit/>
          </a:bodyPr>
          <a:lstStyle/>
          <a:p>
            <a:pPr algn="l"/>
            <a:r>
              <a:rPr lang="en-IN" sz="2400" b="0" i="0" dirty="0">
                <a:solidFill>
                  <a:schemeClr val="bg1"/>
                </a:solidFill>
                <a:effectLst/>
                <a:latin typeface="Footlight MT Light" panose="0204060206030A020304" pitchFamily="18" charset="0"/>
              </a:rPr>
              <a:t>Decision Trees</a:t>
            </a:r>
          </a:p>
        </p:txBody>
      </p:sp>
      <p:sp>
        <p:nvSpPr>
          <p:cNvPr id="6" name="TextBox 5">
            <a:extLst>
              <a:ext uri="{FF2B5EF4-FFF2-40B4-BE49-F238E27FC236}">
                <a16:creationId xmlns:a16="http://schemas.microsoft.com/office/drawing/2014/main" id="{95E3BD7D-EEC6-41FC-867D-95F2B71346B3}"/>
              </a:ext>
            </a:extLst>
          </p:cNvPr>
          <p:cNvSpPr txBox="1"/>
          <p:nvPr/>
        </p:nvSpPr>
        <p:spPr>
          <a:xfrm>
            <a:off x="6096000" y="925612"/>
            <a:ext cx="928128" cy="597332"/>
          </a:xfrm>
          <a:prstGeom prst="rect">
            <a:avLst/>
          </a:prstGeom>
          <a:noFill/>
        </p:spPr>
        <p:txBody>
          <a:bodyPr wrap="square" lIns="108000" rIns="108000" rtlCol="0">
            <a:spAutoFit/>
          </a:bodyPr>
          <a:lstStyle/>
          <a:p>
            <a:pPr algn="ctr"/>
            <a:r>
              <a:rPr lang="en-US" altLang="ko-KR" sz="3200" b="1" dirty="0">
                <a:solidFill>
                  <a:schemeClr val="bg1"/>
                </a:solidFill>
                <a:latin typeface="Footlight MT Light" panose="0204060206030A020304" pitchFamily="18" charset="0"/>
                <a:cs typeface="Arial" pitchFamily="34" charset="0"/>
              </a:rPr>
              <a:t>01</a:t>
            </a:r>
            <a:endParaRPr lang="ko-KR" altLang="en-US" sz="3200" b="1" dirty="0">
              <a:solidFill>
                <a:schemeClr val="bg1"/>
              </a:solidFill>
              <a:latin typeface="Footlight MT Light" panose="0204060206030A020304" pitchFamily="18" charset="0"/>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6823124" y="2269915"/>
            <a:ext cx="5508307" cy="830997"/>
          </a:xfrm>
          <a:prstGeom prst="rect">
            <a:avLst/>
          </a:prstGeom>
          <a:noFill/>
        </p:spPr>
        <p:txBody>
          <a:bodyPr wrap="square" lIns="108000" rIns="108000" rtlCol="0">
            <a:spAutoFit/>
          </a:bodyPr>
          <a:lstStyle/>
          <a:p>
            <a:pPr algn="ctr"/>
            <a:r>
              <a:rPr lang="en-US" sz="2400" b="1" i="0" dirty="0">
                <a:solidFill>
                  <a:schemeClr val="bg1"/>
                </a:solidFill>
                <a:effectLst/>
                <a:latin typeface="Footlight MT Light" panose="0204060206030A020304" pitchFamily="18" charset="0"/>
              </a:rPr>
              <a:t>Gradient Boosted Decision Trees (GBDT)</a:t>
            </a:r>
          </a:p>
          <a:p>
            <a:pPr algn="ctr"/>
            <a:endParaRPr lang="ko-KR" altLang="en-US" sz="2400" spc="600" dirty="0">
              <a:solidFill>
                <a:schemeClr val="bg1"/>
              </a:solidFill>
              <a:latin typeface="Footlight MT Light" panose="0204060206030A020304" pitchFamily="18" charset="0"/>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096000" y="2245567"/>
            <a:ext cx="981106" cy="584775"/>
          </a:xfrm>
          <a:prstGeom prst="rect">
            <a:avLst/>
          </a:prstGeom>
          <a:noFill/>
        </p:spPr>
        <p:txBody>
          <a:bodyPr wrap="square" lIns="108000" rIns="108000" rtlCol="0">
            <a:spAutoFit/>
          </a:bodyPr>
          <a:lstStyle/>
          <a:p>
            <a:pPr algn="ctr"/>
            <a:r>
              <a:rPr lang="en-US" altLang="ko-KR" sz="3200" b="1" dirty="0">
                <a:solidFill>
                  <a:schemeClr val="bg1"/>
                </a:solidFill>
                <a:latin typeface="Footlight MT Light" panose="0204060206030A020304" pitchFamily="18" charset="0"/>
                <a:cs typeface="Arial" pitchFamily="34" charset="0"/>
              </a:rPr>
              <a:t>02</a:t>
            </a:r>
            <a:endParaRPr lang="ko-KR" altLang="en-US" sz="3200" b="1" dirty="0">
              <a:solidFill>
                <a:schemeClr val="bg1"/>
              </a:solidFill>
              <a:latin typeface="Footlight MT Light" panose="0204060206030A020304" pitchFamily="18" charset="0"/>
              <a:cs typeface="Arial" pitchFamily="34" charset="0"/>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7060836" y="3583830"/>
            <a:ext cx="4661840" cy="461665"/>
          </a:xfrm>
          <a:prstGeom prst="rect">
            <a:avLst/>
          </a:prstGeom>
          <a:noFill/>
        </p:spPr>
        <p:txBody>
          <a:bodyPr wrap="square" lIns="108000" rIns="108000" rtlCol="0">
            <a:spAutoFit/>
          </a:bodyPr>
          <a:lstStyle/>
          <a:p>
            <a:r>
              <a:rPr lang="en-US" altLang="ko-KR" sz="2400" b="1" dirty="0">
                <a:solidFill>
                  <a:schemeClr val="bg1"/>
                </a:solidFill>
                <a:latin typeface="Footlight MT Light" panose="0204060206030A020304" pitchFamily="18" charset="0"/>
                <a:cs typeface="Arial" pitchFamily="34" charset="0"/>
              </a:rPr>
              <a:t>How it works?</a:t>
            </a:r>
            <a:endParaRPr lang="ko-KR" altLang="en-US" sz="2400" b="1" dirty="0">
              <a:solidFill>
                <a:schemeClr val="bg1"/>
              </a:solidFill>
              <a:latin typeface="Footlight MT Light" panose="0204060206030A020304" pitchFamily="18" charset="0"/>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987" y="3552965"/>
            <a:ext cx="981106" cy="584775"/>
          </a:xfrm>
          <a:prstGeom prst="rect">
            <a:avLst/>
          </a:prstGeom>
          <a:noFill/>
        </p:spPr>
        <p:txBody>
          <a:bodyPr wrap="square" lIns="108000" rIns="108000" rtlCol="0">
            <a:spAutoFit/>
          </a:bodyPr>
          <a:lstStyle/>
          <a:p>
            <a:pPr algn="ctr"/>
            <a:r>
              <a:rPr lang="en-US" altLang="ko-KR" sz="3200" b="1" dirty="0">
                <a:solidFill>
                  <a:schemeClr val="bg1"/>
                </a:solidFill>
                <a:latin typeface="Footlight MT Light" panose="0204060206030A020304" pitchFamily="18" charset="0"/>
                <a:cs typeface="Arial" pitchFamily="34" charset="0"/>
              </a:rPr>
              <a:t>03</a:t>
            </a:r>
            <a:endParaRPr lang="ko-KR" altLang="en-US" sz="3200" b="1" dirty="0">
              <a:solidFill>
                <a:schemeClr val="bg1"/>
              </a:solidFill>
              <a:latin typeface="Footlight MT Light" panose="0204060206030A020304" pitchFamily="18" charset="0"/>
              <a:cs typeface="Arial" pitchFamily="34" charset="0"/>
            </a:endParaRPr>
          </a:p>
        </p:txBody>
      </p:sp>
      <p:sp>
        <p:nvSpPr>
          <p:cNvPr id="17" name="TextBox 16">
            <a:extLst>
              <a:ext uri="{FF2B5EF4-FFF2-40B4-BE49-F238E27FC236}">
                <a16:creationId xmlns:a16="http://schemas.microsoft.com/office/drawing/2014/main" id="{493DF382-44DD-45C3-9704-34E8893BC3AC}"/>
              </a:ext>
            </a:extLst>
          </p:cNvPr>
          <p:cNvSpPr txBox="1"/>
          <p:nvPr/>
        </p:nvSpPr>
        <p:spPr>
          <a:xfrm>
            <a:off x="7060836" y="4879021"/>
            <a:ext cx="4661840" cy="461665"/>
          </a:xfrm>
          <a:prstGeom prst="rect">
            <a:avLst/>
          </a:prstGeom>
          <a:noFill/>
        </p:spPr>
        <p:txBody>
          <a:bodyPr wrap="square" lIns="108000" rIns="108000" rtlCol="0">
            <a:spAutoFit/>
          </a:bodyPr>
          <a:lstStyle/>
          <a:p>
            <a:r>
              <a:rPr lang="en-US" altLang="ko-KR" sz="2400" b="1" dirty="0">
                <a:solidFill>
                  <a:schemeClr val="bg1"/>
                </a:solidFill>
                <a:latin typeface="Footlight MT Light" panose="0204060206030A020304" pitchFamily="18" charset="0"/>
                <a:cs typeface="Arial" pitchFamily="34" charset="0"/>
              </a:rPr>
              <a:t>Real time problems.</a:t>
            </a:r>
            <a:endParaRPr lang="ko-KR" altLang="en-US" sz="2400" b="1" dirty="0">
              <a:solidFill>
                <a:schemeClr val="bg1"/>
              </a:solidFill>
              <a:latin typeface="Footlight MT Light" panose="0204060206030A020304" pitchFamily="18" charset="0"/>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079730" y="4860363"/>
            <a:ext cx="981106" cy="584775"/>
          </a:xfrm>
          <a:prstGeom prst="rect">
            <a:avLst/>
          </a:prstGeom>
          <a:noFill/>
        </p:spPr>
        <p:txBody>
          <a:bodyPr wrap="square" lIns="108000" rIns="108000" rtlCol="0">
            <a:spAutoFit/>
          </a:bodyPr>
          <a:lstStyle/>
          <a:p>
            <a:pPr algn="ctr"/>
            <a:r>
              <a:rPr lang="en-US" altLang="ko-KR" sz="3200" b="1" dirty="0">
                <a:solidFill>
                  <a:schemeClr val="bg1"/>
                </a:solidFill>
                <a:latin typeface="Footlight MT Light" panose="0204060206030A020304" pitchFamily="18" charset="0"/>
                <a:cs typeface="Arial" pitchFamily="34" charset="0"/>
              </a:rPr>
              <a:t>04</a:t>
            </a:r>
            <a:endParaRPr lang="ko-KR" altLang="en-US" sz="3200" b="1" dirty="0">
              <a:solidFill>
                <a:schemeClr val="bg1"/>
              </a:solidFill>
              <a:latin typeface="Footlight MT Light" panose="0204060206030A020304" pitchFamily="18" charset="0"/>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2161284" y="1079861"/>
            <a:ext cx="3040921" cy="923330"/>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Synopsis</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62406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9598E7-8A4B-4656-B76C-A85E8A5EA141}"/>
              </a:ext>
            </a:extLst>
          </p:cNvPr>
          <p:cNvSpPr txBox="1"/>
          <p:nvPr/>
        </p:nvSpPr>
        <p:spPr>
          <a:xfrm>
            <a:off x="3299294" y="608408"/>
            <a:ext cx="4029762" cy="830997"/>
          </a:xfrm>
          <a:prstGeom prst="rect">
            <a:avLst/>
          </a:prstGeom>
          <a:noFill/>
        </p:spPr>
        <p:txBody>
          <a:bodyPr wrap="square" rtlCol="0" anchor="ctr">
            <a:spAutoFit/>
          </a:bodyPr>
          <a:lstStyle/>
          <a:p>
            <a:r>
              <a:rPr lang="en-US" altLang="ko-KR" sz="4800" b="1" spc="300" dirty="0">
                <a:solidFill>
                  <a:schemeClr val="bg1"/>
                </a:solidFill>
                <a:latin typeface="+mj-lt"/>
                <a:cs typeface="Arial" pitchFamily="34" charset="0"/>
              </a:rPr>
              <a:t>AWESOME</a:t>
            </a:r>
            <a:endParaRPr lang="ko-KR" altLang="en-US" sz="4800" b="1" spc="300" dirty="0">
              <a:solidFill>
                <a:schemeClr val="bg1"/>
              </a:solidFill>
              <a:latin typeface="+mj-lt"/>
              <a:cs typeface="Arial" pitchFamily="34" charset="0"/>
            </a:endParaRPr>
          </a:p>
        </p:txBody>
      </p:sp>
      <p:sp>
        <p:nvSpPr>
          <p:cNvPr id="8" name="TextBox 7">
            <a:extLst>
              <a:ext uri="{FF2B5EF4-FFF2-40B4-BE49-F238E27FC236}">
                <a16:creationId xmlns:a16="http://schemas.microsoft.com/office/drawing/2014/main" id="{6CF47FFC-FE6F-4CA3-A5E1-48BCADB624D1}"/>
              </a:ext>
            </a:extLst>
          </p:cNvPr>
          <p:cNvSpPr txBox="1"/>
          <p:nvPr/>
        </p:nvSpPr>
        <p:spPr>
          <a:xfrm>
            <a:off x="7304970" y="608408"/>
            <a:ext cx="4674607" cy="830997"/>
          </a:xfrm>
          <a:prstGeom prst="rect">
            <a:avLst/>
          </a:prstGeom>
          <a:solidFill>
            <a:schemeClr val="tx2"/>
          </a:solidFill>
          <a:ln>
            <a:solidFill>
              <a:schemeClr val="tx2"/>
            </a:solidFill>
          </a:ln>
          <a:effectLst>
            <a:reflection blurRad="6350" stA="50000" endA="300" endPos="55000" dir="5400000" sy="-100000" algn="bl" rotWithShape="0"/>
            <a:softEdge rad="31750"/>
          </a:effectLst>
          <a:scene3d>
            <a:camera prst="perspectiveLeft"/>
            <a:lightRig rig="threePt" dir="t"/>
          </a:scene3d>
        </p:spPr>
        <p:style>
          <a:lnRef idx="1">
            <a:schemeClr val="accent5"/>
          </a:lnRef>
          <a:fillRef idx="3">
            <a:schemeClr val="accent5"/>
          </a:fillRef>
          <a:effectRef idx="2">
            <a:schemeClr val="accent5"/>
          </a:effectRef>
          <a:fontRef idx="minor">
            <a:schemeClr val="lt1"/>
          </a:fontRef>
        </p:style>
        <p:txBody>
          <a:bodyPr wrap="square" rtlCol="0" anchor="ctr">
            <a:spAutoFit/>
          </a:bodyPr>
          <a:lstStyle/>
          <a:p>
            <a:r>
              <a:rPr lang="en-US" altLang="ko-KR" sz="4800" dirty="0">
                <a:solidFill>
                  <a:schemeClr val="bg1"/>
                </a:solidFill>
              </a:rPr>
              <a:t>Decision Tree</a:t>
            </a:r>
            <a:endParaRPr lang="ko-KR" altLang="en-US" sz="4800" b="1" spc="3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FF77583F-6F7F-470F-B346-4A27390FC08A}"/>
              </a:ext>
            </a:extLst>
          </p:cNvPr>
          <p:cNvSpPr txBox="1"/>
          <p:nvPr/>
        </p:nvSpPr>
        <p:spPr>
          <a:xfrm>
            <a:off x="7304970" y="1439405"/>
            <a:ext cx="4336491" cy="2062103"/>
          </a:xfrm>
          <a:prstGeom prst="rect">
            <a:avLst/>
          </a:prstGeom>
          <a:noFill/>
        </p:spPr>
        <p:txBody>
          <a:bodyPr wrap="square" rtlCol="0" anchor="ctr">
            <a:spAutoFit/>
          </a:bodyPr>
          <a:lstStyle/>
          <a:p>
            <a:r>
              <a:rPr lang="en-US" sz="1600" b="0" i="0" dirty="0">
                <a:solidFill>
                  <a:schemeClr val="bg2"/>
                </a:solidFill>
                <a:effectLst/>
                <a:latin typeface="Footlight MT Light" panose="0204060206030A020304" pitchFamily="18" charset="0"/>
              </a:rPr>
              <a:t>A decision tree is a simple representation for classifying examples. Decision tree learning is one of the most successful techniques for supervised classification learning. For this section, assume that all of the features have finite discrete domains, and there is a single target feature called the </a:t>
            </a:r>
            <a:r>
              <a:rPr lang="en-US" sz="1600" b="1" i="0" dirty="0">
                <a:solidFill>
                  <a:schemeClr val="bg2"/>
                </a:solidFill>
                <a:effectLst/>
                <a:latin typeface="Footlight MT Light" panose="0204060206030A020304" pitchFamily="18" charset="0"/>
              </a:rPr>
              <a:t>classification</a:t>
            </a:r>
            <a:r>
              <a:rPr lang="en-US" sz="1600" b="0" i="0" dirty="0">
                <a:solidFill>
                  <a:schemeClr val="bg2"/>
                </a:solidFill>
                <a:effectLst/>
                <a:latin typeface="Footlight MT Light" panose="0204060206030A020304" pitchFamily="18" charset="0"/>
              </a:rPr>
              <a:t>. Each element of the domain of the classification is called a </a:t>
            </a:r>
            <a:r>
              <a:rPr lang="en-US" sz="1600" b="1" i="0" dirty="0">
                <a:solidFill>
                  <a:schemeClr val="bg2"/>
                </a:solidFill>
                <a:effectLst/>
                <a:latin typeface="Footlight MT Light" panose="0204060206030A020304" pitchFamily="18" charset="0"/>
              </a:rPr>
              <a:t>class</a:t>
            </a:r>
            <a:r>
              <a:rPr lang="en-US" sz="1600" b="0" i="0" dirty="0">
                <a:solidFill>
                  <a:schemeClr val="bg2"/>
                </a:solidFill>
                <a:effectLst/>
                <a:latin typeface="Footlight MT Light" panose="0204060206030A020304" pitchFamily="18" charset="0"/>
              </a:rPr>
              <a:t>.</a:t>
            </a:r>
          </a:p>
        </p:txBody>
      </p:sp>
      <p:sp>
        <p:nvSpPr>
          <p:cNvPr id="3" name="Picture Placeholder 2">
            <a:extLst>
              <a:ext uri="{FF2B5EF4-FFF2-40B4-BE49-F238E27FC236}">
                <a16:creationId xmlns:a16="http://schemas.microsoft.com/office/drawing/2014/main" id="{352FB85E-348F-4143-9577-8824BB8F624B}"/>
              </a:ext>
            </a:extLst>
          </p:cNvPr>
          <p:cNvSpPr>
            <a:spLocks noGrp="1"/>
          </p:cNvSpPr>
          <p:nvPr>
            <p:ph type="pic" sz="quarter" idx="14"/>
          </p:nvPr>
        </p:nvSpPr>
        <p:spPr/>
      </p:sp>
      <p:pic>
        <p:nvPicPr>
          <p:cNvPr id="1030" name="Picture 6" descr="Machine Learning Decision Tree Classification Algorithm - Javatpoint">
            <a:extLst>
              <a:ext uri="{FF2B5EF4-FFF2-40B4-BE49-F238E27FC236}">
                <a16:creationId xmlns:a16="http://schemas.microsoft.com/office/drawing/2014/main" id="{C8F28F71-CF0F-4C1D-891E-30C877094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58" y="2066213"/>
            <a:ext cx="5715000" cy="3810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0BE97A7-2B2E-4E50-BDF4-09742F1A7127}"/>
              </a:ext>
            </a:extLst>
          </p:cNvPr>
          <p:cNvSpPr txBox="1"/>
          <p:nvPr/>
        </p:nvSpPr>
        <p:spPr>
          <a:xfrm>
            <a:off x="5980149" y="3501508"/>
            <a:ext cx="6085643" cy="3139321"/>
          </a:xfrm>
          <a:prstGeom prst="rect">
            <a:avLst/>
          </a:prstGeom>
          <a:solidFill>
            <a:schemeClr val="accent1">
              <a:lumMod val="75000"/>
            </a:schemeClr>
          </a:solidFill>
          <a:ln>
            <a:noFill/>
          </a:ln>
          <a:effectLst>
            <a:outerShdw blurRad="149987" dist="250190" dir="8460000" algn="ctr">
              <a:srgbClr val="000000">
                <a:alpha val="28000"/>
              </a:srgbClr>
            </a:outerShdw>
            <a:softEdge rad="63500"/>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l"/>
            <a:r>
              <a:rPr lang="en-US" sz="1800" b="0" i="0" dirty="0">
                <a:solidFill>
                  <a:schemeClr val="bg2"/>
                </a:solidFill>
                <a:effectLst/>
                <a:latin typeface="Footlight MT Light" panose="0204060206030A020304" pitchFamily="18" charset="0"/>
              </a:rPr>
              <a:t>A </a:t>
            </a:r>
            <a:r>
              <a:rPr lang="en-US" sz="1800" b="1" i="0" dirty="0">
                <a:solidFill>
                  <a:schemeClr val="bg2"/>
                </a:solidFill>
                <a:effectLst/>
                <a:latin typeface="Footlight MT Light" panose="0204060206030A020304" pitchFamily="18" charset="0"/>
              </a:rPr>
              <a:t>decision tree</a:t>
            </a:r>
            <a:r>
              <a:rPr lang="en-US" sz="1800" b="0" i="0" dirty="0">
                <a:solidFill>
                  <a:schemeClr val="bg2"/>
                </a:solidFill>
                <a:effectLst/>
                <a:latin typeface="Footlight MT Light" panose="0204060206030A020304" pitchFamily="18" charset="0"/>
              </a:rPr>
              <a:t> or a </a:t>
            </a:r>
            <a:r>
              <a:rPr lang="en-US" sz="1800" b="1" i="0" dirty="0">
                <a:solidFill>
                  <a:schemeClr val="bg2"/>
                </a:solidFill>
                <a:effectLst/>
                <a:latin typeface="Footlight MT Light" panose="0204060206030A020304" pitchFamily="18" charset="0"/>
              </a:rPr>
              <a:t>classification tree</a:t>
            </a:r>
            <a:r>
              <a:rPr lang="en-US" sz="1800" b="0" i="0" dirty="0">
                <a:solidFill>
                  <a:schemeClr val="bg2"/>
                </a:solidFill>
                <a:effectLst/>
                <a:latin typeface="Footlight MT Light" panose="0204060206030A020304" pitchFamily="18" charset="0"/>
              </a:rPr>
              <a:t> is a tree in which each internal (non-leaf) node is labeled with an input feature. The arcs coming from a node labeled with a feature are labeled with each of the possible values of the feature. Each leaf of the tree is labeled with a class or a probability distribution over the classes.</a:t>
            </a:r>
          </a:p>
          <a:p>
            <a:pPr algn="l"/>
            <a:r>
              <a:rPr lang="en-US" sz="1800" b="0" i="0" dirty="0">
                <a:solidFill>
                  <a:schemeClr val="bg2"/>
                </a:solidFill>
                <a:effectLst/>
                <a:latin typeface="Footlight MT Light" panose="0204060206030A020304" pitchFamily="18" charset="0"/>
              </a:rPr>
              <a:t>To classify an example, filter it down the tree, as follows. For each feature encountered in the tree, the arc corresponding to the value of the example for that feature is followed. When a leaf is reached, the classification corresponding to that leaf is returned.</a:t>
            </a:r>
          </a:p>
        </p:txBody>
      </p:sp>
      <p:grpSp>
        <p:nvGrpSpPr>
          <p:cNvPr id="18" name="그룹 4">
            <a:extLst>
              <a:ext uri="{FF2B5EF4-FFF2-40B4-BE49-F238E27FC236}">
                <a16:creationId xmlns:a16="http://schemas.microsoft.com/office/drawing/2014/main" id="{1F0C43CE-84C9-4D62-AEF9-60ABA987D802}"/>
              </a:ext>
            </a:extLst>
          </p:cNvPr>
          <p:cNvGrpSpPr/>
          <p:nvPr/>
        </p:nvGrpSpPr>
        <p:grpSpPr>
          <a:xfrm>
            <a:off x="1405188" y="0"/>
            <a:ext cx="3016377" cy="2144342"/>
            <a:chOff x="595505" y="2676523"/>
            <a:chExt cx="3699190" cy="2629754"/>
          </a:xfrm>
        </p:grpSpPr>
        <p:grpSp>
          <p:nvGrpSpPr>
            <p:cNvPr id="19" name="Group 18">
              <a:extLst>
                <a:ext uri="{FF2B5EF4-FFF2-40B4-BE49-F238E27FC236}">
                  <a16:creationId xmlns:a16="http://schemas.microsoft.com/office/drawing/2014/main" id="{01105E9E-F880-4D78-A655-900142F9F1F5}"/>
                </a:ext>
              </a:extLst>
            </p:cNvPr>
            <p:cNvGrpSpPr/>
            <p:nvPr/>
          </p:nvGrpSpPr>
          <p:grpSpPr>
            <a:xfrm>
              <a:off x="595505" y="2676523"/>
              <a:ext cx="2943711" cy="2629754"/>
              <a:chOff x="-218628" y="1563638"/>
              <a:chExt cx="2943711" cy="2629754"/>
            </a:xfrm>
          </p:grpSpPr>
          <p:sp>
            <p:nvSpPr>
              <p:cNvPr id="31" name="Oval 30">
                <a:extLst>
                  <a:ext uri="{FF2B5EF4-FFF2-40B4-BE49-F238E27FC236}">
                    <a16:creationId xmlns:a16="http://schemas.microsoft.com/office/drawing/2014/main" id="{4301B8FF-6435-44F7-8F7F-43C2BE8F32E0}"/>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2" name="Group 31">
                <a:extLst>
                  <a:ext uri="{FF2B5EF4-FFF2-40B4-BE49-F238E27FC236}">
                    <a16:creationId xmlns:a16="http://schemas.microsoft.com/office/drawing/2014/main" id="{B8211519-04BC-47FA-9FD1-0EF0182719A3}"/>
                  </a:ext>
                </a:extLst>
              </p:cNvPr>
              <p:cNvGrpSpPr/>
              <p:nvPr/>
            </p:nvGrpSpPr>
            <p:grpSpPr>
              <a:xfrm>
                <a:off x="276811" y="1563638"/>
                <a:ext cx="2448272" cy="2448272"/>
                <a:chOff x="276811" y="1563638"/>
                <a:chExt cx="2448272" cy="2448272"/>
              </a:xfrm>
              <a:scene3d>
                <a:camera prst="perspectiveRight">
                  <a:rot lat="0" lon="18299991" rev="900000"/>
                </a:camera>
                <a:lightRig rig="threePt" dir="t"/>
              </a:scene3d>
            </p:grpSpPr>
            <p:sp>
              <p:nvSpPr>
                <p:cNvPr id="33" name="Oval 32">
                  <a:extLst>
                    <a:ext uri="{FF2B5EF4-FFF2-40B4-BE49-F238E27FC236}">
                      <a16:creationId xmlns:a16="http://schemas.microsoft.com/office/drawing/2014/main" id="{5A3360B8-F060-4380-B21E-E6753E759DB1}"/>
                    </a:ext>
                  </a:extLst>
                </p:cNvPr>
                <p:cNvSpPr/>
                <p:nvPr/>
              </p:nvSpPr>
              <p:spPr>
                <a:xfrm>
                  <a:off x="276811" y="1563638"/>
                  <a:ext cx="2448272" cy="2448272"/>
                </a:xfrm>
                <a:prstGeom prst="ellipse">
                  <a:avLst/>
                </a:prstGeom>
                <a:solidFill>
                  <a:schemeClr val="accent1"/>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4" name="Oval 33">
                  <a:extLst>
                    <a:ext uri="{FF2B5EF4-FFF2-40B4-BE49-F238E27FC236}">
                      <a16:creationId xmlns:a16="http://schemas.microsoft.com/office/drawing/2014/main" id="{730960ED-7A65-4D6E-A21B-2F81133725E6}"/>
                    </a:ext>
                  </a:extLst>
                </p:cNvPr>
                <p:cNvSpPr/>
                <p:nvPr/>
              </p:nvSpPr>
              <p:spPr>
                <a:xfrm>
                  <a:off x="492835" y="1779662"/>
                  <a:ext cx="2016224" cy="2016224"/>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a16="http://schemas.microsoft.com/office/drawing/2014/main" id="{839FA4A4-2AEF-4F74-9879-B7D5881BB365}"/>
                    </a:ext>
                  </a:extLst>
                </p:cNvPr>
                <p:cNvSpPr/>
                <p:nvPr/>
              </p:nvSpPr>
              <p:spPr>
                <a:xfrm>
                  <a:off x="677047" y="1963874"/>
                  <a:ext cx="1647800" cy="1647800"/>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id="{DB62E8F5-4619-4246-9304-F06F9F79F4E3}"/>
                    </a:ext>
                  </a:extLst>
                </p:cNvPr>
                <p:cNvSpPr/>
                <p:nvPr/>
              </p:nvSpPr>
              <p:spPr>
                <a:xfrm>
                  <a:off x="861259" y="2148086"/>
                  <a:ext cx="1279376" cy="1279376"/>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Oval 36">
                  <a:extLst>
                    <a:ext uri="{FF2B5EF4-FFF2-40B4-BE49-F238E27FC236}">
                      <a16:creationId xmlns:a16="http://schemas.microsoft.com/office/drawing/2014/main" id="{D5C8487A-1358-4928-A490-2B437A8826E8}"/>
                    </a:ext>
                  </a:extLst>
                </p:cNvPr>
                <p:cNvSpPr/>
                <p:nvPr/>
              </p:nvSpPr>
              <p:spPr>
                <a:xfrm>
                  <a:off x="1045471" y="2332298"/>
                  <a:ext cx="910952" cy="910952"/>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37">
                  <a:extLst>
                    <a:ext uri="{FF2B5EF4-FFF2-40B4-BE49-F238E27FC236}">
                      <a16:creationId xmlns:a16="http://schemas.microsoft.com/office/drawing/2014/main" id="{5F45D0D1-D813-4BD8-B48E-6234AC55C19F}"/>
                    </a:ext>
                  </a:extLst>
                </p:cNvPr>
                <p:cNvSpPr/>
                <p:nvPr/>
              </p:nvSpPr>
              <p:spPr>
                <a:xfrm>
                  <a:off x="1229522" y="2516349"/>
                  <a:ext cx="542851" cy="542851"/>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38">
                  <a:extLst>
                    <a:ext uri="{FF2B5EF4-FFF2-40B4-BE49-F238E27FC236}">
                      <a16:creationId xmlns:a16="http://schemas.microsoft.com/office/drawing/2014/main" id="{3389D8BA-E3E7-4D90-98E4-B1C96AC556E8}"/>
                    </a:ext>
                  </a:extLst>
                </p:cNvPr>
                <p:cNvSpPr/>
                <p:nvPr/>
              </p:nvSpPr>
              <p:spPr>
                <a:xfrm>
                  <a:off x="1377891" y="2664718"/>
                  <a:ext cx="246112" cy="246112"/>
                </a:xfrm>
                <a:prstGeom prst="ellipse">
                  <a:avLst/>
                </a:prstGeom>
                <a:solidFill>
                  <a:schemeClr val="bg1"/>
                </a:solid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20" name="Group 19">
              <a:extLst>
                <a:ext uri="{FF2B5EF4-FFF2-40B4-BE49-F238E27FC236}">
                  <a16:creationId xmlns:a16="http://schemas.microsoft.com/office/drawing/2014/main" id="{6E16269C-80B5-47D3-9822-C7D95657A1AD}"/>
                </a:ext>
              </a:extLst>
            </p:cNvPr>
            <p:cNvGrpSpPr/>
            <p:nvPr/>
          </p:nvGrpSpPr>
          <p:grpSpPr>
            <a:xfrm>
              <a:off x="2284260" y="2825026"/>
              <a:ext cx="2010435" cy="954090"/>
              <a:chOff x="1719925" y="2675941"/>
              <a:chExt cx="2010435" cy="954090"/>
            </a:xfrm>
          </p:grpSpPr>
          <p:sp>
            <p:nvSpPr>
              <p:cNvPr id="21" name="Parallelogram 20">
                <a:extLst>
                  <a:ext uri="{FF2B5EF4-FFF2-40B4-BE49-F238E27FC236}">
                    <a16:creationId xmlns:a16="http://schemas.microsoft.com/office/drawing/2014/main" id="{7CFF221D-BF91-41BF-9242-02A41A5549B8}"/>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Rectangle 34">
                <a:extLst>
                  <a:ext uri="{FF2B5EF4-FFF2-40B4-BE49-F238E27FC236}">
                    <a16:creationId xmlns:a16="http://schemas.microsoft.com/office/drawing/2014/main" id="{D404EA21-AF47-4619-A64F-A7DAE1F57424}"/>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23" name="Group 22">
                <a:extLst>
                  <a:ext uri="{FF2B5EF4-FFF2-40B4-BE49-F238E27FC236}">
                    <a16:creationId xmlns:a16="http://schemas.microsoft.com/office/drawing/2014/main" id="{83FA84DF-1454-41B2-AED0-607C4665F45C}"/>
                  </a:ext>
                </a:extLst>
              </p:cNvPr>
              <p:cNvGrpSpPr/>
              <p:nvPr/>
            </p:nvGrpSpPr>
            <p:grpSpPr>
              <a:xfrm rot="19800000">
                <a:off x="1953619" y="2675941"/>
                <a:ext cx="1776741" cy="850143"/>
                <a:chOff x="1475656" y="3331348"/>
                <a:chExt cx="2725289" cy="1304008"/>
              </a:xfrm>
            </p:grpSpPr>
            <p:sp>
              <p:nvSpPr>
                <p:cNvPr id="24" name="Parallelogram 23">
                  <a:extLst>
                    <a:ext uri="{FF2B5EF4-FFF2-40B4-BE49-F238E27FC236}">
                      <a16:creationId xmlns:a16="http://schemas.microsoft.com/office/drawing/2014/main" id="{6EFBCF82-C530-4C22-B3CF-C4A68D28FE3D}"/>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5" name="Parallelogram 24">
                  <a:extLst>
                    <a:ext uri="{FF2B5EF4-FFF2-40B4-BE49-F238E27FC236}">
                      <a16:creationId xmlns:a16="http://schemas.microsoft.com/office/drawing/2014/main" id="{212CAFEE-2345-4E0A-9634-D696631F741D}"/>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26" name="Group 25">
                  <a:extLst>
                    <a:ext uri="{FF2B5EF4-FFF2-40B4-BE49-F238E27FC236}">
                      <a16:creationId xmlns:a16="http://schemas.microsoft.com/office/drawing/2014/main" id="{07B4255D-EBBA-4D0A-90E7-E2058EC1CBA2}"/>
                    </a:ext>
                  </a:extLst>
                </p:cNvPr>
                <p:cNvGrpSpPr/>
                <p:nvPr/>
              </p:nvGrpSpPr>
              <p:grpSpPr>
                <a:xfrm>
                  <a:off x="1475656" y="3862964"/>
                  <a:ext cx="2152334" cy="246090"/>
                  <a:chOff x="1688158" y="3440846"/>
                  <a:chExt cx="1659706" cy="379529"/>
                </a:xfrm>
              </p:grpSpPr>
              <p:sp>
                <p:nvSpPr>
                  <p:cNvPr id="28" name="Trapezoid 33">
                    <a:extLst>
                      <a:ext uri="{FF2B5EF4-FFF2-40B4-BE49-F238E27FC236}">
                        <a16:creationId xmlns:a16="http://schemas.microsoft.com/office/drawing/2014/main" id="{4F742104-4672-48C2-A64E-EDDF45D8CDFD}"/>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9" name="Chord 28">
                    <a:extLst>
                      <a:ext uri="{FF2B5EF4-FFF2-40B4-BE49-F238E27FC236}">
                        <a16:creationId xmlns:a16="http://schemas.microsoft.com/office/drawing/2014/main" id="{2B755238-CBA1-43DE-8804-5BA997F784F8}"/>
                      </a:ext>
                    </a:extLst>
                  </p:cNvPr>
                  <p:cNvSpPr/>
                  <p:nvPr/>
                </p:nvSpPr>
                <p:spPr>
                  <a:xfrm>
                    <a:off x="1688158" y="3454556"/>
                    <a:ext cx="155575" cy="352111"/>
                  </a:xfrm>
                  <a:prstGeom prst="chord">
                    <a:avLst>
                      <a:gd name="adj1" fmla="val 5391179"/>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0" name="Trapezoid 37">
                    <a:extLst>
                      <a:ext uri="{FF2B5EF4-FFF2-40B4-BE49-F238E27FC236}">
                        <a16:creationId xmlns:a16="http://schemas.microsoft.com/office/drawing/2014/main" id="{1E6E43E8-D2FB-4A89-934B-FE73ED1BD942}"/>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27" name="Parallelogram 26">
                  <a:extLst>
                    <a:ext uri="{FF2B5EF4-FFF2-40B4-BE49-F238E27FC236}">
                      <a16:creationId xmlns:a16="http://schemas.microsoft.com/office/drawing/2014/main" id="{A60DD770-8039-486D-97AA-B0BD1B7877FB}"/>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grpSp>
    </p:spTree>
    <p:extLst>
      <p:ext uri="{BB962C8B-B14F-4D97-AF65-F5344CB8AC3E}">
        <p14:creationId xmlns:p14="http://schemas.microsoft.com/office/powerpoint/2010/main" val="69304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59A82E-B6CF-4B70-ACB5-05AC5E633908}"/>
              </a:ext>
            </a:extLst>
          </p:cNvPr>
          <p:cNvSpPr>
            <a:spLocks noGrp="1"/>
          </p:cNvSpPr>
          <p:nvPr>
            <p:ph type="body" sz="quarter" idx="10"/>
          </p:nvPr>
        </p:nvSpPr>
        <p:spPr/>
        <p:txBody>
          <a:bodyPr/>
          <a:lstStyle/>
          <a:p>
            <a:pPr algn="ctr"/>
            <a:r>
              <a:rPr lang="en-US" sz="4800" b="1" i="0" dirty="0">
                <a:solidFill>
                  <a:schemeClr val="tx1"/>
                </a:solidFill>
                <a:effectLst/>
                <a:latin typeface="Footlight MT Light" panose="0204060206030A020304" pitchFamily="18" charset="0"/>
              </a:rPr>
              <a:t>Gradient Boosted Decision Trees (GBDT)</a:t>
            </a:r>
          </a:p>
          <a:p>
            <a:pPr algn="ctr"/>
            <a:endParaRPr lang="ko-KR" altLang="en-US" sz="100" spc="600" dirty="0">
              <a:solidFill>
                <a:schemeClr val="tx1"/>
              </a:solidFill>
              <a:latin typeface="Footlight MT Light" panose="0204060206030A020304" pitchFamily="18" charset="0"/>
              <a:cs typeface="Arial" pitchFamily="34" charset="0"/>
            </a:endParaRPr>
          </a:p>
        </p:txBody>
      </p:sp>
      <p:pic>
        <p:nvPicPr>
          <p:cNvPr id="5" name="Picture 4">
            <a:extLst>
              <a:ext uri="{FF2B5EF4-FFF2-40B4-BE49-F238E27FC236}">
                <a16:creationId xmlns:a16="http://schemas.microsoft.com/office/drawing/2014/main" id="{33409BD5-03C0-4095-AB6A-F443D4C268AC}"/>
              </a:ext>
            </a:extLst>
          </p:cNvPr>
          <p:cNvPicPr>
            <a:picLocks noChangeAspect="1"/>
          </p:cNvPicPr>
          <p:nvPr/>
        </p:nvPicPr>
        <p:blipFill>
          <a:blip r:embed="rId2"/>
          <a:stretch>
            <a:fillRect/>
          </a:stretch>
        </p:blipFill>
        <p:spPr>
          <a:xfrm>
            <a:off x="551664" y="1395505"/>
            <a:ext cx="6941089" cy="4848225"/>
          </a:xfrm>
          <a:prstGeom prst="rect">
            <a:avLst/>
          </a:prstGeom>
        </p:spPr>
      </p:pic>
      <p:sp>
        <p:nvSpPr>
          <p:cNvPr id="7" name="TextBox 6">
            <a:extLst>
              <a:ext uri="{FF2B5EF4-FFF2-40B4-BE49-F238E27FC236}">
                <a16:creationId xmlns:a16="http://schemas.microsoft.com/office/drawing/2014/main" id="{BB9D3EC1-52D5-4EC1-9212-641C7F6E6FE0}"/>
              </a:ext>
            </a:extLst>
          </p:cNvPr>
          <p:cNvSpPr txBox="1"/>
          <p:nvPr/>
        </p:nvSpPr>
        <p:spPr>
          <a:xfrm>
            <a:off x="7643674" y="751781"/>
            <a:ext cx="4421079" cy="5909310"/>
          </a:xfrm>
          <a:prstGeom prst="rect">
            <a:avLst/>
          </a:prstGeom>
          <a:noFill/>
        </p:spPr>
        <p:txBody>
          <a:bodyPr wrap="square" rtlCol="0">
            <a:spAutoFit/>
          </a:bodyPr>
          <a:lstStyle/>
          <a:p>
            <a:pPr marL="285750" indent="-285750" algn="l">
              <a:buFont typeface="Wingdings" panose="05000000000000000000" pitchFamily="2" charset="2"/>
              <a:buChar char="q"/>
            </a:pPr>
            <a:r>
              <a:rPr lang="en-US" b="1" i="0" dirty="0">
                <a:solidFill>
                  <a:srgbClr val="292929"/>
                </a:solidFill>
                <a:effectLst/>
                <a:latin typeface="medium-content-serif-font"/>
              </a:rPr>
              <a:t>GBDT</a:t>
            </a:r>
            <a:r>
              <a:rPr lang="en-US" b="0" i="0" dirty="0">
                <a:solidFill>
                  <a:srgbClr val="292929"/>
                </a:solidFill>
                <a:effectLst/>
                <a:latin typeface="medium-content-serif-font"/>
              </a:rPr>
              <a:t> is an ensemble algorithm which uses </a:t>
            </a:r>
            <a:r>
              <a:rPr lang="en-US" b="1" i="0" dirty="0">
                <a:solidFill>
                  <a:srgbClr val="292929"/>
                </a:solidFill>
                <a:effectLst/>
                <a:latin typeface="medium-content-serif-font"/>
              </a:rPr>
              <a:t>boosting</a:t>
            </a:r>
            <a:r>
              <a:rPr lang="en-US" b="0" i="0" dirty="0">
                <a:solidFill>
                  <a:srgbClr val="292929"/>
                </a:solidFill>
                <a:effectLst/>
                <a:latin typeface="medium-content-serif-font"/>
              </a:rPr>
              <a:t> method to combine individual decision trees.</a:t>
            </a:r>
          </a:p>
          <a:p>
            <a:pPr marL="285750" indent="-285750" algn="l">
              <a:buFont typeface="Wingdings" panose="05000000000000000000" pitchFamily="2" charset="2"/>
              <a:buChar char="q"/>
            </a:pPr>
            <a:endParaRPr lang="en-US" b="0" i="0" dirty="0">
              <a:solidFill>
                <a:srgbClr val="292929"/>
              </a:solidFill>
              <a:effectLst/>
              <a:latin typeface="medium-content-serif-font"/>
            </a:endParaRPr>
          </a:p>
          <a:p>
            <a:pPr marL="285750" indent="-285750" algn="l">
              <a:buFont typeface="Wingdings" panose="05000000000000000000" pitchFamily="2" charset="2"/>
              <a:buChar char="q"/>
            </a:pPr>
            <a:r>
              <a:rPr lang="en-US" b="0" i="0" dirty="0">
                <a:solidFill>
                  <a:srgbClr val="292929"/>
                </a:solidFill>
                <a:effectLst/>
                <a:latin typeface="medium-content-serif-font"/>
              </a:rPr>
              <a:t>Boosting means combining a learning algorithm in series to achieve a strong learner from many sequentially connected weak learners. In case of GBDT, the weak learners are decision trees.</a:t>
            </a:r>
          </a:p>
          <a:p>
            <a:pPr marL="285750" indent="-285750" algn="l">
              <a:buFont typeface="Wingdings" panose="05000000000000000000" pitchFamily="2" charset="2"/>
              <a:buChar char="q"/>
            </a:pPr>
            <a:endParaRPr lang="en-US" b="0" i="0" dirty="0">
              <a:solidFill>
                <a:srgbClr val="292929"/>
              </a:solidFill>
              <a:effectLst/>
              <a:latin typeface="medium-content-serif-font"/>
            </a:endParaRPr>
          </a:p>
          <a:p>
            <a:pPr marL="285750" indent="-285750" algn="l">
              <a:buFont typeface="Wingdings" panose="05000000000000000000" pitchFamily="2" charset="2"/>
              <a:buChar char="q"/>
            </a:pPr>
            <a:r>
              <a:rPr lang="en-US" b="0" i="0" dirty="0">
                <a:solidFill>
                  <a:srgbClr val="292929"/>
                </a:solidFill>
                <a:effectLst/>
                <a:latin typeface="medium-content-serif-font"/>
              </a:rPr>
              <a:t>Each tree attempts to minimize the errors of previous tree. Trees in boosting are weak learners but adding many trees in series and each focusing on the errors from previous one make boosting a highly efficient and accurate model. Unlike bagging, boosting does not involve bootstrap sampling.</a:t>
            </a:r>
          </a:p>
          <a:p>
            <a:pPr marL="285750" indent="-285750" algn="l">
              <a:buFont typeface="Wingdings" panose="05000000000000000000" pitchFamily="2" charset="2"/>
              <a:buChar char="q"/>
            </a:pPr>
            <a:endParaRPr lang="en-US" dirty="0">
              <a:solidFill>
                <a:srgbClr val="292929"/>
              </a:solidFill>
              <a:latin typeface="medium-content-serif-font"/>
            </a:endParaRPr>
          </a:p>
          <a:p>
            <a:pPr marL="285750" indent="-285750" algn="l">
              <a:buFont typeface="Wingdings" panose="05000000000000000000" pitchFamily="2" charset="2"/>
              <a:buChar char="q"/>
            </a:pPr>
            <a:r>
              <a:rPr lang="en-US" b="0" i="0" dirty="0">
                <a:solidFill>
                  <a:srgbClr val="292929"/>
                </a:solidFill>
                <a:effectLst/>
                <a:latin typeface="medium-content-serif-font"/>
              </a:rPr>
              <a:t>Every time a new tree is added, it fits on a modified version of initial dataset.</a:t>
            </a:r>
          </a:p>
        </p:txBody>
      </p:sp>
    </p:spTree>
    <p:extLst>
      <p:ext uri="{BB962C8B-B14F-4D97-AF65-F5344CB8AC3E}">
        <p14:creationId xmlns:p14="http://schemas.microsoft.com/office/powerpoint/2010/main" val="324182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26A34E6-D4A5-4771-BBAB-F8D5DD8BEF21}"/>
              </a:ext>
            </a:extLst>
          </p:cNvPr>
          <p:cNvSpPr>
            <a:spLocks noGrp="1"/>
          </p:cNvSpPr>
          <p:nvPr>
            <p:ph type="pic" sz="quarter" idx="14"/>
          </p:nvPr>
        </p:nvSpPr>
        <p:spPr/>
      </p:sp>
      <p:pic>
        <p:nvPicPr>
          <p:cNvPr id="3" name="Picture 2">
            <a:extLst>
              <a:ext uri="{FF2B5EF4-FFF2-40B4-BE49-F238E27FC236}">
                <a16:creationId xmlns:a16="http://schemas.microsoft.com/office/drawing/2014/main" id="{138A6AB9-490F-42CF-BEA0-327770B04BBD}"/>
              </a:ext>
            </a:extLst>
          </p:cNvPr>
          <p:cNvPicPr>
            <a:picLocks noChangeAspect="1"/>
          </p:cNvPicPr>
          <p:nvPr/>
        </p:nvPicPr>
        <p:blipFill>
          <a:blip r:embed="rId2"/>
          <a:stretch>
            <a:fillRect/>
          </a:stretch>
        </p:blipFill>
        <p:spPr>
          <a:xfrm>
            <a:off x="209639" y="95342"/>
            <a:ext cx="5335480" cy="3790950"/>
          </a:xfrm>
          <a:prstGeom prst="rect">
            <a:avLst/>
          </a:prstGeom>
        </p:spPr>
      </p:pic>
      <p:sp>
        <p:nvSpPr>
          <p:cNvPr id="4" name="TextBox 3">
            <a:extLst>
              <a:ext uri="{FF2B5EF4-FFF2-40B4-BE49-F238E27FC236}">
                <a16:creationId xmlns:a16="http://schemas.microsoft.com/office/drawing/2014/main" id="{012A1FB1-09D1-4317-AA33-FD08E6E12B1E}"/>
              </a:ext>
            </a:extLst>
          </p:cNvPr>
          <p:cNvSpPr txBox="1"/>
          <p:nvPr/>
        </p:nvSpPr>
        <p:spPr>
          <a:xfrm>
            <a:off x="5754757" y="0"/>
            <a:ext cx="6563557" cy="6986528"/>
          </a:xfrm>
          <a:prstGeom prst="rect">
            <a:avLst/>
          </a:prstGeom>
          <a:noFill/>
        </p:spPr>
        <p:txBody>
          <a:bodyPr wrap="square" rtlCol="0">
            <a:spAutoFit/>
          </a:bodyPr>
          <a:lstStyle/>
          <a:p>
            <a:pPr algn="l"/>
            <a:r>
              <a:rPr lang="en-US" sz="1400" b="0" i="0" dirty="0">
                <a:solidFill>
                  <a:schemeClr val="tx2"/>
                </a:solidFill>
                <a:effectLst/>
                <a:latin typeface="Footlight MT Light" panose="0204060206030A020304" pitchFamily="18" charset="0"/>
              </a:rPr>
              <a:t>Since trees are added sequentially, boosting algorithms learn slowly. In statistical learning, models that learn slowly perform better.</a:t>
            </a:r>
          </a:p>
          <a:p>
            <a:pPr algn="l"/>
            <a:r>
              <a:rPr lang="en-US" sz="1400" b="0" i="0" dirty="0">
                <a:solidFill>
                  <a:schemeClr val="tx2"/>
                </a:solidFill>
                <a:effectLst/>
                <a:latin typeface="Footlight MT Light" panose="0204060206030A020304" pitchFamily="18" charset="0"/>
              </a:rPr>
              <a:t>A loss function is used to detect the residuals. For instance, mean squared error (MSE) can be used for a regression task and logarithmic loss (log loss) can be used for classification tasks. It is worth noting that existing trees in the model do not change when a new tree is added. The added decision tree fits the residuals from the current model.</a:t>
            </a:r>
          </a:p>
          <a:p>
            <a:pPr algn="l"/>
            <a:r>
              <a:rPr lang="en-US" sz="1400" b="1" i="0" dirty="0">
                <a:solidFill>
                  <a:schemeClr val="tx2"/>
                </a:solidFill>
                <a:effectLst/>
                <a:latin typeface="Footlight MT Light" panose="0204060206030A020304" pitchFamily="18" charset="0"/>
              </a:rPr>
              <a:t>Learning rate</a:t>
            </a:r>
            <a:r>
              <a:rPr lang="en-US" sz="1400" b="0" i="0" dirty="0">
                <a:solidFill>
                  <a:schemeClr val="tx2"/>
                </a:solidFill>
                <a:effectLst/>
                <a:latin typeface="Footlight MT Light" panose="0204060206030A020304" pitchFamily="18" charset="0"/>
              </a:rPr>
              <a:t> and </a:t>
            </a:r>
            <a:r>
              <a:rPr lang="en-US" sz="1400" dirty="0">
                <a:solidFill>
                  <a:schemeClr val="tx2"/>
                </a:solidFill>
                <a:latin typeface="Footlight MT Light" panose="0204060206030A020304" pitchFamily="18" charset="0"/>
              </a:rPr>
              <a:t>n-</a:t>
            </a:r>
            <a:r>
              <a:rPr lang="en-US" sz="1400" b="1" i="0" dirty="0">
                <a:solidFill>
                  <a:schemeClr val="tx2"/>
                </a:solidFill>
                <a:effectLst/>
                <a:latin typeface="Footlight MT Light" panose="0204060206030A020304" pitchFamily="18" charset="0"/>
              </a:rPr>
              <a:t>estimators</a:t>
            </a:r>
            <a:r>
              <a:rPr lang="en-US" sz="1400" b="0" i="0" dirty="0">
                <a:solidFill>
                  <a:schemeClr val="tx2"/>
                </a:solidFill>
                <a:effectLst/>
                <a:latin typeface="Footlight MT Light" panose="0204060206030A020304" pitchFamily="18" charset="0"/>
              </a:rPr>
              <a:t> are two critical hyperparameters for gradient boosting decision trees. Learning rate, denoted as α, simply means how fast the model learns. Each new tree modifies the overall model. The magnitude of the modification is controlled by learning rate. </a:t>
            </a:r>
            <a:r>
              <a:rPr lang="en-US" sz="1400" b="1" i="0" dirty="0">
                <a:solidFill>
                  <a:schemeClr val="tx2"/>
                </a:solidFill>
                <a:effectLst/>
                <a:latin typeface="Footlight MT Light" panose="0204060206030A020304" pitchFamily="18" charset="0"/>
              </a:rPr>
              <a:t>N-estimator</a:t>
            </a:r>
            <a:r>
              <a:rPr lang="en-US" sz="1400" b="0" i="0" dirty="0">
                <a:solidFill>
                  <a:schemeClr val="tx2"/>
                </a:solidFill>
                <a:effectLst/>
                <a:latin typeface="Footlight MT Light" panose="0204060206030A020304" pitchFamily="18" charset="0"/>
              </a:rPr>
              <a:t> is the number of trees used in the model. If the learning rate is low, we need more trees to train the model. However, we need to be very careful at selecting the number of trees. It creates a high risk of overfitting to use too many trees.</a:t>
            </a:r>
          </a:p>
          <a:p>
            <a:pPr algn="l"/>
            <a:r>
              <a:rPr lang="en-US" sz="1400" b="0" i="0" dirty="0">
                <a:solidFill>
                  <a:schemeClr val="tx2"/>
                </a:solidFill>
                <a:effectLst/>
                <a:latin typeface="Footlight MT Light" panose="0204060206030A020304" pitchFamily="18" charset="0"/>
              </a:rPr>
              <a:t>GBDT is very efficient on both classification and regression tasks and provides more accurate predictions compared to random forests. It can handle mixed type of features and no pre-processing is needed. GBDT requires careful tuning of hyperparameters in order to prevent the model from overfitting.</a:t>
            </a:r>
          </a:p>
          <a:p>
            <a:pPr algn="l"/>
            <a:r>
              <a:rPr lang="en-US" sz="1400" b="0" i="0" dirty="0">
                <a:solidFill>
                  <a:schemeClr val="tx2"/>
                </a:solidFill>
                <a:effectLst/>
                <a:latin typeface="Footlight MT Light" panose="0204060206030A020304" pitchFamily="18" charset="0"/>
              </a:rPr>
              <a:t>GBDT algorithm is so powerful that there are many upgraded versions of it have been implemented such as XGBOOST, Light GBM, Cat Boost.</a:t>
            </a:r>
            <a:r>
              <a:rPr lang="en-US" sz="1400" b="1" i="0" dirty="0">
                <a:solidFill>
                  <a:schemeClr val="tx2"/>
                </a:solidFill>
                <a:effectLst/>
                <a:latin typeface="Footlight MT Light" panose="0204060206030A020304" pitchFamily="18" charset="0"/>
              </a:rPr>
              <a:t> </a:t>
            </a:r>
          </a:p>
          <a:p>
            <a:pPr algn="l"/>
            <a:r>
              <a:rPr lang="en-US" b="1" i="0" dirty="0">
                <a:solidFill>
                  <a:schemeClr val="tx2"/>
                </a:solidFill>
                <a:effectLst/>
                <a:latin typeface="Footlight MT Light" panose="0204060206030A020304" pitchFamily="18" charset="0"/>
              </a:rPr>
              <a:t>Note on overfitting:</a:t>
            </a:r>
            <a:endParaRPr lang="en-US" b="0" i="0" dirty="0">
              <a:solidFill>
                <a:schemeClr val="tx2"/>
              </a:solidFill>
              <a:effectLst/>
              <a:latin typeface="Footlight MT Light" panose="0204060206030A020304" pitchFamily="18" charset="0"/>
            </a:endParaRPr>
          </a:p>
          <a:p>
            <a:pPr algn="l"/>
            <a:r>
              <a:rPr lang="en-US" sz="1400" b="0" i="0" dirty="0">
                <a:solidFill>
                  <a:schemeClr val="tx2"/>
                </a:solidFill>
                <a:effectLst/>
                <a:latin typeface="Footlight MT Light" panose="0204060206030A020304" pitchFamily="18" charset="0"/>
              </a:rPr>
              <a:t>One key difference between random forests and gradient boosting decision trees is the number of trees used in the model. Increasing the number of trees in random forests does not cause overfitting. After some point, the accuracy of the model does not increase by adding more trees but it is also not negatively effected by adding excessive trees. You still do not want to add unnecessary amount of trees due to computational reasons but there is no risk of overfitting associated with the number of trees in random forests.</a:t>
            </a:r>
          </a:p>
          <a:p>
            <a:pPr algn="l"/>
            <a:r>
              <a:rPr lang="en-US" sz="1400" b="0" i="0" dirty="0">
                <a:solidFill>
                  <a:schemeClr val="tx2"/>
                </a:solidFill>
                <a:effectLst/>
                <a:latin typeface="Footlight MT Light" panose="0204060206030A020304" pitchFamily="18" charset="0"/>
              </a:rPr>
              <a:t>However, the number of trees in gradient boosting decision trees is very critical in terms of overfitting. Adding too many trees will cause overfitting so it is important to stop adding trees at some point.</a:t>
            </a:r>
          </a:p>
          <a:p>
            <a:endParaRPr lang="en-IN" sz="1400" dirty="0">
              <a:solidFill>
                <a:schemeClr val="tx2"/>
              </a:solidFill>
              <a:latin typeface="Footlight MT Light" panose="0204060206030A020304" pitchFamily="18" charset="0"/>
            </a:endParaRPr>
          </a:p>
        </p:txBody>
      </p:sp>
      <p:sp>
        <p:nvSpPr>
          <p:cNvPr id="8" name="Freeform: Shape 7">
            <a:extLst>
              <a:ext uri="{FF2B5EF4-FFF2-40B4-BE49-F238E27FC236}">
                <a16:creationId xmlns:a16="http://schemas.microsoft.com/office/drawing/2014/main" id="{10D6F4C7-C0E2-4A72-992B-B5B11E5CB143}"/>
              </a:ext>
            </a:extLst>
          </p:cNvPr>
          <p:cNvSpPr/>
          <p:nvPr/>
        </p:nvSpPr>
        <p:spPr>
          <a:xfrm>
            <a:off x="2116745" y="3715635"/>
            <a:ext cx="1914045" cy="3047023"/>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6"/>
          </a:solidFill>
          <a:ln w="1698" cap="flat">
            <a:noFill/>
            <a:prstDash val="solid"/>
            <a:miter/>
          </a:ln>
        </p:spPr>
        <p:txBody>
          <a:bodyPr rtlCol="0" anchor="ctr"/>
          <a:lstStyle/>
          <a:p>
            <a:endParaRPr lang="en-US"/>
          </a:p>
        </p:txBody>
      </p:sp>
    </p:spTree>
    <p:extLst>
      <p:ext uri="{BB962C8B-B14F-4D97-AF65-F5344CB8AC3E}">
        <p14:creationId xmlns:p14="http://schemas.microsoft.com/office/powerpoint/2010/main" val="275678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AA20BA9-98DE-4F70-A70A-5D79F2E4FC6B}"/>
              </a:ext>
            </a:extLst>
          </p:cNvPr>
          <p:cNvSpPr>
            <a:spLocks noGrp="1"/>
          </p:cNvSpPr>
          <p:nvPr>
            <p:ph type="pic" sz="quarter" idx="14"/>
          </p:nvPr>
        </p:nvSpPr>
        <p:spPr/>
      </p:sp>
      <p:pic>
        <p:nvPicPr>
          <p:cNvPr id="4" name="Picture 3">
            <a:extLst>
              <a:ext uri="{FF2B5EF4-FFF2-40B4-BE49-F238E27FC236}">
                <a16:creationId xmlns:a16="http://schemas.microsoft.com/office/drawing/2014/main" id="{022550F2-F1A8-440A-818B-C66EFFBF2443}"/>
              </a:ext>
            </a:extLst>
          </p:cNvPr>
          <p:cNvPicPr>
            <a:picLocks noChangeAspect="1"/>
          </p:cNvPicPr>
          <p:nvPr/>
        </p:nvPicPr>
        <p:blipFill>
          <a:blip r:embed="rId2"/>
          <a:stretch>
            <a:fillRect/>
          </a:stretch>
        </p:blipFill>
        <p:spPr>
          <a:xfrm>
            <a:off x="0" y="1043740"/>
            <a:ext cx="8700117" cy="5215631"/>
          </a:xfrm>
          <a:prstGeom prst="rect">
            <a:avLst/>
          </a:prstGeom>
        </p:spPr>
      </p:pic>
      <p:sp>
        <p:nvSpPr>
          <p:cNvPr id="6" name="TextBox 5">
            <a:extLst>
              <a:ext uri="{FF2B5EF4-FFF2-40B4-BE49-F238E27FC236}">
                <a16:creationId xmlns:a16="http://schemas.microsoft.com/office/drawing/2014/main" id="{391D1657-2A52-49F4-8E3F-39FC8F8F61D3}"/>
              </a:ext>
            </a:extLst>
          </p:cNvPr>
          <p:cNvSpPr txBox="1"/>
          <p:nvPr/>
        </p:nvSpPr>
        <p:spPr>
          <a:xfrm>
            <a:off x="1784411" y="643630"/>
            <a:ext cx="3249228" cy="400110"/>
          </a:xfrm>
          <a:prstGeom prst="rect">
            <a:avLst/>
          </a:prstGeom>
          <a:noFill/>
        </p:spPr>
        <p:txBody>
          <a:bodyPr wrap="square" rtlCol="0">
            <a:spAutoFit/>
          </a:bodyPr>
          <a:lstStyle/>
          <a:p>
            <a:r>
              <a:rPr lang="en-US" sz="2000" dirty="0">
                <a:solidFill>
                  <a:schemeClr val="tx2"/>
                </a:solidFill>
                <a:latin typeface="Footlight MT Light" panose="0204060206030A020304" pitchFamily="18" charset="0"/>
              </a:rPr>
              <a:t>How it works?</a:t>
            </a:r>
            <a:endParaRPr lang="en-IN" sz="2000" dirty="0">
              <a:solidFill>
                <a:schemeClr val="tx2"/>
              </a:solidFill>
              <a:latin typeface="Footlight MT Light" panose="0204060206030A020304" pitchFamily="18" charset="0"/>
            </a:endParaRPr>
          </a:p>
        </p:txBody>
      </p:sp>
      <p:sp>
        <p:nvSpPr>
          <p:cNvPr id="7" name="TextBox 6">
            <a:extLst>
              <a:ext uri="{FF2B5EF4-FFF2-40B4-BE49-F238E27FC236}">
                <a16:creationId xmlns:a16="http://schemas.microsoft.com/office/drawing/2014/main" id="{97FF0350-555C-479A-B1AF-957E1CB02EA3}"/>
              </a:ext>
            </a:extLst>
          </p:cNvPr>
          <p:cNvSpPr txBox="1"/>
          <p:nvPr/>
        </p:nvSpPr>
        <p:spPr>
          <a:xfrm>
            <a:off x="6287377" y="4693453"/>
            <a:ext cx="5619564" cy="1754326"/>
          </a:xfrm>
          <a:prstGeom prst="rect">
            <a:avLst/>
          </a:prstGeom>
          <a:solidFill>
            <a:schemeClr val="accent1">
              <a:lumMod val="60000"/>
              <a:lumOff val="40000"/>
            </a:schemeClr>
          </a:solidFill>
        </p:spPr>
        <p:txBody>
          <a:bodyPr wrap="square" rtlCol="0">
            <a:spAutoFit/>
          </a:bodyPr>
          <a:lstStyle/>
          <a:p>
            <a:r>
              <a:rPr lang="en-US" sz="1200" i="0" dirty="0">
                <a:solidFill>
                  <a:schemeClr val="tx2"/>
                </a:solidFill>
                <a:effectLst/>
                <a:latin typeface="Footlight MT Light" panose="0204060206030A020304" pitchFamily="18" charset="0"/>
              </a:rPr>
              <a:t>Step 1: Calculate the average of the target label</a:t>
            </a:r>
          </a:p>
          <a:p>
            <a:pPr algn="l"/>
            <a:r>
              <a:rPr lang="en-US" sz="1200" i="0" dirty="0">
                <a:solidFill>
                  <a:schemeClr val="tx2"/>
                </a:solidFill>
                <a:effectLst/>
                <a:latin typeface="Footlight MT Light" panose="0204060206030A020304" pitchFamily="18" charset="0"/>
              </a:rPr>
              <a:t>Step 2: Calculate the residuals</a:t>
            </a:r>
          </a:p>
          <a:p>
            <a:r>
              <a:rPr lang="en-US" sz="1200" i="0" dirty="0">
                <a:solidFill>
                  <a:schemeClr val="tx2"/>
                </a:solidFill>
                <a:effectLst/>
                <a:latin typeface="Footlight MT Light" panose="0204060206030A020304" pitchFamily="18" charset="0"/>
              </a:rPr>
              <a:t>Step 3: Construct a decision tree</a:t>
            </a:r>
          </a:p>
          <a:p>
            <a:r>
              <a:rPr lang="en-US" sz="1200" i="0" dirty="0">
                <a:solidFill>
                  <a:schemeClr val="tx2"/>
                </a:solidFill>
                <a:effectLst/>
                <a:latin typeface="Footlight MT Light" panose="0204060206030A020304" pitchFamily="18" charset="0"/>
              </a:rPr>
              <a:t>Step 4: Predict the target label using all of the trees within the ensemble</a:t>
            </a:r>
          </a:p>
          <a:p>
            <a:r>
              <a:rPr lang="en-US" sz="1200" i="0" dirty="0">
                <a:solidFill>
                  <a:schemeClr val="tx2"/>
                </a:solidFill>
                <a:effectLst/>
                <a:latin typeface="Footlight MT Light" panose="0204060206030A020304" pitchFamily="18" charset="0"/>
              </a:rPr>
              <a:t>Step 5: Compute the new residuals</a:t>
            </a:r>
          </a:p>
          <a:p>
            <a:r>
              <a:rPr lang="en-US" sz="1200" i="0" dirty="0">
                <a:solidFill>
                  <a:schemeClr val="tx2"/>
                </a:solidFill>
                <a:effectLst/>
                <a:latin typeface="Footlight MT Light" panose="0204060206030A020304" pitchFamily="18" charset="0"/>
              </a:rPr>
              <a:t>Step 6: Repeat steps 3 to 5 until the number of iterations matches the number specified by the hyperparameter (i.e. number of estimators)</a:t>
            </a:r>
          </a:p>
          <a:p>
            <a:r>
              <a:rPr lang="en-US" sz="1200" i="0" dirty="0">
                <a:solidFill>
                  <a:schemeClr val="tx2"/>
                </a:solidFill>
                <a:effectLst/>
                <a:latin typeface="Footlight MT Light" panose="0204060206030A020304" pitchFamily="18" charset="0"/>
              </a:rPr>
              <a:t>Step 7: Once trained, use all of the trees in the ensemble to make a final prediction as to the value of the target variable</a:t>
            </a:r>
          </a:p>
        </p:txBody>
      </p:sp>
      <p:sp>
        <p:nvSpPr>
          <p:cNvPr id="14" name="TextBox 13">
            <a:extLst>
              <a:ext uri="{FF2B5EF4-FFF2-40B4-BE49-F238E27FC236}">
                <a16:creationId xmlns:a16="http://schemas.microsoft.com/office/drawing/2014/main" id="{5E76B481-E320-4E46-B0AC-76894CF001A4}"/>
              </a:ext>
            </a:extLst>
          </p:cNvPr>
          <p:cNvSpPr txBox="1"/>
          <p:nvPr/>
        </p:nvSpPr>
        <p:spPr>
          <a:xfrm>
            <a:off x="6287377" y="410221"/>
            <a:ext cx="5754757" cy="3046988"/>
          </a:xfrm>
          <a:prstGeom prst="rect">
            <a:avLst/>
          </a:prstGeom>
          <a:solidFill>
            <a:schemeClr val="accent2">
              <a:lumMod val="40000"/>
              <a:lumOff val="60000"/>
            </a:schemeClr>
          </a:solidFill>
        </p:spPr>
        <p:txBody>
          <a:bodyPr wrap="square" rtlCol="0">
            <a:spAutoFit/>
          </a:bodyPr>
          <a:lstStyle/>
          <a:p>
            <a:r>
              <a:rPr lang="en-IN" sz="1200" b="0" i="0" dirty="0">
                <a:solidFill>
                  <a:srgbClr val="292929"/>
                </a:solidFill>
                <a:effectLst/>
                <a:latin typeface="Footlight MT Light" panose="0204060206030A020304" pitchFamily="18" charset="0"/>
              </a:rPr>
              <a:t>from </a:t>
            </a:r>
            <a:r>
              <a:rPr lang="en-IN" sz="1200" b="0" i="0" dirty="0" err="1">
                <a:solidFill>
                  <a:srgbClr val="292929"/>
                </a:solidFill>
                <a:effectLst/>
                <a:latin typeface="Footlight MT Light" panose="0204060206030A020304" pitchFamily="18" charset="0"/>
              </a:rPr>
              <a:t>sklearn.ensemble</a:t>
            </a:r>
            <a:r>
              <a:rPr lang="en-IN" sz="1200" b="0" i="0" dirty="0">
                <a:solidFill>
                  <a:srgbClr val="292929"/>
                </a:solidFill>
                <a:effectLst/>
                <a:latin typeface="Footlight MT Light" panose="0204060206030A020304" pitchFamily="18" charset="0"/>
              </a:rPr>
              <a:t> import </a:t>
            </a:r>
            <a:r>
              <a:rPr lang="en-IN" sz="1200" b="0" i="0" dirty="0" err="1">
                <a:solidFill>
                  <a:srgbClr val="292929"/>
                </a:solidFill>
                <a:effectLst/>
                <a:latin typeface="Footlight MT Light" panose="0204060206030A020304" pitchFamily="18" charset="0"/>
              </a:rPr>
              <a:t>GradientBoostingRegressor</a:t>
            </a:r>
            <a:br>
              <a:rPr lang="en-IN" sz="1200" dirty="0">
                <a:latin typeface="Footlight MT Light" panose="0204060206030A020304" pitchFamily="18" charset="0"/>
              </a:rPr>
            </a:br>
            <a:r>
              <a:rPr lang="en-IN" sz="1200" b="0" i="0" dirty="0">
                <a:solidFill>
                  <a:srgbClr val="292929"/>
                </a:solidFill>
                <a:effectLst/>
                <a:latin typeface="Footlight MT Light" panose="0204060206030A020304" pitchFamily="18" charset="0"/>
              </a:rPr>
              <a:t>import </a:t>
            </a:r>
            <a:r>
              <a:rPr lang="en-IN" sz="1200" b="0" i="0" dirty="0" err="1">
                <a:solidFill>
                  <a:srgbClr val="292929"/>
                </a:solidFill>
                <a:effectLst/>
                <a:latin typeface="Footlight MT Light" panose="0204060206030A020304" pitchFamily="18" charset="0"/>
              </a:rPr>
              <a:t>numpy</a:t>
            </a:r>
            <a:r>
              <a:rPr lang="en-IN" sz="1200" b="0" i="0" dirty="0">
                <a:solidFill>
                  <a:srgbClr val="292929"/>
                </a:solidFill>
                <a:effectLst/>
                <a:latin typeface="Footlight MT Light" panose="0204060206030A020304" pitchFamily="18" charset="0"/>
              </a:rPr>
              <a:t> as np</a:t>
            </a:r>
            <a:br>
              <a:rPr lang="en-IN" sz="1200" dirty="0">
                <a:latin typeface="Footlight MT Light" panose="0204060206030A020304" pitchFamily="18" charset="0"/>
              </a:rPr>
            </a:br>
            <a:r>
              <a:rPr lang="en-IN" sz="1200" b="0" i="0" dirty="0">
                <a:solidFill>
                  <a:srgbClr val="292929"/>
                </a:solidFill>
                <a:effectLst/>
                <a:latin typeface="Footlight MT Light" panose="0204060206030A020304" pitchFamily="18" charset="0"/>
              </a:rPr>
              <a:t>import pandas as pd</a:t>
            </a:r>
            <a:br>
              <a:rPr lang="en-IN" sz="1200" dirty="0">
                <a:latin typeface="Footlight MT Light" panose="0204060206030A020304" pitchFamily="18" charset="0"/>
              </a:rPr>
            </a:br>
            <a:r>
              <a:rPr lang="en-IN" sz="1200" b="0" i="0" dirty="0">
                <a:solidFill>
                  <a:srgbClr val="292929"/>
                </a:solidFill>
                <a:effectLst/>
                <a:latin typeface="Footlight MT Light" panose="0204060206030A020304" pitchFamily="18" charset="0"/>
              </a:rPr>
              <a:t>from </a:t>
            </a:r>
            <a:r>
              <a:rPr lang="en-IN" sz="1200" b="0" i="0" dirty="0" err="1">
                <a:solidFill>
                  <a:srgbClr val="292929"/>
                </a:solidFill>
                <a:effectLst/>
                <a:latin typeface="Footlight MT Light" panose="0204060206030A020304" pitchFamily="18" charset="0"/>
              </a:rPr>
              <a:t>sklearn.model_selection</a:t>
            </a:r>
            <a:r>
              <a:rPr lang="en-IN" sz="1200" b="0" i="0" dirty="0">
                <a:solidFill>
                  <a:srgbClr val="292929"/>
                </a:solidFill>
                <a:effectLst/>
                <a:latin typeface="Footlight MT Light" panose="0204060206030A020304" pitchFamily="18" charset="0"/>
              </a:rPr>
              <a:t> import </a:t>
            </a:r>
            <a:r>
              <a:rPr lang="en-IN" sz="1200" b="0" i="0" dirty="0" err="1">
                <a:solidFill>
                  <a:srgbClr val="292929"/>
                </a:solidFill>
                <a:effectLst/>
                <a:latin typeface="Footlight MT Light" panose="0204060206030A020304" pitchFamily="18" charset="0"/>
              </a:rPr>
              <a:t>train_test_split</a:t>
            </a:r>
            <a:br>
              <a:rPr lang="en-IN" sz="1200" dirty="0">
                <a:latin typeface="Footlight MT Light" panose="0204060206030A020304" pitchFamily="18" charset="0"/>
              </a:rPr>
            </a:br>
            <a:r>
              <a:rPr lang="en-IN" sz="1200" b="0" i="0" dirty="0">
                <a:solidFill>
                  <a:srgbClr val="292929"/>
                </a:solidFill>
                <a:effectLst/>
                <a:latin typeface="Footlight MT Light" panose="0204060206030A020304" pitchFamily="18" charset="0"/>
              </a:rPr>
              <a:t>from </a:t>
            </a:r>
            <a:r>
              <a:rPr lang="en-IN" sz="1200" b="0" i="0" dirty="0" err="1">
                <a:solidFill>
                  <a:srgbClr val="292929"/>
                </a:solidFill>
                <a:effectLst/>
                <a:latin typeface="Footlight MT Light" panose="0204060206030A020304" pitchFamily="18" charset="0"/>
              </a:rPr>
              <a:t>sklearn.metrics</a:t>
            </a:r>
            <a:r>
              <a:rPr lang="en-IN" sz="1200" b="0" i="0" dirty="0">
                <a:solidFill>
                  <a:srgbClr val="292929"/>
                </a:solidFill>
                <a:effectLst/>
                <a:latin typeface="Footlight MT Light" panose="0204060206030A020304" pitchFamily="18" charset="0"/>
              </a:rPr>
              <a:t> import </a:t>
            </a:r>
            <a:r>
              <a:rPr lang="en-IN" sz="1200" b="0" i="0" dirty="0" err="1">
                <a:solidFill>
                  <a:srgbClr val="292929"/>
                </a:solidFill>
                <a:effectLst/>
                <a:latin typeface="Footlight MT Light" panose="0204060206030A020304" pitchFamily="18" charset="0"/>
              </a:rPr>
              <a:t>mean_squared_error</a:t>
            </a:r>
            <a:br>
              <a:rPr lang="en-IN" sz="1200" dirty="0">
                <a:latin typeface="Footlight MT Light" panose="0204060206030A020304" pitchFamily="18" charset="0"/>
              </a:rPr>
            </a:br>
            <a:r>
              <a:rPr lang="en-IN" sz="1200" b="0" i="0" dirty="0">
                <a:solidFill>
                  <a:srgbClr val="292929"/>
                </a:solidFill>
                <a:effectLst/>
                <a:latin typeface="Footlight MT Light" panose="0204060206030A020304" pitchFamily="18" charset="0"/>
              </a:rPr>
              <a:t>from </a:t>
            </a:r>
            <a:r>
              <a:rPr lang="en-IN" sz="1200" b="0" i="0" dirty="0" err="1">
                <a:solidFill>
                  <a:srgbClr val="292929"/>
                </a:solidFill>
                <a:effectLst/>
                <a:latin typeface="Footlight MT Light" panose="0204060206030A020304" pitchFamily="18" charset="0"/>
              </a:rPr>
              <a:t>sklearn.datasets</a:t>
            </a:r>
            <a:r>
              <a:rPr lang="en-IN" sz="1200" b="0" i="0" dirty="0">
                <a:solidFill>
                  <a:srgbClr val="292929"/>
                </a:solidFill>
                <a:effectLst/>
                <a:latin typeface="Footlight MT Light" panose="0204060206030A020304" pitchFamily="18" charset="0"/>
              </a:rPr>
              <a:t> import </a:t>
            </a:r>
            <a:r>
              <a:rPr lang="en-IN" sz="1200" b="0" i="0" dirty="0" err="1">
                <a:solidFill>
                  <a:srgbClr val="292929"/>
                </a:solidFill>
                <a:effectLst/>
                <a:latin typeface="Footlight MT Light" panose="0204060206030A020304" pitchFamily="18" charset="0"/>
              </a:rPr>
              <a:t>load_boston</a:t>
            </a:r>
            <a:br>
              <a:rPr lang="en-IN" sz="1200" dirty="0">
                <a:latin typeface="Footlight MT Light" panose="0204060206030A020304" pitchFamily="18" charset="0"/>
              </a:rPr>
            </a:br>
            <a:r>
              <a:rPr lang="en-IN" sz="1200" b="0" i="0" dirty="0">
                <a:solidFill>
                  <a:srgbClr val="292929"/>
                </a:solidFill>
                <a:effectLst/>
                <a:latin typeface="Footlight MT Light" panose="0204060206030A020304" pitchFamily="18" charset="0"/>
              </a:rPr>
              <a:t>from </a:t>
            </a:r>
            <a:r>
              <a:rPr lang="en-IN" sz="1200" b="0" i="0" dirty="0" err="1">
                <a:solidFill>
                  <a:srgbClr val="292929"/>
                </a:solidFill>
                <a:effectLst/>
                <a:latin typeface="Footlight MT Light" panose="0204060206030A020304" pitchFamily="18" charset="0"/>
              </a:rPr>
              <a:t>sklearn.metrics</a:t>
            </a:r>
            <a:r>
              <a:rPr lang="en-IN" sz="1200" b="0" i="0" dirty="0">
                <a:solidFill>
                  <a:srgbClr val="292929"/>
                </a:solidFill>
                <a:effectLst/>
                <a:latin typeface="Footlight MT Light" panose="0204060206030A020304" pitchFamily="18" charset="0"/>
              </a:rPr>
              <a:t> import </a:t>
            </a:r>
            <a:r>
              <a:rPr lang="en-IN" sz="1200" b="0" i="0" dirty="0" err="1">
                <a:solidFill>
                  <a:srgbClr val="292929"/>
                </a:solidFill>
                <a:effectLst/>
                <a:latin typeface="Footlight MT Light" panose="0204060206030A020304" pitchFamily="18" charset="0"/>
              </a:rPr>
              <a:t>mean_absolute_error</a:t>
            </a:r>
            <a:endParaRPr lang="en-IN" sz="1200" b="0" i="0" dirty="0">
              <a:solidFill>
                <a:srgbClr val="292929"/>
              </a:solidFill>
              <a:effectLst/>
              <a:latin typeface="Footlight MT Light" panose="0204060206030A020304" pitchFamily="18" charset="0"/>
            </a:endParaRPr>
          </a:p>
          <a:p>
            <a:r>
              <a:rPr lang="en-IN" sz="1200" b="0" i="0" dirty="0" err="1">
                <a:solidFill>
                  <a:srgbClr val="292929"/>
                </a:solidFill>
                <a:effectLst/>
                <a:latin typeface="Menlo"/>
              </a:rPr>
              <a:t>boston</a:t>
            </a:r>
            <a:r>
              <a:rPr lang="en-IN" sz="1200" b="0" i="0" dirty="0">
                <a:solidFill>
                  <a:srgbClr val="292929"/>
                </a:solidFill>
                <a:effectLst/>
                <a:latin typeface="Menlo"/>
              </a:rPr>
              <a:t> = </a:t>
            </a:r>
            <a:r>
              <a:rPr lang="en-IN" sz="1200" b="0" i="0" dirty="0" err="1">
                <a:solidFill>
                  <a:srgbClr val="292929"/>
                </a:solidFill>
                <a:effectLst/>
                <a:latin typeface="Menlo"/>
              </a:rPr>
              <a:t>load_boston</a:t>
            </a:r>
            <a:r>
              <a:rPr lang="en-IN" sz="1200" b="0" i="0" dirty="0">
                <a:solidFill>
                  <a:srgbClr val="292929"/>
                </a:solidFill>
                <a:effectLst/>
                <a:latin typeface="Menlo"/>
              </a:rPr>
              <a:t>()</a:t>
            </a:r>
            <a:br>
              <a:rPr lang="en-IN" sz="1200" dirty="0"/>
            </a:br>
            <a:r>
              <a:rPr lang="en-IN" sz="1200" b="0" i="0" dirty="0">
                <a:solidFill>
                  <a:srgbClr val="292929"/>
                </a:solidFill>
                <a:effectLst/>
                <a:latin typeface="Menlo"/>
              </a:rPr>
              <a:t>X = </a:t>
            </a:r>
            <a:r>
              <a:rPr lang="en-IN" sz="1200" b="0" i="0" dirty="0" err="1">
                <a:solidFill>
                  <a:srgbClr val="292929"/>
                </a:solidFill>
                <a:effectLst/>
                <a:latin typeface="Menlo"/>
              </a:rPr>
              <a:t>pd.DataFrame</a:t>
            </a:r>
            <a:r>
              <a:rPr lang="en-IN" sz="1200" b="0" i="0" dirty="0">
                <a:solidFill>
                  <a:srgbClr val="292929"/>
                </a:solidFill>
                <a:effectLst/>
                <a:latin typeface="Menlo"/>
              </a:rPr>
              <a:t>(</a:t>
            </a:r>
            <a:r>
              <a:rPr lang="en-IN" sz="1200" b="0" i="0" dirty="0" err="1">
                <a:solidFill>
                  <a:srgbClr val="292929"/>
                </a:solidFill>
                <a:effectLst/>
                <a:latin typeface="Menlo"/>
              </a:rPr>
              <a:t>boston.data</a:t>
            </a:r>
            <a:r>
              <a:rPr lang="en-IN" sz="1200" b="0" i="0" dirty="0">
                <a:solidFill>
                  <a:srgbClr val="292929"/>
                </a:solidFill>
                <a:effectLst/>
                <a:latin typeface="Menlo"/>
              </a:rPr>
              <a:t>, columns=</a:t>
            </a:r>
            <a:r>
              <a:rPr lang="en-IN" sz="1200" b="0" i="0" dirty="0" err="1">
                <a:solidFill>
                  <a:srgbClr val="292929"/>
                </a:solidFill>
                <a:effectLst/>
                <a:latin typeface="Menlo"/>
              </a:rPr>
              <a:t>boston.feature_names</a:t>
            </a:r>
            <a:r>
              <a:rPr lang="en-IN" sz="1200" b="0" i="0" dirty="0">
                <a:solidFill>
                  <a:srgbClr val="292929"/>
                </a:solidFill>
                <a:effectLst/>
                <a:latin typeface="Menlo"/>
              </a:rPr>
              <a:t>)</a:t>
            </a:r>
            <a:br>
              <a:rPr lang="en-IN" sz="1200" dirty="0"/>
            </a:br>
            <a:r>
              <a:rPr lang="en-IN" sz="1200" b="0" i="0" dirty="0">
                <a:solidFill>
                  <a:srgbClr val="292929"/>
                </a:solidFill>
                <a:effectLst/>
                <a:latin typeface="Menlo"/>
              </a:rPr>
              <a:t>y = </a:t>
            </a:r>
            <a:r>
              <a:rPr lang="en-IN" sz="1200" b="0" i="0" dirty="0" err="1">
                <a:solidFill>
                  <a:srgbClr val="292929"/>
                </a:solidFill>
                <a:effectLst/>
                <a:latin typeface="Menlo"/>
              </a:rPr>
              <a:t>pd.Series</a:t>
            </a:r>
            <a:r>
              <a:rPr lang="en-IN" sz="1200" b="0" i="0" dirty="0">
                <a:solidFill>
                  <a:srgbClr val="292929"/>
                </a:solidFill>
                <a:effectLst/>
                <a:latin typeface="Menlo"/>
              </a:rPr>
              <a:t>(</a:t>
            </a:r>
            <a:r>
              <a:rPr lang="en-IN" sz="1200" b="0" i="0" dirty="0" err="1">
                <a:solidFill>
                  <a:srgbClr val="292929"/>
                </a:solidFill>
                <a:effectLst/>
                <a:latin typeface="Menlo"/>
              </a:rPr>
              <a:t>boston.target</a:t>
            </a:r>
            <a:r>
              <a:rPr lang="en-IN" sz="1200" b="0" i="0" dirty="0">
                <a:solidFill>
                  <a:srgbClr val="292929"/>
                </a:solidFill>
                <a:effectLst/>
                <a:latin typeface="Menlo"/>
              </a:rPr>
              <a:t>)</a:t>
            </a:r>
          </a:p>
          <a:p>
            <a:r>
              <a:rPr lang="fr-FR" sz="1200" b="0" i="0" dirty="0" err="1">
                <a:solidFill>
                  <a:srgbClr val="292929"/>
                </a:solidFill>
                <a:effectLst/>
                <a:latin typeface="Menlo"/>
              </a:rPr>
              <a:t>X_train</a:t>
            </a:r>
            <a:r>
              <a:rPr lang="fr-FR" sz="1200" b="0" i="0" dirty="0">
                <a:solidFill>
                  <a:srgbClr val="292929"/>
                </a:solidFill>
                <a:effectLst/>
                <a:latin typeface="Menlo"/>
              </a:rPr>
              <a:t>, </a:t>
            </a:r>
            <a:r>
              <a:rPr lang="fr-FR" sz="1200" b="0" i="0" dirty="0" err="1">
                <a:solidFill>
                  <a:srgbClr val="292929"/>
                </a:solidFill>
                <a:effectLst/>
                <a:latin typeface="Menlo"/>
              </a:rPr>
              <a:t>X_test</a:t>
            </a:r>
            <a:r>
              <a:rPr lang="fr-FR" sz="1200" b="0" i="0" dirty="0">
                <a:solidFill>
                  <a:srgbClr val="292929"/>
                </a:solidFill>
                <a:effectLst/>
                <a:latin typeface="Menlo"/>
              </a:rPr>
              <a:t>, </a:t>
            </a:r>
            <a:r>
              <a:rPr lang="fr-FR" sz="1200" b="0" i="0" dirty="0" err="1">
                <a:solidFill>
                  <a:srgbClr val="292929"/>
                </a:solidFill>
                <a:effectLst/>
                <a:latin typeface="Menlo"/>
              </a:rPr>
              <a:t>y_train</a:t>
            </a:r>
            <a:r>
              <a:rPr lang="fr-FR" sz="1200" b="0" i="0" dirty="0">
                <a:solidFill>
                  <a:srgbClr val="292929"/>
                </a:solidFill>
                <a:effectLst/>
                <a:latin typeface="Menlo"/>
              </a:rPr>
              <a:t>, </a:t>
            </a:r>
            <a:r>
              <a:rPr lang="fr-FR" sz="1200" b="0" i="0" dirty="0" err="1">
                <a:solidFill>
                  <a:srgbClr val="292929"/>
                </a:solidFill>
                <a:effectLst/>
                <a:latin typeface="Menlo"/>
              </a:rPr>
              <a:t>y_test</a:t>
            </a:r>
            <a:r>
              <a:rPr lang="fr-FR" sz="1200" b="0" i="0" dirty="0">
                <a:solidFill>
                  <a:srgbClr val="292929"/>
                </a:solidFill>
                <a:effectLst/>
                <a:latin typeface="Menlo"/>
              </a:rPr>
              <a:t> = </a:t>
            </a:r>
            <a:r>
              <a:rPr lang="fr-FR" sz="1200" b="0" i="0" dirty="0" err="1">
                <a:solidFill>
                  <a:srgbClr val="292929"/>
                </a:solidFill>
                <a:effectLst/>
                <a:latin typeface="Menlo"/>
              </a:rPr>
              <a:t>train_test_split</a:t>
            </a:r>
            <a:r>
              <a:rPr lang="fr-FR" sz="1200" b="0" i="0" dirty="0">
                <a:solidFill>
                  <a:srgbClr val="292929"/>
                </a:solidFill>
                <a:effectLst/>
                <a:latin typeface="Menlo"/>
              </a:rPr>
              <a:t>(X, y)</a:t>
            </a:r>
            <a:endParaRPr lang="en-IN" sz="1200" dirty="0">
              <a:solidFill>
                <a:srgbClr val="292929"/>
              </a:solidFill>
              <a:latin typeface="Menlo"/>
            </a:endParaRPr>
          </a:p>
          <a:p>
            <a:r>
              <a:rPr lang="en-IN" sz="1200" b="0" i="0" dirty="0">
                <a:solidFill>
                  <a:srgbClr val="292929"/>
                </a:solidFill>
                <a:effectLst/>
                <a:latin typeface="Menlo"/>
              </a:rPr>
              <a:t>regressor = </a:t>
            </a:r>
            <a:r>
              <a:rPr lang="en-IN" sz="1200" b="0" i="0" dirty="0" err="1">
                <a:solidFill>
                  <a:srgbClr val="292929"/>
                </a:solidFill>
                <a:effectLst/>
                <a:latin typeface="Menlo"/>
              </a:rPr>
              <a:t>GradientBoostingRegressor</a:t>
            </a:r>
            <a:r>
              <a:rPr lang="en-IN" sz="1200" b="0" i="0" dirty="0">
                <a:solidFill>
                  <a:srgbClr val="292929"/>
                </a:solidFill>
                <a:effectLst/>
                <a:latin typeface="Menlo"/>
              </a:rPr>
              <a:t>(</a:t>
            </a:r>
            <a:br>
              <a:rPr lang="en-IN" sz="1200" dirty="0"/>
            </a:br>
            <a:r>
              <a:rPr lang="en-IN" sz="1200" b="0" i="0" dirty="0" err="1">
                <a:solidFill>
                  <a:srgbClr val="292929"/>
                </a:solidFill>
                <a:effectLst/>
                <a:latin typeface="Menlo"/>
              </a:rPr>
              <a:t>max_depth</a:t>
            </a:r>
            <a:r>
              <a:rPr lang="en-IN" sz="1200" b="0" i="0" dirty="0">
                <a:solidFill>
                  <a:srgbClr val="292929"/>
                </a:solidFill>
                <a:effectLst/>
                <a:latin typeface="Menlo"/>
              </a:rPr>
              <a:t>=2,</a:t>
            </a:r>
            <a:br>
              <a:rPr lang="en-IN" sz="1200" dirty="0"/>
            </a:br>
            <a:r>
              <a:rPr lang="en-IN" sz="1200" b="0" i="0" dirty="0" err="1">
                <a:solidFill>
                  <a:srgbClr val="292929"/>
                </a:solidFill>
                <a:effectLst/>
                <a:latin typeface="Menlo"/>
              </a:rPr>
              <a:t>n_estimators</a:t>
            </a:r>
            <a:r>
              <a:rPr lang="en-IN" sz="1200" b="0" i="0" dirty="0">
                <a:solidFill>
                  <a:srgbClr val="292929"/>
                </a:solidFill>
                <a:effectLst/>
                <a:latin typeface="Menlo"/>
              </a:rPr>
              <a:t>=3,</a:t>
            </a:r>
            <a:br>
              <a:rPr lang="en-IN" sz="1200" dirty="0"/>
            </a:br>
            <a:r>
              <a:rPr lang="en-IN" sz="1200" b="0" i="0" dirty="0" err="1">
                <a:solidFill>
                  <a:srgbClr val="292929"/>
                </a:solidFill>
                <a:effectLst/>
                <a:latin typeface="Menlo"/>
              </a:rPr>
              <a:t>learning_rate</a:t>
            </a:r>
            <a:r>
              <a:rPr lang="en-IN" sz="1200" b="0" i="0" dirty="0">
                <a:solidFill>
                  <a:srgbClr val="292929"/>
                </a:solidFill>
                <a:effectLst/>
                <a:latin typeface="Menlo"/>
              </a:rPr>
              <a:t>=1.0</a:t>
            </a:r>
            <a:br>
              <a:rPr lang="en-IN" sz="1200" dirty="0"/>
            </a:br>
            <a:r>
              <a:rPr lang="en-IN" sz="1200" b="0" i="0" dirty="0">
                <a:solidFill>
                  <a:srgbClr val="292929"/>
                </a:solidFill>
                <a:effectLst/>
                <a:latin typeface="Menlo"/>
              </a:rPr>
              <a:t>)</a:t>
            </a:r>
            <a:r>
              <a:rPr lang="en-IN" sz="1200" b="0" i="0" dirty="0" err="1">
                <a:solidFill>
                  <a:srgbClr val="292929"/>
                </a:solidFill>
                <a:effectLst/>
                <a:latin typeface="Menlo"/>
              </a:rPr>
              <a:t>regressor.fit</a:t>
            </a:r>
            <a:r>
              <a:rPr lang="en-IN" sz="1200" b="0" i="0" dirty="0">
                <a:solidFill>
                  <a:srgbClr val="292929"/>
                </a:solidFill>
                <a:effectLst/>
                <a:latin typeface="Menlo"/>
              </a:rPr>
              <a:t>(</a:t>
            </a:r>
            <a:r>
              <a:rPr lang="en-IN" sz="1200" b="0" i="0" dirty="0" err="1">
                <a:solidFill>
                  <a:srgbClr val="292929"/>
                </a:solidFill>
                <a:effectLst/>
                <a:latin typeface="Menlo"/>
              </a:rPr>
              <a:t>X_train</a:t>
            </a:r>
            <a:r>
              <a:rPr lang="en-IN" sz="1200" b="0" i="0" dirty="0">
                <a:solidFill>
                  <a:srgbClr val="292929"/>
                </a:solidFill>
                <a:effectLst/>
                <a:latin typeface="Menlo"/>
              </a:rPr>
              <a:t>, </a:t>
            </a:r>
            <a:r>
              <a:rPr lang="en-IN" sz="1200" b="0" i="0" dirty="0" err="1">
                <a:solidFill>
                  <a:srgbClr val="292929"/>
                </a:solidFill>
                <a:effectLst/>
                <a:latin typeface="Menlo"/>
              </a:rPr>
              <a:t>y_train</a:t>
            </a:r>
            <a:r>
              <a:rPr lang="en-IN" sz="1200" b="0" i="0" dirty="0">
                <a:solidFill>
                  <a:srgbClr val="292929"/>
                </a:solidFill>
                <a:effectLst/>
                <a:latin typeface="Menlo"/>
              </a:rPr>
              <a:t>)</a:t>
            </a:r>
          </a:p>
        </p:txBody>
      </p:sp>
      <p:cxnSp>
        <p:nvCxnSpPr>
          <p:cNvPr id="20" name="Straight Arrow Connector 19">
            <a:extLst>
              <a:ext uri="{FF2B5EF4-FFF2-40B4-BE49-F238E27FC236}">
                <a16:creationId xmlns:a16="http://schemas.microsoft.com/office/drawing/2014/main" id="{D2D8FC73-CD20-4B08-8EEA-6A6970FC64BF}"/>
              </a:ext>
            </a:extLst>
          </p:cNvPr>
          <p:cNvCxnSpPr/>
          <p:nvPr/>
        </p:nvCxnSpPr>
        <p:spPr>
          <a:xfrm>
            <a:off x="10014012" y="3338004"/>
            <a:ext cx="0" cy="13494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193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258F02-2613-4E92-9D4E-15E3C66F2B5A}"/>
              </a:ext>
            </a:extLst>
          </p:cNvPr>
          <p:cNvSpPr>
            <a:spLocks noGrp="1"/>
          </p:cNvSpPr>
          <p:nvPr>
            <p:ph type="body" sz="quarter" idx="10"/>
          </p:nvPr>
        </p:nvSpPr>
        <p:spPr>
          <a:xfrm>
            <a:off x="309401" y="628799"/>
            <a:ext cx="11573197" cy="724247"/>
          </a:xfrm>
        </p:spPr>
        <p:txBody>
          <a:bodyPr/>
          <a:lstStyle/>
          <a:p>
            <a:r>
              <a:rPr lang="en-US" altLang="ko-KR" sz="3600" b="1" dirty="0">
                <a:solidFill>
                  <a:schemeClr val="tx2"/>
                </a:solidFill>
                <a:latin typeface="Footlight MT Light" panose="0204060206030A020304" pitchFamily="18" charset="0"/>
                <a:cs typeface="Arial" pitchFamily="34" charset="0"/>
              </a:rPr>
              <a:t>Real time problems.</a:t>
            </a:r>
            <a:endParaRPr lang="ko-KR" altLang="en-US" sz="3600" b="1" dirty="0">
              <a:solidFill>
                <a:schemeClr val="tx2"/>
              </a:solidFill>
              <a:latin typeface="Footlight MT Light" panose="0204060206030A020304" pitchFamily="18" charset="0"/>
              <a:cs typeface="Arial" pitchFamily="34" charset="0"/>
            </a:endParaRPr>
          </a:p>
          <a:p>
            <a:endParaRPr lang="en-IN" sz="1100" dirty="0">
              <a:solidFill>
                <a:schemeClr val="tx2"/>
              </a:solidFill>
            </a:endParaRPr>
          </a:p>
        </p:txBody>
      </p:sp>
      <p:sp>
        <p:nvSpPr>
          <p:cNvPr id="5" name="TextBox 4">
            <a:extLst>
              <a:ext uri="{FF2B5EF4-FFF2-40B4-BE49-F238E27FC236}">
                <a16:creationId xmlns:a16="http://schemas.microsoft.com/office/drawing/2014/main" id="{BAD04417-6618-4193-B417-F8190ACA87FC}"/>
              </a:ext>
            </a:extLst>
          </p:cNvPr>
          <p:cNvSpPr txBox="1"/>
          <p:nvPr/>
        </p:nvSpPr>
        <p:spPr>
          <a:xfrm>
            <a:off x="3879541" y="1719302"/>
            <a:ext cx="7715343" cy="3785652"/>
          </a:xfrm>
          <a:prstGeom prst="rect">
            <a:avLst/>
          </a:prstGeom>
          <a:noFill/>
        </p:spPr>
        <p:txBody>
          <a:bodyPr wrap="square">
            <a:spAutoFit/>
          </a:bodyPr>
          <a:lstStyle/>
          <a:p>
            <a:r>
              <a:rPr lang="en-US" sz="1600" b="0" i="0" dirty="0">
                <a:solidFill>
                  <a:schemeClr val="tx2"/>
                </a:solidFill>
                <a:effectLst/>
                <a:latin typeface="Footlight MT Light" panose="0204060206030A020304" pitchFamily="18" charset="0"/>
              </a:rPr>
              <a:t>In this study, we analyze two mobile phone activity datasets to predict the future traffic of mobile base stations in urban areas. The predicted time series can be used to reflect the trend of human activity flow. Although common methods such as recurrent neural network and long short-term memory (LSTM) network often achieve a high precision, they have the short back of time-consuming. So, we present the improved gradient-boosted decision tree algorithm based on Kalman filter (GBDT-KF) due to the noise in the original time series, because the decrease in the performance of GBDT is usually caused by overfitting the noise in the signal. According to our experiments, although the RMSE of the predicted values of our GBDT-KF and the ground truth is only 12–14% worse than that of the LSTM model, the proposed GBDT-KF algorithm makes a trade-off between the precision and time complexity and achieves over 100-time training time reduction compared with the LSTM model. By implementing the result of our work, service providers could predict where and when a network congestion would happen; therefore, they could take actions ahead of time. Such applications are useful especially in the era of 5G.</a:t>
            </a:r>
            <a:endParaRPr lang="en-IN" sz="1600" dirty="0">
              <a:solidFill>
                <a:schemeClr val="tx2"/>
              </a:solidFill>
              <a:latin typeface="Footlight MT Light" panose="0204060206030A020304" pitchFamily="18" charset="0"/>
            </a:endParaRPr>
          </a:p>
        </p:txBody>
      </p:sp>
      <p:sp>
        <p:nvSpPr>
          <p:cNvPr id="7" name="Freeform: Shape 6">
            <a:extLst>
              <a:ext uri="{FF2B5EF4-FFF2-40B4-BE49-F238E27FC236}">
                <a16:creationId xmlns:a16="http://schemas.microsoft.com/office/drawing/2014/main" id="{5856C7CE-481E-4418-875D-8041F2863539}"/>
              </a:ext>
            </a:extLst>
          </p:cNvPr>
          <p:cNvSpPr/>
          <p:nvPr/>
        </p:nvSpPr>
        <p:spPr>
          <a:xfrm>
            <a:off x="2177214" y="2469374"/>
            <a:ext cx="1702327" cy="3035580"/>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5"/>
          </a:solidFill>
          <a:ln w="1698" cap="flat">
            <a:noFill/>
            <a:prstDash val="solid"/>
            <a:miter/>
          </a:ln>
        </p:spPr>
        <p:txBody>
          <a:bodyPr rtlCol="0" anchor="ctr"/>
          <a:lstStyle/>
          <a:p>
            <a:endParaRPr lang="en-US"/>
          </a:p>
        </p:txBody>
      </p:sp>
    </p:spTree>
    <p:extLst>
      <p:ext uri="{BB962C8B-B14F-4D97-AF65-F5344CB8AC3E}">
        <p14:creationId xmlns:p14="http://schemas.microsoft.com/office/powerpoint/2010/main" val="32789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CBDE5F-E8F0-463F-A4AF-E6E01B5257AD}"/>
              </a:ext>
            </a:extLst>
          </p:cNvPr>
          <p:cNvSpPr txBox="1"/>
          <p:nvPr/>
        </p:nvSpPr>
        <p:spPr>
          <a:xfrm>
            <a:off x="1748901" y="390617"/>
            <a:ext cx="7981025" cy="769441"/>
          </a:xfrm>
          <a:prstGeom prst="rect">
            <a:avLst/>
          </a:prstGeom>
          <a:noFill/>
        </p:spPr>
        <p:txBody>
          <a:bodyPr wrap="square" rtlCol="0">
            <a:spAutoFit/>
          </a:bodyPr>
          <a:lstStyle/>
          <a:p>
            <a:pPr algn="ctr"/>
            <a:r>
              <a:rPr lang="en-US" sz="4400" dirty="0">
                <a:solidFill>
                  <a:schemeClr val="bg1"/>
                </a:solidFill>
                <a:latin typeface="Footlight MT Light" panose="0204060206030A020304" pitchFamily="18" charset="0"/>
              </a:rPr>
              <a:t>Genetic algorithm</a:t>
            </a:r>
            <a:endParaRPr lang="en-IN" sz="4400" dirty="0">
              <a:solidFill>
                <a:schemeClr val="bg1"/>
              </a:solidFill>
              <a:latin typeface="Footlight MT Light" panose="0204060206030A020304" pitchFamily="18" charset="0"/>
            </a:endParaRPr>
          </a:p>
        </p:txBody>
      </p:sp>
      <p:sp>
        <p:nvSpPr>
          <p:cNvPr id="3" name="TextBox 2">
            <a:extLst>
              <a:ext uri="{FF2B5EF4-FFF2-40B4-BE49-F238E27FC236}">
                <a16:creationId xmlns:a16="http://schemas.microsoft.com/office/drawing/2014/main" id="{62404614-66AC-47E5-9B5B-85ABF4544D83}"/>
              </a:ext>
            </a:extLst>
          </p:cNvPr>
          <p:cNvSpPr txBox="1"/>
          <p:nvPr/>
        </p:nvSpPr>
        <p:spPr>
          <a:xfrm>
            <a:off x="754602" y="1384916"/>
            <a:ext cx="11354540" cy="5478423"/>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bg1"/>
                </a:solidFill>
                <a:effectLst/>
                <a:latin typeface="Footlight MT Light" panose="0204060206030A020304" pitchFamily="18" charset="0"/>
              </a:rPr>
              <a:t>In </a:t>
            </a:r>
            <a:r>
              <a:rPr lang="en-US" sz="1400" b="0" i="0" strike="noStrike" dirty="0">
                <a:solidFill>
                  <a:schemeClr val="bg1"/>
                </a:solidFill>
                <a:effectLst/>
                <a:latin typeface="Footlight MT Light" panose="0204060206030A020304" pitchFamily="18" charset="0"/>
              </a:rPr>
              <a:t>Computer science</a:t>
            </a:r>
            <a:r>
              <a:rPr lang="en-US" sz="1400" b="0" i="0" dirty="0">
                <a:solidFill>
                  <a:schemeClr val="bg1"/>
                </a:solidFill>
                <a:effectLst/>
                <a:latin typeface="Footlight MT Light" panose="0204060206030A020304" pitchFamily="18" charset="0"/>
              </a:rPr>
              <a:t> and </a:t>
            </a:r>
            <a:r>
              <a:rPr lang="en-US" sz="1400" b="0" i="0" strike="noStrike" dirty="0">
                <a:solidFill>
                  <a:schemeClr val="bg1"/>
                </a:solidFill>
                <a:effectLst/>
                <a:latin typeface="Footlight MT Light" panose="0204060206030A020304" pitchFamily="18" charset="0"/>
              </a:rPr>
              <a:t>Operation research</a:t>
            </a:r>
            <a:r>
              <a:rPr lang="en-US" sz="1400" b="0" i="0" dirty="0">
                <a:solidFill>
                  <a:schemeClr val="bg1"/>
                </a:solidFill>
                <a:effectLst/>
                <a:latin typeface="Footlight MT Light" panose="0204060206030A020304" pitchFamily="18" charset="0"/>
              </a:rPr>
              <a:t>, a </a:t>
            </a:r>
            <a:r>
              <a:rPr lang="en-US" sz="1400" b="1" i="0" dirty="0">
                <a:solidFill>
                  <a:schemeClr val="bg1"/>
                </a:solidFill>
                <a:effectLst/>
                <a:latin typeface="Footlight MT Light" panose="0204060206030A020304" pitchFamily="18" charset="0"/>
              </a:rPr>
              <a:t>genetic algorithm</a:t>
            </a:r>
            <a:r>
              <a:rPr lang="en-US" sz="1400" b="0" i="0" dirty="0">
                <a:solidFill>
                  <a:schemeClr val="bg1"/>
                </a:solidFill>
                <a:effectLst/>
                <a:latin typeface="Footlight MT Light" panose="0204060206030A020304" pitchFamily="18" charset="0"/>
              </a:rPr>
              <a:t> (</a:t>
            </a:r>
            <a:r>
              <a:rPr lang="en-US" sz="1400" b="1" i="0" dirty="0">
                <a:solidFill>
                  <a:schemeClr val="bg1"/>
                </a:solidFill>
                <a:effectLst/>
                <a:latin typeface="Footlight MT Light" panose="0204060206030A020304" pitchFamily="18" charset="0"/>
              </a:rPr>
              <a:t>GA</a:t>
            </a:r>
            <a:r>
              <a:rPr lang="en-US" sz="1400" b="0" i="0" dirty="0">
                <a:solidFill>
                  <a:schemeClr val="bg1"/>
                </a:solidFill>
                <a:effectLst/>
                <a:latin typeface="Footlight MT Light" panose="0204060206030A020304" pitchFamily="18" charset="0"/>
              </a:rPr>
              <a:t>) is a </a:t>
            </a:r>
            <a:r>
              <a:rPr lang="en-US" sz="1400" b="0" i="0" strike="noStrike" dirty="0">
                <a:solidFill>
                  <a:schemeClr val="bg1"/>
                </a:solidFill>
                <a:effectLst/>
                <a:latin typeface="Footlight MT Light" panose="0204060206030A020304" pitchFamily="18" charset="0"/>
              </a:rPr>
              <a:t>metaheuristic</a:t>
            </a:r>
            <a:r>
              <a:rPr lang="en-US" sz="1400" b="0" i="0" dirty="0">
                <a:solidFill>
                  <a:schemeClr val="bg1"/>
                </a:solidFill>
                <a:effectLst/>
                <a:latin typeface="Footlight MT Light" panose="0204060206030A020304" pitchFamily="18" charset="0"/>
              </a:rPr>
              <a:t> inspired by the process of </a:t>
            </a:r>
            <a:r>
              <a:rPr lang="en-US" sz="1400" b="0" i="0" strike="noStrike" dirty="0">
                <a:solidFill>
                  <a:schemeClr val="bg1"/>
                </a:solidFill>
                <a:effectLst/>
                <a:latin typeface="Footlight MT Light" panose="0204060206030A020304" pitchFamily="18" charset="0"/>
              </a:rPr>
              <a:t>neural selection </a:t>
            </a:r>
            <a:r>
              <a:rPr lang="en-US" sz="1400" b="0" i="0" dirty="0">
                <a:solidFill>
                  <a:schemeClr val="bg1"/>
                </a:solidFill>
                <a:effectLst/>
                <a:latin typeface="Footlight MT Light" panose="0204060206030A020304" pitchFamily="18" charset="0"/>
              </a:rPr>
              <a:t>that belongs to the larger class of </a:t>
            </a:r>
            <a:r>
              <a:rPr lang="en-US" sz="1400" b="0" i="0" strike="noStrike" dirty="0">
                <a:solidFill>
                  <a:schemeClr val="bg1"/>
                </a:solidFill>
                <a:effectLst/>
                <a:latin typeface="Footlight MT Light" panose="0204060206030A020304" pitchFamily="18" charset="0"/>
              </a:rPr>
              <a:t>evolutionary algorithm</a:t>
            </a:r>
            <a:r>
              <a:rPr lang="en-US" sz="1400" b="0" i="0" dirty="0">
                <a:solidFill>
                  <a:schemeClr val="bg1"/>
                </a:solidFill>
                <a:effectLst/>
                <a:latin typeface="Footlight MT Light" panose="0204060206030A020304" pitchFamily="18" charset="0"/>
              </a:rPr>
              <a:t>(EA). Genetic algorithms are commonly used to generate high-quality solutions to optimization and </a:t>
            </a:r>
            <a:r>
              <a:rPr lang="en-US" sz="1400" b="0" i="0" strike="noStrike" dirty="0">
                <a:solidFill>
                  <a:schemeClr val="bg1"/>
                </a:solidFill>
                <a:effectLst/>
                <a:latin typeface="Footlight MT Light" panose="0204060206030A020304" pitchFamily="18" charset="0"/>
              </a:rPr>
              <a:t>search problem </a:t>
            </a:r>
            <a:r>
              <a:rPr lang="en-US" sz="1400" b="0" i="0" dirty="0">
                <a:solidFill>
                  <a:schemeClr val="bg1"/>
                </a:solidFill>
                <a:effectLst/>
                <a:latin typeface="Footlight MT Light" panose="0204060206030A020304" pitchFamily="18" charset="0"/>
              </a:rPr>
              <a:t>by relying on biologically inspired operators such as </a:t>
            </a:r>
            <a:r>
              <a:rPr lang="en-US" sz="1400" b="0" i="0" strike="noStrike" dirty="0">
                <a:solidFill>
                  <a:schemeClr val="bg1"/>
                </a:solidFill>
                <a:effectLst/>
                <a:latin typeface="Footlight MT Light" panose="0204060206030A020304" pitchFamily="18" charset="0"/>
              </a:rPr>
              <a:t>mutation, crossover, selection</a:t>
            </a:r>
          </a:p>
          <a:p>
            <a:pPr marL="285750" indent="-285750">
              <a:buFont typeface="Arial" panose="020B0604020202020204" pitchFamily="34" charset="0"/>
              <a:buChar char="•"/>
            </a:pPr>
            <a:endParaRPr lang="en-US" sz="1400" b="0" i="0" strike="noStrike" dirty="0">
              <a:solidFill>
                <a:schemeClr val="bg1"/>
              </a:solidFill>
              <a:effectLst/>
              <a:latin typeface="Footlight MT Light" panose="0204060206030A020304" pitchFamily="18" charset="0"/>
            </a:endParaRPr>
          </a:p>
          <a:p>
            <a:pPr marL="285750" indent="-285750" algn="l">
              <a:buFont typeface="Arial" panose="020B0604020202020204" pitchFamily="34" charset="0"/>
              <a:buChar char="•"/>
            </a:pPr>
            <a:r>
              <a:rPr lang="en-US" sz="1400" b="0" i="0" dirty="0">
                <a:solidFill>
                  <a:schemeClr val="bg1"/>
                </a:solidFill>
                <a:effectLst/>
                <a:latin typeface="Footlight MT Light" panose="0204060206030A020304" pitchFamily="18" charset="0"/>
              </a:rPr>
              <a:t> a pair of "parent" solutions is selected for breeding from the pool selected previously. By producing a "child" solution using the above methods of crossover and mutation, a new solution is created which typically shares many of the characteristics of its "parents". New parents are selected for each new child, and the process continues until a new population of solutions of appropriate size is generated. Although reproduction methods that are based on the use of two parents are more "biology inspired", some research</a:t>
            </a:r>
            <a:r>
              <a:rPr lang="en-US" sz="1400" b="0" i="0" strike="noStrike" baseline="30000" dirty="0">
                <a:solidFill>
                  <a:schemeClr val="bg1"/>
                </a:solidFill>
                <a:effectLst/>
                <a:latin typeface="Footlight MT Light" panose="0204060206030A020304" pitchFamily="18" charset="0"/>
                <a:hlinkClick r:id="rId2">
                  <a:extLst>
                    <a:ext uri="{A12FA001-AC4F-418D-AE19-62706E023703}">
                      <ahyp:hlinkClr xmlns:ahyp="http://schemas.microsoft.com/office/drawing/2018/hyperlinkcolor" val="tx"/>
                    </a:ext>
                  </a:extLst>
                </a:hlinkClick>
              </a:rPr>
              <a:t>[4]</a:t>
            </a:r>
            <a:r>
              <a:rPr lang="en-US" sz="1400" b="0" i="0" strike="noStrike" baseline="30000" dirty="0">
                <a:solidFill>
                  <a:schemeClr val="bg1"/>
                </a:solidFill>
                <a:effectLst/>
                <a:latin typeface="Footlight MT Light" panose="0204060206030A020304" pitchFamily="18" charset="0"/>
                <a:hlinkClick r:id="rId3">
                  <a:extLst>
                    <a:ext uri="{A12FA001-AC4F-418D-AE19-62706E023703}">
                      <ahyp:hlinkClr xmlns:ahyp="http://schemas.microsoft.com/office/drawing/2018/hyperlinkcolor" val="tx"/>
                    </a:ext>
                  </a:extLst>
                </a:hlinkClick>
              </a:rPr>
              <a:t>[5]</a:t>
            </a:r>
            <a:r>
              <a:rPr lang="en-US" sz="1400" b="0" i="0" dirty="0">
                <a:solidFill>
                  <a:schemeClr val="bg1"/>
                </a:solidFill>
                <a:effectLst/>
                <a:latin typeface="Footlight MT Light" panose="0204060206030A020304" pitchFamily="18" charset="0"/>
              </a:rPr>
              <a:t> suggests that more than two "parents" generate higher quality chromosomes.</a:t>
            </a:r>
          </a:p>
          <a:p>
            <a:pPr algn="l"/>
            <a:endParaRPr lang="en-US" sz="1400" b="0" i="0" dirty="0">
              <a:solidFill>
                <a:schemeClr val="bg1"/>
              </a:solidFill>
              <a:effectLst/>
              <a:latin typeface="Footlight MT Light" panose="0204060206030A020304" pitchFamily="18" charset="0"/>
            </a:endParaRPr>
          </a:p>
          <a:p>
            <a:pPr marL="285750" indent="-285750" algn="l">
              <a:buFont typeface="Arial" panose="020B0604020202020204" pitchFamily="34" charset="0"/>
              <a:buChar char="•"/>
            </a:pPr>
            <a:r>
              <a:rPr lang="en-US" sz="1400" b="0" i="0" dirty="0">
                <a:solidFill>
                  <a:schemeClr val="bg1"/>
                </a:solidFill>
                <a:effectLst/>
                <a:latin typeface="Footlight MT Light" panose="0204060206030A020304" pitchFamily="18" charset="0"/>
              </a:rPr>
              <a:t>These processes ultimately result in the next generation population of chromosomes that is different from the initial generation. Generally the average fitness will have increased by this procedure for the population, since only the best organisms from the first generation are selected for breeding, along with a small proportion of less fit solutions. These less fit solutions ensure genetic diversity within the genetic pool of the parents and therefore ensure the genetic diversity of the subsequent generation of children.</a:t>
            </a:r>
          </a:p>
          <a:p>
            <a:pPr algn="l"/>
            <a:endParaRPr lang="en-US" sz="1400" b="0" i="0" dirty="0">
              <a:solidFill>
                <a:schemeClr val="bg1"/>
              </a:solidFill>
              <a:effectLst/>
              <a:latin typeface="Footlight MT Light" panose="0204060206030A020304" pitchFamily="18" charset="0"/>
            </a:endParaRPr>
          </a:p>
          <a:p>
            <a:pPr marL="285750" indent="-285750" algn="l">
              <a:buFont typeface="Arial" panose="020B0604020202020204" pitchFamily="34" charset="0"/>
              <a:buChar char="•"/>
            </a:pPr>
            <a:r>
              <a:rPr lang="en-US" sz="1400" b="0" i="0" dirty="0">
                <a:solidFill>
                  <a:schemeClr val="bg1"/>
                </a:solidFill>
                <a:effectLst/>
                <a:latin typeface="Footlight MT Light" panose="0204060206030A020304" pitchFamily="18" charset="0"/>
              </a:rPr>
              <a:t>Opinion is divided over the importance of crossover versus mutation. There are many references in </a:t>
            </a:r>
            <a:r>
              <a:rPr lang="en-US" sz="1400" dirty="0" err="1">
                <a:solidFill>
                  <a:schemeClr val="bg1"/>
                </a:solidFill>
                <a:latin typeface="Footlight MT Light" panose="0204060206030A020304" pitchFamily="18" charset="0"/>
              </a:rPr>
              <a:t>Foglel</a:t>
            </a:r>
            <a:r>
              <a:rPr lang="en-US" sz="1400" b="0" i="0" dirty="0">
                <a:solidFill>
                  <a:schemeClr val="bg1"/>
                </a:solidFill>
                <a:effectLst/>
                <a:latin typeface="Footlight MT Light" panose="0204060206030A020304" pitchFamily="18" charset="0"/>
              </a:rPr>
              <a:t> (2006) that support the importance of mutation-based search.</a:t>
            </a:r>
          </a:p>
          <a:p>
            <a:pPr algn="l"/>
            <a:endParaRPr lang="en-US" sz="1400" b="0" i="0" dirty="0">
              <a:solidFill>
                <a:schemeClr val="bg1"/>
              </a:solidFill>
              <a:effectLst/>
              <a:latin typeface="Footlight MT Light" panose="0204060206030A020304" pitchFamily="18" charset="0"/>
            </a:endParaRPr>
          </a:p>
          <a:p>
            <a:pPr marL="285750" indent="-285750" algn="l">
              <a:buFont typeface="Arial" panose="020B0604020202020204" pitchFamily="34" charset="0"/>
              <a:buChar char="•"/>
            </a:pPr>
            <a:r>
              <a:rPr lang="en-US" sz="1400" b="0" i="0" dirty="0">
                <a:solidFill>
                  <a:schemeClr val="bg1"/>
                </a:solidFill>
                <a:effectLst/>
                <a:latin typeface="Footlight MT Light" panose="0204060206030A020304" pitchFamily="18" charset="0"/>
              </a:rPr>
              <a:t>Although crossover and mutation are known as the main genetic operators, it is possible to use other operators such as regrouping, colonization-extinction, or migration in genetic </a:t>
            </a:r>
            <a:r>
              <a:rPr lang="en-US" sz="1400" b="0" i="0" dirty="0" err="1">
                <a:solidFill>
                  <a:schemeClr val="bg1"/>
                </a:solidFill>
                <a:effectLst/>
                <a:latin typeface="Footlight MT Light" panose="0204060206030A020304" pitchFamily="18" charset="0"/>
              </a:rPr>
              <a:t>algorithms.It</a:t>
            </a:r>
            <a:r>
              <a:rPr lang="en-US" sz="1400" b="0" i="0" dirty="0">
                <a:solidFill>
                  <a:schemeClr val="bg1"/>
                </a:solidFill>
                <a:effectLst/>
                <a:latin typeface="Footlight MT Light" panose="0204060206030A020304" pitchFamily="18" charset="0"/>
              </a:rPr>
              <a:t> is worth tuning parameters such as the </a:t>
            </a:r>
            <a:r>
              <a:rPr lang="en-US" sz="1400" b="0" i="0" strike="noStrike" dirty="0">
                <a:solidFill>
                  <a:schemeClr val="bg1"/>
                </a:solidFill>
                <a:effectLst/>
                <a:latin typeface="Footlight MT Light" panose="0204060206030A020304" pitchFamily="18" charset="0"/>
              </a:rPr>
              <a:t>mutation</a:t>
            </a:r>
            <a:r>
              <a:rPr lang="en-US" sz="1400" b="0" i="0" dirty="0">
                <a:solidFill>
                  <a:schemeClr val="bg1"/>
                </a:solidFill>
                <a:effectLst/>
                <a:latin typeface="Footlight MT Light" panose="0204060206030A020304" pitchFamily="18" charset="0"/>
              </a:rPr>
              <a:t> probability, crossover probability and population size to find reasonable settings for the problem class being worked on. A very small mutation rate may lead to </a:t>
            </a:r>
            <a:r>
              <a:rPr lang="en-US" sz="1400" b="0" i="0" strike="noStrike" dirty="0">
                <a:solidFill>
                  <a:schemeClr val="bg1"/>
                </a:solidFill>
                <a:effectLst/>
                <a:latin typeface="Footlight MT Light" panose="0204060206030A020304" pitchFamily="18" charset="0"/>
              </a:rPr>
              <a:t>genetic drift</a:t>
            </a:r>
            <a:r>
              <a:rPr lang="en-US" sz="1400" b="0" i="0" dirty="0">
                <a:solidFill>
                  <a:schemeClr val="bg1"/>
                </a:solidFill>
                <a:effectLst/>
                <a:latin typeface="Footlight MT Light" panose="0204060206030A020304" pitchFamily="18" charset="0"/>
              </a:rPr>
              <a:t>. A recombination rate that is too high may lead to premature convergence of the genetic algorithm. A mutation rate that is too high may lead to loss of good solutions, unless elitist selection is employed. An adequate population size ensures sufficient genetic diversity for the problem at hand, but can lead to a waste of computational resources if set to a value larger than required.</a:t>
            </a:r>
          </a:p>
          <a:p>
            <a:endParaRPr lang="en-IN" sz="1400" dirty="0">
              <a:solidFill>
                <a:schemeClr val="bg1"/>
              </a:solidFill>
              <a:latin typeface="Footlight MT Light" panose="0204060206030A020304" pitchFamily="18" charset="0"/>
            </a:endParaRPr>
          </a:p>
        </p:txBody>
      </p:sp>
    </p:spTree>
    <p:extLst>
      <p:ext uri="{BB962C8B-B14F-4D97-AF65-F5344CB8AC3E}">
        <p14:creationId xmlns:p14="http://schemas.microsoft.com/office/powerpoint/2010/main" val="4091745307"/>
      </p:ext>
    </p:extLst>
  </p:cSld>
  <p:clrMapOvr>
    <a:masterClrMapping/>
  </p:clrMapOvr>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3066</TotalTime>
  <Words>1727</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Footlight MT Light</vt:lpstr>
      <vt:lpstr>medium-content-serif-font</vt:lpstr>
      <vt:lpstr>Menlo</vt:lpstr>
      <vt:lpstr>Trebuchet MS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Uthradevi D</cp:lastModifiedBy>
  <cp:revision>145</cp:revision>
  <dcterms:created xsi:type="dcterms:W3CDTF">2019-01-14T06:35:35Z</dcterms:created>
  <dcterms:modified xsi:type="dcterms:W3CDTF">2020-09-15T15:10:37Z</dcterms:modified>
</cp:coreProperties>
</file>