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6BF5B-5CE1-4659-8971-61691780C37B}" type="doc">
      <dgm:prSet loTypeId="urn:microsoft.com/office/officeart/2005/8/layout/vList5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36F97B03-4935-4EF5-A97D-4BCEEEB20068}">
      <dgm:prSet/>
      <dgm:spPr/>
      <dgm:t>
        <a:bodyPr/>
        <a:lstStyle/>
        <a:p>
          <a:r>
            <a:rPr lang="en-US" dirty="0"/>
            <a:t>Introduction of FOL</a:t>
          </a:r>
          <a:endParaRPr lang="en-IN" dirty="0"/>
        </a:p>
      </dgm:t>
    </dgm:pt>
    <dgm:pt modelId="{2DAEE8A3-CC1F-4AE3-B956-8C57539F72BF}" type="parTrans" cxnId="{5718AAD6-4089-4634-A9A3-D70035AE2E8A}">
      <dgm:prSet/>
      <dgm:spPr/>
      <dgm:t>
        <a:bodyPr/>
        <a:lstStyle/>
        <a:p>
          <a:endParaRPr lang="en-IN"/>
        </a:p>
      </dgm:t>
    </dgm:pt>
    <dgm:pt modelId="{895F272C-6DC5-46D5-9C81-2E06974EF808}" type="sibTrans" cxnId="{5718AAD6-4089-4634-A9A3-D70035AE2E8A}">
      <dgm:prSet/>
      <dgm:spPr/>
      <dgm:t>
        <a:bodyPr/>
        <a:lstStyle/>
        <a:p>
          <a:endParaRPr lang="en-IN"/>
        </a:p>
      </dgm:t>
    </dgm:pt>
    <dgm:pt modelId="{54144FAB-6F4F-4A88-BDFF-B82F05B43593}">
      <dgm:prSet/>
      <dgm:spPr/>
      <dgm:t>
        <a:bodyPr/>
        <a:lstStyle/>
        <a:p>
          <a:r>
            <a:rPr lang="en-US" dirty="0"/>
            <a:t>Wumpus world</a:t>
          </a:r>
          <a:endParaRPr lang="en-IN" dirty="0"/>
        </a:p>
      </dgm:t>
    </dgm:pt>
    <dgm:pt modelId="{827F3039-8F34-4DBD-B718-9B31E2ACAA05}" type="parTrans" cxnId="{A0A453F1-DF44-49D4-86B4-DFDB5CD4C327}">
      <dgm:prSet/>
      <dgm:spPr/>
      <dgm:t>
        <a:bodyPr/>
        <a:lstStyle/>
        <a:p>
          <a:endParaRPr lang="en-IN"/>
        </a:p>
      </dgm:t>
    </dgm:pt>
    <dgm:pt modelId="{45DD1AD6-D1DC-49B1-BB8B-DDFDF254BD38}" type="sibTrans" cxnId="{A0A453F1-DF44-49D4-86B4-DFDB5CD4C327}">
      <dgm:prSet/>
      <dgm:spPr/>
      <dgm:t>
        <a:bodyPr/>
        <a:lstStyle/>
        <a:p>
          <a:endParaRPr lang="en-IN"/>
        </a:p>
      </dgm:t>
    </dgm:pt>
    <dgm:pt modelId="{EE709069-0F5F-40C6-AFC2-AA245CB220C1}">
      <dgm:prSet/>
      <dgm:spPr/>
      <dgm:t>
        <a:bodyPr/>
        <a:lstStyle/>
        <a:p>
          <a:r>
            <a:rPr lang="en-US" dirty="0"/>
            <a:t>First-Order Logic in Wumpus World</a:t>
          </a:r>
          <a:endParaRPr lang="en-IN" dirty="0"/>
        </a:p>
      </dgm:t>
    </dgm:pt>
    <dgm:pt modelId="{590F0356-69DD-4BF3-9DC8-81FE6FEFBB91}" type="parTrans" cxnId="{D94E780A-044A-4BBD-B6F8-9C25B291FA3A}">
      <dgm:prSet/>
      <dgm:spPr/>
      <dgm:t>
        <a:bodyPr/>
        <a:lstStyle/>
        <a:p>
          <a:endParaRPr lang="en-IN"/>
        </a:p>
      </dgm:t>
    </dgm:pt>
    <dgm:pt modelId="{F2884060-E289-4A54-9AED-7CA310DEF06C}" type="sibTrans" cxnId="{D94E780A-044A-4BBD-B6F8-9C25B291FA3A}">
      <dgm:prSet/>
      <dgm:spPr/>
      <dgm:t>
        <a:bodyPr/>
        <a:lstStyle/>
        <a:p>
          <a:endParaRPr lang="en-IN"/>
        </a:p>
      </dgm:t>
    </dgm:pt>
    <dgm:pt modelId="{3097F0B6-2EE6-4408-B7C4-267376F1986E}">
      <dgm:prSet/>
      <dgm:spPr/>
      <dgm:t>
        <a:bodyPr/>
        <a:lstStyle/>
        <a:p>
          <a:r>
            <a:rPr lang="en-US"/>
            <a:t>Difficulties with first-order logic</a:t>
          </a:r>
          <a:endParaRPr lang="en-IN"/>
        </a:p>
      </dgm:t>
    </dgm:pt>
    <dgm:pt modelId="{4FDBDA39-520C-4DF8-9185-63A4D9466272}" type="parTrans" cxnId="{19ACC939-3C01-4D35-8791-EE0386BF441A}">
      <dgm:prSet/>
      <dgm:spPr/>
      <dgm:t>
        <a:bodyPr/>
        <a:lstStyle/>
        <a:p>
          <a:endParaRPr lang="en-IN"/>
        </a:p>
      </dgm:t>
    </dgm:pt>
    <dgm:pt modelId="{79DE8F0C-557C-4801-8E2B-0D5D57B195CE}" type="sibTrans" cxnId="{19ACC939-3C01-4D35-8791-EE0386BF441A}">
      <dgm:prSet/>
      <dgm:spPr/>
      <dgm:t>
        <a:bodyPr/>
        <a:lstStyle/>
        <a:p>
          <a:endParaRPr lang="en-IN"/>
        </a:p>
      </dgm:t>
    </dgm:pt>
    <dgm:pt modelId="{94EBFF30-5B41-4132-A5C4-1E61CD149194}">
      <dgm:prSet/>
      <dgm:spPr/>
      <dgm:t>
        <a:bodyPr/>
        <a:lstStyle/>
        <a:p>
          <a:r>
            <a:rPr lang="en-US"/>
            <a:t>Primitive goal based ideas</a:t>
          </a:r>
          <a:endParaRPr lang="en-IN"/>
        </a:p>
      </dgm:t>
    </dgm:pt>
    <dgm:pt modelId="{729E602D-A104-4A99-9E86-98380F067E16}" type="parTrans" cxnId="{AB77F82D-985C-4159-9329-CA5277DFAF00}">
      <dgm:prSet/>
      <dgm:spPr/>
      <dgm:t>
        <a:bodyPr/>
        <a:lstStyle/>
        <a:p>
          <a:endParaRPr lang="en-IN"/>
        </a:p>
      </dgm:t>
    </dgm:pt>
    <dgm:pt modelId="{E3A8C568-56B3-458A-B9DD-2ADF7B66F6E9}" type="sibTrans" cxnId="{AB77F82D-985C-4159-9329-CA5277DFAF00}">
      <dgm:prSet/>
      <dgm:spPr/>
      <dgm:t>
        <a:bodyPr/>
        <a:lstStyle/>
        <a:p>
          <a:endParaRPr lang="en-IN"/>
        </a:p>
      </dgm:t>
    </dgm:pt>
    <dgm:pt modelId="{DFB79E53-A6C7-432C-A9CF-B3DA1DC89654}">
      <dgm:prSet/>
      <dgm:spPr/>
      <dgm:t>
        <a:bodyPr/>
        <a:lstStyle/>
        <a:p>
          <a:r>
            <a:rPr lang="en-US"/>
            <a:t>Conclusion</a:t>
          </a:r>
          <a:endParaRPr lang="en-IN"/>
        </a:p>
      </dgm:t>
    </dgm:pt>
    <dgm:pt modelId="{FFEC9AB7-FFC1-494A-B82A-49FE119BDD0E}" type="parTrans" cxnId="{FE772E8E-BDF7-46E3-955B-02ED16956E27}">
      <dgm:prSet/>
      <dgm:spPr/>
      <dgm:t>
        <a:bodyPr/>
        <a:lstStyle/>
        <a:p>
          <a:endParaRPr lang="en-IN"/>
        </a:p>
      </dgm:t>
    </dgm:pt>
    <dgm:pt modelId="{3FCAB091-4095-41C2-BFCF-057514CFB5DB}" type="sibTrans" cxnId="{FE772E8E-BDF7-46E3-955B-02ED16956E27}">
      <dgm:prSet/>
      <dgm:spPr/>
      <dgm:t>
        <a:bodyPr/>
        <a:lstStyle/>
        <a:p>
          <a:endParaRPr lang="en-IN"/>
        </a:p>
      </dgm:t>
    </dgm:pt>
    <dgm:pt modelId="{CB731AF9-0D14-47A4-92F3-992D53D3955B}" type="pres">
      <dgm:prSet presAssocID="{9796BF5B-5CE1-4659-8971-61691780C37B}" presName="Name0" presStyleCnt="0">
        <dgm:presLayoutVars>
          <dgm:dir/>
          <dgm:animLvl val="lvl"/>
          <dgm:resizeHandles val="exact"/>
        </dgm:presLayoutVars>
      </dgm:prSet>
      <dgm:spPr/>
    </dgm:pt>
    <dgm:pt modelId="{EA4D1734-434D-400E-AA91-C805EE221C3E}" type="pres">
      <dgm:prSet presAssocID="{36F97B03-4935-4EF5-A97D-4BCEEEB20068}" presName="linNode" presStyleCnt="0"/>
      <dgm:spPr/>
    </dgm:pt>
    <dgm:pt modelId="{15E11D89-68B7-4809-BF9F-4B61CDE5F4C2}" type="pres">
      <dgm:prSet presAssocID="{36F97B03-4935-4EF5-A97D-4BCEEEB2006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D08F6D9-39D2-41C4-B135-710597C9E948}" type="pres">
      <dgm:prSet presAssocID="{895F272C-6DC5-46D5-9C81-2E06974EF808}" presName="sp" presStyleCnt="0"/>
      <dgm:spPr/>
    </dgm:pt>
    <dgm:pt modelId="{1525E808-F793-42CA-BD66-5F823866E3D8}" type="pres">
      <dgm:prSet presAssocID="{54144FAB-6F4F-4A88-BDFF-B82F05B43593}" presName="linNode" presStyleCnt="0"/>
      <dgm:spPr/>
    </dgm:pt>
    <dgm:pt modelId="{A186EA51-D7F8-471E-B147-713530B1BB20}" type="pres">
      <dgm:prSet presAssocID="{54144FAB-6F4F-4A88-BDFF-B82F05B4359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76EE3FC-77E1-45DF-985F-A9DDB30B3DEC}" type="pres">
      <dgm:prSet presAssocID="{45DD1AD6-D1DC-49B1-BB8B-DDFDF254BD38}" presName="sp" presStyleCnt="0"/>
      <dgm:spPr/>
    </dgm:pt>
    <dgm:pt modelId="{B37CF35D-4AB4-48B7-BD17-31BC86B8A04C}" type="pres">
      <dgm:prSet presAssocID="{EE709069-0F5F-40C6-AFC2-AA245CB220C1}" presName="linNode" presStyleCnt="0"/>
      <dgm:spPr/>
    </dgm:pt>
    <dgm:pt modelId="{668E4207-A9E3-443B-AC43-51BC3AD627FF}" type="pres">
      <dgm:prSet presAssocID="{EE709069-0F5F-40C6-AFC2-AA245CB220C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3C1B62F-4B7F-4C87-AAAB-ABE099DDD3FB}" type="pres">
      <dgm:prSet presAssocID="{F2884060-E289-4A54-9AED-7CA310DEF06C}" presName="sp" presStyleCnt="0"/>
      <dgm:spPr/>
    </dgm:pt>
    <dgm:pt modelId="{39EA8BB1-FB3C-4BDE-A78A-61D716C6256B}" type="pres">
      <dgm:prSet presAssocID="{3097F0B6-2EE6-4408-B7C4-267376F1986E}" presName="linNode" presStyleCnt="0"/>
      <dgm:spPr/>
    </dgm:pt>
    <dgm:pt modelId="{7E2B1282-3B34-42E2-BD5D-43E5CC7DA18F}" type="pres">
      <dgm:prSet presAssocID="{3097F0B6-2EE6-4408-B7C4-267376F1986E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8EC615D-0A76-406B-8A0E-93986CFA50A5}" type="pres">
      <dgm:prSet presAssocID="{79DE8F0C-557C-4801-8E2B-0D5D57B195CE}" presName="sp" presStyleCnt="0"/>
      <dgm:spPr/>
    </dgm:pt>
    <dgm:pt modelId="{9A81F5E6-8745-480C-8996-EED44F165480}" type="pres">
      <dgm:prSet presAssocID="{94EBFF30-5B41-4132-A5C4-1E61CD149194}" presName="linNode" presStyleCnt="0"/>
      <dgm:spPr/>
    </dgm:pt>
    <dgm:pt modelId="{1A126C91-5E6B-4968-B1D0-D547A0B2FA7A}" type="pres">
      <dgm:prSet presAssocID="{94EBFF30-5B41-4132-A5C4-1E61CD14919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0B874BC-156E-40E9-92E9-7D977F0A7DCF}" type="pres">
      <dgm:prSet presAssocID="{E3A8C568-56B3-458A-B9DD-2ADF7B66F6E9}" presName="sp" presStyleCnt="0"/>
      <dgm:spPr/>
    </dgm:pt>
    <dgm:pt modelId="{97F12F95-56D2-404B-8359-120B982AF29F}" type="pres">
      <dgm:prSet presAssocID="{DFB79E53-A6C7-432C-A9CF-B3DA1DC89654}" presName="linNode" presStyleCnt="0"/>
      <dgm:spPr/>
    </dgm:pt>
    <dgm:pt modelId="{1484DEEE-D99E-4285-AF9C-488B2467F4BC}" type="pres">
      <dgm:prSet presAssocID="{DFB79E53-A6C7-432C-A9CF-B3DA1DC89654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D94E780A-044A-4BBD-B6F8-9C25B291FA3A}" srcId="{9796BF5B-5CE1-4659-8971-61691780C37B}" destId="{EE709069-0F5F-40C6-AFC2-AA245CB220C1}" srcOrd="2" destOrd="0" parTransId="{590F0356-69DD-4BF3-9DC8-81FE6FEFBB91}" sibTransId="{F2884060-E289-4A54-9AED-7CA310DEF06C}"/>
    <dgm:cxn modelId="{53D00B13-0A11-457E-AF15-119F0B0F5282}" type="presOf" srcId="{EE709069-0F5F-40C6-AFC2-AA245CB220C1}" destId="{668E4207-A9E3-443B-AC43-51BC3AD627FF}" srcOrd="0" destOrd="0" presId="urn:microsoft.com/office/officeart/2005/8/layout/vList5"/>
    <dgm:cxn modelId="{AB77F82D-985C-4159-9329-CA5277DFAF00}" srcId="{9796BF5B-5CE1-4659-8971-61691780C37B}" destId="{94EBFF30-5B41-4132-A5C4-1E61CD149194}" srcOrd="4" destOrd="0" parTransId="{729E602D-A104-4A99-9E86-98380F067E16}" sibTransId="{E3A8C568-56B3-458A-B9DD-2ADF7B66F6E9}"/>
    <dgm:cxn modelId="{19ACC939-3C01-4D35-8791-EE0386BF441A}" srcId="{9796BF5B-5CE1-4659-8971-61691780C37B}" destId="{3097F0B6-2EE6-4408-B7C4-267376F1986E}" srcOrd="3" destOrd="0" parTransId="{4FDBDA39-520C-4DF8-9185-63A4D9466272}" sibTransId="{79DE8F0C-557C-4801-8E2B-0D5D57B195CE}"/>
    <dgm:cxn modelId="{4803B34B-1D27-458C-BC7B-F04773CDE551}" type="presOf" srcId="{54144FAB-6F4F-4A88-BDFF-B82F05B43593}" destId="{A186EA51-D7F8-471E-B147-713530B1BB20}" srcOrd="0" destOrd="0" presId="urn:microsoft.com/office/officeart/2005/8/layout/vList5"/>
    <dgm:cxn modelId="{63BFE987-1CE0-4C2A-98C5-79547E21EBFF}" type="presOf" srcId="{36F97B03-4935-4EF5-A97D-4BCEEEB20068}" destId="{15E11D89-68B7-4809-BF9F-4B61CDE5F4C2}" srcOrd="0" destOrd="0" presId="urn:microsoft.com/office/officeart/2005/8/layout/vList5"/>
    <dgm:cxn modelId="{FE772E8E-BDF7-46E3-955B-02ED16956E27}" srcId="{9796BF5B-5CE1-4659-8971-61691780C37B}" destId="{DFB79E53-A6C7-432C-A9CF-B3DA1DC89654}" srcOrd="5" destOrd="0" parTransId="{FFEC9AB7-FFC1-494A-B82A-49FE119BDD0E}" sibTransId="{3FCAB091-4095-41C2-BFCF-057514CFB5DB}"/>
    <dgm:cxn modelId="{B2AAEE8E-FE3C-4B4F-9F38-19C66EABCFAF}" type="presOf" srcId="{9796BF5B-5CE1-4659-8971-61691780C37B}" destId="{CB731AF9-0D14-47A4-92F3-992D53D3955B}" srcOrd="0" destOrd="0" presId="urn:microsoft.com/office/officeart/2005/8/layout/vList5"/>
    <dgm:cxn modelId="{BBF742A4-E8EF-4900-9D2D-17D8009A1020}" type="presOf" srcId="{3097F0B6-2EE6-4408-B7C4-267376F1986E}" destId="{7E2B1282-3B34-42E2-BD5D-43E5CC7DA18F}" srcOrd="0" destOrd="0" presId="urn:microsoft.com/office/officeart/2005/8/layout/vList5"/>
    <dgm:cxn modelId="{5718AAD6-4089-4634-A9A3-D70035AE2E8A}" srcId="{9796BF5B-5CE1-4659-8971-61691780C37B}" destId="{36F97B03-4935-4EF5-A97D-4BCEEEB20068}" srcOrd="0" destOrd="0" parTransId="{2DAEE8A3-CC1F-4AE3-B956-8C57539F72BF}" sibTransId="{895F272C-6DC5-46D5-9C81-2E06974EF808}"/>
    <dgm:cxn modelId="{14DB22D8-7733-448F-B422-8D689DC72AAE}" type="presOf" srcId="{94EBFF30-5B41-4132-A5C4-1E61CD149194}" destId="{1A126C91-5E6B-4968-B1D0-D547A0B2FA7A}" srcOrd="0" destOrd="0" presId="urn:microsoft.com/office/officeart/2005/8/layout/vList5"/>
    <dgm:cxn modelId="{A0A453F1-DF44-49D4-86B4-DFDB5CD4C327}" srcId="{9796BF5B-5CE1-4659-8971-61691780C37B}" destId="{54144FAB-6F4F-4A88-BDFF-B82F05B43593}" srcOrd="1" destOrd="0" parTransId="{827F3039-8F34-4DBD-B718-9B31E2ACAA05}" sibTransId="{45DD1AD6-D1DC-49B1-BB8B-DDFDF254BD38}"/>
    <dgm:cxn modelId="{6B6E97F1-F224-483C-9560-D6FB87E188CF}" type="presOf" srcId="{DFB79E53-A6C7-432C-A9CF-B3DA1DC89654}" destId="{1484DEEE-D99E-4285-AF9C-488B2467F4BC}" srcOrd="0" destOrd="0" presId="urn:microsoft.com/office/officeart/2005/8/layout/vList5"/>
    <dgm:cxn modelId="{961CBA22-9BE0-4A11-8F66-8F8A19273C89}" type="presParOf" srcId="{CB731AF9-0D14-47A4-92F3-992D53D3955B}" destId="{EA4D1734-434D-400E-AA91-C805EE221C3E}" srcOrd="0" destOrd="0" presId="urn:microsoft.com/office/officeart/2005/8/layout/vList5"/>
    <dgm:cxn modelId="{4DFB54BE-BA62-48AD-AD7B-FB1BA935ABF0}" type="presParOf" srcId="{EA4D1734-434D-400E-AA91-C805EE221C3E}" destId="{15E11D89-68B7-4809-BF9F-4B61CDE5F4C2}" srcOrd="0" destOrd="0" presId="urn:microsoft.com/office/officeart/2005/8/layout/vList5"/>
    <dgm:cxn modelId="{7817994D-32CD-49BA-B304-8DC6A1A6AB62}" type="presParOf" srcId="{CB731AF9-0D14-47A4-92F3-992D53D3955B}" destId="{DD08F6D9-39D2-41C4-B135-710597C9E948}" srcOrd="1" destOrd="0" presId="urn:microsoft.com/office/officeart/2005/8/layout/vList5"/>
    <dgm:cxn modelId="{E1510A72-410F-460D-948A-71BCC7E241FA}" type="presParOf" srcId="{CB731AF9-0D14-47A4-92F3-992D53D3955B}" destId="{1525E808-F793-42CA-BD66-5F823866E3D8}" srcOrd="2" destOrd="0" presId="urn:microsoft.com/office/officeart/2005/8/layout/vList5"/>
    <dgm:cxn modelId="{B1907C9B-7BD5-4F10-A499-5AFECBFF1325}" type="presParOf" srcId="{1525E808-F793-42CA-BD66-5F823866E3D8}" destId="{A186EA51-D7F8-471E-B147-713530B1BB20}" srcOrd="0" destOrd="0" presId="urn:microsoft.com/office/officeart/2005/8/layout/vList5"/>
    <dgm:cxn modelId="{8E260CE4-B07C-4FBB-830E-A08779B52B91}" type="presParOf" srcId="{CB731AF9-0D14-47A4-92F3-992D53D3955B}" destId="{D76EE3FC-77E1-45DF-985F-A9DDB30B3DEC}" srcOrd="3" destOrd="0" presId="urn:microsoft.com/office/officeart/2005/8/layout/vList5"/>
    <dgm:cxn modelId="{D079E12D-A278-4C1A-86F3-3F260CAA9CDA}" type="presParOf" srcId="{CB731AF9-0D14-47A4-92F3-992D53D3955B}" destId="{B37CF35D-4AB4-48B7-BD17-31BC86B8A04C}" srcOrd="4" destOrd="0" presId="urn:microsoft.com/office/officeart/2005/8/layout/vList5"/>
    <dgm:cxn modelId="{E7AA84E5-4367-474D-A3F1-6C67660CCC2E}" type="presParOf" srcId="{B37CF35D-4AB4-48B7-BD17-31BC86B8A04C}" destId="{668E4207-A9E3-443B-AC43-51BC3AD627FF}" srcOrd="0" destOrd="0" presId="urn:microsoft.com/office/officeart/2005/8/layout/vList5"/>
    <dgm:cxn modelId="{3D6ED019-40EF-4DAF-9205-7B8EE9957E3A}" type="presParOf" srcId="{CB731AF9-0D14-47A4-92F3-992D53D3955B}" destId="{43C1B62F-4B7F-4C87-AAAB-ABE099DDD3FB}" srcOrd="5" destOrd="0" presId="urn:microsoft.com/office/officeart/2005/8/layout/vList5"/>
    <dgm:cxn modelId="{7451908F-575B-4994-9CC3-7BD93494058A}" type="presParOf" srcId="{CB731AF9-0D14-47A4-92F3-992D53D3955B}" destId="{39EA8BB1-FB3C-4BDE-A78A-61D716C6256B}" srcOrd="6" destOrd="0" presId="urn:microsoft.com/office/officeart/2005/8/layout/vList5"/>
    <dgm:cxn modelId="{EA213129-868B-416E-87D3-E89D5EB10B2D}" type="presParOf" srcId="{39EA8BB1-FB3C-4BDE-A78A-61D716C6256B}" destId="{7E2B1282-3B34-42E2-BD5D-43E5CC7DA18F}" srcOrd="0" destOrd="0" presId="urn:microsoft.com/office/officeart/2005/8/layout/vList5"/>
    <dgm:cxn modelId="{5C4D45EE-4A7F-4809-95D8-D8D2D445A7BF}" type="presParOf" srcId="{CB731AF9-0D14-47A4-92F3-992D53D3955B}" destId="{88EC615D-0A76-406B-8A0E-93986CFA50A5}" srcOrd="7" destOrd="0" presId="urn:microsoft.com/office/officeart/2005/8/layout/vList5"/>
    <dgm:cxn modelId="{14527B2B-270D-4DA4-94B0-8D689043F2F1}" type="presParOf" srcId="{CB731AF9-0D14-47A4-92F3-992D53D3955B}" destId="{9A81F5E6-8745-480C-8996-EED44F165480}" srcOrd="8" destOrd="0" presId="urn:microsoft.com/office/officeart/2005/8/layout/vList5"/>
    <dgm:cxn modelId="{654E2030-7999-4DE8-97B4-00CBC4E7BF55}" type="presParOf" srcId="{9A81F5E6-8745-480C-8996-EED44F165480}" destId="{1A126C91-5E6B-4968-B1D0-D547A0B2FA7A}" srcOrd="0" destOrd="0" presId="urn:microsoft.com/office/officeart/2005/8/layout/vList5"/>
    <dgm:cxn modelId="{EB4798C2-DE4E-4347-96A8-ACAC85554E97}" type="presParOf" srcId="{CB731AF9-0D14-47A4-92F3-992D53D3955B}" destId="{00B874BC-156E-40E9-92E9-7D977F0A7DCF}" srcOrd="9" destOrd="0" presId="urn:microsoft.com/office/officeart/2005/8/layout/vList5"/>
    <dgm:cxn modelId="{31032219-CFF7-4A51-934F-54EDFEC84ED0}" type="presParOf" srcId="{CB731AF9-0D14-47A4-92F3-992D53D3955B}" destId="{97F12F95-56D2-404B-8359-120B982AF29F}" srcOrd="10" destOrd="0" presId="urn:microsoft.com/office/officeart/2005/8/layout/vList5"/>
    <dgm:cxn modelId="{BE5BB1D0-6435-42A8-8E18-1F546804DA24}" type="presParOf" srcId="{97F12F95-56D2-404B-8359-120B982AF29F}" destId="{1484DEEE-D99E-4285-AF9C-488B2467F4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11D89-68B7-4809-BF9F-4B61CDE5F4C2}">
      <dsp:nvSpPr>
        <dsp:cNvPr id="0" name=""/>
        <dsp:cNvSpPr/>
      </dsp:nvSpPr>
      <dsp:spPr>
        <a:xfrm>
          <a:off x="2202798" y="1032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 of FOL</a:t>
          </a:r>
          <a:endParaRPr lang="en-IN" sz="1800" kern="1200" dirty="0"/>
        </a:p>
      </dsp:txBody>
      <dsp:txXfrm>
        <a:off x="2232157" y="30391"/>
        <a:ext cx="2419430" cy="542694"/>
      </dsp:txXfrm>
    </dsp:sp>
    <dsp:sp modelId="{A186EA51-D7F8-471E-B147-713530B1BB20}">
      <dsp:nvSpPr>
        <dsp:cNvPr id="0" name=""/>
        <dsp:cNvSpPr/>
      </dsp:nvSpPr>
      <dsp:spPr>
        <a:xfrm>
          <a:off x="2202798" y="632515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Wumpus world</a:t>
          </a:r>
          <a:endParaRPr lang="en-IN" sz="1800" kern="1200" dirty="0"/>
        </a:p>
      </dsp:txBody>
      <dsp:txXfrm>
        <a:off x="2232157" y="661874"/>
        <a:ext cx="2419430" cy="542694"/>
      </dsp:txXfrm>
    </dsp:sp>
    <dsp:sp modelId="{668E4207-A9E3-443B-AC43-51BC3AD627FF}">
      <dsp:nvSpPr>
        <dsp:cNvPr id="0" name=""/>
        <dsp:cNvSpPr/>
      </dsp:nvSpPr>
      <dsp:spPr>
        <a:xfrm>
          <a:off x="2202798" y="1263998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First-Order Logic in Wumpus World</a:t>
          </a:r>
          <a:endParaRPr lang="en-IN" sz="1800" kern="1200" dirty="0"/>
        </a:p>
      </dsp:txBody>
      <dsp:txXfrm>
        <a:off x="2232157" y="1293357"/>
        <a:ext cx="2419430" cy="542694"/>
      </dsp:txXfrm>
    </dsp:sp>
    <dsp:sp modelId="{7E2B1282-3B34-42E2-BD5D-43E5CC7DA18F}">
      <dsp:nvSpPr>
        <dsp:cNvPr id="0" name=""/>
        <dsp:cNvSpPr/>
      </dsp:nvSpPr>
      <dsp:spPr>
        <a:xfrm>
          <a:off x="2202798" y="1895480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Difficulties with first-order logic</a:t>
          </a:r>
          <a:endParaRPr lang="en-IN" sz="1800" kern="1200"/>
        </a:p>
      </dsp:txBody>
      <dsp:txXfrm>
        <a:off x="2232157" y="1924839"/>
        <a:ext cx="2419430" cy="542694"/>
      </dsp:txXfrm>
    </dsp:sp>
    <dsp:sp modelId="{1A126C91-5E6B-4968-B1D0-D547A0B2FA7A}">
      <dsp:nvSpPr>
        <dsp:cNvPr id="0" name=""/>
        <dsp:cNvSpPr/>
      </dsp:nvSpPr>
      <dsp:spPr>
        <a:xfrm>
          <a:off x="2202798" y="2526963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Primitive goal based ideas</a:t>
          </a:r>
          <a:endParaRPr lang="en-IN" sz="1800" kern="1200"/>
        </a:p>
      </dsp:txBody>
      <dsp:txXfrm>
        <a:off x="2232157" y="2556322"/>
        <a:ext cx="2419430" cy="542694"/>
      </dsp:txXfrm>
    </dsp:sp>
    <dsp:sp modelId="{1484DEEE-D99E-4285-AF9C-488B2467F4BC}">
      <dsp:nvSpPr>
        <dsp:cNvPr id="0" name=""/>
        <dsp:cNvSpPr/>
      </dsp:nvSpPr>
      <dsp:spPr>
        <a:xfrm>
          <a:off x="2202798" y="3158446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Conclusion</a:t>
          </a:r>
          <a:endParaRPr lang="en-IN" sz="1800" kern="1200"/>
        </a:p>
      </dsp:txBody>
      <dsp:txXfrm>
        <a:off x="2232157" y="3187805"/>
        <a:ext cx="2419430" cy="542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272698/" TargetMode="External"/><Relationship Id="rId2" Type="http://schemas.openxmlformats.org/officeDocument/2006/relationships/hyperlink" Target="https://www.youtube.com/watch?v=cTUX_Q4MMH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z_cFuf4aQg" TargetMode="External"/><Relationship Id="rId5" Type="http://schemas.openxmlformats.org/officeDocument/2006/relationships/hyperlink" Target="https://www.youtube.com/watch?v=fnwjsO9ky9o" TargetMode="External"/><Relationship Id="rId4" Type="http://schemas.openxmlformats.org/officeDocument/2006/relationships/hyperlink" Target="https://www.techfak.uni-bielefeld.de/ags/wbski/lehre/digiSA/WS0506/MDKI/Vorlesung/vl08_FOL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The Wumpus world</a:t>
            </a:r>
            <a:endParaRPr lang="en-US" sz="37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D.UTHRADEVI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(19PITE18)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FCEF-95C9-4296-BDC8-B7877CF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6643-A9AB-4EAC-9324-9D0CC3995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620" y="2130641"/>
            <a:ext cx="10239060" cy="3738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Properties of locations: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ACD0B7F-5597-40AF-BB25-C5182DF81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89823"/>
              </p:ext>
            </p:extLst>
          </p:nvPr>
        </p:nvGraphicFramePr>
        <p:xfrm>
          <a:off x="2681796" y="2689195"/>
          <a:ext cx="601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2654280" imgH="431640" progId="Equation.3">
                  <p:embed/>
                </p:oleObj>
              </mc:Choice>
              <mc:Fallback>
                <p:oleObj name="Equation" r:id="rId3" imgW="2654280" imgH="43164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5D0C241D-D020-410E-A089-6A6997047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796" y="2689195"/>
                        <a:ext cx="6019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89B0FE-0633-406F-AE7F-3E4217011E8E}"/>
              </a:ext>
            </a:extLst>
          </p:cNvPr>
          <p:cNvSpPr txBox="1"/>
          <p:nvPr/>
        </p:nvSpPr>
        <p:spPr>
          <a:xfrm>
            <a:off x="916620" y="3707631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Infer cause from effect:</a:t>
            </a:r>
            <a:endParaRPr lang="en-IN" sz="2400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854B954F-C432-409C-B6F0-6CEE815BB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28613"/>
              </p:ext>
            </p:extLst>
          </p:nvPr>
        </p:nvGraphicFramePr>
        <p:xfrm>
          <a:off x="2695113" y="4309305"/>
          <a:ext cx="6248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2768400" imgH="203040" progId="Equation.3">
                  <p:embed/>
                </p:oleObj>
              </mc:Choice>
              <mc:Fallback>
                <p:oleObj name="Equation" r:id="rId5" imgW="2768400" imgH="203040" progId="Equation.3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2B8C3A02-9B98-4F7B-BC08-E79474D10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113" y="4309305"/>
                        <a:ext cx="6248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377A4B-6909-4601-8C81-7DDE6733B89A}"/>
              </a:ext>
            </a:extLst>
          </p:cNvPr>
          <p:cNvSpPr txBox="1"/>
          <p:nvPr/>
        </p:nvSpPr>
        <p:spPr>
          <a:xfrm>
            <a:off x="916620" y="494863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Infer effect from cause:</a:t>
            </a:r>
            <a:endParaRPr lang="en-IN" sz="2400" dirty="0"/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B5AACAC4-90F5-47FF-8147-C87E30E62C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67784"/>
              </p:ext>
            </p:extLst>
          </p:nvPr>
        </p:nvGraphicFramePr>
        <p:xfrm>
          <a:off x="2809413" y="5467880"/>
          <a:ext cx="601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2679480" imgH="203040" progId="Equation.3">
                  <p:embed/>
                </p:oleObj>
              </mc:Choice>
              <mc:Fallback>
                <p:oleObj name="Equation" r:id="rId7" imgW="2679480" imgH="203040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B62EC806-49E6-4F88-B678-5E902BB58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413" y="5467880"/>
                        <a:ext cx="601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95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E866-E6C8-4C5E-A8DB-2EB9C90F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9862-19CA-41D1-8A1A-781A6CBE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Causal rule doesn’t say if squares far from pits can be breezy.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983AE54A-24E2-48DB-A512-588532ACD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954275"/>
              </p:ext>
            </p:extLst>
          </p:nvPr>
        </p:nvGraphicFramePr>
        <p:xfrm>
          <a:off x="3537289" y="2676510"/>
          <a:ext cx="63055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2793960" imgH="203040" progId="Equation.3">
                  <p:embed/>
                </p:oleObj>
              </mc:Choice>
              <mc:Fallback>
                <p:oleObj name="Equation" r:id="rId3" imgW="2793960" imgH="203040" progId="Equation.3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87FB63E5-E312-478C-B8BC-AE4A7209F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289" y="2676510"/>
                        <a:ext cx="63055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68E5F5-1679-4730-9FB9-315664B83D3E}"/>
              </a:ext>
            </a:extLst>
          </p:cNvPr>
          <p:cNvSpPr txBox="1"/>
          <p:nvPr/>
        </p:nvSpPr>
        <p:spPr>
          <a:xfrm>
            <a:off x="1097280" y="3353372"/>
            <a:ext cx="6180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Keeping track of the world is important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D118E-662B-44DA-BC66-4CA53A25B3B4}"/>
              </a:ext>
            </a:extLst>
          </p:cNvPr>
          <p:cNvSpPr txBox="1"/>
          <p:nvPr/>
        </p:nvSpPr>
        <p:spPr>
          <a:xfrm>
            <a:off x="2461334" y="3722704"/>
            <a:ext cx="6094520" cy="263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Without keeping track of state...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Cannot head back home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Repeat same actions when end up back in same place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Unable to avoid infinite loops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Do you leave, or keep searching for gold?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Want to manage time as well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i="1" dirty="0"/>
              <a:t>Holding(Gold, Now)</a:t>
            </a:r>
            <a:r>
              <a:rPr lang="en-US" altLang="en-US" sz="1600" dirty="0"/>
              <a:t> as opposed to just </a:t>
            </a:r>
            <a:r>
              <a:rPr lang="en-US" altLang="en-US" sz="1600" i="1" dirty="0"/>
              <a:t>Holding(Gold)</a:t>
            </a:r>
          </a:p>
        </p:txBody>
      </p:sp>
    </p:spTree>
    <p:extLst>
      <p:ext uri="{BB962C8B-B14F-4D97-AF65-F5344CB8AC3E}">
        <p14:creationId xmlns:p14="http://schemas.microsoft.com/office/powerpoint/2010/main" val="30564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BCBB-282C-45C8-A9A8-7CCEAB67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2879-DE2D-4776-BCB5-58A381B8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Adds time aspects to first-order logic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i="1" dirty="0"/>
              <a:t>Result</a:t>
            </a:r>
            <a:r>
              <a:rPr lang="en-US" altLang="en-US" sz="2000" dirty="0"/>
              <a:t> function connects actions to results</a:t>
            </a:r>
          </a:p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5010A9-63C8-417A-97E6-26DB802E6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422699"/>
              </p:ext>
            </p:extLst>
          </p:nvPr>
        </p:nvGraphicFramePr>
        <p:xfrm>
          <a:off x="2610035" y="2598198"/>
          <a:ext cx="5241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2311200" imgH="228600" progId="Equation.3">
                  <p:embed/>
                </p:oleObj>
              </mc:Choice>
              <mc:Fallback>
                <p:oleObj name="Equation" r:id="rId3" imgW="2311200" imgH="228600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4EFCD74E-4527-47E3-9379-C74D5B813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035" y="2598198"/>
                        <a:ext cx="52419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0C11B88-E43E-4819-9BE6-4F66D03F0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47089"/>
              </p:ext>
            </p:extLst>
          </p:nvPr>
        </p:nvGraphicFramePr>
        <p:xfrm>
          <a:off x="1993037" y="3742278"/>
          <a:ext cx="39751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5" imgW="1752480" imgH="457200" progId="Equation.3">
                  <p:embed/>
                </p:oleObj>
              </mc:Choice>
              <mc:Fallback>
                <p:oleObj name="Equation" r:id="rId5" imgW="1752480" imgH="457200" progId="Equation.3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04B88ED7-A7AF-42C7-BFE1-39F47B48A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037" y="3742278"/>
                        <a:ext cx="39751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>
            <a:extLst>
              <a:ext uri="{FF2B5EF4-FFF2-40B4-BE49-F238E27FC236}">
                <a16:creationId xmlns:a16="http://schemas.microsoft.com/office/drawing/2014/main" id="{50D3D787-834C-43BE-9D71-4A9D60CB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t="51711" r="37437" b="14920"/>
          <a:stretch>
            <a:fillRect/>
          </a:stretch>
        </p:blipFill>
        <p:spPr bwMode="auto">
          <a:xfrm>
            <a:off x="7622219" y="2932985"/>
            <a:ext cx="2819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33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DCA-DD9F-4D63-B831-FE21AA5F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Describing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DD75-6792-4222-AF46-253A834D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Pick up the gold!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Stated with an </a:t>
            </a:r>
            <a:r>
              <a:rPr lang="en-US" altLang="en-US" sz="2000" i="1" dirty="0">
                <a:solidFill>
                  <a:schemeClr val="tx1"/>
                </a:solidFill>
              </a:rPr>
              <a:t>effect axiom</a:t>
            </a:r>
            <a:br>
              <a:rPr lang="en-US" altLang="en-US" sz="2000" i="1" dirty="0">
                <a:solidFill>
                  <a:schemeClr val="tx1"/>
                </a:solidFill>
              </a:rPr>
            </a:br>
            <a:endParaRPr lang="en-US" altLang="en-US" sz="2000" i="1" dirty="0">
              <a:solidFill>
                <a:schemeClr val="tx1"/>
              </a:solidFill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When you pick up the gold, still have the arrow!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Nonchanged: Stated with a </a:t>
            </a:r>
            <a:r>
              <a:rPr lang="en-US" altLang="en-US" sz="2000" i="1" dirty="0">
                <a:solidFill>
                  <a:schemeClr val="tx1"/>
                </a:solidFill>
              </a:rPr>
              <a:t>frame axiom</a:t>
            </a:r>
            <a:endParaRPr lang="en-US" altLang="en-US" sz="20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D8E1661-671E-46A6-AC9A-DF79864D0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434625"/>
              </p:ext>
            </p:extLst>
          </p:nvPr>
        </p:nvGraphicFramePr>
        <p:xfrm>
          <a:off x="2020826" y="2968625"/>
          <a:ext cx="6999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3085920" imgH="203040" progId="Equation.3">
                  <p:embed/>
                </p:oleObj>
              </mc:Choice>
              <mc:Fallback>
                <p:oleObj name="Equation" r:id="rId3" imgW="3085920" imgH="20304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3FD2C627-2F5D-496B-82E9-7985E806E8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26" y="2968625"/>
                        <a:ext cx="69992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6822E3A-A5CD-4F3D-ADC4-9A57A5406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2607"/>
              </p:ext>
            </p:extLst>
          </p:nvPr>
        </p:nvGraphicFramePr>
        <p:xfrm>
          <a:off x="1948595" y="4337634"/>
          <a:ext cx="71437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5" imgW="3149280" imgH="203040" progId="Equation.3">
                  <p:embed/>
                </p:oleObj>
              </mc:Choice>
              <mc:Fallback>
                <p:oleObj name="Equation" r:id="rId5" imgW="3149280" imgH="203040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7A9FC415-C075-47EF-B04C-CE062F81B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595" y="4337634"/>
                        <a:ext cx="71437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1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A25A-C24A-4096-AA4C-F7AD2EDD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AC49-A34C-42A5-AA97-23ADB4B8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For each predicate (not action):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   P is true afterwards means</a:t>
            </a:r>
          </a:p>
          <a:p>
            <a:pPr lvl="2"/>
            <a:r>
              <a:rPr lang="en-US" altLang="en-US" sz="1600" dirty="0">
                <a:solidFill>
                  <a:schemeClr val="tx1"/>
                </a:solidFill>
              </a:rPr>
              <a:t>An action made P true, OR</a:t>
            </a:r>
          </a:p>
          <a:p>
            <a:pPr lvl="2"/>
            <a:r>
              <a:rPr lang="en-US" altLang="en-US" sz="1600" dirty="0">
                <a:solidFill>
                  <a:schemeClr val="tx1"/>
                </a:solidFill>
              </a:rPr>
              <a:t>P true already and no action made P false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Holding the gold: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BF4E68-7ADA-4444-8AFB-637AB2BD3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232256"/>
              </p:ext>
            </p:extLst>
          </p:nvPr>
        </p:nvGraphicFramePr>
        <p:xfrm>
          <a:off x="2221380" y="4122146"/>
          <a:ext cx="5808663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2361960" imgH="660240" progId="Equation.3">
                  <p:embed/>
                </p:oleObj>
              </mc:Choice>
              <mc:Fallback>
                <p:oleObj name="Equation" r:id="rId3" imgW="2361960" imgH="66024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58730BC1-D8C1-4E9D-B54F-965A9344E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380" y="4122146"/>
                        <a:ext cx="5808663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15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58FE-4119-4B7E-9BFB-EF7B3BC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Difficulties with first-order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2B56-5CDB-49DC-9DFF-7DA7E919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Frame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Need for an elegant way to handle non-change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Solved by successor-state axioms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Qualification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Under what circumstances is a given action </a:t>
            </a:r>
            <a:r>
              <a:rPr lang="en-US" altLang="en-US" sz="2400" i="1" dirty="0">
                <a:solidFill>
                  <a:schemeClr val="tx1"/>
                </a:solidFill>
              </a:rPr>
              <a:t>guaranteed</a:t>
            </a:r>
            <a:r>
              <a:rPr lang="en-US" altLang="en-US" sz="2400" dirty="0">
                <a:solidFill>
                  <a:schemeClr val="tx1"/>
                </a:solidFill>
              </a:rPr>
              <a:t> to work? e.g. slippery gold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Ramification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What are secondary consequences of your actions? e.g. also pick up dust on gold, wear and tear on gloves,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Would be better to infer these consequences, this is hard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2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B1C5-89A8-4D1C-B92D-D1B7D20F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Keeping track of 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21DB-552D-4957-AE12-DFA27662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Direction (0, 90, 180, 270)</a:t>
            </a:r>
            <a:br>
              <a:rPr lang="en-US" altLang="en-US" sz="2000" dirty="0">
                <a:solidFill>
                  <a:schemeClr val="tx1"/>
                </a:solidFill>
              </a:rPr>
            </a:br>
            <a:br>
              <a:rPr lang="en-US" altLang="en-US" sz="2000" dirty="0">
                <a:solidFill>
                  <a:schemeClr val="tx1"/>
                </a:solidFill>
              </a:rPr>
            </a:b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Define function for how orientation affects </a:t>
            </a:r>
            <a:r>
              <a:rPr lang="en-US" altLang="en-US" sz="2000" dirty="0" err="1">
                <a:solidFill>
                  <a:schemeClr val="tx1"/>
                </a:solidFill>
              </a:rPr>
              <a:t>x,y</a:t>
            </a:r>
            <a:r>
              <a:rPr lang="en-US" altLang="en-US" sz="2000" dirty="0">
                <a:solidFill>
                  <a:schemeClr val="tx1"/>
                </a:solidFill>
              </a:rPr>
              <a:t> location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DCFDF5C-E479-430C-8A4B-706E55C8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922071"/>
              </p:ext>
            </p:extLst>
          </p:nvPr>
        </p:nvGraphicFramePr>
        <p:xfrm>
          <a:off x="3171547" y="2624831"/>
          <a:ext cx="3028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E3D717DD-23F9-4335-8A8F-56C73D18C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547" y="2624831"/>
                        <a:ext cx="3028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D14A26F-EF91-4EBF-89B2-EC46A458B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79612"/>
              </p:ext>
            </p:extLst>
          </p:nvPr>
        </p:nvGraphicFramePr>
        <p:xfrm>
          <a:off x="2938509" y="3827015"/>
          <a:ext cx="6101071" cy="192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2819160" imgH="888840" progId="Equation.3">
                  <p:embed/>
                </p:oleObj>
              </mc:Choice>
              <mc:Fallback>
                <p:oleObj name="Equation" r:id="rId5" imgW="2819160" imgH="888840" progId="Equation.3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5C1D84B7-A493-47AB-8265-FD2B51076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509" y="3827015"/>
                        <a:ext cx="6101071" cy="192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94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75A0-4E6C-46DB-9D2F-54F489FE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2DC1-E7D8-4A48-A7D2-F2D79A59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Define location ahead:</a:t>
            </a:r>
            <a:br>
              <a:rPr lang="en-US" altLang="en-US" sz="2000" dirty="0">
                <a:solidFill>
                  <a:schemeClr val="tx1"/>
                </a:solidFill>
              </a:rPr>
            </a:br>
            <a:br>
              <a:rPr lang="en-US" altLang="en-US" sz="2000" dirty="0">
                <a:solidFill>
                  <a:schemeClr val="tx1"/>
                </a:solidFill>
              </a:rPr>
            </a:br>
            <a:br>
              <a:rPr lang="en-US" altLang="en-US" sz="2000" dirty="0">
                <a:solidFill>
                  <a:schemeClr val="tx1"/>
                </a:solidFill>
              </a:rPr>
            </a:b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Define what actions do (assuming you know where wall is):</a:t>
            </a:r>
          </a:p>
          <a:p>
            <a:endParaRPr lang="en-US" altLang="en-US" sz="20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6CD272-72D1-4B7E-A4AF-9788C4D12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90177"/>
              </p:ext>
            </p:extLst>
          </p:nvPr>
        </p:nvGraphicFramePr>
        <p:xfrm>
          <a:off x="1702601" y="2561661"/>
          <a:ext cx="84931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3454200" imgH="431640" progId="Equation.3">
                  <p:embed/>
                </p:oleObj>
              </mc:Choice>
              <mc:Fallback>
                <p:oleObj name="Equation" r:id="rId3" imgW="3454200" imgH="43164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7DE75DD8-798E-484A-80E5-E54689FC9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601" y="2561661"/>
                        <a:ext cx="84931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60405C3-99D3-4656-86C9-422DC4B49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54101"/>
              </p:ext>
            </p:extLst>
          </p:nvPr>
        </p:nvGraphicFramePr>
        <p:xfrm>
          <a:off x="1702601" y="4241904"/>
          <a:ext cx="7805738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3174840" imgH="660240" progId="Equation.3">
                  <p:embed/>
                </p:oleObj>
              </mc:Choice>
              <mc:Fallback>
                <p:oleObj name="Equation" r:id="rId5" imgW="3174840" imgH="660240" progId="Equation.3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7A88A74F-7C25-4247-942E-EAD894C85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601" y="4241904"/>
                        <a:ext cx="7805738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23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41AE-11D4-4837-AF67-8756F7C8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Primitive goal based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6612-049D-4AE1-8D26-9F803826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Once you have the gold, your goal is to get back home</a:t>
            </a: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800" dirty="0"/>
          </a:p>
          <a:p>
            <a:endParaRPr lang="en-IN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9A6B4BA-6222-478B-8C53-0399562D3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752052"/>
              </p:ext>
            </p:extLst>
          </p:nvPr>
        </p:nvGraphicFramePr>
        <p:xfrm>
          <a:off x="1949388" y="2927350"/>
          <a:ext cx="7054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2869920" imgH="203040" progId="Equation.3">
                  <p:embed/>
                </p:oleObj>
              </mc:Choice>
              <mc:Fallback>
                <p:oleObj name="Equation" r:id="rId3" imgW="2869920" imgH="20304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17B501D4-76CB-4916-B9EE-E32790F00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388" y="2927350"/>
                        <a:ext cx="70548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39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9CA9-BA15-46DB-93DF-9CEB33EB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7353-570B-483C-8498-AE2FA540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How to work out actions to achieve the goal?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Inference: Lots more axioms. Explodes.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Search: Best-first (or other) search. Need to convert KB to operators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Planning: Special purpose reasoning systems.</a:t>
            </a:r>
            <a:endParaRPr lang="en-US" altLang="en-US" sz="28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A0A0-A488-4916-AC59-ABCF74F5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DBCCEB-F39C-451C-8AA7-2F99FFCD1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006843"/>
              </p:ext>
            </p:extLst>
          </p:nvPr>
        </p:nvGraphicFramePr>
        <p:xfrm>
          <a:off x="2810669" y="2152590"/>
          <a:ext cx="688374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0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3FC6-A92A-4CF2-AE7B-41BC98E6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7EA9-4716-4DF0-93AC-F0EE6239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https://www.youtube.com/watch?v=cTUX_Q4MMHw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https://slideplayer.com/slide/272698/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https://www.techfak.uni-bielefeld.de/ags/wbski/lehre/digiSA/WS0506/MDKI/Vorlesung/vl08_FOL.pdf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5"/>
              </a:rPr>
              <a:t>https://www.youtube.com/watch?v=fnwjsO9ky9o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6"/>
              </a:rPr>
              <a:t>https://www.youtube.com/watch?v=Bz_cFuf4aQg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38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3C89-0D20-49B3-A473-D7855202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666" y="2337346"/>
            <a:ext cx="3749928" cy="858616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10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EBD1-FBF4-43A6-8C5B-E973A548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FOL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EDBD-8FEA-45FD-AA34-3ECA3D5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4" y="2108201"/>
            <a:ext cx="10422384" cy="405290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logic is another way of knowledge representation in artificial intelligence. It is an extension to propositional logic.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 is sufficiently expressive to represent the natural language statements in a concise way.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logic is also known as </a:t>
            </a: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Predicate logic or First-order predicate logic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First-order logic is a powerful language that develops information about the objects in a more easy way and can also express the relationship between those objects.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logic (like natural language) does not only assume that the world contains facts like propositional logic but also assumes the following things in the world: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Objects: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A, B, people, numbers, colors, wars, theories, squares, pits, Wumpus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sz="12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Relations: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be unary relation such as: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red, round, is adjacent, </a:t>
            </a: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n-any relation such as: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sister of, brother of, has color, comes between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Function: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Father of, best friend, third inning of, end of.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a natural language, first-order logic also has two main parts: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</a:t>
            </a:r>
            <a:endParaRPr lang="en-US" sz="12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Semantics</a:t>
            </a:r>
            <a:endParaRPr lang="en-US" sz="12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432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2635-05F1-44BE-AC8B-ED9834D7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erdana"/>
              </a:rPr>
              <a:t>Basic Elements of First-order logic: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3FAC9-D466-4862-B131-86C7C2D5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088" y="2383631"/>
            <a:ext cx="7296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FC2F-A669-4F15-B3ED-2F3A879E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Quantifiers in First-order logic: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FFE7-B7F8-4308-897F-E293C696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73" y="2250243"/>
            <a:ext cx="10058400" cy="376089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quantifier is a language element which generates quantification, and quantification specifies the quantity of specimen in the universe of discourse.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are the symbols that permit to determine or identify the range and scope of the variable in the logical expression. There are two types of quantifier: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Universal Quantifier, (for all, everyone, everything)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Existential quantifier, (for some, at least one).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9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EAF6-9327-4C34-8D34-20D6A4A4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F65C85-7993-4734-BE54-29815567C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796" y="2108199"/>
            <a:ext cx="6027938" cy="40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30AD-2C24-44EA-AE4B-ECA594EC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Logic in Wumpus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00F1-5219-460C-B020-469C4AEE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Actions:</a:t>
            </a:r>
          </a:p>
          <a:p>
            <a:r>
              <a:rPr lang="en-US" dirty="0"/>
              <a:t>Turn(Right), Turn(Left), Forward, Shoot, Grab, Climb .</a:t>
            </a:r>
            <a:endParaRPr lang="en-IN" dirty="0"/>
          </a:p>
          <a:p>
            <a:r>
              <a:rPr lang="en-US" altLang="en-US" dirty="0"/>
              <a:t>Suppose an agent perceives a stench, breeze, no glitter at time t = 5:</a:t>
            </a:r>
          </a:p>
          <a:p>
            <a:pPr lvl="1"/>
            <a:r>
              <a:rPr lang="en-US" altLang="en-US" dirty="0"/>
              <a:t>Percept([Stench, Breeze, None],5)</a:t>
            </a:r>
          </a:p>
          <a:p>
            <a:pPr lvl="1"/>
            <a:r>
              <a:rPr lang="en-US" altLang="en-US" dirty="0"/>
              <a:t>[Stench, Breeze, None] is a </a:t>
            </a:r>
            <a:r>
              <a:rPr lang="en-US" altLang="en-US" i="1" dirty="0"/>
              <a:t>list</a:t>
            </a:r>
            <a:endParaRPr lang="en-US" altLang="en-US" dirty="0"/>
          </a:p>
          <a:p>
            <a:r>
              <a:rPr lang="en-US" altLang="en-US" dirty="0"/>
              <a:t>Then want to query for an appropriate action. Find an </a:t>
            </a:r>
            <a:r>
              <a:rPr lang="en-US" altLang="en-US" i="1" dirty="0"/>
              <a:t>a</a:t>
            </a:r>
            <a:r>
              <a:rPr lang="en-US" altLang="en-US" dirty="0"/>
              <a:t> (ask the KB):</a:t>
            </a:r>
          </a:p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2B8262-66D0-4D17-925C-5E2BA6817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46614"/>
              </p:ext>
            </p:extLst>
          </p:nvPr>
        </p:nvGraphicFramePr>
        <p:xfrm>
          <a:off x="4776187" y="4986910"/>
          <a:ext cx="2201663" cy="39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130040" imgH="203040" progId="Equation.3">
                  <p:embed/>
                </p:oleObj>
              </mc:Choice>
              <mc:Fallback>
                <p:oleObj name="Equation" r:id="rId3" imgW="1130040" imgH="203040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DB3D7C70-A637-4661-9D9F-8383F9E15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187" y="4986910"/>
                        <a:ext cx="2201663" cy="395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78CF-91E0-415F-822F-B45DE286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AAD8C6-D705-447C-816F-D2F2E52ACAB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431053"/>
              </p:ext>
            </p:extLst>
          </p:nvPr>
        </p:nvGraphicFramePr>
        <p:xfrm>
          <a:off x="2206171" y="3084694"/>
          <a:ext cx="7554686" cy="161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2819160" imgH="660240" progId="Equation.3">
                  <p:embed/>
                </p:oleObj>
              </mc:Choice>
              <mc:Fallback>
                <p:oleObj name="Equation" r:id="rId3" imgW="2819160" imgH="66024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AF4E644B-442E-4814-B790-5CB4010AA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171" y="3084694"/>
                        <a:ext cx="7554686" cy="161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E69D3E-4DB9-41C2-8504-3327FD965072}"/>
              </a:ext>
            </a:extLst>
          </p:cNvPr>
          <p:cNvSpPr txBox="1"/>
          <p:nvPr/>
        </p:nvSpPr>
        <p:spPr>
          <a:xfrm>
            <a:off x="1233714" y="2293257"/>
            <a:ext cx="7908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Simplifying the percept and deciding actions:</a:t>
            </a:r>
          </a:p>
        </p:txBody>
      </p:sp>
    </p:spTree>
    <p:extLst>
      <p:ext uri="{BB962C8B-B14F-4D97-AF65-F5344CB8AC3E}">
        <p14:creationId xmlns:p14="http://schemas.microsoft.com/office/powerpoint/2010/main" val="32007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DB5B-15D4-4AB3-8399-B309931C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Simple Reflex Agent</a:t>
            </a:r>
            <a:endParaRPr lang="en-IN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3CA5251-E8D7-477C-A5AD-9DE83AB7CD0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12607"/>
              </p:ext>
            </p:extLst>
          </p:nvPr>
        </p:nvGraphicFramePr>
        <p:xfrm>
          <a:off x="3373514" y="2436237"/>
          <a:ext cx="4048217" cy="34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2057400" imgH="203040" progId="Equation.3">
                  <p:embed/>
                </p:oleObj>
              </mc:Choice>
              <mc:Fallback>
                <p:oleObj name="Equation" r:id="rId3" imgW="2057400" imgH="203040" progId="Equation.3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36955EA4-A41B-46F0-A643-315F4E93F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514" y="2436237"/>
                        <a:ext cx="4048217" cy="34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855C23-CB8A-4C4E-9E62-F8537F93FB91}"/>
              </a:ext>
            </a:extLst>
          </p:cNvPr>
          <p:cNvSpPr txBox="1"/>
          <p:nvPr/>
        </p:nvSpPr>
        <p:spPr>
          <a:xfrm>
            <a:off x="1233996" y="3246553"/>
            <a:ext cx="7907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/>
              <a:t>Agent Keeping Track of the World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67056FFA-2423-4A78-9D9C-FE5B8D0EA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72691"/>
              </p:ext>
            </p:extLst>
          </p:nvPr>
        </p:nvGraphicFramePr>
        <p:xfrm>
          <a:off x="2162839" y="4516515"/>
          <a:ext cx="7683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3340080" imgH="203040" progId="Equation.3">
                  <p:embed/>
                </p:oleObj>
              </mc:Choice>
              <mc:Fallback>
                <p:oleObj name="Equation" r:id="rId5" imgW="3340080" imgH="203040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833CA0F8-C359-4C0B-BCB9-EE8C0151C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839" y="4516515"/>
                        <a:ext cx="76835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991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{A8FAE411-91D6-4045-AADA-A27ADDBF65B5}tf22712842_win32</Template>
  <TotalTime>213</TotalTime>
  <Words>854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Bookman Old Style</vt:lpstr>
      <vt:lpstr>Calibri</vt:lpstr>
      <vt:lpstr>erdana</vt:lpstr>
      <vt:lpstr>Franklin Gothic Book</vt:lpstr>
      <vt:lpstr>verdana</vt:lpstr>
      <vt:lpstr>Wingdings</vt:lpstr>
      <vt:lpstr>1_RetrospectVTI</vt:lpstr>
      <vt:lpstr>Equation</vt:lpstr>
      <vt:lpstr>The Wumpus world</vt:lpstr>
      <vt:lpstr>SYNOPSIS:</vt:lpstr>
      <vt:lpstr>Introduction of FOL</vt:lpstr>
      <vt:lpstr>Basic Elements of First-order logic:</vt:lpstr>
      <vt:lpstr>Quantifiers in First-order logic:</vt:lpstr>
      <vt:lpstr>Wumpus world</vt:lpstr>
      <vt:lpstr>First-Order Logic in Wumpus World</vt:lpstr>
      <vt:lpstr>Contd..</vt:lpstr>
      <vt:lpstr>Simple Reflex Agent</vt:lpstr>
      <vt:lpstr>Contd..</vt:lpstr>
      <vt:lpstr>Contd..</vt:lpstr>
      <vt:lpstr>Situation Calculus</vt:lpstr>
      <vt:lpstr>Describing actions</vt:lpstr>
      <vt:lpstr>Contd..</vt:lpstr>
      <vt:lpstr>Difficulties with first-order logic</vt:lpstr>
      <vt:lpstr>Keeping track of location</vt:lpstr>
      <vt:lpstr>Contd..</vt:lpstr>
      <vt:lpstr>Primitive goal based ideas</vt:lpstr>
      <vt:lpstr>Conclusion: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Uthradevi D</dc:creator>
  <cp:lastModifiedBy>Uthradevi D</cp:lastModifiedBy>
  <cp:revision>16</cp:revision>
  <dcterms:created xsi:type="dcterms:W3CDTF">2020-10-13T14:20:24Z</dcterms:created>
  <dcterms:modified xsi:type="dcterms:W3CDTF">2020-10-19T06:01:32Z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