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embeddings/oleObject1.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7" r:id="rId2"/>
    <p:sldMasterId id="2147483750" r:id="rId3"/>
    <p:sldMasterId id="2147483762" r:id="rId4"/>
  </p:sldMasterIdLst>
  <p:notesMasterIdLst>
    <p:notesMasterId r:id="rId32"/>
  </p:notesMasterIdLst>
  <p:handoutMasterIdLst>
    <p:handoutMasterId r:id="rId33"/>
  </p:handoutMasterIdLst>
  <p:sldIdLst>
    <p:sldId id="256" r:id="rId5"/>
    <p:sldId id="381" r:id="rId6"/>
    <p:sldId id="382" r:id="rId7"/>
    <p:sldId id="383" r:id="rId8"/>
    <p:sldId id="262" r:id="rId9"/>
    <p:sldId id="385" r:id="rId10"/>
    <p:sldId id="384" r:id="rId11"/>
    <p:sldId id="386" r:id="rId12"/>
    <p:sldId id="387" r:id="rId13"/>
    <p:sldId id="393" r:id="rId14"/>
    <p:sldId id="263" r:id="rId15"/>
    <p:sldId id="395" r:id="rId16"/>
    <p:sldId id="394" r:id="rId17"/>
    <p:sldId id="400" r:id="rId18"/>
    <p:sldId id="407" r:id="rId19"/>
    <p:sldId id="408" r:id="rId20"/>
    <p:sldId id="376" r:id="rId21"/>
    <p:sldId id="377" r:id="rId22"/>
    <p:sldId id="378" r:id="rId23"/>
    <p:sldId id="379" r:id="rId24"/>
    <p:sldId id="401" r:id="rId25"/>
    <p:sldId id="398" r:id="rId26"/>
    <p:sldId id="402" r:id="rId27"/>
    <p:sldId id="404" r:id="rId28"/>
    <p:sldId id="406" r:id="rId29"/>
    <p:sldId id="405" r:id="rId30"/>
    <p:sldId id="39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a Bell" initials="P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7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0" autoAdjust="0"/>
    <p:restoredTop sz="94660"/>
  </p:normalViewPr>
  <p:slideViewPr>
    <p:cSldViewPr snapToGrid="0" snapToObjects="1">
      <p:cViewPr varScale="1">
        <p:scale>
          <a:sx n="111" d="100"/>
          <a:sy n="111" d="100"/>
        </p:scale>
        <p:origin x="-752"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3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tya\Documents\Safemed\Q12\MM_1067_12QR_UTHSC.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atya\Documents\Safemed\Q12\MM_1067_12QR_UTHSC.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atya\Documents\Safemed\Q12\MM_1067_12QR_UTHSC.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atya\Documents\Safemed\Q12\MM_1067_12QR_UTHS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ysClr val="windowText" lastClr="000000"/>
                </a:solidFill>
                <a:latin typeface="+mn-lt"/>
                <a:ea typeface="+mn-ea"/>
                <a:cs typeface="+mn-cs"/>
              </a:defRPr>
            </a:pPr>
            <a:r>
              <a:rPr lang="en-US" sz="1800" b="1"/>
              <a:t>30-Day Primary Care Provider (PCP) Follow-Up</a:t>
            </a:r>
          </a:p>
        </c:rich>
      </c:tx>
      <c:layout/>
      <c:overlay val="0"/>
      <c:spPr>
        <a:noFill/>
        <a:ln>
          <a:noFill/>
        </a:ln>
        <a:effectLst/>
      </c:spPr>
    </c:title>
    <c:autoTitleDeleted val="0"/>
    <c:plotArea>
      <c:layout/>
      <c:lineChart>
        <c:grouping val="standard"/>
        <c:varyColors val="0"/>
        <c:ser>
          <c:idx val="0"/>
          <c:order val="0"/>
          <c:tx>
            <c:strRef>
              <c:f>'Primary Care Follow-up'!$D$3</c:f>
              <c:strCache>
                <c:ptCount val="1"/>
                <c:pt idx="0">
                  <c:v>PCP Follow-up Rate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name>Linear Trendline</c:name>
            <c:spPr>
              <a:ln w="22225" cap="rnd">
                <a:solidFill>
                  <a:schemeClr val="tx1"/>
                </a:solidFill>
                <a:prstDash val="sysDash"/>
              </a:ln>
              <a:effectLst/>
            </c:spPr>
            <c:trendlineType val="linear"/>
            <c:dispRSqr val="0"/>
            <c:dispEq val="1"/>
            <c:trendlineLbl>
              <c:layout>
                <c:manualLayout>
                  <c:x val="-0.000798690837846791"/>
                  <c:y val="-0.0348483856717218"/>
                </c:manualLayout>
              </c:layout>
              <c:tx>
                <c:rich>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r>
                      <a:rPr lang="en-US" sz="1200" b="1" baseline="0"/>
                      <a:t>y = 0.0753x - 3069.9</a:t>
                    </a:r>
                  </a:p>
                </c:rich>
              </c:tx>
              <c:numFmt formatCode="General" sourceLinked="0"/>
              <c:spPr>
                <a:noFill/>
                <a:ln>
                  <a:noFill/>
                </a:ln>
                <a:effectLst/>
              </c:spPr>
            </c:trendlineLbl>
          </c:trendline>
          <c:cat>
            <c:numRef>
              <c:f>'Primary Care Follow-up'!$C$4:$C$30</c:f>
              <c:numCache>
                <c:formatCode>mmm\-yy</c:formatCode>
                <c:ptCount val="27"/>
                <c:pt idx="0">
                  <c:v>41306.0</c:v>
                </c:pt>
                <c:pt idx="1">
                  <c:v>41334.0</c:v>
                </c:pt>
                <c:pt idx="2">
                  <c:v>41365.0</c:v>
                </c:pt>
                <c:pt idx="3">
                  <c:v>41395.0</c:v>
                </c:pt>
                <c:pt idx="4">
                  <c:v>41426.0</c:v>
                </c:pt>
                <c:pt idx="5">
                  <c:v>41456.0</c:v>
                </c:pt>
                <c:pt idx="6">
                  <c:v>41487.0</c:v>
                </c:pt>
                <c:pt idx="7">
                  <c:v>41518.0</c:v>
                </c:pt>
                <c:pt idx="8">
                  <c:v>41548.0</c:v>
                </c:pt>
                <c:pt idx="9">
                  <c:v>41579.0</c:v>
                </c:pt>
                <c:pt idx="10">
                  <c:v>41609.0</c:v>
                </c:pt>
                <c:pt idx="11">
                  <c:v>41640.0</c:v>
                </c:pt>
                <c:pt idx="12">
                  <c:v>41671.0</c:v>
                </c:pt>
                <c:pt idx="13">
                  <c:v>41699.0</c:v>
                </c:pt>
                <c:pt idx="14">
                  <c:v>41730.0</c:v>
                </c:pt>
                <c:pt idx="15">
                  <c:v>41760.0</c:v>
                </c:pt>
                <c:pt idx="16">
                  <c:v>41791.0</c:v>
                </c:pt>
                <c:pt idx="17">
                  <c:v>41821.0</c:v>
                </c:pt>
                <c:pt idx="18">
                  <c:v>41852.0</c:v>
                </c:pt>
                <c:pt idx="19">
                  <c:v>41883.0</c:v>
                </c:pt>
                <c:pt idx="20">
                  <c:v>41913.0</c:v>
                </c:pt>
                <c:pt idx="21">
                  <c:v>41944.0</c:v>
                </c:pt>
                <c:pt idx="22">
                  <c:v>41974.0</c:v>
                </c:pt>
                <c:pt idx="23">
                  <c:v>42005.0</c:v>
                </c:pt>
                <c:pt idx="24">
                  <c:v>42036.0</c:v>
                </c:pt>
                <c:pt idx="25">
                  <c:v>42064.0</c:v>
                </c:pt>
                <c:pt idx="26">
                  <c:v>42095.0</c:v>
                </c:pt>
              </c:numCache>
            </c:numRef>
          </c:cat>
          <c:val>
            <c:numRef>
              <c:f>'Primary Care Follow-up'!$D$4:$D$30</c:f>
              <c:numCache>
                <c:formatCode>0.00</c:formatCode>
                <c:ptCount val="27"/>
                <c:pt idx="0">
                  <c:v>50.0</c:v>
                </c:pt>
                <c:pt idx="1">
                  <c:v>0.0</c:v>
                </c:pt>
                <c:pt idx="2">
                  <c:v>0.0</c:v>
                </c:pt>
                <c:pt idx="3">
                  <c:v>50.0</c:v>
                </c:pt>
                <c:pt idx="4">
                  <c:v>50.0</c:v>
                </c:pt>
                <c:pt idx="5">
                  <c:v>71.4285714285714</c:v>
                </c:pt>
                <c:pt idx="6">
                  <c:v>37.5</c:v>
                </c:pt>
                <c:pt idx="7">
                  <c:v>87.5</c:v>
                </c:pt>
                <c:pt idx="8">
                  <c:v>100.0</c:v>
                </c:pt>
                <c:pt idx="9">
                  <c:v>66.66666666666665</c:v>
                </c:pt>
                <c:pt idx="10">
                  <c:v>75.0</c:v>
                </c:pt>
                <c:pt idx="11">
                  <c:v>62.5</c:v>
                </c:pt>
                <c:pt idx="12">
                  <c:v>71.4285714285714</c:v>
                </c:pt>
                <c:pt idx="13">
                  <c:v>94.73684210526315</c:v>
                </c:pt>
                <c:pt idx="14">
                  <c:v>86.66666666666667</c:v>
                </c:pt>
                <c:pt idx="15">
                  <c:v>85.71428571428572</c:v>
                </c:pt>
                <c:pt idx="16">
                  <c:v>84.61538461538458</c:v>
                </c:pt>
                <c:pt idx="17">
                  <c:v>84.61538461538458</c:v>
                </c:pt>
                <c:pt idx="18">
                  <c:v>75.0</c:v>
                </c:pt>
                <c:pt idx="19">
                  <c:v>80.0</c:v>
                </c:pt>
                <c:pt idx="20">
                  <c:v>62.5</c:v>
                </c:pt>
                <c:pt idx="21">
                  <c:v>84.61538461538458</c:v>
                </c:pt>
                <c:pt idx="22">
                  <c:v>100.0</c:v>
                </c:pt>
                <c:pt idx="23">
                  <c:v>84.61538461538458</c:v>
                </c:pt>
                <c:pt idx="24">
                  <c:v>100.0</c:v>
                </c:pt>
                <c:pt idx="25">
                  <c:v>77.77777777777776</c:v>
                </c:pt>
                <c:pt idx="26">
                  <c:v>100.0</c:v>
                </c:pt>
              </c:numCache>
            </c:numRef>
          </c:val>
          <c:smooth val="0"/>
        </c:ser>
        <c:ser>
          <c:idx val="1"/>
          <c:order val="1"/>
          <c:tx>
            <c:strRef>
              <c:f>'Primary Care Follow-up'!$E$3</c:f>
              <c:strCache>
                <c:ptCount val="1"/>
                <c:pt idx="0">
                  <c:v>Median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'Primary Care Follow-up'!$C$4:$C$30</c:f>
              <c:numCache>
                <c:formatCode>mmm\-yy</c:formatCode>
                <c:ptCount val="27"/>
                <c:pt idx="0">
                  <c:v>41306.0</c:v>
                </c:pt>
                <c:pt idx="1">
                  <c:v>41334.0</c:v>
                </c:pt>
                <c:pt idx="2">
                  <c:v>41365.0</c:v>
                </c:pt>
                <c:pt idx="3">
                  <c:v>41395.0</c:v>
                </c:pt>
                <c:pt idx="4">
                  <c:v>41426.0</c:v>
                </c:pt>
                <c:pt idx="5">
                  <c:v>41456.0</c:v>
                </c:pt>
                <c:pt idx="6">
                  <c:v>41487.0</c:v>
                </c:pt>
                <c:pt idx="7">
                  <c:v>41518.0</c:v>
                </c:pt>
                <c:pt idx="8">
                  <c:v>41548.0</c:v>
                </c:pt>
                <c:pt idx="9">
                  <c:v>41579.0</c:v>
                </c:pt>
                <c:pt idx="10">
                  <c:v>41609.0</c:v>
                </c:pt>
                <c:pt idx="11">
                  <c:v>41640.0</c:v>
                </c:pt>
                <c:pt idx="12">
                  <c:v>41671.0</c:v>
                </c:pt>
                <c:pt idx="13">
                  <c:v>41699.0</c:v>
                </c:pt>
                <c:pt idx="14">
                  <c:v>41730.0</c:v>
                </c:pt>
                <c:pt idx="15">
                  <c:v>41760.0</c:v>
                </c:pt>
                <c:pt idx="16">
                  <c:v>41791.0</c:v>
                </c:pt>
                <c:pt idx="17">
                  <c:v>41821.0</c:v>
                </c:pt>
                <c:pt idx="18">
                  <c:v>41852.0</c:v>
                </c:pt>
                <c:pt idx="19">
                  <c:v>41883.0</c:v>
                </c:pt>
                <c:pt idx="20">
                  <c:v>41913.0</c:v>
                </c:pt>
                <c:pt idx="21">
                  <c:v>41944.0</c:v>
                </c:pt>
                <c:pt idx="22">
                  <c:v>41974.0</c:v>
                </c:pt>
                <c:pt idx="23">
                  <c:v>42005.0</c:v>
                </c:pt>
                <c:pt idx="24">
                  <c:v>42036.0</c:v>
                </c:pt>
                <c:pt idx="25">
                  <c:v>42064.0</c:v>
                </c:pt>
                <c:pt idx="26">
                  <c:v>42095.0</c:v>
                </c:pt>
              </c:numCache>
            </c:numRef>
          </c:cat>
          <c:val>
            <c:numRef>
              <c:f>'Primary Care Follow-up'!$E$4:$E$30</c:f>
              <c:numCache>
                <c:formatCode>0.00</c:formatCode>
                <c:ptCount val="27"/>
                <c:pt idx="0">
                  <c:v>77.77777777777776</c:v>
                </c:pt>
                <c:pt idx="1">
                  <c:v>77.77777777777776</c:v>
                </c:pt>
                <c:pt idx="2">
                  <c:v>77.77777777777776</c:v>
                </c:pt>
                <c:pt idx="3">
                  <c:v>77.77777777777776</c:v>
                </c:pt>
                <c:pt idx="4">
                  <c:v>77.77777777777776</c:v>
                </c:pt>
                <c:pt idx="5">
                  <c:v>77.77777777777776</c:v>
                </c:pt>
                <c:pt idx="6">
                  <c:v>77.77777777777776</c:v>
                </c:pt>
                <c:pt idx="7">
                  <c:v>77.77777777777776</c:v>
                </c:pt>
                <c:pt idx="8">
                  <c:v>77.77777777777776</c:v>
                </c:pt>
                <c:pt idx="9">
                  <c:v>77.77777777777776</c:v>
                </c:pt>
                <c:pt idx="10">
                  <c:v>77.77777777777776</c:v>
                </c:pt>
                <c:pt idx="11">
                  <c:v>77.77777777777776</c:v>
                </c:pt>
                <c:pt idx="12">
                  <c:v>77.77777777777776</c:v>
                </c:pt>
                <c:pt idx="13">
                  <c:v>77.77777777777776</c:v>
                </c:pt>
                <c:pt idx="14">
                  <c:v>77.77777777777776</c:v>
                </c:pt>
                <c:pt idx="15">
                  <c:v>77.77777777777776</c:v>
                </c:pt>
                <c:pt idx="16">
                  <c:v>77.77777777777776</c:v>
                </c:pt>
                <c:pt idx="17">
                  <c:v>77.77777777777776</c:v>
                </c:pt>
                <c:pt idx="18">
                  <c:v>77.77777777777776</c:v>
                </c:pt>
                <c:pt idx="19">
                  <c:v>77.77777777777776</c:v>
                </c:pt>
                <c:pt idx="20">
                  <c:v>77.77777777777776</c:v>
                </c:pt>
                <c:pt idx="21">
                  <c:v>77.77777777777776</c:v>
                </c:pt>
                <c:pt idx="22">
                  <c:v>77.77777777777776</c:v>
                </c:pt>
                <c:pt idx="23">
                  <c:v>77.77777777777776</c:v>
                </c:pt>
                <c:pt idx="24">
                  <c:v>77.77777777777776</c:v>
                </c:pt>
                <c:pt idx="25">
                  <c:v>77.77777777777776</c:v>
                </c:pt>
                <c:pt idx="26">
                  <c:v>77.77777777777776</c:v>
                </c:pt>
              </c:numCache>
            </c:numRef>
          </c:val>
          <c:smooth val="0"/>
        </c:ser>
        <c:ser>
          <c:idx val="2"/>
          <c:order val="2"/>
          <c:tx>
            <c:strRef>
              <c:f>'Primary Care Follow-up'!$F$3</c:f>
              <c:strCache>
                <c:ptCount val="1"/>
                <c:pt idx="0">
                  <c:v>Goal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'Primary Care Follow-up'!$C$4:$C$30</c:f>
              <c:numCache>
                <c:formatCode>mmm\-yy</c:formatCode>
                <c:ptCount val="27"/>
                <c:pt idx="0">
                  <c:v>41306.0</c:v>
                </c:pt>
                <c:pt idx="1">
                  <c:v>41334.0</c:v>
                </c:pt>
                <c:pt idx="2">
                  <c:v>41365.0</c:v>
                </c:pt>
                <c:pt idx="3">
                  <c:v>41395.0</c:v>
                </c:pt>
                <c:pt idx="4">
                  <c:v>41426.0</c:v>
                </c:pt>
                <c:pt idx="5">
                  <c:v>41456.0</c:v>
                </c:pt>
                <c:pt idx="6">
                  <c:v>41487.0</c:v>
                </c:pt>
                <c:pt idx="7">
                  <c:v>41518.0</c:v>
                </c:pt>
                <c:pt idx="8">
                  <c:v>41548.0</c:v>
                </c:pt>
                <c:pt idx="9">
                  <c:v>41579.0</c:v>
                </c:pt>
                <c:pt idx="10">
                  <c:v>41609.0</c:v>
                </c:pt>
                <c:pt idx="11">
                  <c:v>41640.0</c:v>
                </c:pt>
                <c:pt idx="12">
                  <c:v>41671.0</c:v>
                </c:pt>
                <c:pt idx="13">
                  <c:v>41699.0</c:v>
                </c:pt>
                <c:pt idx="14">
                  <c:v>41730.0</c:v>
                </c:pt>
                <c:pt idx="15">
                  <c:v>41760.0</c:v>
                </c:pt>
                <c:pt idx="16">
                  <c:v>41791.0</c:v>
                </c:pt>
                <c:pt idx="17">
                  <c:v>41821.0</c:v>
                </c:pt>
                <c:pt idx="18">
                  <c:v>41852.0</c:v>
                </c:pt>
                <c:pt idx="19">
                  <c:v>41883.0</c:v>
                </c:pt>
                <c:pt idx="20">
                  <c:v>41913.0</c:v>
                </c:pt>
                <c:pt idx="21">
                  <c:v>41944.0</c:v>
                </c:pt>
                <c:pt idx="22">
                  <c:v>41974.0</c:v>
                </c:pt>
                <c:pt idx="23">
                  <c:v>42005.0</c:v>
                </c:pt>
                <c:pt idx="24">
                  <c:v>42036.0</c:v>
                </c:pt>
                <c:pt idx="25">
                  <c:v>42064.0</c:v>
                </c:pt>
                <c:pt idx="26">
                  <c:v>42095.0</c:v>
                </c:pt>
              </c:numCache>
            </c:numRef>
          </c:cat>
          <c:val>
            <c:numRef>
              <c:f>'Primary Care Follow-up'!$F$4:$F$30</c:f>
              <c:numCache>
                <c:formatCode>0</c:formatCode>
                <c:ptCount val="27"/>
                <c:pt idx="0">
                  <c:v>60.0</c:v>
                </c:pt>
                <c:pt idx="1">
                  <c:v>60.0</c:v>
                </c:pt>
                <c:pt idx="2">
                  <c:v>60.0</c:v>
                </c:pt>
                <c:pt idx="3">
                  <c:v>60.0</c:v>
                </c:pt>
                <c:pt idx="4">
                  <c:v>60.0</c:v>
                </c:pt>
                <c:pt idx="5">
                  <c:v>60.0</c:v>
                </c:pt>
                <c:pt idx="6">
                  <c:v>60.0</c:v>
                </c:pt>
                <c:pt idx="7">
                  <c:v>60.0</c:v>
                </c:pt>
                <c:pt idx="8">
                  <c:v>60.0</c:v>
                </c:pt>
                <c:pt idx="9">
                  <c:v>60.0</c:v>
                </c:pt>
                <c:pt idx="10">
                  <c:v>60.0</c:v>
                </c:pt>
                <c:pt idx="11">
                  <c:v>60.0</c:v>
                </c:pt>
                <c:pt idx="12">
                  <c:v>60.0</c:v>
                </c:pt>
                <c:pt idx="13">
                  <c:v>60.0</c:v>
                </c:pt>
                <c:pt idx="14">
                  <c:v>60.0</c:v>
                </c:pt>
                <c:pt idx="15">
                  <c:v>60.0</c:v>
                </c:pt>
                <c:pt idx="16">
                  <c:v>60.0</c:v>
                </c:pt>
                <c:pt idx="17">
                  <c:v>60.0</c:v>
                </c:pt>
                <c:pt idx="18">
                  <c:v>60.0</c:v>
                </c:pt>
                <c:pt idx="19">
                  <c:v>60.0</c:v>
                </c:pt>
                <c:pt idx="20">
                  <c:v>60.0</c:v>
                </c:pt>
                <c:pt idx="21">
                  <c:v>60.0</c:v>
                </c:pt>
                <c:pt idx="22">
                  <c:v>60.0</c:v>
                </c:pt>
                <c:pt idx="23">
                  <c:v>60.0</c:v>
                </c:pt>
                <c:pt idx="24">
                  <c:v>60.0</c:v>
                </c:pt>
                <c:pt idx="25">
                  <c:v>60.0</c:v>
                </c:pt>
                <c:pt idx="26">
                  <c:v>60.0</c:v>
                </c:pt>
              </c:numCache>
            </c:numRef>
          </c:val>
          <c:smooth val="0"/>
        </c:ser>
        <c:dLbls>
          <c:showLegendKey val="0"/>
          <c:showVal val="0"/>
          <c:showCatName val="0"/>
          <c:showSerName val="0"/>
          <c:showPercent val="0"/>
          <c:showBubbleSize val="0"/>
        </c:dLbls>
        <c:marker val="1"/>
        <c:smooth val="0"/>
        <c:axId val="-2106089144"/>
        <c:axId val="-2106080392"/>
      </c:lineChart>
      <c:dateAx>
        <c:axId val="-2106089144"/>
        <c:scaling>
          <c:orientation val="minMax"/>
        </c:scaling>
        <c:delete val="0"/>
        <c:axPos val="b"/>
        <c:title>
          <c:tx>
            <c:rich>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r>
                  <a:rPr lang="en-US" sz="1400" b="1"/>
                  <a:t>Month</a:t>
                </a:r>
              </a:p>
            </c:rich>
          </c:tx>
          <c:layout/>
          <c:overlay val="0"/>
          <c:spPr>
            <a:noFill/>
            <a:ln>
              <a:noFill/>
            </a:ln>
            <a:effectLst/>
          </c:sp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1" i="0" u="none" strike="noStrike" kern="1200" baseline="0">
                <a:solidFill>
                  <a:schemeClr val="tx1"/>
                </a:solidFill>
                <a:latin typeface="+mn-lt"/>
                <a:ea typeface="+mn-ea"/>
                <a:cs typeface="+mn-cs"/>
              </a:defRPr>
            </a:pPr>
            <a:endParaRPr lang="en-US"/>
          </a:p>
        </c:txPr>
        <c:crossAx val="-2106080392"/>
        <c:crosses val="autoZero"/>
        <c:auto val="1"/>
        <c:lblOffset val="100"/>
        <c:baseTimeUnit val="months"/>
        <c:majorUnit val="1.0"/>
        <c:majorTimeUnit val="months"/>
      </c:dateAx>
      <c:valAx>
        <c:axId val="-2106080392"/>
        <c:scaling>
          <c:orientation val="minMax"/>
          <c:max val="1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r>
                  <a:rPr lang="en-US" sz="1400" b="1">
                    <a:solidFill>
                      <a:schemeClr val="tx1"/>
                    </a:solidFill>
                  </a:rPr>
                  <a:t>PCP</a:t>
                </a:r>
                <a:r>
                  <a:rPr lang="en-US" sz="1400" b="1" baseline="0">
                    <a:solidFill>
                      <a:schemeClr val="tx1"/>
                    </a:solidFill>
                  </a:rPr>
                  <a:t> Follow-up Rate</a:t>
                </a:r>
                <a:endParaRPr lang="en-US" sz="1400" b="1">
                  <a:solidFill>
                    <a:schemeClr val="tx1"/>
                  </a:solidFill>
                </a:endParaRPr>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1060891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solidFill>
            <a:sysClr val="windowText" lastClr="000000"/>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a:t>30-Day Readmission Rates: SafeMed Enrollee vs Controls</a:t>
            </a:r>
          </a:p>
        </c:rich>
      </c:tx>
      <c:layout/>
      <c:overlay val="0"/>
    </c:title>
    <c:autoTitleDeleted val="0"/>
    <c:plotArea>
      <c:layout/>
      <c:lineChart>
        <c:grouping val="standard"/>
        <c:varyColors val="0"/>
        <c:ser>
          <c:idx val="2"/>
          <c:order val="0"/>
          <c:tx>
            <c:strRef>
              <c:f>'C:\Users\Satya\Downloads\[Dashboard June 2015 (2).xlsx]Data'!$B$38</c:f>
              <c:strCache>
                <c:ptCount val="1"/>
                <c:pt idx="0">
                  <c:v>SafeMed</c:v>
                </c:pt>
              </c:strCache>
            </c:strRef>
          </c:tx>
          <c:trendline>
            <c:spPr>
              <a:ln w="22225">
                <a:prstDash val="dashDot"/>
              </a:ln>
            </c:spPr>
            <c:trendlineType val="linear"/>
            <c:dispRSqr val="0"/>
            <c:dispEq val="1"/>
            <c:trendlineLbl>
              <c:layout>
                <c:manualLayout>
                  <c:x val="-0.0211763833216444"/>
                  <c:y val="0.180587316591415"/>
                </c:manualLayout>
              </c:layout>
              <c:tx>
                <c:rich>
                  <a:bodyPr/>
                  <a:lstStyle/>
                  <a:p>
                    <a:pPr>
                      <a:defRPr/>
                    </a:pPr>
                    <a:r>
                      <a:rPr lang="en-US" sz="1200" b="1" baseline="0"/>
                      <a:t>y = -0.0013x + 0.1391</a:t>
                    </a:r>
                  </a:p>
                  <a:p>
                    <a:pPr>
                      <a:defRPr/>
                    </a:pPr>
                    <a:r>
                      <a:rPr lang="en-US" sz="1200" b="1"/>
                      <a:t>N (Enrollees)= 386</a:t>
                    </a:r>
                  </a:p>
                </c:rich>
              </c:tx>
              <c:numFmt formatCode="General" sourceLinked="0"/>
            </c:trendlineLbl>
          </c:trendline>
          <c:cat>
            <c:strRef>
              <c:f>[2]Data!$A$39:$A$65</c:f>
              <c:strCache>
                <c:ptCount val="27"/>
                <c:pt idx="0">
                  <c:v>Apr2013</c:v>
                </c:pt>
                <c:pt idx="1">
                  <c:v>May2013</c:v>
                </c:pt>
                <c:pt idx="2">
                  <c:v>Jun2013</c:v>
                </c:pt>
                <c:pt idx="3">
                  <c:v>Jul2013</c:v>
                </c:pt>
                <c:pt idx="4">
                  <c:v>Aug2013</c:v>
                </c:pt>
                <c:pt idx="5">
                  <c:v>Sep2013</c:v>
                </c:pt>
                <c:pt idx="6">
                  <c:v>Oct2013</c:v>
                </c:pt>
                <c:pt idx="7">
                  <c:v>Nov2013</c:v>
                </c:pt>
                <c:pt idx="8">
                  <c:v>Dec2013</c:v>
                </c:pt>
                <c:pt idx="9">
                  <c:v>Jan2014</c:v>
                </c:pt>
                <c:pt idx="10">
                  <c:v>Feb2014</c:v>
                </c:pt>
                <c:pt idx="11">
                  <c:v>Mar2014</c:v>
                </c:pt>
                <c:pt idx="12">
                  <c:v>Apr2014</c:v>
                </c:pt>
                <c:pt idx="13">
                  <c:v>May2014</c:v>
                </c:pt>
                <c:pt idx="14">
                  <c:v>Jun2014</c:v>
                </c:pt>
                <c:pt idx="15">
                  <c:v>Jul2014</c:v>
                </c:pt>
                <c:pt idx="16">
                  <c:v>Aug2014</c:v>
                </c:pt>
                <c:pt idx="17">
                  <c:v>Sep2014</c:v>
                </c:pt>
                <c:pt idx="18">
                  <c:v>Oct2014</c:v>
                </c:pt>
                <c:pt idx="19">
                  <c:v>Nov2014</c:v>
                </c:pt>
                <c:pt idx="20">
                  <c:v>Dec2014</c:v>
                </c:pt>
                <c:pt idx="21">
                  <c:v>Jan2015</c:v>
                </c:pt>
                <c:pt idx="22">
                  <c:v>Feb2015</c:v>
                </c:pt>
                <c:pt idx="23">
                  <c:v>Mar2015</c:v>
                </c:pt>
                <c:pt idx="24">
                  <c:v>Apr2015</c:v>
                </c:pt>
                <c:pt idx="25">
                  <c:v>May2015</c:v>
                </c:pt>
                <c:pt idx="26">
                  <c:v>Jun2015</c:v>
                </c:pt>
              </c:strCache>
            </c:strRef>
          </c:cat>
          <c:val>
            <c:numRef>
              <c:f>[2]Data!$B$39:$B$65</c:f>
              <c:numCache>
                <c:formatCode>General</c:formatCode>
                <c:ptCount val="27"/>
                <c:pt idx="0">
                  <c:v>0.103448275862069</c:v>
                </c:pt>
                <c:pt idx="1">
                  <c:v>0.17948717948718</c:v>
                </c:pt>
                <c:pt idx="2">
                  <c:v>0.0980392156862745</c:v>
                </c:pt>
                <c:pt idx="3">
                  <c:v>0.135593220338983</c:v>
                </c:pt>
                <c:pt idx="4">
                  <c:v>0.164383561643836</c:v>
                </c:pt>
                <c:pt idx="5">
                  <c:v>0.142857142857143</c:v>
                </c:pt>
                <c:pt idx="6">
                  <c:v>0.106382978723404</c:v>
                </c:pt>
                <c:pt idx="7">
                  <c:v>0.179245283018868</c:v>
                </c:pt>
                <c:pt idx="8">
                  <c:v>0.107142857142857</c:v>
                </c:pt>
                <c:pt idx="9">
                  <c:v>0.165289256198347</c:v>
                </c:pt>
                <c:pt idx="10">
                  <c:v>0.0512820512820513</c:v>
                </c:pt>
                <c:pt idx="11">
                  <c:v>0.118110236220472</c:v>
                </c:pt>
                <c:pt idx="12">
                  <c:v>0.13768115942029</c:v>
                </c:pt>
                <c:pt idx="13">
                  <c:v>0.135714285714286</c:v>
                </c:pt>
                <c:pt idx="14">
                  <c:v>0.0985915492957747</c:v>
                </c:pt>
                <c:pt idx="15">
                  <c:v>0.114285714285714</c:v>
                </c:pt>
                <c:pt idx="16">
                  <c:v>0.0933333333333333</c:v>
                </c:pt>
                <c:pt idx="17">
                  <c:v>0.148648648648649</c:v>
                </c:pt>
                <c:pt idx="18">
                  <c:v>0.0945945945945946</c:v>
                </c:pt>
                <c:pt idx="19">
                  <c:v>0.105263157894737</c:v>
                </c:pt>
                <c:pt idx="20">
                  <c:v>0.163522012578616</c:v>
                </c:pt>
                <c:pt idx="21">
                  <c:v>0.12987012987013</c:v>
                </c:pt>
                <c:pt idx="22">
                  <c:v>0.0833333333333333</c:v>
                </c:pt>
                <c:pt idx="23">
                  <c:v>0.0683229813664596</c:v>
                </c:pt>
                <c:pt idx="24">
                  <c:v>0.0920245398773006</c:v>
                </c:pt>
                <c:pt idx="25">
                  <c:v>0.134228187919463</c:v>
                </c:pt>
                <c:pt idx="26">
                  <c:v>0.108108108108108</c:v>
                </c:pt>
              </c:numCache>
            </c:numRef>
          </c:val>
          <c:smooth val="0"/>
        </c:ser>
        <c:ser>
          <c:idx val="3"/>
          <c:order val="1"/>
          <c:tx>
            <c:strRef>
              <c:f>'C:\Users\Satya\Downloads\[Dashboard June 2015 (2).xlsx]Data'!$C$38</c:f>
              <c:strCache>
                <c:ptCount val="1"/>
                <c:pt idx="0">
                  <c:v>Controls</c:v>
                </c:pt>
              </c:strCache>
            </c:strRef>
          </c:tx>
          <c:trendline>
            <c:spPr>
              <a:ln w="22225">
                <a:prstDash val="sysDash"/>
              </a:ln>
            </c:spPr>
            <c:trendlineType val="linear"/>
            <c:dispRSqr val="0"/>
            <c:dispEq val="1"/>
            <c:trendlineLbl>
              <c:layout>
                <c:manualLayout>
                  <c:x val="0.0204768887476512"/>
                  <c:y val="-0.144136721170111"/>
                </c:manualLayout>
              </c:layout>
              <c:tx>
                <c:rich>
                  <a:bodyPr/>
                  <a:lstStyle/>
                  <a:p>
                    <a:pPr>
                      <a:defRPr/>
                    </a:pPr>
                    <a:r>
                      <a:rPr lang="en-US" sz="1200" b="1" baseline="0"/>
                      <a:t>y = 0.0014x + 0.1094</a:t>
                    </a:r>
                  </a:p>
                  <a:p>
                    <a:pPr>
                      <a:defRPr/>
                    </a:pPr>
                    <a:r>
                      <a:rPr lang="en-US" sz="1200" b="1"/>
                      <a:t>N (Controls)= 3,586</a:t>
                    </a:r>
                  </a:p>
                </c:rich>
              </c:tx>
              <c:numFmt formatCode="General" sourceLinked="0"/>
            </c:trendlineLbl>
          </c:trendline>
          <c:cat>
            <c:strRef>
              <c:f>[2]Data!$A$39:$A$65</c:f>
              <c:strCache>
                <c:ptCount val="27"/>
                <c:pt idx="0">
                  <c:v>Apr2013</c:v>
                </c:pt>
                <c:pt idx="1">
                  <c:v>May2013</c:v>
                </c:pt>
                <c:pt idx="2">
                  <c:v>Jun2013</c:v>
                </c:pt>
                <c:pt idx="3">
                  <c:v>Jul2013</c:v>
                </c:pt>
                <c:pt idx="4">
                  <c:v>Aug2013</c:v>
                </c:pt>
                <c:pt idx="5">
                  <c:v>Sep2013</c:v>
                </c:pt>
                <c:pt idx="6">
                  <c:v>Oct2013</c:v>
                </c:pt>
                <c:pt idx="7">
                  <c:v>Nov2013</c:v>
                </c:pt>
                <c:pt idx="8">
                  <c:v>Dec2013</c:v>
                </c:pt>
                <c:pt idx="9">
                  <c:v>Jan2014</c:v>
                </c:pt>
                <c:pt idx="10">
                  <c:v>Feb2014</c:v>
                </c:pt>
                <c:pt idx="11">
                  <c:v>Mar2014</c:v>
                </c:pt>
                <c:pt idx="12">
                  <c:v>Apr2014</c:v>
                </c:pt>
                <c:pt idx="13">
                  <c:v>May2014</c:v>
                </c:pt>
                <c:pt idx="14">
                  <c:v>Jun2014</c:v>
                </c:pt>
                <c:pt idx="15">
                  <c:v>Jul2014</c:v>
                </c:pt>
                <c:pt idx="16">
                  <c:v>Aug2014</c:v>
                </c:pt>
                <c:pt idx="17">
                  <c:v>Sep2014</c:v>
                </c:pt>
                <c:pt idx="18">
                  <c:v>Oct2014</c:v>
                </c:pt>
                <c:pt idx="19">
                  <c:v>Nov2014</c:v>
                </c:pt>
                <c:pt idx="20">
                  <c:v>Dec2014</c:v>
                </c:pt>
                <c:pt idx="21">
                  <c:v>Jan2015</c:v>
                </c:pt>
                <c:pt idx="22">
                  <c:v>Feb2015</c:v>
                </c:pt>
                <c:pt idx="23">
                  <c:v>Mar2015</c:v>
                </c:pt>
                <c:pt idx="24">
                  <c:v>Apr2015</c:v>
                </c:pt>
                <c:pt idx="25">
                  <c:v>May2015</c:v>
                </c:pt>
                <c:pt idx="26">
                  <c:v>Jun2015</c:v>
                </c:pt>
              </c:strCache>
            </c:strRef>
          </c:cat>
          <c:val>
            <c:numRef>
              <c:f>[2]Data!$C$39:$C$65</c:f>
              <c:numCache>
                <c:formatCode>General</c:formatCode>
                <c:ptCount val="27"/>
                <c:pt idx="0">
                  <c:v>0.096921322690992</c:v>
                </c:pt>
                <c:pt idx="1">
                  <c:v>0.100739371534196</c:v>
                </c:pt>
                <c:pt idx="2">
                  <c:v>0.112609040444092</c:v>
                </c:pt>
                <c:pt idx="3">
                  <c:v>0.12585969738652</c:v>
                </c:pt>
                <c:pt idx="4">
                  <c:v>0.110018438844499</c:v>
                </c:pt>
                <c:pt idx="5">
                  <c:v>0.121432568550644</c:v>
                </c:pt>
                <c:pt idx="6">
                  <c:v>0.120266120777892</c:v>
                </c:pt>
                <c:pt idx="7">
                  <c:v>0.10727969348659</c:v>
                </c:pt>
                <c:pt idx="8">
                  <c:v>0.113788487282463</c:v>
                </c:pt>
                <c:pt idx="9">
                  <c:v>0.106010016694491</c:v>
                </c:pt>
                <c:pt idx="10">
                  <c:v>0.110891089108911</c:v>
                </c:pt>
                <c:pt idx="11">
                  <c:v>0.122155688622754</c:v>
                </c:pt>
                <c:pt idx="12">
                  <c:v>0.15492137449039</c:v>
                </c:pt>
                <c:pt idx="13">
                  <c:v>0.141703377386197</c:v>
                </c:pt>
                <c:pt idx="14">
                  <c:v>0.158526135389889</c:v>
                </c:pt>
                <c:pt idx="15">
                  <c:v>0.14041404140414</c:v>
                </c:pt>
                <c:pt idx="16">
                  <c:v>0.121399176954733</c:v>
                </c:pt>
                <c:pt idx="17">
                  <c:v>0.146919431279621</c:v>
                </c:pt>
                <c:pt idx="18">
                  <c:v>0.147239263803681</c:v>
                </c:pt>
                <c:pt idx="19">
                  <c:v>0.129441624365482</c:v>
                </c:pt>
                <c:pt idx="20">
                  <c:v>0.130378096479791</c:v>
                </c:pt>
                <c:pt idx="21">
                  <c:v>0.172366621067031</c:v>
                </c:pt>
                <c:pt idx="22">
                  <c:v>0.154340836012862</c:v>
                </c:pt>
                <c:pt idx="23">
                  <c:v>0.173469387755102</c:v>
                </c:pt>
                <c:pt idx="24">
                  <c:v>0.176043557168784</c:v>
                </c:pt>
                <c:pt idx="25">
                  <c:v>0.110236220472441</c:v>
                </c:pt>
                <c:pt idx="26">
                  <c:v>0.0602006688963211</c:v>
                </c:pt>
              </c:numCache>
            </c:numRef>
          </c:val>
          <c:smooth val="0"/>
        </c:ser>
        <c:dLbls>
          <c:showLegendKey val="0"/>
          <c:showVal val="0"/>
          <c:showCatName val="0"/>
          <c:showSerName val="0"/>
          <c:showPercent val="0"/>
          <c:showBubbleSize val="0"/>
        </c:dLbls>
        <c:marker val="1"/>
        <c:smooth val="0"/>
        <c:axId val="-2111826616"/>
        <c:axId val="-2111832040"/>
      </c:lineChart>
      <c:catAx>
        <c:axId val="-2111826616"/>
        <c:scaling>
          <c:orientation val="minMax"/>
        </c:scaling>
        <c:delete val="0"/>
        <c:axPos val="b"/>
        <c:title>
          <c:tx>
            <c:rich>
              <a:bodyPr/>
              <a:lstStyle/>
              <a:p>
                <a:pPr>
                  <a:defRPr/>
                </a:pPr>
                <a:r>
                  <a:rPr lang="en-US" sz="1400" baseline="0"/>
                  <a:t>Month</a:t>
                </a:r>
              </a:p>
            </c:rich>
          </c:tx>
          <c:layout/>
          <c:overlay val="0"/>
        </c:title>
        <c:numFmt formatCode="General" sourceLinked="0"/>
        <c:majorTickMark val="out"/>
        <c:minorTickMark val="none"/>
        <c:tickLblPos val="nextTo"/>
        <c:txPr>
          <a:bodyPr rot="-2700000"/>
          <a:lstStyle/>
          <a:p>
            <a:pPr>
              <a:defRPr sz="1200" b="1" i="0" baseline="0">
                <a:solidFill>
                  <a:schemeClr val="tx1"/>
                </a:solidFill>
              </a:defRPr>
            </a:pPr>
            <a:endParaRPr lang="en-US"/>
          </a:p>
        </c:txPr>
        <c:crossAx val="-2111832040"/>
        <c:crosses val="autoZero"/>
        <c:auto val="1"/>
        <c:lblAlgn val="ctr"/>
        <c:lblOffset val="100"/>
        <c:noMultiLvlLbl val="0"/>
      </c:catAx>
      <c:valAx>
        <c:axId val="-2111832040"/>
        <c:scaling>
          <c:orientation val="minMax"/>
        </c:scaling>
        <c:delete val="0"/>
        <c:axPos val="l"/>
        <c:majorGridlines/>
        <c:title>
          <c:tx>
            <c:rich>
              <a:bodyPr rot="-5400000" vert="horz"/>
              <a:lstStyle/>
              <a:p>
                <a:pPr>
                  <a:defRPr/>
                </a:pPr>
                <a:r>
                  <a:rPr lang="en-US" sz="1400" baseline="0"/>
                  <a:t>Readmissions per Patient per Month</a:t>
                </a:r>
              </a:p>
            </c:rich>
          </c:tx>
          <c:layout/>
          <c:overlay val="0"/>
        </c:title>
        <c:numFmt formatCode="General" sourceLinked="1"/>
        <c:majorTickMark val="out"/>
        <c:minorTickMark val="none"/>
        <c:tickLblPos val="nextTo"/>
        <c:txPr>
          <a:bodyPr/>
          <a:lstStyle/>
          <a:p>
            <a:pPr>
              <a:defRPr sz="1200" b="1" i="0" baseline="0">
                <a:solidFill>
                  <a:sysClr val="windowText" lastClr="000000"/>
                </a:solidFill>
              </a:defRPr>
            </a:pPr>
            <a:endParaRPr lang="en-US"/>
          </a:p>
        </c:txPr>
        <c:crossAx val="-2111826616"/>
        <c:crosses val="autoZero"/>
        <c:crossBetween val="between"/>
      </c:valAx>
    </c:plotArea>
    <c:legend>
      <c:legendPos val="t"/>
      <c:layout/>
      <c:overlay val="0"/>
      <c:txPr>
        <a:bodyPr/>
        <a:lstStyle/>
        <a:p>
          <a:pPr>
            <a:defRPr sz="1400" b="1" i="0" baseline="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a:t>Overall Hospitalization Rate: SafeMed Enrollees vs Controls</a:t>
            </a:r>
          </a:p>
        </c:rich>
      </c:tx>
      <c:layout/>
      <c:overlay val="0"/>
    </c:title>
    <c:autoTitleDeleted val="0"/>
    <c:plotArea>
      <c:layout/>
      <c:lineChart>
        <c:grouping val="standard"/>
        <c:varyColors val="0"/>
        <c:ser>
          <c:idx val="2"/>
          <c:order val="0"/>
          <c:tx>
            <c:strRef>
              <c:f>'C:\Users\Satya\Downloads\[Dashboard June 2015 (2).xlsx]Data'!$H$38</c:f>
              <c:strCache>
                <c:ptCount val="1"/>
                <c:pt idx="0">
                  <c:v>SafeMed</c:v>
                </c:pt>
              </c:strCache>
            </c:strRef>
          </c:tx>
          <c:trendline>
            <c:spPr>
              <a:ln w="22225">
                <a:prstDash val="dashDot"/>
              </a:ln>
            </c:spPr>
            <c:trendlineType val="linear"/>
            <c:dispRSqr val="0"/>
            <c:dispEq val="1"/>
            <c:trendlineLbl>
              <c:layout>
                <c:manualLayout>
                  <c:x val="-0.0263106942273441"/>
                  <c:y val="0.111323811603393"/>
                </c:manualLayout>
              </c:layout>
              <c:tx>
                <c:rich>
                  <a:bodyPr/>
                  <a:lstStyle/>
                  <a:p>
                    <a:pPr>
                      <a:defRPr/>
                    </a:pPr>
                    <a:r>
                      <a:rPr lang="en-US" sz="1200" baseline="0"/>
                      <a:t>y = 2E-05x + 0.2533</a:t>
                    </a:r>
                  </a:p>
                  <a:p>
                    <a:pPr>
                      <a:defRPr/>
                    </a:pPr>
                    <a:r>
                      <a:rPr lang="en-US" sz="1200" baseline="0"/>
                      <a:t>N (Enrollees)= 386</a:t>
                    </a:r>
                    <a:endParaRPr lang="en-US" sz="1200"/>
                  </a:p>
                </c:rich>
              </c:tx>
              <c:numFmt formatCode="General" sourceLinked="0"/>
            </c:trendlineLbl>
          </c:trendline>
          <c:cat>
            <c:strRef>
              <c:f>[2]Data!$G$39:$G$65</c:f>
              <c:strCache>
                <c:ptCount val="27"/>
                <c:pt idx="0">
                  <c:v>Apr2013</c:v>
                </c:pt>
                <c:pt idx="1">
                  <c:v>May2013</c:v>
                </c:pt>
                <c:pt idx="2">
                  <c:v>Jun2013</c:v>
                </c:pt>
                <c:pt idx="3">
                  <c:v>Jul2013</c:v>
                </c:pt>
                <c:pt idx="4">
                  <c:v>Aug2013</c:v>
                </c:pt>
                <c:pt idx="5">
                  <c:v>Sep2013</c:v>
                </c:pt>
                <c:pt idx="6">
                  <c:v>Oct2013</c:v>
                </c:pt>
                <c:pt idx="7">
                  <c:v>Nov2013</c:v>
                </c:pt>
                <c:pt idx="8">
                  <c:v>Dec2013</c:v>
                </c:pt>
                <c:pt idx="9">
                  <c:v>Jan2014</c:v>
                </c:pt>
                <c:pt idx="10">
                  <c:v>Feb2014</c:v>
                </c:pt>
                <c:pt idx="11">
                  <c:v>Mar2014</c:v>
                </c:pt>
                <c:pt idx="12">
                  <c:v>Apr2014</c:v>
                </c:pt>
                <c:pt idx="13">
                  <c:v>May2014</c:v>
                </c:pt>
                <c:pt idx="14">
                  <c:v>Jun2014</c:v>
                </c:pt>
                <c:pt idx="15">
                  <c:v>Jul2014</c:v>
                </c:pt>
                <c:pt idx="16">
                  <c:v>Aug2014</c:v>
                </c:pt>
                <c:pt idx="17">
                  <c:v>Sep2014</c:v>
                </c:pt>
                <c:pt idx="18">
                  <c:v>Oct2014</c:v>
                </c:pt>
                <c:pt idx="19">
                  <c:v>Nov2014</c:v>
                </c:pt>
                <c:pt idx="20">
                  <c:v>Dec2014</c:v>
                </c:pt>
                <c:pt idx="21">
                  <c:v>Jan2015</c:v>
                </c:pt>
                <c:pt idx="22">
                  <c:v>Feb2015</c:v>
                </c:pt>
                <c:pt idx="23">
                  <c:v>Mar2015</c:v>
                </c:pt>
                <c:pt idx="24">
                  <c:v>Apr2015</c:v>
                </c:pt>
                <c:pt idx="25">
                  <c:v>May2015</c:v>
                </c:pt>
                <c:pt idx="26">
                  <c:v>Jun2015</c:v>
                </c:pt>
              </c:strCache>
            </c:strRef>
          </c:cat>
          <c:val>
            <c:numRef>
              <c:f>[2]Data!$H$39:$H$65</c:f>
              <c:numCache>
                <c:formatCode>General</c:formatCode>
                <c:ptCount val="27"/>
                <c:pt idx="0">
                  <c:v>0.172413793103448</c:v>
                </c:pt>
                <c:pt idx="1">
                  <c:v>0.256410256410256</c:v>
                </c:pt>
                <c:pt idx="2">
                  <c:v>0.196078431372549</c:v>
                </c:pt>
                <c:pt idx="3">
                  <c:v>0.305084745762712</c:v>
                </c:pt>
                <c:pt idx="4">
                  <c:v>0.287671232876712</c:v>
                </c:pt>
                <c:pt idx="5">
                  <c:v>0.261904761904762</c:v>
                </c:pt>
                <c:pt idx="6">
                  <c:v>0.308510638297872</c:v>
                </c:pt>
                <c:pt idx="7">
                  <c:v>0.273584905660377</c:v>
                </c:pt>
                <c:pt idx="8">
                  <c:v>0.276785714285714</c:v>
                </c:pt>
                <c:pt idx="9">
                  <c:v>0.305785123966942</c:v>
                </c:pt>
                <c:pt idx="10">
                  <c:v>0.128205128205128</c:v>
                </c:pt>
                <c:pt idx="11">
                  <c:v>0.283464566929134</c:v>
                </c:pt>
                <c:pt idx="12">
                  <c:v>0.289855072463768</c:v>
                </c:pt>
                <c:pt idx="13">
                  <c:v>0.25</c:v>
                </c:pt>
                <c:pt idx="14">
                  <c:v>0.225352112676056</c:v>
                </c:pt>
                <c:pt idx="15">
                  <c:v>0.235714285714286</c:v>
                </c:pt>
                <c:pt idx="16">
                  <c:v>0.193333333333333</c:v>
                </c:pt>
                <c:pt idx="17">
                  <c:v>0.304054054054054</c:v>
                </c:pt>
                <c:pt idx="18">
                  <c:v>0.243243243243243</c:v>
                </c:pt>
                <c:pt idx="19">
                  <c:v>0.269736842105263</c:v>
                </c:pt>
                <c:pt idx="20">
                  <c:v>0.283018867924528</c:v>
                </c:pt>
                <c:pt idx="21">
                  <c:v>0.305194805194805</c:v>
                </c:pt>
                <c:pt idx="22">
                  <c:v>0.243589743589744</c:v>
                </c:pt>
                <c:pt idx="23">
                  <c:v>0.204968944099379</c:v>
                </c:pt>
                <c:pt idx="24">
                  <c:v>0.239263803680982</c:v>
                </c:pt>
                <c:pt idx="25">
                  <c:v>0.268456375838926</c:v>
                </c:pt>
                <c:pt idx="26">
                  <c:v>0.234234234234234</c:v>
                </c:pt>
              </c:numCache>
            </c:numRef>
          </c:val>
          <c:smooth val="0"/>
        </c:ser>
        <c:ser>
          <c:idx val="3"/>
          <c:order val="1"/>
          <c:tx>
            <c:strRef>
              <c:f>'C:\Users\Satya\Downloads\[Dashboard June 2015 (2).xlsx]Data'!$I$38</c:f>
              <c:strCache>
                <c:ptCount val="1"/>
                <c:pt idx="0">
                  <c:v>Controls</c:v>
                </c:pt>
              </c:strCache>
            </c:strRef>
          </c:tx>
          <c:trendline>
            <c:spPr>
              <a:ln w="22225">
                <a:prstDash val="sysDash"/>
              </a:ln>
            </c:spPr>
            <c:trendlineType val="linear"/>
            <c:dispRSqr val="0"/>
            <c:dispEq val="1"/>
            <c:trendlineLbl>
              <c:layout>
                <c:manualLayout>
                  <c:x val="0.0114806720999108"/>
                  <c:y val="-0.134393304882"/>
                </c:manualLayout>
              </c:layout>
              <c:tx>
                <c:rich>
                  <a:bodyPr/>
                  <a:lstStyle/>
                  <a:p>
                    <a:pPr>
                      <a:defRPr/>
                    </a:pPr>
                    <a:r>
                      <a:rPr lang="en-US" sz="1200" baseline="0"/>
                      <a:t>y = 0.0001x + 0.3162</a:t>
                    </a:r>
                  </a:p>
                  <a:p>
                    <a:pPr>
                      <a:defRPr/>
                    </a:pPr>
                    <a:r>
                      <a:rPr lang="en-US" sz="1200" baseline="0"/>
                      <a:t>N (Controls)= 3,586</a:t>
                    </a:r>
                  </a:p>
                  <a:p>
                    <a:pPr>
                      <a:defRPr/>
                    </a:pPr>
                    <a:endParaRPr lang="en-US" sz="1200"/>
                  </a:p>
                </c:rich>
              </c:tx>
              <c:numFmt formatCode="General" sourceLinked="0"/>
            </c:trendlineLbl>
          </c:trendline>
          <c:cat>
            <c:strRef>
              <c:f>[2]Data!$G$39:$G$65</c:f>
              <c:strCache>
                <c:ptCount val="27"/>
                <c:pt idx="0">
                  <c:v>Apr2013</c:v>
                </c:pt>
                <c:pt idx="1">
                  <c:v>May2013</c:v>
                </c:pt>
                <c:pt idx="2">
                  <c:v>Jun2013</c:v>
                </c:pt>
                <c:pt idx="3">
                  <c:v>Jul2013</c:v>
                </c:pt>
                <c:pt idx="4">
                  <c:v>Aug2013</c:v>
                </c:pt>
                <c:pt idx="5">
                  <c:v>Sep2013</c:v>
                </c:pt>
                <c:pt idx="6">
                  <c:v>Oct2013</c:v>
                </c:pt>
                <c:pt idx="7">
                  <c:v>Nov2013</c:v>
                </c:pt>
                <c:pt idx="8">
                  <c:v>Dec2013</c:v>
                </c:pt>
                <c:pt idx="9">
                  <c:v>Jan2014</c:v>
                </c:pt>
                <c:pt idx="10">
                  <c:v>Feb2014</c:v>
                </c:pt>
                <c:pt idx="11">
                  <c:v>Mar2014</c:v>
                </c:pt>
                <c:pt idx="12">
                  <c:v>Apr2014</c:v>
                </c:pt>
                <c:pt idx="13">
                  <c:v>May2014</c:v>
                </c:pt>
                <c:pt idx="14">
                  <c:v>Jun2014</c:v>
                </c:pt>
                <c:pt idx="15">
                  <c:v>Jul2014</c:v>
                </c:pt>
                <c:pt idx="16">
                  <c:v>Aug2014</c:v>
                </c:pt>
                <c:pt idx="17">
                  <c:v>Sep2014</c:v>
                </c:pt>
                <c:pt idx="18">
                  <c:v>Oct2014</c:v>
                </c:pt>
                <c:pt idx="19">
                  <c:v>Nov2014</c:v>
                </c:pt>
                <c:pt idx="20">
                  <c:v>Dec2014</c:v>
                </c:pt>
                <c:pt idx="21">
                  <c:v>Jan2015</c:v>
                </c:pt>
                <c:pt idx="22">
                  <c:v>Feb2015</c:v>
                </c:pt>
                <c:pt idx="23">
                  <c:v>Mar2015</c:v>
                </c:pt>
                <c:pt idx="24">
                  <c:v>Apr2015</c:v>
                </c:pt>
                <c:pt idx="25">
                  <c:v>May2015</c:v>
                </c:pt>
                <c:pt idx="26">
                  <c:v>Jun2015</c:v>
                </c:pt>
              </c:strCache>
            </c:strRef>
          </c:cat>
          <c:val>
            <c:numRef>
              <c:f>[2]Data!$I$39:$I$65</c:f>
              <c:numCache>
                <c:formatCode>General</c:formatCode>
                <c:ptCount val="27"/>
                <c:pt idx="0">
                  <c:v>0.29418472063854</c:v>
                </c:pt>
                <c:pt idx="1">
                  <c:v>0.275415896487985</c:v>
                </c:pt>
                <c:pt idx="2">
                  <c:v>0.31086439333862</c:v>
                </c:pt>
                <c:pt idx="3">
                  <c:v>0.338376891334251</c:v>
                </c:pt>
                <c:pt idx="4">
                  <c:v>0.304240934234788</c:v>
                </c:pt>
                <c:pt idx="5">
                  <c:v>0.294907666480134</c:v>
                </c:pt>
                <c:pt idx="6">
                  <c:v>0.318833162743091</c:v>
                </c:pt>
                <c:pt idx="7">
                  <c:v>0.276819923371648</c:v>
                </c:pt>
                <c:pt idx="8">
                  <c:v>0.300758589915216</c:v>
                </c:pt>
                <c:pt idx="9">
                  <c:v>0.30550918196995</c:v>
                </c:pt>
                <c:pt idx="10">
                  <c:v>0.278415841584158</c:v>
                </c:pt>
                <c:pt idx="11">
                  <c:v>0.321756487025948</c:v>
                </c:pt>
                <c:pt idx="12">
                  <c:v>0.36924868957484</c:v>
                </c:pt>
                <c:pt idx="13">
                  <c:v>0.356828193832599</c:v>
                </c:pt>
                <c:pt idx="14">
                  <c:v>0.382176520994002</c:v>
                </c:pt>
                <c:pt idx="15">
                  <c:v>0.327632763276328</c:v>
                </c:pt>
                <c:pt idx="16">
                  <c:v>0.330246913580247</c:v>
                </c:pt>
                <c:pt idx="17">
                  <c:v>0.362559241706161</c:v>
                </c:pt>
                <c:pt idx="18">
                  <c:v>0.349693251533742</c:v>
                </c:pt>
                <c:pt idx="19">
                  <c:v>0.32741116751269</c:v>
                </c:pt>
                <c:pt idx="20">
                  <c:v>0.354628422425033</c:v>
                </c:pt>
                <c:pt idx="21">
                  <c:v>0.400820793433653</c:v>
                </c:pt>
                <c:pt idx="22">
                  <c:v>0.355305466237942</c:v>
                </c:pt>
                <c:pt idx="23">
                  <c:v>0.352040816326531</c:v>
                </c:pt>
                <c:pt idx="24">
                  <c:v>0.366606170598911</c:v>
                </c:pt>
                <c:pt idx="25">
                  <c:v>0.192913385826772</c:v>
                </c:pt>
                <c:pt idx="26">
                  <c:v>0.133779264214047</c:v>
                </c:pt>
              </c:numCache>
            </c:numRef>
          </c:val>
          <c:smooth val="0"/>
        </c:ser>
        <c:dLbls>
          <c:showLegendKey val="0"/>
          <c:showVal val="0"/>
          <c:showCatName val="0"/>
          <c:showSerName val="0"/>
          <c:showPercent val="0"/>
          <c:showBubbleSize val="0"/>
        </c:dLbls>
        <c:marker val="1"/>
        <c:smooth val="0"/>
        <c:axId val="-2087425688"/>
        <c:axId val="-2087420408"/>
      </c:lineChart>
      <c:catAx>
        <c:axId val="-2087425688"/>
        <c:scaling>
          <c:orientation val="minMax"/>
        </c:scaling>
        <c:delete val="0"/>
        <c:axPos val="b"/>
        <c:title>
          <c:tx>
            <c:rich>
              <a:bodyPr/>
              <a:lstStyle/>
              <a:p>
                <a:pPr>
                  <a:defRPr/>
                </a:pPr>
                <a:r>
                  <a:rPr lang="en-US" sz="1400"/>
                  <a:t>Month</a:t>
                </a:r>
              </a:p>
            </c:rich>
          </c:tx>
          <c:layout/>
          <c:overlay val="0"/>
        </c:title>
        <c:numFmt formatCode="General" sourceLinked="0"/>
        <c:majorTickMark val="out"/>
        <c:minorTickMark val="none"/>
        <c:tickLblPos val="nextTo"/>
        <c:txPr>
          <a:bodyPr/>
          <a:lstStyle/>
          <a:p>
            <a:pPr>
              <a:defRPr sz="1200">
                <a:solidFill>
                  <a:sysClr val="windowText" lastClr="000000"/>
                </a:solidFill>
              </a:defRPr>
            </a:pPr>
            <a:endParaRPr lang="en-US"/>
          </a:p>
        </c:txPr>
        <c:crossAx val="-2087420408"/>
        <c:crosses val="autoZero"/>
        <c:auto val="1"/>
        <c:lblAlgn val="ctr"/>
        <c:lblOffset val="100"/>
        <c:noMultiLvlLbl val="0"/>
      </c:catAx>
      <c:valAx>
        <c:axId val="-2087420408"/>
        <c:scaling>
          <c:orientation val="minMax"/>
        </c:scaling>
        <c:delete val="0"/>
        <c:axPos val="l"/>
        <c:majorGridlines/>
        <c:title>
          <c:tx>
            <c:rich>
              <a:bodyPr rot="-5400000" vert="horz"/>
              <a:lstStyle/>
              <a:p>
                <a:pPr>
                  <a:defRPr/>
                </a:pPr>
                <a:r>
                  <a:rPr lang="en-US" sz="1400"/>
                  <a:t>Admissions Per Patient Per Month</a:t>
                </a:r>
              </a:p>
            </c:rich>
          </c:tx>
          <c:layout/>
          <c:overlay val="0"/>
        </c:title>
        <c:numFmt formatCode="General" sourceLinked="1"/>
        <c:majorTickMark val="out"/>
        <c:minorTickMark val="none"/>
        <c:tickLblPos val="nextTo"/>
        <c:txPr>
          <a:bodyPr/>
          <a:lstStyle/>
          <a:p>
            <a:pPr>
              <a:defRPr sz="1200" b="1">
                <a:solidFill>
                  <a:sysClr val="windowText" lastClr="000000"/>
                </a:solidFill>
              </a:defRPr>
            </a:pPr>
            <a:endParaRPr lang="en-US"/>
          </a:p>
        </c:txPr>
        <c:crossAx val="-2087425688"/>
        <c:crosses val="autoZero"/>
        <c:crossBetween val="between"/>
      </c:valAx>
    </c:plotArea>
    <c:legend>
      <c:legendPos val="t"/>
      <c:layout/>
      <c:overlay val="0"/>
      <c:txPr>
        <a:bodyPr/>
        <a:lstStyle/>
        <a:p>
          <a:pPr>
            <a:defRPr sz="1400"/>
          </a:pPr>
          <a:endParaRPr lang="en-US"/>
        </a:p>
      </c:txPr>
    </c:legend>
    <c:plotVisOnly val="1"/>
    <c:dispBlanksAs val="gap"/>
    <c:showDLblsOverMax val="0"/>
  </c:chart>
  <c:txPr>
    <a:bodyPr/>
    <a:lstStyle/>
    <a:p>
      <a:pPr>
        <a:defRPr sz="1400" b="1" i="0" baseline="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a:t>ED Visit Rate: SafeMed Enrollees vs Controls</a:t>
            </a:r>
          </a:p>
        </c:rich>
      </c:tx>
      <c:layout/>
      <c:overlay val="0"/>
    </c:title>
    <c:autoTitleDeleted val="0"/>
    <c:plotArea>
      <c:layout/>
      <c:lineChart>
        <c:grouping val="standard"/>
        <c:varyColors val="0"/>
        <c:ser>
          <c:idx val="2"/>
          <c:order val="0"/>
          <c:tx>
            <c:strRef>
              <c:f>'C:\Users\Satya\Downloads\[Dashboard June 2015 (2).xlsx]Data'!$K$38</c:f>
              <c:strCache>
                <c:ptCount val="1"/>
                <c:pt idx="0">
                  <c:v>SafeMed</c:v>
                </c:pt>
              </c:strCache>
            </c:strRef>
          </c:tx>
          <c:trendline>
            <c:spPr>
              <a:ln w="22225">
                <a:prstDash val="dashDot"/>
              </a:ln>
            </c:spPr>
            <c:trendlineType val="linear"/>
            <c:dispRSqr val="0"/>
            <c:dispEq val="1"/>
            <c:trendlineLbl>
              <c:layout>
                <c:manualLayout>
                  <c:x val="0.0248105761091677"/>
                  <c:y val="0.110310207070589"/>
                </c:manualLayout>
              </c:layout>
              <c:tx>
                <c:rich>
                  <a:bodyPr/>
                  <a:lstStyle/>
                  <a:p>
                    <a:pPr>
                      <a:defRPr/>
                    </a:pPr>
                    <a:r>
                      <a:rPr lang="en-US" sz="1200" baseline="0"/>
                      <a:t>y = 0.0137x + 0.2059</a:t>
                    </a:r>
                  </a:p>
                  <a:p>
                    <a:pPr>
                      <a:defRPr/>
                    </a:pPr>
                    <a:r>
                      <a:rPr lang="en-US" sz="1200" baseline="0"/>
                      <a:t>N (Enrollees)= 386</a:t>
                    </a:r>
                    <a:endParaRPr lang="en-US" sz="1200"/>
                  </a:p>
                </c:rich>
              </c:tx>
              <c:numFmt formatCode="General" sourceLinked="0"/>
            </c:trendlineLbl>
          </c:trendline>
          <c:cat>
            <c:strRef>
              <c:f>[2]Data!$J$39:$J$65</c:f>
              <c:strCache>
                <c:ptCount val="27"/>
                <c:pt idx="0">
                  <c:v>Apr2013</c:v>
                </c:pt>
                <c:pt idx="1">
                  <c:v>May2013</c:v>
                </c:pt>
                <c:pt idx="2">
                  <c:v>Jun2013</c:v>
                </c:pt>
                <c:pt idx="3">
                  <c:v>Jul2013</c:v>
                </c:pt>
                <c:pt idx="4">
                  <c:v>Aug2013</c:v>
                </c:pt>
                <c:pt idx="5">
                  <c:v>Sep2013</c:v>
                </c:pt>
                <c:pt idx="6">
                  <c:v>Oct2013</c:v>
                </c:pt>
                <c:pt idx="7">
                  <c:v>Nov2013</c:v>
                </c:pt>
                <c:pt idx="8">
                  <c:v>Dec2013</c:v>
                </c:pt>
                <c:pt idx="9">
                  <c:v>Jan2014</c:v>
                </c:pt>
                <c:pt idx="10">
                  <c:v>Feb2014</c:v>
                </c:pt>
                <c:pt idx="11">
                  <c:v>Mar2014</c:v>
                </c:pt>
                <c:pt idx="12">
                  <c:v>Apr2014</c:v>
                </c:pt>
                <c:pt idx="13">
                  <c:v>May2014</c:v>
                </c:pt>
                <c:pt idx="14">
                  <c:v>Jun2014</c:v>
                </c:pt>
                <c:pt idx="15">
                  <c:v>Jul2014</c:v>
                </c:pt>
                <c:pt idx="16">
                  <c:v>Aug2014</c:v>
                </c:pt>
                <c:pt idx="17">
                  <c:v>Sep2014</c:v>
                </c:pt>
                <c:pt idx="18">
                  <c:v>Oct2014</c:v>
                </c:pt>
                <c:pt idx="19">
                  <c:v>Nov2014</c:v>
                </c:pt>
                <c:pt idx="20">
                  <c:v>Dec2014</c:v>
                </c:pt>
                <c:pt idx="21">
                  <c:v>Jan2015</c:v>
                </c:pt>
                <c:pt idx="22">
                  <c:v>Feb2015</c:v>
                </c:pt>
                <c:pt idx="23">
                  <c:v>Mar2015</c:v>
                </c:pt>
                <c:pt idx="24">
                  <c:v>Apr2015</c:v>
                </c:pt>
                <c:pt idx="25">
                  <c:v>May2015</c:v>
                </c:pt>
                <c:pt idx="26">
                  <c:v>Jun2015</c:v>
                </c:pt>
              </c:strCache>
            </c:strRef>
          </c:cat>
          <c:val>
            <c:numRef>
              <c:f>[2]Data!$K$39:$K$65</c:f>
              <c:numCache>
                <c:formatCode>General</c:formatCode>
                <c:ptCount val="27"/>
                <c:pt idx="0">
                  <c:v>0.344827586206897</c:v>
                </c:pt>
                <c:pt idx="1">
                  <c:v>0.333333333333333</c:v>
                </c:pt>
                <c:pt idx="2">
                  <c:v>0.254901960784314</c:v>
                </c:pt>
                <c:pt idx="3">
                  <c:v>0.355932203389831</c:v>
                </c:pt>
                <c:pt idx="4">
                  <c:v>0.383561643835616</c:v>
                </c:pt>
                <c:pt idx="5">
                  <c:v>0.226190476190476</c:v>
                </c:pt>
                <c:pt idx="6">
                  <c:v>0.287234042553191</c:v>
                </c:pt>
                <c:pt idx="7">
                  <c:v>0.19811320754717</c:v>
                </c:pt>
                <c:pt idx="8">
                  <c:v>0.258928571428571</c:v>
                </c:pt>
                <c:pt idx="9">
                  <c:v>0.338842975206612</c:v>
                </c:pt>
                <c:pt idx="10">
                  <c:v>0.230769230769231</c:v>
                </c:pt>
                <c:pt idx="11">
                  <c:v>0.259842519685039</c:v>
                </c:pt>
                <c:pt idx="12">
                  <c:v>0.36231884057971</c:v>
                </c:pt>
                <c:pt idx="13">
                  <c:v>0.307142857142857</c:v>
                </c:pt>
                <c:pt idx="14">
                  <c:v>0.345070422535211</c:v>
                </c:pt>
                <c:pt idx="15">
                  <c:v>0.442857142857143</c:v>
                </c:pt>
                <c:pt idx="16">
                  <c:v>0.44</c:v>
                </c:pt>
                <c:pt idx="17">
                  <c:v>0.554054054054054</c:v>
                </c:pt>
                <c:pt idx="18">
                  <c:v>0.554054054054054</c:v>
                </c:pt>
                <c:pt idx="19">
                  <c:v>0.407894736842105</c:v>
                </c:pt>
                <c:pt idx="20">
                  <c:v>0.389937106918239</c:v>
                </c:pt>
                <c:pt idx="21">
                  <c:v>0.461038961038961</c:v>
                </c:pt>
                <c:pt idx="22">
                  <c:v>0.467948717948718</c:v>
                </c:pt>
                <c:pt idx="23">
                  <c:v>0.565217391304348</c:v>
                </c:pt>
                <c:pt idx="24">
                  <c:v>0.656441717791411</c:v>
                </c:pt>
                <c:pt idx="25">
                  <c:v>0.624161073825503</c:v>
                </c:pt>
                <c:pt idx="26">
                  <c:v>0.693693693693694</c:v>
                </c:pt>
              </c:numCache>
            </c:numRef>
          </c:val>
          <c:smooth val="0"/>
        </c:ser>
        <c:ser>
          <c:idx val="3"/>
          <c:order val="1"/>
          <c:tx>
            <c:strRef>
              <c:f>'C:\Users\Satya\Downloads\[Dashboard June 2015 (2).xlsx]Data'!$L$38</c:f>
              <c:strCache>
                <c:ptCount val="1"/>
                <c:pt idx="0">
                  <c:v>Controls</c:v>
                </c:pt>
              </c:strCache>
            </c:strRef>
          </c:tx>
          <c:trendline>
            <c:spPr>
              <a:ln w="22225">
                <a:prstDash val="sysDash"/>
              </a:ln>
            </c:spPr>
            <c:trendlineType val="linear"/>
            <c:dispRSqr val="0"/>
            <c:dispEq val="1"/>
            <c:trendlineLbl>
              <c:layout>
                <c:manualLayout>
                  <c:x val="-0.0268262446494079"/>
                  <c:y val="-0.0370530177648784"/>
                </c:manualLayout>
              </c:layout>
              <c:tx>
                <c:rich>
                  <a:bodyPr/>
                  <a:lstStyle/>
                  <a:p>
                    <a:pPr>
                      <a:defRPr/>
                    </a:pPr>
                    <a:r>
                      <a:rPr lang="en-US" sz="1200" baseline="0"/>
                      <a:t>y = 0.0374x - 0.0083</a:t>
                    </a:r>
                  </a:p>
                  <a:p>
                    <a:pPr>
                      <a:defRPr/>
                    </a:pPr>
                    <a:r>
                      <a:rPr lang="en-US" sz="1200" baseline="0"/>
                      <a:t>N (Controls)= 3,586</a:t>
                    </a:r>
                  </a:p>
                </c:rich>
              </c:tx>
              <c:numFmt formatCode="General" sourceLinked="0"/>
            </c:trendlineLbl>
          </c:trendline>
          <c:cat>
            <c:strRef>
              <c:f>[2]Data!$J$39:$J$65</c:f>
              <c:strCache>
                <c:ptCount val="27"/>
                <c:pt idx="0">
                  <c:v>Apr2013</c:v>
                </c:pt>
                <c:pt idx="1">
                  <c:v>May2013</c:v>
                </c:pt>
                <c:pt idx="2">
                  <c:v>Jun2013</c:v>
                </c:pt>
                <c:pt idx="3">
                  <c:v>Jul2013</c:v>
                </c:pt>
                <c:pt idx="4">
                  <c:v>Aug2013</c:v>
                </c:pt>
                <c:pt idx="5">
                  <c:v>Sep2013</c:v>
                </c:pt>
                <c:pt idx="6">
                  <c:v>Oct2013</c:v>
                </c:pt>
                <c:pt idx="7">
                  <c:v>Nov2013</c:v>
                </c:pt>
                <c:pt idx="8">
                  <c:v>Dec2013</c:v>
                </c:pt>
                <c:pt idx="9">
                  <c:v>Jan2014</c:v>
                </c:pt>
                <c:pt idx="10">
                  <c:v>Feb2014</c:v>
                </c:pt>
                <c:pt idx="11">
                  <c:v>Mar2014</c:v>
                </c:pt>
                <c:pt idx="12">
                  <c:v>Apr2014</c:v>
                </c:pt>
                <c:pt idx="13">
                  <c:v>May2014</c:v>
                </c:pt>
                <c:pt idx="14">
                  <c:v>Jun2014</c:v>
                </c:pt>
                <c:pt idx="15">
                  <c:v>Jul2014</c:v>
                </c:pt>
                <c:pt idx="16">
                  <c:v>Aug2014</c:v>
                </c:pt>
                <c:pt idx="17">
                  <c:v>Sep2014</c:v>
                </c:pt>
                <c:pt idx="18">
                  <c:v>Oct2014</c:v>
                </c:pt>
                <c:pt idx="19">
                  <c:v>Nov2014</c:v>
                </c:pt>
                <c:pt idx="20">
                  <c:v>Dec2014</c:v>
                </c:pt>
                <c:pt idx="21">
                  <c:v>Jan2015</c:v>
                </c:pt>
                <c:pt idx="22">
                  <c:v>Feb2015</c:v>
                </c:pt>
                <c:pt idx="23">
                  <c:v>Mar2015</c:v>
                </c:pt>
                <c:pt idx="24">
                  <c:v>Apr2015</c:v>
                </c:pt>
                <c:pt idx="25">
                  <c:v>May2015</c:v>
                </c:pt>
                <c:pt idx="26">
                  <c:v>Jun2015</c:v>
                </c:pt>
              </c:strCache>
            </c:strRef>
          </c:cat>
          <c:val>
            <c:numRef>
              <c:f>[2]Data!$L$39:$L$65</c:f>
              <c:numCache>
                <c:formatCode>General</c:formatCode>
                <c:ptCount val="27"/>
                <c:pt idx="0">
                  <c:v>0.236031927023945</c:v>
                </c:pt>
                <c:pt idx="1">
                  <c:v>0.22735674676525</c:v>
                </c:pt>
                <c:pt idx="2">
                  <c:v>0.257731958762886</c:v>
                </c:pt>
                <c:pt idx="3">
                  <c:v>0.273039889958734</c:v>
                </c:pt>
                <c:pt idx="4">
                  <c:v>0.275353411186232</c:v>
                </c:pt>
                <c:pt idx="5">
                  <c:v>0.228875209848909</c:v>
                </c:pt>
                <c:pt idx="6">
                  <c:v>0.215455475946776</c:v>
                </c:pt>
                <c:pt idx="7">
                  <c:v>0.192049808429119</c:v>
                </c:pt>
                <c:pt idx="8">
                  <c:v>0.23070058009817</c:v>
                </c:pt>
                <c:pt idx="9">
                  <c:v>0.215358931552588</c:v>
                </c:pt>
                <c:pt idx="10">
                  <c:v>0.171485148514852</c:v>
                </c:pt>
                <c:pt idx="11">
                  <c:v>0.221157684630738</c:v>
                </c:pt>
                <c:pt idx="12">
                  <c:v>0.295282469423413</c:v>
                </c:pt>
                <c:pt idx="13">
                  <c:v>0.433186490455213</c:v>
                </c:pt>
                <c:pt idx="14">
                  <c:v>0.492716366752356</c:v>
                </c:pt>
                <c:pt idx="15">
                  <c:v>0.526552655265527</c:v>
                </c:pt>
                <c:pt idx="16">
                  <c:v>0.632716049382716</c:v>
                </c:pt>
                <c:pt idx="17">
                  <c:v>0.758293838862559</c:v>
                </c:pt>
                <c:pt idx="18">
                  <c:v>0.784049079754601</c:v>
                </c:pt>
                <c:pt idx="19">
                  <c:v>0.695431472081218</c:v>
                </c:pt>
                <c:pt idx="20">
                  <c:v>0.782268578878748</c:v>
                </c:pt>
                <c:pt idx="21">
                  <c:v>0.771545827633379</c:v>
                </c:pt>
                <c:pt idx="22">
                  <c:v>0.784565916398714</c:v>
                </c:pt>
                <c:pt idx="23">
                  <c:v>0.836734693877551</c:v>
                </c:pt>
                <c:pt idx="24">
                  <c:v>0.907441016333938</c:v>
                </c:pt>
                <c:pt idx="25">
                  <c:v>0.96259842519685</c:v>
                </c:pt>
                <c:pt idx="26">
                  <c:v>1.518394648829431</c:v>
                </c:pt>
              </c:numCache>
            </c:numRef>
          </c:val>
          <c:smooth val="0"/>
        </c:ser>
        <c:dLbls>
          <c:showLegendKey val="0"/>
          <c:showVal val="0"/>
          <c:showCatName val="0"/>
          <c:showSerName val="0"/>
          <c:showPercent val="0"/>
          <c:showBubbleSize val="0"/>
        </c:dLbls>
        <c:marker val="1"/>
        <c:smooth val="0"/>
        <c:axId val="-2087371144"/>
        <c:axId val="-2087365880"/>
      </c:lineChart>
      <c:catAx>
        <c:axId val="-2087371144"/>
        <c:scaling>
          <c:orientation val="minMax"/>
        </c:scaling>
        <c:delete val="0"/>
        <c:axPos val="b"/>
        <c:title>
          <c:tx>
            <c:rich>
              <a:bodyPr/>
              <a:lstStyle/>
              <a:p>
                <a:pPr>
                  <a:defRPr/>
                </a:pPr>
                <a:r>
                  <a:rPr lang="en-US" sz="1400"/>
                  <a:t>Month</a:t>
                </a:r>
              </a:p>
            </c:rich>
          </c:tx>
          <c:layout/>
          <c:overlay val="0"/>
        </c:title>
        <c:numFmt formatCode="General" sourceLinked="0"/>
        <c:majorTickMark val="out"/>
        <c:minorTickMark val="none"/>
        <c:tickLblPos val="nextTo"/>
        <c:txPr>
          <a:bodyPr/>
          <a:lstStyle/>
          <a:p>
            <a:pPr>
              <a:defRPr sz="1200" b="1"/>
            </a:pPr>
            <a:endParaRPr lang="en-US"/>
          </a:p>
        </c:txPr>
        <c:crossAx val="-2087365880"/>
        <c:crosses val="autoZero"/>
        <c:auto val="1"/>
        <c:lblAlgn val="ctr"/>
        <c:lblOffset val="100"/>
        <c:noMultiLvlLbl val="0"/>
      </c:catAx>
      <c:valAx>
        <c:axId val="-2087365880"/>
        <c:scaling>
          <c:orientation val="minMax"/>
        </c:scaling>
        <c:delete val="0"/>
        <c:axPos val="l"/>
        <c:majorGridlines/>
        <c:title>
          <c:tx>
            <c:rich>
              <a:bodyPr rot="-5400000" vert="horz"/>
              <a:lstStyle/>
              <a:p>
                <a:pPr>
                  <a:defRPr/>
                </a:pPr>
                <a:r>
                  <a:rPr lang="en-US" sz="1400"/>
                  <a:t>ED Visits per Patient</a:t>
                </a:r>
              </a:p>
            </c:rich>
          </c:tx>
          <c:layout/>
          <c:overlay val="0"/>
        </c:title>
        <c:numFmt formatCode="General" sourceLinked="1"/>
        <c:majorTickMark val="out"/>
        <c:minorTickMark val="none"/>
        <c:tickLblPos val="nextTo"/>
        <c:txPr>
          <a:bodyPr/>
          <a:lstStyle/>
          <a:p>
            <a:pPr>
              <a:defRPr sz="1200" b="1">
                <a:solidFill>
                  <a:sysClr val="windowText" lastClr="000000"/>
                </a:solidFill>
              </a:defRPr>
            </a:pPr>
            <a:endParaRPr lang="en-US"/>
          </a:p>
        </c:txPr>
        <c:crossAx val="-2087371144"/>
        <c:crosses val="autoZero"/>
        <c:crossBetween val="between"/>
      </c:valAx>
    </c:plotArea>
    <c:legend>
      <c:legendPos val="t"/>
      <c:layout/>
      <c:overlay val="0"/>
      <c:txPr>
        <a:bodyPr/>
        <a:lstStyle/>
        <a:p>
          <a:pPr>
            <a:defRPr sz="1400"/>
          </a:pPr>
          <a:endParaRPr lang="en-US"/>
        </a:p>
      </c:txPr>
    </c:legend>
    <c:plotVisOnly val="1"/>
    <c:dispBlanksAs val="gap"/>
    <c:showDLblsOverMax val="0"/>
  </c:chart>
  <c:txPr>
    <a:bodyPr/>
    <a:lstStyle/>
    <a:p>
      <a:pPr>
        <a:defRPr sz="1400" b="1" i="0" baseline="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857BC-0D55-3648-B570-7F8453F60DF4}"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E0172DC7-A06F-2D49-B836-BCFB253CC527}">
      <dgm:prSet phldrT="[Text]" custT="1"/>
      <dgm:spPr/>
      <dgm:t>
        <a:bodyPr/>
        <a:lstStyle/>
        <a:p>
          <a:r>
            <a:rPr lang="en-US" sz="1600" dirty="0" smtClean="0">
              <a:latin typeface="Arial Narrow"/>
              <a:cs typeface="Arial Narrow"/>
            </a:rPr>
            <a:t>Improved Discharge Planning</a:t>
          </a:r>
          <a:endParaRPr lang="en-US" sz="1600" dirty="0">
            <a:latin typeface="Arial Narrow"/>
            <a:cs typeface="Arial Narrow"/>
          </a:endParaRPr>
        </a:p>
      </dgm:t>
    </dgm:pt>
    <dgm:pt modelId="{CA0B1C27-9505-EA40-8726-63E2A2392744}" type="parTrans" cxnId="{F0DF0F2B-B62D-CB4A-8AF4-CF565A279853}">
      <dgm:prSet/>
      <dgm:spPr/>
      <dgm:t>
        <a:bodyPr/>
        <a:lstStyle/>
        <a:p>
          <a:endParaRPr lang="en-US"/>
        </a:p>
      </dgm:t>
    </dgm:pt>
    <dgm:pt modelId="{1BBED230-20B0-094C-80B0-FA5DAF2DA3EE}" type="sibTrans" cxnId="{F0DF0F2B-B62D-CB4A-8AF4-CF565A279853}">
      <dgm:prSet/>
      <dgm:spPr/>
      <dgm:t>
        <a:bodyPr/>
        <a:lstStyle/>
        <a:p>
          <a:endParaRPr lang="en-US"/>
        </a:p>
      </dgm:t>
    </dgm:pt>
    <dgm:pt modelId="{46A97E3F-55A6-E946-9519-7FAE81A208B4}">
      <dgm:prSet phldrT="[Text]" custT="1"/>
      <dgm:spPr/>
      <dgm:t>
        <a:bodyPr/>
        <a:lstStyle/>
        <a:p>
          <a:r>
            <a:rPr lang="en-US" sz="1500" dirty="0" smtClean="0">
              <a:latin typeface="Arial Narrow"/>
              <a:cs typeface="Arial Narrow"/>
            </a:rPr>
            <a:t>Redesigned med reconciliation</a:t>
          </a:r>
          <a:endParaRPr lang="en-US" sz="1500" dirty="0">
            <a:latin typeface="Arial Narrow"/>
            <a:cs typeface="Arial Narrow"/>
          </a:endParaRPr>
        </a:p>
      </dgm:t>
    </dgm:pt>
    <dgm:pt modelId="{2E62656A-7C3C-1446-A6A4-98506C20E9FE}" type="parTrans" cxnId="{575E3891-A621-1441-A8C9-94900B44872B}">
      <dgm:prSet/>
      <dgm:spPr/>
      <dgm:t>
        <a:bodyPr/>
        <a:lstStyle/>
        <a:p>
          <a:endParaRPr lang="en-US"/>
        </a:p>
      </dgm:t>
    </dgm:pt>
    <dgm:pt modelId="{4B83B358-2937-9A42-99C0-149C637829DE}" type="sibTrans" cxnId="{575E3891-A621-1441-A8C9-94900B44872B}">
      <dgm:prSet/>
      <dgm:spPr/>
      <dgm:t>
        <a:bodyPr/>
        <a:lstStyle/>
        <a:p>
          <a:endParaRPr lang="en-US"/>
        </a:p>
      </dgm:t>
    </dgm:pt>
    <dgm:pt modelId="{CF3D1439-3DBC-D541-A218-A495153EB232}">
      <dgm:prSet phldrT="[Text]" custT="1"/>
      <dgm:spPr/>
      <dgm:t>
        <a:bodyPr/>
        <a:lstStyle/>
        <a:p>
          <a:r>
            <a:rPr lang="en-US" sz="1600" dirty="0" smtClean="0">
              <a:latin typeface="Arial Narrow"/>
              <a:cs typeface="Arial Narrow"/>
            </a:rPr>
            <a:t>45-day Care Transitions Support</a:t>
          </a:r>
          <a:endParaRPr lang="en-US" sz="1600" dirty="0">
            <a:latin typeface="Arial Narrow"/>
            <a:cs typeface="Arial Narrow"/>
          </a:endParaRPr>
        </a:p>
      </dgm:t>
    </dgm:pt>
    <dgm:pt modelId="{7EB76CD4-48AC-4A40-BB38-480605F45727}" type="parTrans" cxnId="{0931ECC4-F5D7-C347-9501-69F6E44ACE1B}">
      <dgm:prSet/>
      <dgm:spPr/>
      <dgm:t>
        <a:bodyPr/>
        <a:lstStyle/>
        <a:p>
          <a:endParaRPr lang="en-US"/>
        </a:p>
      </dgm:t>
    </dgm:pt>
    <dgm:pt modelId="{07D0BA34-D22B-054A-AD91-104B0BD506F9}" type="sibTrans" cxnId="{0931ECC4-F5D7-C347-9501-69F6E44ACE1B}">
      <dgm:prSet/>
      <dgm:spPr/>
      <dgm:t>
        <a:bodyPr/>
        <a:lstStyle/>
        <a:p>
          <a:endParaRPr lang="en-US"/>
        </a:p>
      </dgm:t>
    </dgm:pt>
    <dgm:pt modelId="{8BC8EEBB-A181-9340-B833-AEED1154F8F6}">
      <dgm:prSet phldrT="[Text]" custT="1"/>
      <dgm:spPr/>
      <dgm:t>
        <a:bodyPr/>
        <a:lstStyle/>
        <a:p>
          <a:r>
            <a:rPr lang="en-US" sz="1500" dirty="0" smtClean="0">
              <a:latin typeface="Arial Narrow"/>
              <a:cs typeface="Arial Narrow"/>
            </a:rPr>
            <a:t>Home visits within 72 hours &amp; at 2-4 weeks</a:t>
          </a:r>
          <a:endParaRPr lang="en-US" sz="1500" dirty="0">
            <a:latin typeface="Arial Narrow"/>
            <a:cs typeface="Arial Narrow"/>
          </a:endParaRPr>
        </a:p>
      </dgm:t>
    </dgm:pt>
    <dgm:pt modelId="{20290908-EE5E-994E-99A3-4BA18C16E9D7}" type="parTrans" cxnId="{DD77C25F-8062-3C42-B4D8-7931FD4FD205}">
      <dgm:prSet/>
      <dgm:spPr/>
      <dgm:t>
        <a:bodyPr/>
        <a:lstStyle/>
        <a:p>
          <a:endParaRPr lang="en-US"/>
        </a:p>
      </dgm:t>
    </dgm:pt>
    <dgm:pt modelId="{2039065E-C3EF-7C44-82AB-9843A2EB3840}" type="sibTrans" cxnId="{DD77C25F-8062-3C42-B4D8-7931FD4FD205}">
      <dgm:prSet/>
      <dgm:spPr/>
      <dgm:t>
        <a:bodyPr/>
        <a:lstStyle/>
        <a:p>
          <a:endParaRPr lang="en-US"/>
        </a:p>
      </dgm:t>
    </dgm:pt>
    <dgm:pt modelId="{D9BA72D5-FBE2-884C-8FF4-4DD461CBA160}">
      <dgm:prSet phldrT="[Text]" custT="1"/>
      <dgm:spPr/>
      <dgm:t>
        <a:bodyPr/>
        <a:lstStyle/>
        <a:p>
          <a:r>
            <a:rPr lang="en-US" sz="1500" dirty="0" smtClean="0">
              <a:latin typeface="Arial Narrow"/>
              <a:cs typeface="Arial Narrow"/>
            </a:rPr>
            <a:t>Targeted Medication Therapy Management</a:t>
          </a:r>
          <a:endParaRPr lang="en-US" sz="1500" dirty="0">
            <a:latin typeface="Arial Narrow"/>
            <a:cs typeface="Arial Narrow"/>
          </a:endParaRPr>
        </a:p>
      </dgm:t>
    </dgm:pt>
    <dgm:pt modelId="{36B512C4-6462-8E49-8470-210A38B52CBF}" type="parTrans" cxnId="{832EC480-A64E-034B-B91A-CCE2DEC55D78}">
      <dgm:prSet/>
      <dgm:spPr/>
      <dgm:t>
        <a:bodyPr/>
        <a:lstStyle/>
        <a:p>
          <a:endParaRPr lang="en-US"/>
        </a:p>
      </dgm:t>
    </dgm:pt>
    <dgm:pt modelId="{CA69FC2E-14B2-644A-BD2C-1AAFDA928217}" type="sibTrans" cxnId="{832EC480-A64E-034B-B91A-CCE2DEC55D78}">
      <dgm:prSet/>
      <dgm:spPr/>
      <dgm:t>
        <a:bodyPr/>
        <a:lstStyle/>
        <a:p>
          <a:endParaRPr lang="en-US"/>
        </a:p>
      </dgm:t>
    </dgm:pt>
    <dgm:pt modelId="{E305460B-A702-7944-9D92-C69C82055194}">
      <dgm:prSet phldrT="[Text]" custT="1"/>
      <dgm:spPr/>
      <dgm:t>
        <a:bodyPr/>
        <a:lstStyle/>
        <a:p>
          <a:r>
            <a:rPr lang="en-US" sz="1600" dirty="0" smtClean="0">
              <a:latin typeface="Arial Narrow"/>
              <a:cs typeface="Arial Narrow"/>
            </a:rPr>
            <a:t>Ongoing Care Coordination</a:t>
          </a:r>
          <a:endParaRPr lang="en-US" sz="1600" dirty="0">
            <a:latin typeface="Arial Narrow"/>
            <a:cs typeface="Arial Narrow"/>
          </a:endParaRPr>
        </a:p>
      </dgm:t>
    </dgm:pt>
    <dgm:pt modelId="{E5C8638E-22DF-BC43-B70F-BBE3B0294B45}" type="parTrans" cxnId="{C4F83DAB-7120-544E-A764-EF011976924B}">
      <dgm:prSet/>
      <dgm:spPr/>
      <dgm:t>
        <a:bodyPr/>
        <a:lstStyle/>
        <a:p>
          <a:endParaRPr lang="en-US"/>
        </a:p>
      </dgm:t>
    </dgm:pt>
    <dgm:pt modelId="{DBC7373F-B0F7-5F48-97F4-DADB6324E979}" type="sibTrans" cxnId="{C4F83DAB-7120-544E-A764-EF011976924B}">
      <dgm:prSet/>
      <dgm:spPr/>
      <dgm:t>
        <a:bodyPr/>
        <a:lstStyle/>
        <a:p>
          <a:endParaRPr lang="en-US"/>
        </a:p>
      </dgm:t>
    </dgm:pt>
    <dgm:pt modelId="{C3736353-B2F9-3645-BB44-C9F0C5CA43DE}">
      <dgm:prSet phldrT="[Text]" custT="1"/>
      <dgm:spPr/>
      <dgm:t>
        <a:bodyPr/>
        <a:lstStyle/>
        <a:p>
          <a:r>
            <a:rPr lang="en-US" sz="1500" dirty="0" smtClean="0">
              <a:latin typeface="Arial Narrow"/>
              <a:cs typeface="Arial Narrow"/>
            </a:rPr>
            <a:t>Standardized DC Summary to PCP</a:t>
          </a:r>
          <a:endParaRPr lang="en-US" sz="1500" dirty="0">
            <a:latin typeface="Arial Narrow"/>
            <a:cs typeface="Arial Narrow"/>
          </a:endParaRPr>
        </a:p>
      </dgm:t>
    </dgm:pt>
    <dgm:pt modelId="{0CE5BC45-84F7-7F47-8062-EA6A6AF4FB8C}" type="parTrans" cxnId="{3BBBA3AC-1FBF-C544-8659-79298EF4C3D8}">
      <dgm:prSet/>
      <dgm:spPr/>
      <dgm:t>
        <a:bodyPr/>
        <a:lstStyle/>
        <a:p>
          <a:endParaRPr lang="en-US"/>
        </a:p>
      </dgm:t>
    </dgm:pt>
    <dgm:pt modelId="{F12C3DB4-72CB-3748-B36D-8801844B3228}" type="sibTrans" cxnId="{3BBBA3AC-1FBF-C544-8659-79298EF4C3D8}">
      <dgm:prSet/>
      <dgm:spPr/>
      <dgm:t>
        <a:bodyPr/>
        <a:lstStyle/>
        <a:p>
          <a:endParaRPr lang="en-US"/>
        </a:p>
      </dgm:t>
    </dgm:pt>
    <dgm:pt modelId="{376444CE-9022-A94A-A586-09A50F3F4197}">
      <dgm:prSet custT="1"/>
      <dgm:spPr/>
      <dgm:t>
        <a:bodyPr/>
        <a:lstStyle/>
        <a:p>
          <a:r>
            <a:rPr lang="en-US" sz="1600" dirty="0" smtClean="0">
              <a:latin typeface="Arial Narrow"/>
              <a:cs typeface="Arial Narrow"/>
            </a:rPr>
            <a:t>Ongoing disease management &amp; medication adherence support</a:t>
          </a:r>
          <a:endParaRPr lang="en-US" sz="1600" dirty="0">
            <a:latin typeface="Arial Narrow"/>
            <a:cs typeface="Arial Narrow"/>
          </a:endParaRPr>
        </a:p>
      </dgm:t>
    </dgm:pt>
    <dgm:pt modelId="{AE31B1C1-CFCC-C645-90CD-00283BB0A5EC}" type="parTrans" cxnId="{EFCD9C2C-0C48-BF45-9813-46FD20D77B0A}">
      <dgm:prSet/>
      <dgm:spPr/>
      <dgm:t>
        <a:bodyPr/>
        <a:lstStyle/>
        <a:p>
          <a:endParaRPr lang="en-US"/>
        </a:p>
      </dgm:t>
    </dgm:pt>
    <dgm:pt modelId="{7FBCF60A-48B0-E248-8692-511EFAC064F5}" type="sibTrans" cxnId="{EFCD9C2C-0C48-BF45-9813-46FD20D77B0A}">
      <dgm:prSet/>
      <dgm:spPr/>
      <dgm:t>
        <a:bodyPr/>
        <a:lstStyle/>
        <a:p>
          <a:endParaRPr lang="en-US"/>
        </a:p>
      </dgm:t>
    </dgm:pt>
    <dgm:pt modelId="{B54B866B-7192-BB4D-B348-88A6ADD3F4F6}">
      <dgm:prSet phldrT="[Text]" custT="1"/>
      <dgm:spPr/>
      <dgm:t>
        <a:bodyPr/>
        <a:lstStyle/>
        <a:p>
          <a:r>
            <a:rPr lang="en-US" sz="1400" dirty="0" smtClean="0">
              <a:latin typeface="Arial Narrow"/>
              <a:cs typeface="Arial Narrow"/>
            </a:rPr>
            <a:t>Monthly phone follow-up &amp; Support Sessions</a:t>
          </a:r>
          <a:endParaRPr lang="en-US" sz="1400" dirty="0">
            <a:latin typeface="Arial Narrow"/>
            <a:cs typeface="Arial Narrow"/>
          </a:endParaRPr>
        </a:p>
      </dgm:t>
    </dgm:pt>
    <dgm:pt modelId="{C460A2BD-DBB1-D94A-83F7-154D5FB1D959}" type="parTrans" cxnId="{8C08F6C2-1210-CC49-A0A0-1C5A64F362C4}">
      <dgm:prSet/>
      <dgm:spPr/>
      <dgm:t>
        <a:bodyPr/>
        <a:lstStyle/>
        <a:p>
          <a:endParaRPr lang="en-US"/>
        </a:p>
      </dgm:t>
    </dgm:pt>
    <dgm:pt modelId="{C8DF4DAD-4379-A748-AE88-2A5793908455}" type="sibTrans" cxnId="{8C08F6C2-1210-CC49-A0A0-1C5A64F362C4}">
      <dgm:prSet/>
      <dgm:spPr/>
      <dgm:t>
        <a:bodyPr/>
        <a:lstStyle/>
        <a:p>
          <a:endParaRPr lang="en-US"/>
        </a:p>
      </dgm:t>
    </dgm:pt>
    <dgm:pt modelId="{836ABF92-1DCA-4F42-AF70-526B13CC1BCF}">
      <dgm:prSet phldrT="[Text]" custT="1"/>
      <dgm:spPr/>
      <dgm:t>
        <a:bodyPr/>
        <a:lstStyle/>
        <a:p>
          <a:r>
            <a:rPr lang="en-US" sz="1400" dirty="0" smtClean="0">
              <a:latin typeface="Arial Narrow"/>
              <a:cs typeface="Arial Narrow"/>
            </a:rPr>
            <a:t>Quarterly Comprehensive Medication Review and Medication Therapy Management</a:t>
          </a:r>
          <a:endParaRPr lang="en-US" sz="1400" dirty="0">
            <a:latin typeface="Arial Narrow"/>
            <a:cs typeface="Arial Narrow"/>
          </a:endParaRPr>
        </a:p>
      </dgm:t>
    </dgm:pt>
    <dgm:pt modelId="{8B6C5CF3-6D23-EA45-9C7B-AE3C8FC897EC}" type="parTrans" cxnId="{B5B242B3-8160-6246-991F-DCAE8E1AFC7C}">
      <dgm:prSet/>
      <dgm:spPr/>
      <dgm:t>
        <a:bodyPr/>
        <a:lstStyle/>
        <a:p>
          <a:endParaRPr lang="en-US"/>
        </a:p>
      </dgm:t>
    </dgm:pt>
    <dgm:pt modelId="{5367C567-4109-B641-B906-28E22DD81164}" type="sibTrans" cxnId="{B5B242B3-8160-6246-991F-DCAE8E1AFC7C}">
      <dgm:prSet/>
      <dgm:spPr/>
      <dgm:t>
        <a:bodyPr/>
        <a:lstStyle/>
        <a:p>
          <a:endParaRPr lang="en-US"/>
        </a:p>
      </dgm:t>
    </dgm:pt>
    <dgm:pt modelId="{43949B0C-CF6C-6540-B952-2BD4EAC4F19A}">
      <dgm:prSet phldrT="[Text]" custT="1"/>
      <dgm:spPr/>
      <dgm:t>
        <a:bodyPr/>
        <a:lstStyle/>
        <a:p>
          <a:r>
            <a:rPr lang="en-US" sz="1500" dirty="0" smtClean="0">
              <a:latin typeface="Arial Narrow"/>
              <a:cs typeface="Arial Narrow"/>
            </a:rPr>
            <a:t>Patient engagement by </a:t>
          </a:r>
          <a:r>
            <a:rPr lang="en-US" sz="1500" dirty="0" err="1" smtClean="0">
              <a:latin typeface="Arial Narrow"/>
              <a:cs typeface="Arial Narrow"/>
            </a:rPr>
            <a:t>SafeMed</a:t>
          </a:r>
          <a:r>
            <a:rPr lang="en-US" sz="1500" dirty="0" smtClean="0">
              <a:latin typeface="Arial Narrow"/>
              <a:cs typeface="Arial Narrow"/>
            </a:rPr>
            <a:t> staff</a:t>
          </a:r>
          <a:endParaRPr lang="en-US" sz="1500" dirty="0">
            <a:latin typeface="Arial Narrow"/>
            <a:cs typeface="Arial Narrow"/>
          </a:endParaRPr>
        </a:p>
      </dgm:t>
    </dgm:pt>
    <dgm:pt modelId="{821B747B-7B66-D24F-A665-FF76EE83C4DF}" type="sibTrans" cxnId="{EA942BF7-A82C-E442-80C7-CE9AC5A88C76}">
      <dgm:prSet/>
      <dgm:spPr/>
      <dgm:t>
        <a:bodyPr/>
        <a:lstStyle/>
        <a:p>
          <a:endParaRPr lang="en-US"/>
        </a:p>
      </dgm:t>
    </dgm:pt>
    <dgm:pt modelId="{68ADFB96-BEC0-CC4E-A794-5C4DBC0E894F}" type="parTrans" cxnId="{EA942BF7-A82C-E442-80C7-CE9AC5A88C76}">
      <dgm:prSet/>
      <dgm:spPr/>
      <dgm:t>
        <a:bodyPr/>
        <a:lstStyle/>
        <a:p>
          <a:endParaRPr lang="en-US"/>
        </a:p>
      </dgm:t>
    </dgm:pt>
    <dgm:pt modelId="{FBEA45A5-ADA3-1042-8072-B275EC193063}">
      <dgm:prSet phldrT="[Text]" custT="1"/>
      <dgm:spPr/>
      <dgm:t>
        <a:bodyPr/>
        <a:lstStyle/>
        <a:p>
          <a:r>
            <a:rPr lang="en-US" sz="1500" dirty="0" smtClean="0">
              <a:latin typeface="Arial Narrow"/>
              <a:cs typeface="Arial Narrow"/>
            </a:rPr>
            <a:t>Development of symptom triage plan</a:t>
          </a:r>
          <a:endParaRPr lang="en-US" sz="1500" dirty="0">
            <a:latin typeface="Arial Narrow"/>
            <a:cs typeface="Arial Narrow"/>
          </a:endParaRPr>
        </a:p>
      </dgm:t>
    </dgm:pt>
    <dgm:pt modelId="{6BFEF8EC-01CC-F640-8C26-180C892207F6}" type="parTrans" cxnId="{C531F388-4914-C849-A16D-C7211938B78D}">
      <dgm:prSet/>
      <dgm:spPr/>
      <dgm:t>
        <a:bodyPr/>
        <a:lstStyle/>
        <a:p>
          <a:endParaRPr lang="en-US"/>
        </a:p>
      </dgm:t>
    </dgm:pt>
    <dgm:pt modelId="{48B202BC-A3D7-C742-B5BE-A7840289678A}" type="sibTrans" cxnId="{C531F388-4914-C849-A16D-C7211938B78D}">
      <dgm:prSet/>
      <dgm:spPr/>
      <dgm:t>
        <a:bodyPr/>
        <a:lstStyle/>
        <a:p>
          <a:endParaRPr lang="en-US"/>
        </a:p>
      </dgm:t>
    </dgm:pt>
    <dgm:pt modelId="{6C19C769-FDE1-4841-BB7C-3C0C12C71A90}">
      <dgm:prSet phldrT="[Text]" custT="1"/>
      <dgm:spPr/>
      <dgm:t>
        <a:bodyPr/>
        <a:lstStyle/>
        <a:p>
          <a:r>
            <a:rPr lang="en-US" sz="1500" dirty="0" smtClean="0">
              <a:latin typeface="Arial Narrow"/>
              <a:cs typeface="Arial Narrow"/>
            </a:rPr>
            <a:t>Phone triage &amp; stabilization of early exacerbations </a:t>
          </a:r>
          <a:endParaRPr lang="en-US" sz="1500" dirty="0">
            <a:latin typeface="Arial Narrow"/>
            <a:cs typeface="Arial Narrow"/>
          </a:endParaRPr>
        </a:p>
      </dgm:t>
    </dgm:pt>
    <dgm:pt modelId="{8C5F1812-6537-294F-811D-F78156A67F80}" type="parTrans" cxnId="{44BCA233-BA69-5642-BD25-4EC2DC7A94C4}">
      <dgm:prSet/>
      <dgm:spPr/>
      <dgm:t>
        <a:bodyPr/>
        <a:lstStyle/>
        <a:p>
          <a:endParaRPr lang="en-US"/>
        </a:p>
      </dgm:t>
    </dgm:pt>
    <dgm:pt modelId="{7243325F-8233-4A44-8C4F-0867933301FC}" type="sibTrans" cxnId="{44BCA233-BA69-5642-BD25-4EC2DC7A94C4}">
      <dgm:prSet/>
      <dgm:spPr/>
      <dgm:t>
        <a:bodyPr/>
        <a:lstStyle/>
        <a:p>
          <a:endParaRPr lang="en-US"/>
        </a:p>
      </dgm:t>
    </dgm:pt>
    <dgm:pt modelId="{EE3E511A-8353-9349-BF89-97D7C7443B26}">
      <dgm:prSet phldrT="[Text]" custT="1"/>
      <dgm:spPr/>
      <dgm:t>
        <a:bodyPr/>
        <a:lstStyle/>
        <a:p>
          <a:r>
            <a:rPr lang="en-US" sz="1500" dirty="0" smtClean="0">
              <a:latin typeface="Arial Narrow"/>
              <a:cs typeface="Arial Narrow"/>
            </a:rPr>
            <a:t>Care coordination with PCP</a:t>
          </a:r>
          <a:endParaRPr lang="en-US" sz="1500" dirty="0">
            <a:latin typeface="Arial Narrow"/>
            <a:cs typeface="Arial Narrow"/>
          </a:endParaRPr>
        </a:p>
      </dgm:t>
    </dgm:pt>
    <dgm:pt modelId="{35046896-989A-F144-B85B-D5669BCA5DE0}" type="parTrans" cxnId="{6758FD7F-5005-2B47-8C95-AAE5B4780C55}">
      <dgm:prSet/>
      <dgm:spPr/>
      <dgm:t>
        <a:bodyPr/>
        <a:lstStyle/>
        <a:p>
          <a:endParaRPr lang="en-US"/>
        </a:p>
      </dgm:t>
    </dgm:pt>
    <dgm:pt modelId="{68A8F47D-0945-6241-B75C-1C55503741CF}" type="sibTrans" cxnId="{6758FD7F-5005-2B47-8C95-AAE5B4780C55}">
      <dgm:prSet/>
      <dgm:spPr/>
      <dgm:t>
        <a:bodyPr/>
        <a:lstStyle/>
        <a:p>
          <a:endParaRPr lang="en-US"/>
        </a:p>
      </dgm:t>
    </dgm:pt>
    <dgm:pt modelId="{0ECA4776-D45B-BA4E-82FA-27078C5B0EC9}">
      <dgm:prSet phldrT="[Text]" custT="1"/>
      <dgm:spPr/>
      <dgm:t>
        <a:bodyPr/>
        <a:lstStyle/>
        <a:p>
          <a:r>
            <a:rPr lang="en-US" sz="1400" dirty="0" smtClean="0">
              <a:latin typeface="Arial Narrow"/>
              <a:cs typeface="Arial Narrow"/>
            </a:rPr>
            <a:t>Linkage to community services</a:t>
          </a:r>
          <a:endParaRPr lang="en-US" sz="1400" dirty="0">
            <a:latin typeface="Arial Narrow"/>
            <a:cs typeface="Arial Narrow"/>
          </a:endParaRPr>
        </a:p>
      </dgm:t>
    </dgm:pt>
    <dgm:pt modelId="{27C34D2B-5B42-E847-9E4C-4A124B097E39}" type="sibTrans" cxnId="{ECF0AB80-C466-B045-AB79-30BA0CF2F6E4}">
      <dgm:prSet/>
      <dgm:spPr/>
      <dgm:t>
        <a:bodyPr/>
        <a:lstStyle/>
        <a:p>
          <a:endParaRPr lang="en-US"/>
        </a:p>
      </dgm:t>
    </dgm:pt>
    <dgm:pt modelId="{E0CEE9DA-84A3-FC48-9B04-DD0DE29DF027}" type="parTrans" cxnId="{ECF0AB80-C466-B045-AB79-30BA0CF2F6E4}">
      <dgm:prSet/>
      <dgm:spPr/>
      <dgm:t>
        <a:bodyPr/>
        <a:lstStyle/>
        <a:p>
          <a:endParaRPr lang="en-US"/>
        </a:p>
      </dgm:t>
    </dgm:pt>
    <dgm:pt modelId="{3B4B5ACA-11AA-234A-85F3-62AACCB3DBB5}" type="pres">
      <dgm:prSet presAssocID="{597857BC-0D55-3648-B570-7F8453F60DF4}" presName="Name0" presStyleCnt="0">
        <dgm:presLayoutVars>
          <dgm:dir/>
          <dgm:animLvl val="lvl"/>
          <dgm:resizeHandles val="exact"/>
        </dgm:presLayoutVars>
      </dgm:prSet>
      <dgm:spPr/>
      <dgm:t>
        <a:bodyPr/>
        <a:lstStyle/>
        <a:p>
          <a:endParaRPr lang="en-US"/>
        </a:p>
      </dgm:t>
    </dgm:pt>
    <dgm:pt modelId="{3959984F-B1BA-C743-A72A-6922074B499F}" type="pres">
      <dgm:prSet presAssocID="{E0172DC7-A06F-2D49-B836-BCFB253CC527}" presName="linNode" presStyleCnt="0"/>
      <dgm:spPr/>
    </dgm:pt>
    <dgm:pt modelId="{C13B92D1-BE9B-7242-A65A-BED8C4D5DF09}" type="pres">
      <dgm:prSet presAssocID="{E0172DC7-A06F-2D49-B836-BCFB253CC527}" presName="parentText" presStyleLbl="node1" presStyleIdx="0" presStyleCnt="4">
        <dgm:presLayoutVars>
          <dgm:chMax val="1"/>
          <dgm:bulletEnabled val="1"/>
        </dgm:presLayoutVars>
      </dgm:prSet>
      <dgm:spPr/>
      <dgm:t>
        <a:bodyPr/>
        <a:lstStyle/>
        <a:p>
          <a:endParaRPr lang="en-US"/>
        </a:p>
      </dgm:t>
    </dgm:pt>
    <dgm:pt modelId="{4C892258-9EAF-6D4C-9E4F-870E720B3C38}" type="pres">
      <dgm:prSet presAssocID="{E0172DC7-A06F-2D49-B836-BCFB253CC527}" presName="descendantText" presStyleLbl="alignAccFollowNode1" presStyleIdx="0" presStyleCnt="4">
        <dgm:presLayoutVars>
          <dgm:bulletEnabled val="1"/>
        </dgm:presLayoutVars>
      </dgm:prSet>
      <dgm:spPr/>
      <dgm:t>
        <a:bodyPr/>
        <a:lstStyle/>
        <a:p>
          <a:endParaRPr lang="en-US"/>
        </a:p>
      </dgm:t>
    </dgm:pt>
    <dgm:pt modelId="{09F5AFFA-12A5-8A4A-8602-4F4C9790BC55}" type="pres">
      <dgm:prSet presAssocID="{1BBED230-20B0-094C-80B0-FA5DAF2DA3EE}" presName="sp" presStyleCnt="0"/>
      <dgm:spPr/>
    </dgm:pt>
    <dgm:pt modelId="{B4773402-4D64-5848-B2F5-4C9C937D6C70}" type="pres">
      <dgm:prSet presAssocID="{CF3D1439-3DBC-D541-A218-A495153EB232}" presName="linNode" presStyleCnt="0"/>
      <dgm:spPr/>
    </dgm:pt>
    <dgm:pt modelId="{2EDEC3EF-AE2C-2945-95D1-5ED15D133188}" type="pres">
      <dgm:prSet presAssocID="{CF3D1439-3DBC-D541-A218-A495153EB232}" presName="parentText" presStyleLbl="node1" presStyleIdx="1" presStyleCnt="4">
        <dgm:presLayoutVars>
          <dgm:chMax val="1"/>
          <dgm:bulletEnabled val="1"/>
        </dgm:presLayoutVars>
      </dgm:prSet>
      <dgm:spPr/>
      <dgm:t>
        <a:bodyPr/>
        <a:lstStyle/>
        <a:p>
          <a:endParaRPr lang="en-US"/>
        </a:p>
      </dgm:t>
    </dgm:pt>
    <dgm:pt modelId="{C0CA0BBD-DD34-B04D-B5EB-9D09D9B3BA27}" type="pres">
      <dgm:prSet presAssocID="{CF3D1439-3DBC-D541-A218-A495153EB232}" presName="descendantText" presStyleLbl="alignAccFollowNode1" presStyleIdx="1" presStyleCnt="4">
        <dgm:presLayoutVars>
          <dgm:bulletEnabled val="1"/>
        </dgm:presLayoutVars>
      </dgm:prSet>
      <dgm:spPr/>
      <dgm:t>
        <a:bodyPr/>
        <a:lstStyle/>
        <a:p>
          <a:endParaRPr lang="en-US"/>
        </a:p>
      </dgm:t>
    </dgm:pt>
    <dgm:pt modelId="{78BFD4FC-AF75-F247-821C-DD66B6D13064}" type="pres">
      <dgm:prSet presAssocID="{07D0BA34-D22B-054A-AD91-104B0BD506F9}" presName="sp" presStyleCnt="0"/>
      <dgm:spPr/>
    </dgm:pt>
    <dgm:pt modelId="{FC0632F8-2593-2449-B362-59903DD4E39D}" type="pres">
      <dgm:prSet presAssocID="{E305460B-A702-7944-9D92-C69C82055194}" presName="linNode" presStyleCnt="0"/>
      <dgm:spPr/>
    </dgm:pt>
    <dgm:pt modelId="{218D13A6-8139-BF40-B7D2-D624AB01FE0C}" type="pres">
      <dgm:prSet presAssocID="{E305460B-A702-7944-9D92-C69C82055194}" presName="parentText" presStyleLbl="node1" presStyleIdx="2" presStyleCnt="4">
        <dgm:presLayoutVars>
          <dgm:chMax val="1"/>
          <dgm:bulletEnabled val="1"/>
        </dgm:presLayoutVars>
      </dgm:prSet>
      <dgm:spPr/>
      <dgm:t>
        <a:bodyPr/>
        <a:lstStyle/>
        <a:p>
          <a:endParaRPr lang="en-US"/>
        </a:p>
      </dgm:t>
    </dgm:pt>
    <dgm:pt modelId="{E7F34FFA-2737-FF47-BD4B-93E5C8F79381}" type="pres">
      <dgm:prSet presAssocID="{E305460B-A702-7944-9D92-C69C82055194}" presName="descendantText" presStyleLbl="alignAccFollowNode1" presStyleIdx="2" presStyleCnt="4">
        <dgm:presLayoutVars>
          <dgm:bulletEnabled val="1"/>
        </dgm:presLayoutVars>
      </dgm:prSet>
      <dgm:spPr/>
      <dgm:t>
        <a:bodyPr/>
        <a:lstStyle/>
        <a:p>
          <a:endParaRPr lang="en-US"/>
        </a:p>
      </dgm:t>
    </dgm:pt>
    <dgm:pt modelId="{BB72D1EB-2174-9F44-ABCF-A97D2FD325D0}" type="pres">
      <dgm:prSet presAssocID="{DBC7373F-B0F7-5F48-97F4-DADB6324E979}" presName="sp" presStyleCnt="0"/>
      <dgm:spPr/>
    </dgm:pt>
    <dgm:pt modelId="{224860F1-D2C8-F14E-B488-4563E2D7BF44}" type="pres">
      <dgm:prSet presAssocID="{376444CE-9022-A94A-A586-09A50F3F4197}" presName="linNode" presStyleCnt="0"/>
      <dgm:spPr/>
    </dgm:pt>
    <dgm:pt modelId="{7E18BF91-31D3-8D48-9100-A791EF0DB905}" type="pres">
      <dgm:prSet presAssocID="{376444CE-9022-A94A-A586-09A50F3F4197}" presName="parentText" presStyleLbl="node1" presStyleIdx="3" presStyleCnt="4">
        <dgm:presLayoutVars>
          <dgm:chMax val="1"/>
          <dgm:bulletEnabled val="1"/>
        </dgm:presLayoutVars>
      </dgm:prSet>
      <dgm:spPr/>
      <dgm:t>
        <a:bodyPr/>
        <a:lstStyle/>
        <a:p>
          <a:endParaRPr lang="en-US"/>
        </a:p>
      </dgm:t>
    </dgm:pt>
    <dgm:pt modelId="{C6BEC1F7-1BFB-F14B-AB96-8653F44DED04}" type="pres">
      <dgm:prSet presAssocID="{376444CE-9022-A94A-A586-09A50F3F4197}" presName="descendantText" presStyleLbl="alignAccFollowNode1" presStyleIdx="3" presStyleCnt="4">
        <dgm:presLayoutVars>
          <dgm:bulletEnabled val="1"/>
        </dgm:presLayoutVars>
      </dgm:prSet>
      <dgm:spPr/>
      <dgm:t>
        <a:bodyPr/>
        <a:lstStyle/>
        <a:p>
          <a:endParaRPr lang="en-US"/>
        </a:p>
      </dgm:t>
    </dgm:pt>
  </dgm:ptLst>
  <dgm:cxnLst>
    <dgm:cxn modelId="{575E3891-A621-1441-A8C9-94900B44872B}" srcId="{E0172DC7-A06F-2D49-B836-BCFB253CC527}" destId="{46A97E3F-55A6-E946-9519-7FAE81A208B4}" srcOrd="0" destOrd="0" parTransId="{2E62656A-7C3C-1446-A6A4-98506C20E9FE}" sibTransId="{4B83B358-2937-9A42-99C0-149C637829DE}"/>
    <dgm:cxn modelId="{EFCD9C2C-0C48-BF45-9813-46FD20D77B0A}" srcId="{597857BC-0D55-3648-B570-7F8453F60DF4}" destId="{376444CE-9022-A94A-A586-09A50F3F4197}" srcOrd="3" destOrd="0" parTransId="{AE31B1C1-CFCC-C645-90CD-00283BB0A5EC}" sibTransId="{7FBCF60A-48B0-E248-8692-511EFAC064F5}"/>
    <dgm:cxn modelId="{36EB26D5-3105-6D46-B347-01906CD66450}" type="presOf" srcId="{CF3D1439-3DBC-D541-A218-A495153EB232}" destId="{2EDEC3EF-AE2C-2945-95D1-5ED15D133188}" srcOrd="0" destOrd="0" presId="urn:microsoft.com/office/officeart/2005/8/layout/vList5"/>
    <dgm:cxn modelId="{C531F388-4914-C849-A16D-C7211938B78D}" srcId="{E0172DC7-A06F-2D49-B836-BCFB253CC527}" destId="{FBEA45A5-ADA3-1042-8072-B275EC193063}" srcOrd="1" destOrd="0" parTransId="{6BFEF8EC-01CC-F640-8C26-180C892207F6}" sibTransId="{48B202BC-A3D7-C742-B5BE-A7840289678A}"/>
    <dgm:cxn modelId="{0931ECC4-F5D7-C347-9501-69F6E44ACE1B}" srcId="{597857BC-0D55-3648-B570-7F8453F60DF4}" destId="{CF3D1439-3DBC-D541-A218-A495153EB232}" srcOrd="1" destOrd="0" parTransId="{7EB76CD4-48AC-4A40-BB38-480605F45727}" sibTransId="{07D0BA34-D22B-054A-AD91-104B0BD506F9}"/>
    <dgm:cxn modelId="{F0DF0F2B-B62D-CB4A-8AF4-CF565A279853}" srcId="{597857BC-0D55-3648-B570-7F8453F60DF4}" destId="{E0172DC7-A06F-2D49-B836-BCFB253CC527}" srcOrd="0" destOrd="0" parTransId="{CA0B1C27-9505-EA40-8726-63E2A2392744}" sibTransId="{1BBED230-20B0-094C-80B0-FA5DAF2DA3EE}"/>
    <dgm:cxn modelId="{81D6E0DF-E0E4-4348-90D3-CEE842901BDC}" type="presOf" srcId="{C3736353-B2F9-3645-BB44-C9F0C5CA43DE}" destId="{E7F34FFA-2737-FF47-BD4B-93E5C8F79381}" srcOrd="0" destOrd="0" presId="urn:microsoft.com/office/officeart/2005/8/layout/vList5"/>
    <dgm:cxn modelId="{3BBBA3AC-1FBF-C544-8659-79298EF4C3D8}" srcId="{E305460B-A702-7944-9D92-C69C82055194}" destId="{C3736353-B2F9-3645-BB44-C9F0C5CA43DE}" srcOrd="0" destOrd="0" parTransId="{0CE5BC45-84F7-7F47-8062-EA6A6AF4FB8C}" sibTransId="{F12C3DB4-72CB-3748-B36D-8801844B3228}"/>
    <dgm:cxn modelId="{ECF0AB80-C466-B045-AB79-30BA0CF2F6E4}" srcId="{376444CE-9022-A94A-A586-09A50F3F4197}" destId="{0ECA4776-D45B-BA4E-82FA-27078C5B0EC9}" srcOrd="2" destOrd="0" parTransId="{E0CEE9DA-84A3-FC48-9B04-DD0DE29DF027}" sibTransId="{27C34D2B-5B42-E847-9E4C-4A124B097E39}"/>
    <dgm:cxn modelId="{44BCA233-BA69-5642-BD25-4EC2DC7A94C4}" srcId="{CF3D1439-3DBC-D541-A218-A495153EB232}" destId="{6C19C769-FDE1-4841-BB7C-3C0C12C71A90}" srcOrd="2" destOrd="0" parTransId="{8C5F1812-6537-294F-811D-F78156A67F80}" sibTransId="{7243325F-8233-4A44-8C4F-0867933301FC}"/>
    <dgm:cxn modelId="{BC1129A0-D2FE-9A4A-9629-47530D88D66A}" type="presOf" srcId="{6C19C769-FDE1-4841-BB7C-3C0C12C71A90}" destId="{C0CA0BBD-DD34-B04D-B5EB-9D09D9B3BA27}" srcOrd="0" destOrd="2" presId="urn:microsoft.com/office/officeart/2005/8/layout/vList5"/>
    <dgm:cxn modelId="{DD77C25F-8062-3C42-B4D8-7931FD4FD205}" srcId="{CF3D1439-3DBC-D541-A218-A495153EB232}" destId="{8BC8EEBB-A181-9340-B833-AEED1154F8F6}" srcOrd="0" destOrd="0" parTransId="{20290908-EE5E-994E-99A3-4BA18C16E9D7}" sibTransId="{2039065E-C3EF-7C44-82AB-9843A2EB3840}"/>
    <dgm:cxn modelId="{8C08F6C2-1210-CC49-A0A0-1C5A64F362C4}" srcId="{376444CE-9022-A94A-A586-09A50F3F4197}" destId="{B54B866B-7192-BB4D-B348-88A6ADD3F4F6}" srcOrd="0" destOrd="0" parTransId="{C460A2BD-DBB1-D94A-83F7-154D5FB1D959}" sibTransId="{C8DF4DAD-4379-A748-AE88-2A5793908455}"/>
    <dgm:cxn modelId="{832EC480-A64E-034B-B91A-CCE2DEC55D78}" srcId="{CF3D1439-3DBC-D541-A218-A495153EB232}" destId="{D9BA72D5-FBE2-884C-8FF4-4DD461CBA160}" srcOrd="1" destOrd="0" parTransId="{36B512C4-6462-8E49-8470-210A38B52CBF}" sibTransId="{CA69FC2E-14B2-644A-BD2C-1AAFDA928217}"/>
    <dgm:cxn modelId="{ED6215DB-8BA7-8341-AC52-E414765BA802}" type="presOf" srcId="{EE3E511A-8353-9349-BF89-97D7C7443B26}" destId="{E7F34FFA-2737-FF47-BD4B-93E5C8F79381}" srcOrd="0" destOrd="1" presId="urn:microsoft.com/office/officeart/2005/8/layout/vList5"/>
    <dgm:cxn modelId="{A32CDE52-FECF-1E43-9818-24B24425F656}" type="presOf" srcId="{B54B866B-7192-BB4D-B348-88A6ADD3F4F6}" destId="{C6BEC1F7-1BFB-F14B-AB96-8653F44DED04}" srcOrd="0" destOrd="0" presId="urn:microsoft.com/office/officeart/2005/8/layout/vList5"/>
    <dgm:cxn modelId="{9EC0D13E-84BA-2240-857F-1756F96A005B}" type="presOf" srcId="{0ECA4776-D45B-BA4E-82FA-27078C5B0EC9}" destId="{C6BEC1F7-1BFB-F14B-AB96-8653F44DED04}" srcOrd="0" destOrd="2" presId="urn:microsoft.com/office/officeart/2005/8/layout/vList5"/>
    <dgm:cxn modelId="{31E1E29F-6573-6D45-9537-0FCE2368449A}" type="presOf" srcId="{8BC8EEBB-A181-9340-B833-AEED1154F8F6}" destId="{C0CA0BBD-DD34-B04D-B5EB-9D09D9B3BA27}" srcOrd="0" destOrd="0" presId="urn:microsoft.com/office/officeart/2005/8/layout/vList5"/>
    <dgm:cxn modelId="{F6C424BA-8DDC-304B-972E-6E17C0497603}" type="presOf" srcId="{E305460B-A702-7944-9D92-C69C82055194}" destId="{218D13A6-8139-BF40-B7D2-D624AB01FE0C}" srcOrd="0" destOrd="0" presId="urn:microsoft.com/office/officeart/2005/8/layout/vList5"/>
    <dgm:cxn modelId="{4638C540-56F2-354C-A269-F6CD50C22F07}" type="presOf" srcId="{D9BA72D5-FBE2-884C-8FF4-4DD461CBA160}" destId="{C0CA0BBD-DD34-B04D-B5EB-9D09D9B3BA27}" srcOrd="0" destOrd="1" presId="urn:microsoft.com/office/officeart/2005/8/layout/vList5"/>
    <dgm:cxn modelId="{9437D6D1-E34B-9A4F-B059-501D00195775}" type="presOf" srcId="{836ABF92-1DCA-4F42-AF70-526B13CC1BCF}" destId="{C6BEC1F7-1BFB-F14B-AB96-8653F44DED04}" srcOrd="0" destOrd="1" presId="urn:microsoft.com/office/officeart/2005/8/layout/vList5"/>
    <dgm:cxn modelId="{33CF7836-0445-ED47-9A9A-5BB5F8FBC999}" type="presOf" srcId="{E0172DC7-A06F-2D49-B836-BCFB253CC527}" destId="{C13B92D1-BE9B-7242-A65A-BED8C4D5DF09}" srcOrd="0" destOrd="0" presId="urn:microsoft.com/office/officeart/2005/8/layout/vList5"/>
    <dgm:cxn modelId="{44FF8F89-81B2-DA4F-981E-42FAEA8D9E4E}" type="presOf" srcId="{43949B0C-CF6C-6540-B952-2BD4EAC4F19A}" destId="{4C892258-9EAF-6D4C-9E4F-870E720B3C38}" srcOrd="0" destOrd="2" presId="urn:microsoft.com/office/officeart/2005/8/layout/vList5"/>
    <dgm:cxn modelId="{6758FD7F-5005-2B47-8C95-AAE5B4780C55}" srcId="{E305460B-A702-7944-9D92-C69C82055194}" destId="{EE3E511A-8353-9349-BF89-97D7C7443B26}" srcOrd="1" destOrd="0" parTransId="{35046896-989A-F144-B85B-D5669BCA5DE0}" sibTransId="{68A8F47D-0945-6241-B75C-1C55503741CF}"/>
    <dgm:cxn modelId="{B5B242B3-8160-6246-991F-DCAE8E1AFC7C}" srcId="{376444CE-9022-A94A-A586-09A50F3F4197}" destId="{836ABF92-1DCA-4F42-AF70-526B13CC1BCF}" srcOrd="1" destOrd="0" parTransId="{8B6C5CF3-6D23-EA45-9C7B-AE3C8FC897EC}" sibTransId="{5367C567-4109-B641-B906-28E22DD81164}"/>
    <dgm:cxn modelId="{B1878DE3-6457-B24C-BD58-A8802DBF933B}" type="presOf" srcId="{46A97E3F-55A6-E946-9519-7FAE81A208B4}" destId="{4C892258-9EAF-6D4C-9E4F-870E720B3C38}" srcOrd="0" destOrd="0" presId="urn:microsoft.com/office/officeart/2005/8/layout/vList5"/>
    <dgm:cxn modelId="{EA942BF7-A82C-E442-80C7-CE9AC5A88C76}" srcId="{E0172DC7-A06F-2D49-B836-BCFB253CC527}" destId="{43949B0C-CF6C-6540-B952-2BD4EAC4F19A}" srcOrd="2" destOrd="0" parTransId="{68ADFB96-BEC0-CC4E-A794-5C4DBC0E894F}" sibTransId="{821B747B-7B66-D24F-A665-FF76EE83C4DF}"/>
    <dgm:cxn modelId="{C83870EF-EB5F-1845-B814-6E423771E306}" type="presOf" srcId="{FBEA45A5-ADA3-1042-8072-B275EC193063}" destId="{4C892258-9EAF-6D4C-9E4F-870E720B3C38}" srcOrd="0" destOrd="1" presId="urn:microsoft.com/office/officeart/2005/8/layout/vList5"/>
    <dgm:cxn modelId="{C4F83DAB-7120-544E-A764-EF011976924B}" srcId="{597857BC-0D55-3648-B570-7F8453F60DF4}" destId="{E305460B-A702-7944-9D92-C69C82055194}" srcOrd="2" destOrd="0" parTransId="{E5C8638E-22DF-BC43-B70F-BBE3B0294B45}" sibTransId="{DBC7373F-B0F7-5F48-97F4-DADB6324E979}"/>
    <dgm:cxn modelId="{5190371D-E935-6A44-A077-1374E723097F}" type="presOf" srcId="{376444CE-9022-A94A-A586-09A50F3F4197}" destId="{7E18BF91-31D3-8D48-9100-A791EF0DB905}" srcOrd="0" destOrd="0" presId="urn:microsoft.com/office/officeart/2005/8/layout/vList5"/>
    <dgm:cxn modelId="{CB6A390A-E46A-834E-A3DB-E7F9E94710C0}" type="presOf" srcId="{597857BC-0D55-3648-B570-7F8453F60DF4}" destId="{3B4B5ACA-11AA-234A-85F3-62AACCB3DBB5}" srcOrd="0" destOrd="0" presId="urn:microsoft.com/office/officeart/2005/8/layout/vList5"/>
    <dgm:cxn modelId="{F788DA94-3C7A-5F48-A996-69F0501A16D2}" type="presParOf" srcId="{3B4B5ACA-11AA-234A-85F3-62AACCB3DBB5}" destId="{3959984F-B1BA-C743-A72A-6922074B499F}" srcOrd="0" destOrd="0" presId="urn:microsoft.com/office/officeart/2005/8/layout/vList5"/>
    <dgm:cxn modelId="{B3C06E14-5059-8541-8F6F-F36CB4097D0D}" type="presParOf" srcId="{3959984F-B1BA-C743-A72A-6922074B499F}" destId="{C13B92D1-BE9B-7242-A65A-BED8C4D5DF09}" srcOrd="0" destOrd="0" presId="urn:microsoft.com/office/officeart/2005/8/layout/vList5"/>
    <dgm:cxn modelId="{D2526828-D718-EC4B-A0FD-F8505F02E439}" type="presParOf" srcId="{3959984F-B1BA-C743-A72A-6922074B499F}" destId="{4C892258-9EAF-6D4C-9E4F-870E720B3C38}" srcOrd="1" destOrd="0" presId="urn:microsoft.com/office/officeart/2005/8/layout/vList5"/>
    <dgm:cxn modelId="{A50D75AE-6D29-E74C-A5F2-DF7547770686}" type="presParOf" srcId="{3B4B5ACA-11AA-234A-85F3-62AACCB3DBB5}" destId="{09F5AFFA-12A5-8A4A-8602-4F4C9790BC55}" srcOrd="1" destOrd="0" presId="urn:microsoft.com/office/officeart/2005/8/layout/vList5"/>
    <dgm:cxn modelId="{56D93075-0F66-B641-A5E5-E70F18547510}" type="presParOf" srcId="{3B4B5ACA-11AA-234A-85F3-62AACCB3DBB5}" destId="{B4773402-4D64-5848-B2F5-4C9C937D6C70}" srcOrd="2" destOrd="0" presId="urn:microsoft.com/office/officeart/2005/8/layout/vList5"/>
    <dgm:cxn modelId="{BFB0CEF5-F763-184D-922B-1A742A5F34AB}" type="presParOf" srcId="{B4773402-4D64-5848-B2F5-4C9C937D6C70}" destId="{2EDEC3EF-AE2C-2945-95D1-5ED15D133188}" srcOrd="0" destOrd="0" presId="urn:microsoft.com/office/officeart/2005/8/layout/vList5"/>
    <dgm:cxn modelId="{719B0BC9-D0CC-1445-942A-A86BA73DC839}" type="presParOf" srcId="{B4773402-4D64-5848-B2F5-4C9C937D6C70}" destId="{C0CA0BBD-DD34-B04D-B5EB-9D09D9B3BA27}" srcOrd="1" destOrd="0" presId="urn:microsoft.com/office/officeart/2005/8/layout/vList5"/>
    <dgm:cxn modelId="{08D7D62D-0E75-574F-AA85-08F0A8885C71}" type="presParOf" srcId="{3B4B5ACA-11AA-234A-85F3-62AACCB3DBB5}" destId="{78BFD4FC-AF75-F247-821C-DD66B6D13064}" srcOrd="3" destOrd="0" presId="urn:microsoft.com/office/officeart/2005/8/layout/vList5"/>
    <dgm:cxn modelId="{93DD1BCB-7679-CD4F-BCE6-EADC3595DAD8}" type="presParOf" srcId="{3B4B5ACA-11AA-234A-85F3-62AACCB3DBB5}" destId="{FC0632F8-2593-2449-B362-59903DD4E39D}" srcOrd="4" destOrd="0" presId="urn:microsoft.com/office/officeart/2005/8/layout/vList5"/>
    <dgm:cxn modelId="{2FCE8760-C298-754C-AF67-2B991793A6C0}" type="presParOf" srcId="{FC0632F8-2593-2449-B362-59903DD4E39D}" destId="{218D13A6-8139-BF40-B7D2-D624AB01FE0C}" srcOrd="0" destOrd="0" presId="urn:microsoft.com/office/officeart/2005/8/layout/vList5"/>
    <dgm:cxn modelId="{AD48679A-B458-EC40-BAE9-CDF8DA2A87FC}" type="presParOf" srcId="{FC0632F8-2593-2449-B362-59903DD4E39D}" destId="{E7F34FFA-2737-FF47-BD4B-93E5C8F79381}" srcOrd="1" destOrd="0" presId="urn:microsoft.com/office/officeart/2005/8/layout/vList5"/>
    <dgm:cxn modelId="{10F049C7-2C3E-444D-B150-3B1AF9B10485}" type="presParOf" srcId="{3B4B5ACA-11AA-234A-85F3-62AACCB3DBB5}" destId="{BB72D1EB-2174-9F44-ABCF-A97D2FD325D0}" srcOrd="5" destOrd="0" presId="urn:microsoft.com/office/officeart/2005/8/layout/vList5"/>
    <dgm:cxn modelId="{4BE49E36-23AE-D444-A4A9-DD88BEFF3F46}" type="presParOf" srcId="{3B4B5ACA-11AA-234A-85F3-62AACCB3DBB5}" destId="{224860F1-D2C8-F14E-B488-4563E2D7BF44}" srcOrd="6" destOrd="0" presId="urn:microsoft.com/office/officeart/2005/8/layout/vList5"/>
    <dgm:cxn modelId="{A150DF0D-F3A8-2A45-A349-B08ABB41605F}" type="presParOf" srcId="{224860F1-D2C8-F14E-B488-4563E2D7BF44}" destId="{7E18BF91-31D3-8D48-9100-A791EF0DB905}" srcOrd="0" destOrd="0" presId="urn:microsoft.com/office/officeart/2005/8/layout/vList5"/>
    <dgm:cxn modelId="{C6316B77-D5A9-4B4C-84D5-2FF5FBC41C89}" type="presParOf" srcId="{224860F1-D2C8-F14E-B488-4563E2D7BF44}" destId="{C6BEC1F7-1BFB-F14B-AB96-8653F44DED0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57BC-0D55-3648-B570-7F8453F60DF4}" type="doc">
      <dgm:prSet loTypeId="urn:microsoft.com/office/officeart/2005/8/layout/vList5" loCatId="" qsTypeId="urn:microsoft.com/office/officeart/2005/8/quickstyle/simple4" qsCatId="simple" csTypeId="urn:microsoft.com/office/officeart/2005/8/colors/accent2_2" csCatId="accent2" phldr="1"/>
      <dgm:spPr/>
      <dgm:t>
        <a:bodyPr/>
        <a:lstStyle/>
        <a:p>
          <a:endParaRPr lang="en-US"/>
        </a:p>
      </dgm:t>
    </dgm:pt>
    <dgm:pt modelId="{E0172DC7-A06F-2D49-B836-BCFB253CC527}">
      <dgm:prSet phldrT="[Text]" custT="1"/>
      <dgm:spPr/>
      <dgm:t>
        <a:bodyPr/>
        <a:lstStyle/>
        <a:p>
          <a:r>
            <a:rPr lang="en-US" sz="2800" dirty="0" smtClean="0">
              <a:latin typeface="Arial Narrow"/>
              <a:cs typeface="Arial Narrow"/>
            </a:rPr>
            <a:t>1 Advanced Practice Nurse &amp; 1 RN</a:t>
          </a:r>
          <a:endParaRPr lang="en-US" sz="2800" dirty="0">
            <a:latin typeface="Arial Narrow"/>
            <a:cs typeface="Arial Narrow"/>
          </a:endParaRPr>
        </a:p>
      </dgm:t>
    </dgm:pt>
    <dgm:pt modelId="{CA0B1C27-9505-EA40-8726-63E2A2392744}" type="parTrans" cxnId="{F0DF0F2B-B62D-CB4A-8AF4-CF565A279853}">
      <dgm:prSet/>
      <dgm:spPr/>
      <dgm:t>
        <a:bodyPr/>
        <a:lstStyle/>
        <a:p>
          <a:endParaRPr lang="en-US">
            <a:latin typeface="Arial Narrow"/>
            <a:cs typeface="Arial Narrow"/>
          </a:endParaRPr>
        </a:p>
      </dgm:t>
    </dgm:pt>
    <dgm:pt modelId="{1BBED230-20B0-094C-80B0-FA5DAF2DA3EE}" type="sibTrans" cxnId="{F0DF0F2B-B62D-CB4A-8AF4-CF565A279853}">
      <dgm:prSet/>
      <dgm:spPr/>
      <dgm:t>
        <a:bodyPr/>
        <a:lstStyle/>
        <a:p>
          <a:endParaRPr lang="en-US">
            <a:latin typeface="Arial Narrow"/>
            <a:cs typeface="Arial Narrow"/>
          </a:endParaRPr>
        </a:p>
      </dgm:t>
    </dgm:pt>
    <dgm:pt modelId="{46A97E3F-55A6-E946-9519-7FAE81A208B4}">
      <dgm:prSet phldrT="[Text]" custT="1"/>
      <dgm:spPr/>
      <dgm:t>
        <a:bodyPr/>
        <a:lstStyle/>
        <a:p>
          <a:r>
            <a:rPr lang="en-US" sz="1600" dirty="0" smtClean="0">
              <a:latin typeface="Arial Narrow"/>
              <a:cs typeface="Arial Narrow"/>
            </a:rPr>
            <a:t>Screening, enrollment, care transition/care coordination  </a:t>
          </a:r>
          <a:endParaRPr lang="en-US" sz="1600" dirty="0">
            <a:latin typeface="Arial Narrow"/>
            <a:cs typeface="Arial Narrow"/>
          </a:endParaRPr>
        </a:p>
      </dgm:t>
    </dgm:pt>
    <dgm:pt modelId="{2E62656A-7C3C-1446-A6A4-98506C20E9FE}" type="parTrans" cxnId="{575E3891-A621-1441-A8C9-94900B44872B}">
      <dgm:prSet/>
      <dgm:spPr/>
      <dgm:t>
        <a:bodyPr/>
        <a:lstStyle/>
        <a:p>
          <a:endParaRPr lang="en-US">
            <a:latin typeface="Arial Narrow"/>
            <a:cs typeface="Arial Narrow"/>
          </a:endParaRPr>
        </a:p>
      </dgm:t>
    </dgm:pt>
    <dgm:pt modelId="{4B83B358-2937-9A42-99C0-149C637829DE}" type="sibTrans" cxnId="{575E3891-A621-1441-A8C9-94900B44872B}">
      <dgm:prSet/>
      <dgm:spPr/>
      <dgm:t>
        <a:bodyPr/>
        <a:lstStyle/>
        <a:p>
          <a:endParaRPr lang="en-US">
            <a:latin typeface="Arial Narrow"/>
            <a:cs typeface="Arial Narrow"/>
          </a:endParaRPr>
        </a:p>
      </dgm:t>
    </dgm:pt>
    <dgm:pt modelId="{43949B0C-CF6C-6540-B952-2BD4EAC4F19A}">
      <dgm:prSet phldrT="[Text]" custT="1"/>
      <dgm:spPr/>
      <dgm:t>
        <a:bodyPr/>
        <a:lstStyle/>
        <a:p>
          <a:r>
            <a:rPr lang="en-US" sz="1600" dirty="0" smtClean="0">
              <a:latin typeface="Arial Narrow"/>
              <a:cs typeface="Arial Narrow"/>
            </a:rPr>
            <a:t>Outpatient urgent care and educational visits </a:t>
          </a:r>
          <a:endParaRPr lang="en-US" sz="1600" dirty="0">
            <a:latin typeface="Arial Narrow"/>
            <a:cs typeface="Arial Narrow"/>
          </a:endParaRPr>
        </a:p>
      </dgm:t>
    </dgm:pt>
    <dgm:pt modelId="{68ADFB96-BEC0-CC4E-A794-5C4DBC0E894F}" type="parTrans" cxnId="{EA942BF7-A82C-E442-80C7-CE9AC5A88C76}">
      <dgm:prSet/>
      <dgm:spPr/>
      <dgm:t>
        <a:bodyPr/>
        <a:lstStyle/>
        <a:p>
          <a:endParaRPr lang="en-US">
            <a:latin typeface="Arial Narrow"/>
            <a:cs typeface="Arial Narrow"/>
          </a:endParaRPr>
        </a:p>
      </dgm:t>
    </dgm:pt>
    <dgm:pt modelId="{821B747B-7B66-D24F-A665-FF76EE83C4DF}" type="sibTrans" cxnId="{EA942BF7-A82C-E442-80C7-CE9AC5A88C76}">
      <dgm:prSet/>
      <dgm:spPr/>
      <dgm:t>
        <a:bodyPr/>
        <a:lstStyle/>
        <a:p>
          <a:endParaRPr lang="en-US">
            <a:latin typeface="Arial Narrow"/>
            <a:cs typeface="Arial Narrow"/>
          </a:endParaRPr>
        </a:p>
      </dgm:t>
    </dgm:pt>
    <dgm:pt modelId="{CF3D1439-3DBC-D541-A218-A495153EB232}">
      <dgm:prSet phldrT="[Text]" custT="1"/>
      <dgm:spPr/>
      <dgm:t>
        <a:bodyPr/>
        <a:lstStyle/>
        <a:p>
          <a:r>
            <a:rPr lang="en-US" sz="2800" dirty="0" smtClean="0">
              <a:latin typeface="Arial Narrow"/>
              <a:cs typeface="Arial Narrow"/>
            </a:rPr>
            <a:t>2 Community Health Pharmacists</a:t>
          </a:r>
          <a:endParaRPr lang="en-US" sz="2800" dirty="0">
            <a:latin typeface="Arial Narrow"/>
            <a:cs typeface="Arial Narrow"/>
          </a:endParaRPr>
        </a:p>
      </dgm:t>
    </dgm:pt>
    <dgm:pt modelId="{7EB76CD4-48AC-4A40-BB38-480605F45727}" type="parTrans" cxnId="{0931ECC4-F5D7-C347-9501-69F6E44ACE1B}">
      <dgm:prSet/>
      <dgm:spPr/>
      <dgm:t>
        <a:bodyPr/>
        <a:lstStyle/>
        <a:p>
          <a:endParaRPr lang="en-US">
            <a:latin typeface="Arial Narrow"/>
            <a:cs typeface="Arial Narrow"/>
          </a:endParaRPr>
        </a:p>
      </dgm:t>
    </dgm:pt>
    <dgm:pt modelId="{07D0BA34-D22B-054A-AD91-104B0BD506F9}" type="sibTrans" cxnId="{0931ECC4-F5D7-C347-9501-69F6E44ACE1B}">
      <dgm:prSet/>
      <dgm:spPr/>
      <dgm:t>
        <a:bodyPr/>
        <a:lstStyle/>
        <a:p>
          <a:endParaRPr lang="en-US">
            <a:latin typeface="Arial Narrow"/>
            <a:cs typeface="Arial Narrow"/>
          </a:endParaRPr>
        </a:p>
      </dgm:t>
    </dgm:pt>
    <dgm:pt modelId="{8BC8EEBB-A181-9340-B833-AEED1154F8F6}">
      <dgm:prSet phldrT="[Text]" custT="1"/>
      <dgm:spPr/>
      <dgm:t>
        <a:bodyPr/>
        <a:lstStyle/>
        <a:p>
          <a:r>
            <a:rPr lang="en-US" sz="1600" dirty="0" smtClean="0">
              <a:latin typeface="Arial Narrow"/>
              <a:cs typeface="Arial Narrow"/>
            </a:rPr>
            <a:t>Hospital-based medication reconciliation</a:t>
          </a:r>
          <a:endParaRPr lang="en-US" sz="1600" dirty="0">
            <a:latin typeface="Arial Narrow"/>
            <a:cs typeface="Arial Narrow"/>
          </a:endParaRPr>
        </a:p>
      </dgm:t>
    </dgm:pt>
    <dgm:pt modelId="{20290908-EE5E-994E-99A3-4BA18C16E9D7}" type="parTrans" cxnId="{DD77C25F-8062-3C42-B4D8-7931FD4FD205}">
      <dgm:prSet/>
      <dgm:spPr/>
      <dgm:t>
        <a:bodyPr/>
        <a:lstStyle/>
        <a:p>
          <a:endParaRPr lang="en-US">
            <a:latin typeface="Arial Narrow"/>
            <a:cs typeface="Arial Narrow"/>
          </a:endParaRPr>
        </a:p>
      </dgm:t>
    </dgm:pt>
    <dgm:pt modelId="{2039065E-C3EF-7C44-82AB-9843A2EB3840}" type="sibTrans" cxnId="{DD77C25F-8062-3C42-B4D8-7931FD4FD205}">
      <dgm:prSet/>
      <dgm:spPr/>
      <dgm:t>
        <a:bodyPr/>
        <a:lstStyle/>
        <a:p>
          <a:endParaRPr lang="en-US">
            <a:latin typeface="Arial Narrow"/>
            <a:cs typeface="Arial Narrow"/>
          </a:endParaRPr>
        </a:p>
      </dgm:t>
    </dgm:pt>
    <dgm:pt modelId="{D9BA72D5-FBE2-884C-8FF4-4DD461CBA160}">
      <dgm:prSet phldrT="[Text]" custT="1"/>
      <dgm:spPr/>
      <dgm:t>
        <a:bodyPr/>
        <a:lstStyle/>
        <a:p>
          <a:r>
            <a:rPr lang="en-US" sz="1600" dirty="0" smtClean="0">
              <a:latin typeface="Arial Narrow"/>
              <a:cs typeface="Arial Narrow"/>
            </a:rPr>
            <a:t>Outpatient comprehensive medication reviews (CMR)</a:t>
          </a:r>
          <a:endParaRPr lang="en-US" sz="1600" dirty="0">
            <a:latin typeface="Arial Narrow"/>
            <a:cs typeface="Arial Narrow"/>
          </a:endParaRPr>
        </a:p>
      </dgm:t>
    </dgm:pt>
    <dgm:pt modelId="{36B512C4-6462-8E49-8470-210A38B52CBF}" type="parTrans" cxnId="{832EC480-A64E-034B-B91A-CCE2DEC55D78}">
      <dgm:prSet/>
      <dgm:spPr/>
      <dgm:t>
        <a:bodyPr/>
        <a:lstStyle/>
        <a:p>
          <a:endParaRPr lang="en-US">
            <a:latin typeface="Arial Narrow"/>
            <a:cs typeface="Arial Narrow"/>
          </a:endParaRPr>
        </a:p>
      </dgm:t>
    </dgm:pt>
    <dgm:pt modelId="{CA69FC2E-14B2-644A-BD2C-1AAFDA928217}" type="sibTrans" cxnId="{832EC480-A64E-034B-B91A-CCE2DEC55D78}">
      <dgm:prSet/>
      <dgm:spPr/>
      <dgm:t>
        <a:bodyPr/>
        <a:lstStyle/>
        <a:p>
          <a:endParaRPr lang="en-US">
            <a:latin typeface="Arial Narrow"/>
            <a:cs typeface="Arial Narrow"/>
          </a:endParaRPr>
        </a:p>
      </dgm:t>
    </dgm:pt>
    <dgm:pt modelId="{E305460B-A702-7944-9D92-C69C82055194}">
      <dgm:prSet phldrT="[Text]" custT="1"/>
      <dgm:spPr/>
      <dgm:t>
        <a:bodyPr/>
        <a:lstStyle/>
        <a:p>
          <a:r>
            <a:rPr lang="en-US" sz="2800" dirty="0" smtClean="0">
              <a:latin typeface="Arial Narrow"/>
              <a:cs typeface="Arial Narrow"/>
            </a:rPr>
            <a:t>1 Community Social Worker</a:t>
          </a:r>
          <a:endParaRPr lang="en-US" sz="2800" dirty="0">
            <a:latin typeface="Arial Narrow"/>
            <a:cs typeface="Arial Narrow"/>
          </a:endParaRPr>
        </a:p>
      </dgm:t>
    </dgm:pt>
    <dgm:pt modelId="{E5C8638E-22DF-BC43-B70F-BBE3B0294B45}" type="parTrans" cxnId="{C4F83DAB-7120-544E-A764-EF011976924B}">
      <dgm:prSet/>
      <dgm:spPr/>
      <dgm:t>
        <a:bodyPr/>
        <a:lstStyle/>
        <a:p>
          <a:endParaRPr lang="en-US">
            <a:latin typeface="Arial Narrow"/>
            <a:cs typeface="Arial Narrow"/>
          </a:endParaRPr>
        </a:p>
      </dgm:t>
    </dgm:pt>
    <dgm:pt modelId="{DBC7373F-B0F7-5F48-97F4-DADB6324E979}" type="sibTrans" cxnId="{C4F83DAB-7120-544E-A764-EF011976924B}">
      <dgm:prSet/>
      <dgm:spPr/>
      <dgm:t>
        <a:bodyPr/>
        <a:lstStyle/>
        <a:p>
          <a:endParaRPr lang="en-US">
            <a:latin typeface="Arial Narrow"/>
            <a:cs typeface="Arial Narrow"/>
          </a:endParaRPr>
        </a:p>
      </dgm:t>
    </dgm:pt>
    <dgm:pt modelId="{C3736353-B2F9-3645-BB44-C9F0C5CA43DE}">
      <dgm:prSet phldrT="[Text]" custT="1"/>
      <dgm:spPr/>
      <dgm:t>
        <a:bodyPr/>
        <a:lstStyle/>
        <a:p>
          <a:r>
            <a:rPr lang="en-US" sz="1600" dirty="0" smtClean="0">
              <a:latin typeface="Arial Narrow"/>
              <a:cs typeface="Arial Narrow"/>
            </a:rPr>
            <a:t>Screening, enrollment, care transition/care coordination</a:t>
          </a:r>
          <a:endParaRPr lang="en-US" sz="1600" dirty="0">
            <a:latin typeface="Arial Narrow"/>
            <a:cs typeface="Arial Narrow"/>
          </a:endParaRPr>
        </a:p>
      </dgm:t>
    </dgm:pt>
    <dgm:pt modelId="{0CE5BC45-84F7-7F47-8062-EA6A6AF4FB8C}" type="parTrans" cxnId="{3BBBA3AC-1FBF-C544-8659-79298EF4C3D8}">
      <dgm:prSet/>
      <dgm:spPr/>
      <dgm:t>
        <a:bodyPr/>
        <a:lstStyle/>
        <a:p>
          <a:endParaRPr lang="en-US">
            <a:latin typeface="Arial Narrow"/>
            <a:cs typeface="Arial Narrow"/>
          </a:endParaRPr>
        </a:p>
      </dgm:t>
    </dgm:pt>
    <dgm:pt modelId="{F12C3DB4-72CB-3748-B36D-8801844B3228}" type="sibTrans" cxnId="{3BBBA3AC-1FBF-C544-8659-79298EF4C3D8}">
      <dgm:prSet/>
      <dgm:spPr/>
      <dgm:t>
        <a:bodyPr/>
        <a:lstStyle/>
        <a:p>
          <a:endParaRPr lang="en-US">
            <a:latin typeface="Arial Narrow"/>
            <a:cs typeface="Arial Narrow"/>
          </a:endParaRPr>
        </a:p>
      </dgm:t>
    </dgm:pt>
    <dgm:pt modelId="{818D3BB9-8EFA-BE41-B807-43CC18571B98}">
      <dgm:prSet phldrT="[Text]" custT="1"/>
      <dgm:spPr/>
      <dgm:t>
        <a:bodyPr/>
        <a:lstStyle/>
        <a:p>
          <a:r>
            <a:rPr lang="en-US" sz="1600" dirty="0" smtClean="0">
              <a:latin typeface="Arial Narrow"/>
              <a:cs typeface="Arial Narrow"/>
            </a:rPr>
            <a:t>Participates in home visits, address complex social needs </a:t>
          </a:r>
          <a:endParaRPr lang="en-US" sz="1600" dirty="0">
            <a:latin typeface="Arial Narrow"/>
            <a:cs typeface="Arial Narrow"/>
          </a:endParaRPr>
        </a:p>
      </dgm:t>
    </dgm:pt>
    <dgm:pt modelId="{F623C103-EB07-244F-A0F8-209600CBA1E2}" type="parTrans" cxnId="{504C379D-F8FB-9842-8F09-F5B32AB91059}">
      <dgm:prSet/>
      <dgm:spPr/>
      <dgm:t>
        <a:bodyPr/>
        <a:lstStyle/>
        <a:p>
          <a:endParaRPr lang="en-US">
            <a:latin typeface="Arial Narrow"/>
            <a:cs typeface="Arial Narrow"/>
          </a:endParaRPr>
        </a:p>
      </dgm:t>
    </dgm:pt>
    <dgm:pt modelId="{811B4F21-37B2-344D-93C3-CED61EC72517}" type="sibTrans" cxnId="{504C379D-F8FB-9842-8F09-F5B32AB91059}">
      <dgm:prSet/>
      <dgm:spPr/>
      <dgm:t>
        <a:bodyPr/>
        <a:lstStyle/>
        <a:p>
          <a:endParaRPr lang="en-US">
            <a:latin typeface="Arial Narrow"/>
            <a:cs typeface="Arial Narrow"/>
          </a:endParaRPr>
        </a:p>
      </dgm:t>
    </dgm:pt>
    <dgm:pt modelId="{376444CE-9022-A94A-A586-09A50F3F4197}">
      <dgm:prSet custT="1"/>
      <dgm:spPr/>
      <dgm:t>
        <a:bodyPr/>
        <a:lstStyle/>
        <a:p>
          <a:r>
            <a:rPr lang="en-US" sz="2800" dirty="0" smtClean="0">
              <a:latin typeface="Arial Narrow"/>
              <a:cs typeface="Arial Narrow"/>
            </a:rPr>
            <a:t>2 LPN–Community Health Worker (CHW) </a:t>
          </a:r>
          <a:endParaRPr lang="en-US" sz="2800" dirty="0">
            <a:latin typeface="Arial Narrow"/>
            <a:cs typeface="Arial Narrow"/>
          </a:endParaRPr>
        </a:p>
      </dgm:t>
    </dgm:pt>
    <dgm:pt modelId="{AE31B1C1-CFCC-C645-90CD-00283BB0A5EC}" type="parTrans" cxnId="{EFCD9C2C-0C48-BF45-9813-46FD20D77B0A}">
      <dgm:prSet/>
      <dgm:spPr/>
      <dgm:t>
        <a:bodyPr/>
        <a:lstStyle/>
        <a:p>
          <a:endParaRPr lang="en-US">
            <a:latin typeface="Arial Narrow"/>
            <a:cs typeface="Arial Narrow"/>
          </a:endParaRPr>
        </a:p>
      </dgm:t>
    </dgm:pt>
    <dgm:pt modelId="{7FBCF60A-48B0-E248-8692-511EFAC064F5}" type="sibTrans" cxnId="{EFCD9C2C-0C48-BF45-9813-46FD20D77B0A}">
      <dgm:prSet/>
      <dgm:spPr/>
      <dgm:t>
        <a:bodyPr/>
        <a:lstStyle/>
        <a:p>
          <a:endParaRPr lang="en-US">
            <a:latin typeface="Arial Narrow"/>
            <a:cs typeface="Arial Narrow"/>
          </a:endParaRPr>
        </a:p>
      </dgm:t>
    </dgm:pt>
    <dgm:pt modelId="{B54B866B-7192-BB4D-B348-88A6ADD3F4F6}">
      <dgm:prSet phldrT="[Text]" custT="1"/>
      <dgm:spPr/>
      <dgm:t>
        <a:bodyPr/>
        <a:lstStyle/>
        <a:p>
          <a:r>
            <a:rPr lang="en-US" sz="1600" dirty="0" smtClean="0">
              <a:latin typeface="Arial Narrow"/>
              <a:cs typeface="Arial Narrow"/>
            </a:rPr>
            <a:t>Home visit within 72 hours &amp; 2-4 weeks, phone follow-up</a:t>
          </a:r>
          <a:endParaRPr lang="en-US" sz="1600" dirty="0">
            <a:latin typeface="Arial Narrow"/>
            <a:cs typeface="Arial Narrow"/>
          </a:endParaRPr>
        </a:p>
      </dgm:t>
    </dgm:pt>
    <dgm:pt modelId="{C460A2BD-DBB1-D94A-83F7-154D5FB1D959}" type="parTrans" cxnId="{8C08F6C2-1210-CC49-A0A0-1C5A64F362C4}">
      <dgm:prSet/>
      <dgm:spPr/>
      <dgm:t>
        <a:bodyPr/>
        <a:lstStyle/>
        <a:p>
          <a:endParaRPr lang="en-US">
            <a:latin typeface="Arial Narrow"/>
            <a:cs typeface="Arial Narrow"/>
          </a:endParaRPr>
        </a:p>
      </dgm:t>
    </dgm:pt>
    <dgm:pt modelId="{C8DF4DAD-4379-A748-AE88-2A5793908455}" type="sibTrans" cxnId="{8C08F6C2-1210-CC49-A0A0-1C5A64F362C4}">
      <dgm:prSet/>
      <dgm:spPr/>
      <dgm:t>
        <a:bodyPr/>
        <a:lstStyle/>
        <a:p>
          <a:endParaRPr lang="en-US">
            <a:latin typeface="Arial Narrow"/>
            <a:cs typeface="Arial Narrow"/>
          </a:endParaRPr>
        </a:p>
      </dgm:t>
    </dgm:pt>
    <dgm:pt modelId="{30738A65-FE6F-074D-9501-8DF2EEE76965}">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800" dirty="0" smtClean="0">
              <a:latin typeface="Arial Narrow"/>
              <a:cs typeface="Arial Narrow"/>
            </a:rPr>
            <a:t>2 Pharm Tech–CHW</a:t>
          </a:r>
        </a:p>
      </dgm:t>
    </dgm:pt>
    <dgm:pt modelId="{48FFD244-2A3D-BD43-9185-D1DFE91C81A0}" type="parTrans" cxnId="{F8DC2B9A-5EFF-104B-B079-F856DA7C8C6B}">
      <dgm:prSet/>
      <dgm:spPr/>
      <dgm:t>
        <a:bodyPr/>
        <a:lstStyle/>
        <a:p>
          <a:endParaRPr lang="en-US">
            <a:latin typeface="Arial Narrow"/>
            <a:cs typeface="Arial Narrow"/>
          </a:endParaRPr>
        </a:p>
      </dgm:t>
    </dgm:pt>
    <dgm:pt modelId="{88DEDB27-CAAB-B94A-8FD1-003D099481F9}" type="sibTrans" cxnId="{F8DC2B9A-5EFF-104B-B079-F856DA7C8C6B}">
      <dgm:prSet/>
      <dgm:spPr/>
      <dgm:t>
        <a:bodyPr/>
        <a:lstStyle/>
        <a:p>
          <a:endParaRPr lang="en-US">
            <a:latin typeface="Arial Narrow"/>
            <a:cs typeface="Arial Narrow"/>
          </a:endParaRPr>
        </a:p>
      </dgm:t>
    </dgm:pt>
    <dgm:pt modelId="{836ABF92-1DCA-4F42-AF70-526B13CC1BCF}">
      <dgm:prSet phldrT="[Text]" custT="1"/>
      <dgm:spPr/>
      <dgm:t>
        <a:bodyPr/>
        <a:lstStyle/>
        <a:p>
          <a:r>
            <a:rPr lang="en-US" sz="1600" dirty="0" smtClean="0">
              <a:latin typeface="Arial Narrow"/>
              <a:cs typeface="Arial Narrow"/>
            </a:rPr>
            <a:t>Home-based symptom and physical assessment</a:t>
          </a:r>
          <a:endParaRPr lang="en-US" sz="1600" dirty="0">
            <a:latin typeface="Arial Narrow"/>
            <a:cs typeface="Arial Narrow"/>
          </a:endParaRPr>
        </a:p>
      </dgm:t>
    </dgm:pt>
    <dgm:pt modelId="{8B6C5CF3-6D23-EA45-9C7B-AE3C8FC897EC}" type="parTrans" cxnId="{B5B242B3-8160-6246-991F-DCAE8E1AFC7C}">
      <dgm:prSet/>
      <dgm:spPr/>
      <dgm:t>
        <a:bodyPr/>
        <a:lstStyle/>
        <a:p>
          <a:endParaRPr lang="en-US">
            <a:latin typeface="Arial Narrow"/>
            <a:cs typeface="Arial Narrow"/>
          </a:endParaRPr>
        </a:p>
      </dgm:t>
    </dgm:pt>
    <dgm:pt modelId="{5367C567-4109-B641-B906-28E22DD81164}" type="sibTrans" cxnId="{B5B242B3-8160-6246-991F-DCAE8E1AFC7C}">
      <dgm:prSet/>
      <dgm:spPr/>
      <dgm:t>
        <a:bodyPr/>
        <a:lstStyle/>
        <a:p>
          <a:endParaRPr lang="en-US">
            <a:latin typeface="Arial Narrow"/>
            <a:cs typeface="Arial Narrow"/>
          </a:endParaRPr>
        </a:p>
      </dgm:t>
    </dgm:pt>
    <dgm:pt modelId="{F460BE01-6D05-FB4E-9A84-B1337743D4BD}">
      <dgm:prSet phldrT="[Text]" custT="1"/>
      <dgm:spPr/>
      <dgm:t>
        <a:bodyPr/>
        <a:lstStyle/>
        <a:p>
          <a:r>
            <a:rPr lang="en-US" sz="1600" dirty="0" smtClean="0">
              <a:latin typeface="Arial Narrow"/>
              <a:cs typeface="Arial Narrow"/>
            </a:rPr>
            <a:t>Home visit within 72 hours &amp; 2-4 weeks, phone follow-up</a:t>
          </a:r>
        </a:p>
      </dgm:t>
    </dgm:pt>
    <dgm:pt modelId="{47F1D3CC-395E-B148-B225-99FB7E4BDF93}" type="parTrans" cxnId="{728C31DF-6056-F54E-ADFC-45B53F09EE04}">
      <dgm:prSet/>
      <dgm:spPr/>
      <dgm:t>
        <a:bodyPr/>
        <a:lstStyle/>
        <a:p>
          <a:endParaRPr lang="en-US">
            <a:latin typeface="Arial Narrow"/>
            <a:cs typeface="Arial Narrow"/>
          </a:endParaRPr>
        </a:p>
      </dgm:t>
    </dgm:pt>
    <dgm:pt modelId="{DBE95554-57A5-5D44-B365-41003F8B0C2A}" type="sibTrans" cxnId="{728C31DF-6056-F54E-ADFC-45B53F09EE04}">
      <dgm:prSet/>
      <dgm:spPr/>
      <dgm:t>
        <a:bodyPr/>
        <a:lstStyle/>
        <a:p>
          <a:endParaRPr lang="en-US">
            <a:latin typeface="Arial Narrow"/>
            <a:cs typeface="Arial Narrow"/>
          </a:endParaRPr>
        </a:p>
      </dgm:t>
    </dgm:pt>
    <dgm:pt modelId="{22CF1341-D9FF-464E-BBFC-F0D687D64C75}">
      <dgm:prSet phldrT="[Text]" custT="1"/>
      <dgm:spPr/>
      <dgm:t>
        <a:bodyPr/>
        <a:lstStyle/>
        <a:p>
          <a:r>
            <a:rPr lang="en-US" sz="1600" dirty="0" smtClean="0">
              <a:latin typeface="Arial Narrow"/>
              <a:cs typeface="Arial Narrow"/>
            </a:rPr>
            <a:t>Home-based medication reconciliation</a:t>
          </a:r>
          <a:endParaRPr lang="en-US" sz="1600" dirty="0">
            <a:latin typeface="Arial Narrow"/>
            <a:cs typeface="Arial Narrow"/>
          </a:endParaRPr>
        </a:p>
      </dgm:t>
    </dgm:pt>
    <dgm:pt modelId="{3AE5FF37-0AA9-064A-8824-D40D7AF7298E}" type="parTrans" cxnId="{670DF74F-66D9-2045-9130-36F39666F16E}">
      <dgm:prSet/>
      <dgm:spPr/>
      <dgm:t>
        <a:bodyPr/>
        <a:lstStyle/>
        <a:p>
          <a:endParaRPr lang="en-US">
            <a:latin typeface="Arial Narrow"/>
            <a:cs typeface="Arial Narrow"/>
          </a:endParaRPr>
        </a:p>
      </dgm:t>
    </dgm:pt>
    <dgm:pt modelId="{84F8C577-1368-7A4D-BCC5-8E0ABF534CE7}" type="sibTrans" cxnId="{670DF74F-66D9-2045-9130-36F39666F16E}">
      <dgm:prSet/>
      <dgm:spPr/>
      <dgm:t>
        <a:bodyPr/>
        <a:lstStyle/>
        <a:p>
          <a:endParaRPr lang="en-US">
            <a:latin typeface="Arial Narrow"/>
            <a:cs typeface="Arial Narrow"/>
          </a:endParaRPr>
        </a:p>
      </dgm:t>
    </dgm:pt>
    <dgm:pt modelId="{3B4B5ACA-11AA-234A-85F3-62AACCB3DBB5}" type="pres">
      <dgm:prSet presAssocID="{597857BC-0D55-3648-B570-7F8453F60DF4}" presName="Name0" presStyleCnt="0">
        <dgm:presLayoutVars>
          <dgm:dir/>
          <dgm:animLvl val="lvl"/>
          <dgm:resizeHandles val="exact"/>
        </dgm:presLayoutVars>
      </dgm:prSet>
      <dgm:spPr/>
      <dgm:t>
        <a:bodyPr/>
        <a:lstStyle/>
        <a:p>
          <a:endParaRPr lang="en-US"/>
        </a:p>
      </dgm:t>
    </dgm:pt>
    <dgm:pt modelId="{3959984F-B1BA-C743-A72A-6922074B499F}" type="pres">
      <dgm:prSet presAssocID="{E0172DC7-A06F-2D49-B836-BCFB253CC527}" presName="linNode" presStyleCnt="0"/>
      <dgm:spPr/>
      <dgm:t>
        <a:bodyPr/>
        <a:lstStyle/>
        <a:p>
          <a:endParaRPr lang="en-US"/>
        </a:p>
      </dgm:t>
    </dgm:pt>
    <dgm:pt modelId="{C13B92D1-BE9B-7242-A65A-BED8C4D5DF09}" type="pres">
      <dgm:prSet presAssocID="{E0172DC7-A06F-2D49-B836-BCFB253CC527}" presName="parentText" presStyleLbl="node1" presStyleIdx="0" presStyleCnt="5" custScaleX="129238">
        <dgm:presLayoutVars>
          <dgm:chMax val="1"/>
          <dgm:bulletEnabled val="1"/>
        </dgm:presLayoutVars>
      </dgm:prSet>
      <dgm:spPr/>
      <dgm:t>
        <a:bodyPr/>
        <a:lstStyle/>
        <a:p>
          <a:endParaRPr lang="en-US"/>
        </a:p>
      </dgm:t>
    </dgm:pt>
    <dgm:pt modelId="{4C892258-9EAF-6D4C-9E4F-870E720B3C38}" type="pres">
      <dgm:prSet presAssocID="{E0172DC7-A06F-2D49-B836-BCFB253CC527}" presName="descendantText" presStyleLbl="alignAccFollowNode1" presStyleIdx="0" presStyleCnt="5">
        <dgm:presLayoutVars>
          <dgm:bulletEnabled val="1"/>
        </dgm:presLayoutVars>
      </dgm:prSet>
      <dgm:spPr/>
      <dgm:t>
        <a:bodyPr/>
        <a:lstStyle/>
        <a:p>
          <a:endParaRPr lang="en-US"/>
        </a:p>
      </dgm:t>
    </dgm:pt>
    <dgm:pt modelId="{09F5AFFA-12A5-8A4A-8602-4F4C9790BC55}" type="pres">
      <dgm:prSet presAssocID="{1BBED230-20B0-094C-80B0-FA5DAF2DA3EE}" presName="sp" presStyleCnt="0"/>
      <dgm:spPr/>
      <dgm:t>
        <a:bodyPr/>
        <a:lstStyle/>
        <a:p>
          <a:endParaRPr lang="en-US"/>
        </a:p>
      </dgm:t>
    </dgm:pt>
    <dgm:pt modelId="{B4773402-4D64-5848-B2F5-4C9C937D6C70}" type="pres">
      <dgm:prSet presAssocID="{CF3D1439-3DBC-D541-A218-A495153EB232}" presName="linNode" presStyleCnt="0"/>
      <dgm:spPr/>
      <dgm:t>
        <a:bodyPr/>
        <a:lstStyle/>
        <a:p>
          <a:endParaRPr lang="en-US"/>
        </a:p>
      </dgm:t>
    </dgm:pt>
    <dgm:pt modelId="{2EDEC3EF-AE2C-2945-95D1-5ED15D133188}" type="pres">
      <dgm:prSet presAssocID="{CF3D1439-3DBC-D541-A218-A495153EB232}" presName="parentText" presStyleLbl="node1" presStyleIdx="1" presStyleCnt="5" custScaleX="129238">
        <dgm:presLayoutVars>
          <dgm:chMax val="1"/>
          <dgm:bulletEnabled val="1"/>
        </dgm:presLayoutVars>
      </dgm:prSet>
      <dgm:spPr/>
      <dgm:t>
        <a:bodyPr/>
        <a:lstStyle/>
        <a:p>
          <a:endParaRPr lang="en-US"/>
        </a:p>
      </dgm:t>
    </dgm:pt>
    <dgm:pt modelId="{C0CA0BBD-DD34-B04D-B5EB-9D09D9B3BA27}" type="pres">
      <dgm:prSet presAssocID="{CF3D1439-3DBC-D541-A218-A495153EB232}" presName="descendantText" presStyleLbl="alignAccFollowNode1" presStyleIdx="1" presStyleCnt="5">
        <dgm:presLayoutVars>
          <dgm:bulletEnabled val="1"/>
        </dgm:presLayoutVars>
      </dgm:prSet>
      <dgm:spPr/>
      <dgm:t>
        <a:bodyPr/>
        <a:lstStyle/>
        <a:p>
          <a:endParaRPr lang="en-US"/>
        </a:p>
      </dgm:t>
    </dgm:pt>
    <dgm:pt modelId="{78BFD4FC-AF75-F247-821C-DD66B6D13064}" type="pres">
      <dgm:prSet presAssocID="{07D0BA34-D22B-054A-AD91-104B0BD506F9}" presName="sp" presStyleCnt="0"/>
      <dgm:spPr/>
      <dgm:t>
        <a:bodyPr/>
        <a:lstStyle/>
        <a:p>
          <a:endParaRPr lang="en-US"/>
        </a:p>
      </dgm:t>
    </dgm:pt>
    <dgm:pt modelId="{FC0632F8-2593-2449-B362-59903DD4E39D}" type="pres">
      <dgm:prSet presAssocID="{E305460B-A702-7944-9D92-C69C82055194}" presName="linNode" presStyleCnt="0"/>
      <dgm:spPr/>
      <dgm:t>
        <a:bodyPr/>
        <a:lstStyle/>
        <a:p>
          <a:endParaRPr lang="en-US"/>
        </a:p>
      </dgm:t>
    </dgm:pt>
    <dgm:pt modelId="{218D13A6-8139-BF40-B7D2-D624AB01FE0C}" type="pres">
      <dgm:prSet presAssocID="{E305460B-A702-7944-9D92-C69C82055194}" presName="parentText" presStyleLbl="node1" presStyleIdx="2" presStyleCnt="5" custScaleX="129238">
        <dgm:presLayoutVars>
          <dgm:chMax val="1"/>
          <dgm:bulletEnabled val="1"/>
        </dgm:presLayoutVars>
      </dgm:prSet>
      <dgm:spPr/>
      <dgm:t>
        <a:bodyPr/>
        <a:lstStyle/>
        <a:p>
          <a:endParaRPr lang="en-US"/>
        </a:p>
      </dgm:t>
    </dgm:pt>
    <dgm:pt modelId="{E7F34FFA-2737-FF47-BD4B-93E5C8F79381}" type="pres">
      <dgm:prSet presAssocID="{E305460B-A702-7944-9D92-C69C82055194}" presName="descendantText" presStyleLbl="alignAccFollowNode1" presStyleIdx="2" presStyleCnt="5">
        <dgm:presLayoutVars>
          <dgm:bulletEnabled val="1"/>
        </dgm:presLayoutVars>
      </dgm:prSet>
      <dgm:spPr/>
      <dgm:t>
        <a:bodyPr/>
        <a:lstStyle/>
        <a:p>
          <a:endParaRPr lang="en-US"/>
        </a:p>
      </dgm:t>
    </dgm:pt>
    <dgm:pt modelId="{BB72D1EB-2174-9F44-ABCF-A97D2FD325D0}" type="pres">
      <dgm:prSet presAssocID="{DBC7373F-B0F7-5F48-97F4-DADB6324E979}" presName="sp" presStyleCnt="0"/>
      <dgm:spPr/>
      <dgm:t>
        <a:bodyPr/>
        <a:lstStyle/>
        <a:p>
          <a:endParaRPr lang="en-US"/>
        </a:p>
      </dgm:t>
    </dgm:pt>
    <dgm:pt modelId="{224860F1-D2C8-F14E-B488-4563E2D7BF44}" type="pres">
      <dgm:prSet presAssocID="{376444CE-9022-A94A-A586-09A50F3F4197}" presName="linNode" presStyleCnt="0"/>
      <dgm:spPr/>
      <dgm:t>
        <a:bodyPr/>
        <a:lstStyle/>
        <a:p>
          <a:endParaRPr lang="en-US"/>
        </a:p>
      </dgm:t>
    </dgm:pt>
    <dgm:pt modelId="{7E18BF91-31D3-8D48-9100-A791EF0DB905}" type="pres">
      <dgm:prSet presAssocID="{376444CE-9022-A94A-A586-09A50F3F4197}" presName="parentText" presStyleLbl="node1" presStyleIdx="3" presStyleCnt="5" custScaleX="129238">
        <dgm:presLayoutVars>
          <dgm:chMax val="1"/>
          <dgm:bulletEnabled val="1"/>
        </dgm:presLayoutVars>
      </dgm:prSet>
      <dgm:spPr/>
      <dgm:t>
        <a:bodyPr/>
        <a:lstStyle/>
        <a:p>
          <a:endParaRPr lang="en-US"/>
        </a:p>
      </dgm:t>
    </dgm:pt>
    <dgm:pt modelId="{C6BEC1F7-1BFB-F14B-AB96-8653F44DED04}" type="pres">
      <dgm:prSet presAssocID="{376444CE-9022-A94A-A586-09A50F3F4197}" presName="descendantText" presStyleLbl="alignAccFollowNode1" presStyleIdx="3" presStyleCnt="5">
        <dgm:presLayoutVars>
          <dgm:bulletEnabled val="1"/>
        </dgm:presLayoutVars>
      </dgm:prSet>
      <dgm:spPr/>
      <dgm:t>
        <a:bodyPr/>
        <a:lstStyle/>
        <a:p>
          <a:endParaRPr lang="en-US"/>
        </a:p>
      </dgm:t>
    </dgm:pt>
    <dgm:pt modelId="{C02DB1D6-D23A-864D-AF2F-13E14478342F}" type="pres">
      <dgm:prSet presAssocID="{7FBCF60A-48B0-E248-8692-511EFAC064F5}" presName="sp" presStyleCnt="0"/>
      <dgm:spPr/>
      <dgm:t>
        <a:bodyPr/>
        <a:lstStyle/>
        <a:p>
          <a:endParaRPr lang="en-US"/>
        </a:p>
      </dgm:t>
    </dgm:pt>
    <dgm:pt modelId="{F4C9EC9C-5D71-4141-BC4C-C75B4FEA70DF}" type="pres">
      <dgm:prSet presAssocID="{30738A65-FE6F-074D-9501-8DF2EEE76965}" presName="linNode" presStyleCnt="0"/>
      <dgm:spPr/>
      <dgm:t>
        <a:bodyPr/>
        <a:lstStyle/>
        <a:p>
          <a:endParaRPr lang="en-US"/>
        </a:p>
      </dgm:t>
    </dgm:pt>
    <dgm:pt modelId="{EC6BA5B5-2E22-1D4F-AB09-2AC8A7C2B99A}" type="pres">
      <dgm:prSet presAssocID="{30738A65-FE6F-074D-9501-8DF2EEE76965}" presName="parentText" presStyleLbl="node1" presStyleIdx="4" presStyleCnt="5" custScaleX="129238">
        <dgm:presLayoutVars>
          <dgm:chMax val="1"/>
          <dgm:bulletEnabled val="1"/>
        </dgm:presLayoutVars>
      </dgm:prSet>
      <dgm:spPr/>
      <dgm:t>
        <a:bodyPr/>
        <a:lstStyle/>
        <a:p>
          <a:endParaRPr lang="en-US"/>
        </a:p>
      </dgm:t>
    </dgm:pt>
    <dgm:pt modelId="{ECCB88DB-F5E3-DA42-B864-1AE4B923F94D}" type="pres">
      <dgm:prSet presAssocID="{30738A65-FE6F-074D-9501-8DF2EEE76965}" presName="descendantText" presStyleLbl="alignAccFollowNode1" presStyleIdx="4" presStyleCnt="5">
        <dgm:presLayoutVars>
          <dgm:bulletEnabled val="1"/>
        </dgm:presLayoutVars>
      </dgm:prSet>
      <dgm:spPr/>
      <dgm:t>
        <a:bodyPr/>
        <a:lstStyle/>
        <a:p>
          <a:endParaRPr lang="en-US"/>
        </a:p>
      </dgm:t>
    </dgm:pt>
  </dgm:ptLst>
  <dgm:cxnLst>
    <dgm:cxn modelId="{575E3891-A621-1441-A8C9-94900B44872B}" srcId="{E0172DC7-A06F-2D49-B836-BCFB253CC527}" destId="{46A97E3F-55A6-E946-9519-7FAE81A208B4}" srcOrd="0" destOrd="0" parTransId="{2E62656A-7C3C-1446-A6A4-98506C20E9FE}" sibTransId="{4B83B358-2937-9A42-99C0-149C637829DE}"/>
    <dgm:cxn modelId="{EFCD9C2C-0C48-BF45-9813-46FD20D77B0A}" srcId="{597857BC-0D55-3648-B570-7F8453F60DF4}" destId="{376444CE-9022-A94A-A586-09A50F3F4197}" srcOrd="3" destOrd="0" parTransId="{AE31B1C1-CFCC-C645-90CD-00283BB0A5EC}" sibTransId="{7FBCF60A-48B0-E248-8692-511EFAC064F5}"/>
    <dgm:cxn modelId="{CE44B367-4F76-7A42-9368-D8A8CE19C896}" type="presOf" srcId="{B54B866B-7192-BB4D-B348-88A6ADD3F4F6}" destId="{C6BEC1F7-1BFB-F14B-AB96-8653F44DED04}" srcOrd="0" destOrd="0" presId="urn:microsoft.com/office/officeart/2005/8/layout/vList5"/>
    <dgm:cxn modelId="{504C379D-F8FB-9842-8F09-F5B32AB91059}" srcId="{E305460B-A702-7944-9D92-C69C82055194}" destId="{818D3BB9-8EFA-BE41-B807-43CC18571B98}" srcOrd="1" destOrd="0" parTransId="{F623C103-EB07-244F-A0F8-209600CBA1E2}" sibTransId="{811B4F21-37B2-344D-93C3-CED61EC72517}"/>
    <dgm:cxn modelId="{F8DC2B9A-5EFF-104B-B079-F856DA7C8C6B}" srcId="{597857BC-0D55-3648-B570-7F8453F60DF4}" destId="{30738A65-FE6F-074D-9501-8DF2EEE76965}" srcOrd="4" destOrd="0" parTransId="{48FFD244-2A3D-BD43-9185-D1DFE91C81A0}" sibTransId="{88DEDB27-CAAB-B94A-8FD1-003D099481F9}"/>
    <dgm:cxn modelId="{0931ECC4-F5D7-C347-9501-69F6E44ACE1B}" srcId="{597857BC-0D55-3648-B570-7F8453F60DF4}" destId="{CF3D1439-3DBC-D541-A218-A495153EB232}" srcOrd="1" destOrd="0" parTransId="{7EB76CD4-48AC-4A40-BB38-480605F45727}" sibTransId="{07D0BA34-D22B-054A-AD91-104B0BD506F9}"/>
    <dgm:cxn modelId="{92A9477D-6E0E-9A41-97C5-F1F0DD567D68}" type="presOf" srcId="{D9BA72D5-FBE2-884C-8FF4-4DD461CBA160}" destId="{C0CA0BBD-DD34-B04D-B5EB-9D09D9B3BA27}" srcOrd="0" destOrd="1" presId="urn:microsoft.com/office/officeart/2005/8/layout/vList5"/>
    <dgm:cxn modelId="{F0DF0F2B-B62D-CB4A-8AF4-CF565A279853}" srcId="{597857BC-0D55-3648-B570-7F8453F60DF4}" destId="{E0172DC7-A06F-2D49-B836-BCFB253CC527}" srcOrd="0" destOrd="0" parTransId="{CA0B1C27-9505-EA40-8726-63E2A2392744}" sibTransId="{1BBED230-20B0-094C-80B0-FA5DAF2DA3EE}"/>
    <dgm:cxn modelId="{3BBBA3AC-1FBF-C544-8659-79298EF4C3D8}" srcId="{E305460B-A702-7944-9D92-C69C82055194}" destId="{C3736353-B2F9-3645-BB44-C9F0C5CA43DE}" srcOrd="0" destOrd="0" parTransId="{0CE5BC45-84F7-7F47-8062-EA6A6AF4FB8C}" sibTransId="{F12C3DB4-72CB-3748-B36D-8801844B3228}"/>
    <dgm:cxn modelId="{9775C9E4-37D5-A546-9989-47CDA23D073F}" type="presOf" srcId="{8BC8EEBB-A181-9340-B833-AEED1154F8F6}" destId="{C0CA0BBD-DD34-B04D-B5EB-9D09D9B3BA27}" srcOrd="0" destOrd="0" presId="urn:microsoft.com/office/officeart/2005/8/layout/vList5"/>
    <dgm:cxn modelId="{4B3C7AFF-E46F-0F49-B6C3-C0ECA161B268}" type="presOf" srcId="{43949B0C-CF6C-6540-B952-2BD4EAC4F19A}" destId="{4C892258-9EAF-6D4C-9E4F-870E720B3C38}" srcOrd="0" destOrd="1" presId="urn:microsoft.com/office/officeart/2005/8/layout/vList5"/>
    <dgm:cxn modelId="{BDBDD118-19FD-8A4A-921C-45381E7B01BD}" type="presOf" srcId="{CF3D1439-3DBC-D541-A218-A495153EB232}" destId="{2EDEC3EF-AE2C-2945-95D1-5ED15D133188}" srcOrd="0" destOrd="0" presId="urn:microsoft.com/office/officeart/2005/8/layout/vList5"/>
    <dgm:cxn modelId="{61E6133D-0A3A-AE46-8E7F-354B77690B8E}" type="presOf" srcId="{597857BC-0D55-3648-B570-7F8453F60DF4}" destId="{3B4B5ACA-11AA-234A-85F3-62AACCB3DBB5}" srcOrd="0" destOrd="0" presId="urn:microsoft.com/office/officeart/2005/8/layout/vList5"/>
    <dgm:cxn modelId="{9FCA3A38-9194-0A4E-99AA-5EDA98A3BD7E}" type="presOf" srcId="{836ABF92-1DCA-4F42-AF70-526B13CC1BCF}" destId="{C6BEC1F7-1BFB-F14B-AB96-8653F44DED04}" srcOrd="0" destOrd="1" presId="urn:microsoft.com/office/officeart/2005/8/layout/vList5"/>
    <dgm:cxn modelId="{19F6F5E1-AF27-E046-A135-E9017EA976FF}" type="presOf" srcId="{30738A65-FE6F-074D-9501-8DF2EEE76965}" destId="{EC6BA5B5-2E22-1D4F-AB09-2AC8A7C2B99A}" srcOrd="0" destOrd="0" presId="urn:microsoft.com/office/officeart/2005/8/layout/vList5"/>
    <dgm:cxn modelId="{DD77C25F-8062-3C42-B4D8-7931FD4FD205}" srcId="{CF3D1439-3DBC-D541-A218-A495153EB232}" destId="{8BC8EEBB-A181-9340-B833-AEED1154F8F6}" srcOrd="0" destOrd="0" parTransId="{20290908-EE5E-994E-99A3-4BA18C16E9D7}" sibTransId="{2039065E-C3EF-7C44-82AB-9843A2EB3840}"/>
    <dgm:cxn modelId="{670DF74F-66D9-2045-9130-36F39666F16E}" srcId="{30738A65-FE6F-074D-9501-8DF2EEE76965}" destId="{22CF1341-D9FF-464E-BBFC-F0D687D64C75}" srcOrd="1" destOrd="0" parTransId="{3AE5FF37-0AA9-064A-8824-D40D7AF7298E}" sibTransId="{84F8C577-1368-7A4D-BCC5-8E0ABF534CE7}"/>
    <dgm:cxn modelId="{8C08F6C2-1210-CC49-A0A0-1C5A64F362C4}" srcId="{376444CE-9022-A94A-A586-09A50F3F4197}" destId="{B54B866B-7192-BB4D-B348-88A6ADD3F4F6}" srcOrd="0" destOrd="0" parTransId="{C460A2BD-DBB1-D94A-83F7-154D5FB1D959}" sibTransId="{C8DF4DAD-4379-A748-AE88-2A5793908455}"/>
    <dgm:cxn modelId="{832EC480-A64E-034B-B91A-CCE2DEC55D78}" srcId="{CF3D1439-3DBC-D541-A218-A495153EB232}" destId="{D9BA72D5-FBE2-884C-8FF4-4DD461CBA160}" srcOrd="1" destOrd="0" parTransId="{36B512C4-6462-8E49-8470-210A38B52CBF}" sibTransId="{CA69FC2E-14B2-644A-BD2C-1AAFDA928217}"/>
    <dgm:cxn modelId="{1AEE4D6E-5A55-BF41-A132-A896C237298B}" type="presOf" srcId="{22CF1341-D9FF-464E-BBFC-F0D687D64C75}" destId="{ECCB88DB-F5E3-DA42-B864-1AE4B923F94D}" srcOrd="0" destOrd="1" presId="urn:microsoft.com/office/officeart/2005/8/layout/vList5"/>
    <dgm:cxn modelId="{73AF0F92-C3FB-D44A-A617-16F0958916FE}" type="presOf" srcId="{C3736353-B2F9-3645-BB44-C9F0C5CA43DE}" destId="{E7F34FFA-2737-FF47-BD4B-93E5C8F79381}" srcOrd="0" destOrd="0" presId="urn:microsoft.com/office/officeart/2005/8/layout/vList5"/>
    <dgm:cxn modelId="{E30690B8-047F-8E41-9473-113F90797239}" type="presOf" srcId="{818D3BB9-8EFA-BE41-B807-43CC18571B98}" destId="{E7F34FFA-2737-FF47-BD4B-93E5C8F79381}" srcOrd="0" destOrd="1" presId="urn:microsoft.com/office/officeart/2005/8/layout/vList5"/>
    <dgm:cxn modelId="{D5B89A27-C820-724D-BC70-7C9950DE9BC1}" type="presOf" srcId="{E305460B-A702-7944-9D92-C69C82055194}" destId="{218D13A6-8139-BF40-B7D2-D624AB01FE0C}" srcOrd="0" destOrd="0" presId="urn:microsoft.com/office/officeart/2005/8/layout/vList5"/>
    <dgm:cxn modelId="{A0ABBD11-5F08-0046-8F9B-2D7CA1C5EE59}" type="presOf" srcId="{46A97E3F-55A6-E946-9519-7FAE81A208B4}" destId="{4C892258-9EAF-6D4C-9E4F-870E720B3C38}" srcOrd="0" destOrd="0" presId="urn:microsoft.com/office/officeart/2005/8/layout/vList5"/>
    <dgm:cxn modelId="{B557C03A-B0FF-0C47-974A-68C4436D864E}" type="presOf" srcId="{F460BE01-6D05-FB4E-9A84-B1337743D4BD}" destId="{ECCB88DB-F5E3-DA42-B864-1AE4B923F94D}" srcOrd="0" destOrd="0" presId="urn:microsoft.com/office/officeart/2005/8/layout/vList5"/>
    <dgm:cxn modelId="{D53D7C93-6215-7C4C-B82D-CDF795737CCE}" type="presOf" srcId="{E0172DC7-A06F-2D49-B836-BCFB253CC527}" destId="{C13B92D1-BE9B-7242-A65A-BED8C4D5DF09}" srcOrd="0" destOrd="0" presId="urn:microsoft.com/office/officeart/2005/8/layout/vList5"/>
    <dgm:cxn modelId="{728C31DF-6056-F54E-ADFC-45B53F09EE04}" srcId="{30738A65-FE6F-074D-9501-8DF2EEE76965}" destId="{F460BE01-6D05-FB4E-9A84-B1337743D4BD}" srcOrd="0" destOrd="0" parTransId="{47F1D3CC-395E-B148-B225-99FB7E4BDF93}" sibTransId="{DBE95554-57A5-5D44-B365-41003F8B0C2A}"/>
    <dgm:cxn modelId="{B5B242B3-8160-6246-991F-DCAE8E1AFC7C}" srcId="{376444CE-9022-A94A-A586-09A50F3F4197}" destId="{836ABF92-1DCA-4F42-AF70-526B13CC1BCF}" srcOrd="1" destOrd="0" parTransId="{8B6C5CF3-6D23-EA45-9C7B-AE3C8FC897EC}" sibTransId="{5367C567-4109-B641-B906-28E22DD81164}"/>
    <dgm:cxn modelId="{EA942BF7-A82C-E442-80C7-CE9AC5A88C76}" srcId="{E0172DC7-A06F-2D49-B836-BCFB253CC527}" destId="{43949B0C-CF6C-6540-B952-2BD4EAC4F19A}" srcOrd="1" destOrd="0" parTransId="{68ADFB96-BEC0-CC4E-A794-5C4DBC0E894F}" sibTransId="{821B747B-7B66-D24F-A665-FF76EE83C4DF}"/>
    <dgm:cxn modelId="{C4F83DAB-7120-544E-A764-EF011976924B}" srcId="{597857BC-0D55-3648-B570-7F8453F60DF4}" destId="{E305460B-A702-7944-9D92-C69C82055194}" srcOrd="2" destOrd="0" parTransId="{E5C8638E-22DF-BC43-B70F-BBE3B0294B45}" sibTransId="{DBC7373F-B0F7-5F48-97F4-DADB6324E979}"/>
    <dgm:cxn modelId="{ECA9A8EA-F434-B54F-955F-6646C3BACB38}" type="presOf" srcId="{376444CE-9022-A94A-A586-09A50F3F4197}" destId="{7E18BF91-31D3-8D48-9100-A791EF0DB905}" srcOrd="0" destOrd="0" presId="urn:microsoft.com/office/officeart/2005/8/layout/vList5"/>
    <dgm:cxn modelId="{26EC996F-BC94-D746-8DB7-AC79B08FB9A3}" type="presParOf" srcId="{3B4B5ACA-11AA-234A-85F3-62AACCB3DBB5}" destId="{3959984F-B1BA-C743-A72A-6922074B499F}" srcOrd="0" destOrd="0" presId="urn:microsoft.com/office/officeart/2005/8/layout/vList5"/>
    <dgm:cxn modelId="{2FEC5FA2-2669-ED40-A471-7E8583457282}" type="presParOf" srcId="{3959984F-B1BA-C743-A72A-6922074B499F}" destId="{C13B92D1-BE9B-7242-A65A-BED8C4D5DF09}" srcOrd="0" destOrd="0" presId="urn:microsoft.com/office/officeart/2005/8/layout/vList5"/>
    <dgm:cxn modelId="{D7ADB8CC-DDB5-9A49-85D2-D6EAED78459D}" type="presParOf" srcId="{3959984F-B1BA-C743-A72A-6922074B499F}" destId="{4C892258-9EAF-6D4C-9E4F-870E720B3C38}" srcOrd="1" destOrd="0" presId="urn:microsoft.com/office/officeart/2005/8/layout/vList5"/>
    <dgm:cxn modelId="{BA8C2864-5D37-B74E-A85B-7E165037FBC2}" type="presParOf" srcId="{3B4B5ACA-11AA-234A-85F3-62AACCB3DBB5}" destId="{09F5AFFA-12A5-8A4A-8602-4F4C9790BC55}" srcOrd="1" destOrd="0" presId="urn:microsoft.com/office/officeart/2005/8/layout/vList5"/>
    <dgm:cxn modelId="{31013F23-D3D5-454A-AB28-E542392C5E62}" type="presParOf" srcId="{3B4B5ACA-11AA-234A-85F3-62AACCB3DBB5}" destId="{B4773402-4D64-5848-B2F5-4C9C937D6C70}" srcOrd="2" destOrd="0" presId="urn:microsoft.com/office/officeart/2005/8/layout/vList5"/>
    <dgm:cxn modelId="{92BB99B0-9604-334A-9B78-99962AD17B30}" type="presParOf" srcId="{B4773402-4D64-5848-B2F5-4C9C937D6C70}" destId="{2EDEC3EF-AE2C-2945-95D1-5ED15D133188}" srcOrd="0" destOrd="0" presId="urn:microsoft.com/office/officeart/2005/8/layout/vList5"/>
    <dgm:cxn modelId="{690F7D14-9AB4-694A-AD7E-464B3D7A1EEF}" type="presParOf" srcId="{B4773402-4D64-5848-B2F5-4C9C937D6C70}" destId="{C0CA0BBD-DD34-B04D-B5EB-9D09D9B3BA27}" srcOrd="1" destOrd="0" presId="urn:microsoft.com/office/officeart/2005/8/layout/vList5"/>
    <dgm:cxn modelId="{CE283C1A-033B-A440-99AD-B256E21B1B40}" type="presParOf" srcId="{3B4B5ACA-11AA-234A-85F3-62AACCB3DBB5}" destId="{78BFD4FC-AF75-F247-821C-DD66B6D13064}" srcOrd="3" destOrd="0" presId="urn:microsoft.com/office/officeart/2005/8/layout/vList5"/>
    <dgm:cxn modelId="{0BA01E9B-AC03-1A4F-AE6F-7B7ADF24FF9A}" type="presParOf" srcId="{3B4B5ACA-11AA-234A-85F3-62AACCB3DBB5}" destId="{FC0632F8-2593-2449-B362-59903DD4E39D}" srcOrd="4" destOrd="0" presId="urn:microsoft.com/office/officeart/2005/8/layout/vList5"/>
    <dgm:cxn modelId="{F31A9C0F-0C72-DB4C-AA8C-D0B8A87F63D6}" type="presParOf" srcId="{FC0632F8-2593-2449-B362-59903DD4E39D}" destId="{218D13A6-8139-BF40-B7D2-D624AB01FE0C}" srcOrd="0" destOrd="0" presId="urn:microsoft.com/office/officeart/2005/8/layout/vList5"/>
    <dgm:cxn modelId="{B2E5CB3E-5AED-B24E-821F-26DF886E42B7}" type="presParOf" srcId="{FC0632F8-2593-2449-B362-59903DD4E39D}" destId="{E7F34FFA-2737-FF47-BD4B-93E5C8F79381}" srcOrd="1" destOrd="0" presId="urn:microsoft.com/office/officeart/2005/8/layout/vList5"/>
    <dgm:cxn modelId="{D01B5B09-45A5-5540-A886-1859E7E75645}" type="presParOf" srcId="{3B4B5ACA-11AA-234A-85F3-62AACCB3DBB5}" destId="{BB72D1EB-2174-9F44-ABCF-A97D2FD325D0}" srcOrd="5" destOrd="0" presId="urn:microsoft.com/office/officeart/2005/8/layout/vList5"/>
    <dgm:cxn modelId="{931593AA-3757-344F-B5F6-E0E57995B8AE}" type="presParOf" srcId="{3B4B5ACA-11AA-234A-85F3-62AACCB3DBB5}" destId="{224860F1-D2C8-F14E-B488-4563E2D7BF44}" srcOrd="6" destOrd="0" presId="urn:microsoft.com/office/officeart/2005/8/layout/vList5"/>
    <dgm:cxn modelId="{4D3A2B5E-BFCF-BF4B-BF92-A862C8734810}" type="presParOf" srcId="{224860F1-D2C8-F14E-B488-4563E2D7BF44}" destId="{7E18BF91-31D3-8D48-9100-A791EF0DB905}" srcOrd="0" destOrd="0" presId="urn:microsoft.com/office/officeart/2005/8/layout/vList5"/>
    <dgm:cxn modelId="{29A803E1-7E28-EE46-9BCA-764C26849925}" type="presParOf" srcId="{224860F1-D2C8-F14E-B488-4563E2D7BF44}" destId="{C6BEC1F7-1BFB-F14B-AB96-8653F44DED04}" srcOrd="1" destOrd="0" presId="urn:microsoft.com/office/officeart/2005/8/layout/vList5"/>
    <dgm:cxn modelId="{B707855C-4C72-E04E-95E9-4F0227982CB4}" type="presParOf" srcId="{3B4B5ACA-11AA-234A-85F3-62AACCB3DBB5}" destId="{C02DB1D6-D23A-864D-AF2F-13E14478342F}" srcOrd="7" destOrd="0" presId="urn:microsoft.com/office/officeart/2005/8/layout/vList5"/>
    <dgm:cxn modelId="{D03F0B95-3423-3647-A30D-00B332F352F8}" type="presParOf" srcId="{3B4B5ACA-11AA-234A-85F3-62AACCB3DBB5}" destId="{F4C9EC9C-5D71-4141-BC4C-C75B4FEA70DF}" srcOrd="8" destOrd="0" presId="urn:microsoft.com/office/officeart/2005/8/layout/vList5"/>
    <dgm:cxn modelId="{120C7DE7-C980-1140-B36C-1A20D29D5A5A}" type="presParOf" srcId="{F4C9EC9C-5D71-4141-BC4C-C75B4FEA70DF}" destId="{EC6BA5B5-2E22-1D4F-AB09-2AC8A7C2B99A}" srcOrd="0" destOrd="0" presId="urn:microsoft.com/office/officeart/2005/8/layout/vList5"/>
    <dgm:cxn modelId="{7EA55975-63A5-7941-8C29-3F954450FE89}" type="presParOf" srcId="{F4C9EC9C-5D71-4141-BC4C-C75B4FEA70DF}" destId="{ECCB88DB-F5E3-DA42-B864-1AE4B923F94D}"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2258-9EAF-6D4C-9E4F-870E720B3C38}">
      <dsp:nvSpPr>
        <dsp:cNvPr id="0" name=""/>
        <dsp:cNvSpPr/>
      </dsp:nvSpPr>
      <dsp:spPr>
        <a:xfrm rot="5400000">
          <a:off x="3694021" y="-1412038"/>
          <a:ext cx="831813" cy="386816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Redesigned med reconciliation</a:t>
          </a:r>
          <a:endParaRPr lang="en-US" sz="1500" kern="1200" dirty="0">
            <a:latin typeface="Arial Narrow"/>
            <a:cs typeface="Arial Narrow"/>
          </a:endParaRPr>
        </a:p>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Development of symptom triage plan</a:t>
          </a:r>
          <a:endParaRPr lang="en-US" sz="1500" kern="1200" dirty="0">
            <a:latin typeface="Arial Narrow"/>
            <a:cs typeface="Arial Narrow"/>
          </a:endParaRPr>
        </a:p>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Patient engagement by </a:t>
          </a:r>
          <a:r>
            <a:rPr lang="en-US" sz="1500" kern="1200" dirty="0" err="1" smtClean="0">
              <a:latin typeface="Arial Narrow"/>
              <a:cs typeface="Arial Narrow"/>
            </a:rPr>
            <a:t>SafeMed</a:t>
          </a:r>
          <a:r>
            <a:rPr lang="en-US" sz="1500" kern="1200" dirty="0" smtClean="0">
              <a:latin typeface="Arial Narrow"/>
              <a:cs typeface="Arial Narrow"/>
            </a:rPr>
            <a:t> staff</a:t>
          </a:r>
          <a:endParaRPr lang="en-US" sz="1500" kern="1200" dirty="0">
            <a:latin typeface="Arial Narrow"/>
            <a:cs typeface="Arial Narrow"/>
          </a:endParaRPr>
        </a:p>
      </dsp:txBody>
      <dsp:txXfrm rot="-5400000">
        <a:off x="2175844" y="146745"/>
        <a:ext cx="3827561" cy="750601"/>
      </dsp:txXfrm>
    </dsp:sp>
    <dsp:sp modelId="{C13B92D1-BE9B-7242-A65A-BED8C4D5DF09}">
      <dsp:nvSpPr>
        <dsp:cNvPr id="0" name=""/>
        <dsp:cNvSpPr/>
      </dsp:nvSpPr>
      <dsp:spPr>
        <a:xfrm>
          <a:off x="0" y="2161"/>
          <a:ext cx="2175844" cy="103976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Narrow"/>
              <a:cs typeface="Arial Narrow"/>
            </a:rPr>
            <a:t>Improved Discharge Planning</a:t>
          </a:r>
          <a:endParaRPr lang="en-US" sz="1600" kern="1200" dirty="0">
            <a:latin typeface="Arial Narrow"/>
            <a:cs typeface="Arial Narrow"/>
          </a:endParaRPr>
        </a:p>
      </dsp:txBody>
      <dsp:txXfrm>
        <a:off x="50757" y="52918"/>
        <a:ext cx="2074330" cy="938253"/>
      </dsp:txXfrm>
    </dsp:sp>
    <dsp:sp modelId="{C0CA0BBD-DD34-B04D-B5EB-9D09D9B3BA27}">
      <dsp:nvSpPr>
        <dsp:cNvPr id="0" name=""/>
        <dsp:cNvSpPr/>
      </dsp:nvSpPr>
      <dsp:spPr>
        <a:xfrm rot="5400000">
          <a:off x="3694021" y="-320282"/>
          <a:ext cx="831813" cy="386816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Home visits within 72 hours &amp; at 2-4 weeks</a:t>
          </a:r>
          <a:endParaRPr lang="en-US" sz="1500" kern="1200" dirty="0">
            <a:latin typeface="Arial Narrow"/>
            <a:cs typeface="Arial Narrow"/>
          </a:endParaRPr>
        </a:p>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Targeted Medication Therapy Management</a:t>
          </a:r>
          <a:endParaRPr lang="en-US" sz="1500" kern="1200" dirty="0">
            <a:latin typeface="Arial Narrow"/>
            <a:cs typeface="Arial Narrow"/>
          </a:endParaRPr>
        </a:p>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Phone triage &amp; stabilization of early exacerbations </a:t>
          </a:r>
          <a:endParaRPr lang="en-US" sz="1500" kern="1200" dirty="0">
            <a:latin typeface="Arial Narrow"/>
            <a:cs typeface="Arial Narrow"/>
          </a:endParaRPr>
        </a:p>
      </dsp:txBody>
      <dsp:txXfrm rot="-5400000">
        <a:off x="2175844" y="1238501"/>
        <a:ext cx="3827561" cy="750601"/>
      </dsp:txXfrm>
    </dsp:sp>
    <dsp:sp modelId="{2EDEC3EF-AE2C-2945-95D1-5ED15D133188}">
      <dsp:nvSpPr>
        <dsp:cNvPr id="0" name=""/>
        <dsp:cNvSpPr/>
      </dsp:nvSpPr>
      <dsp:spPr>
        <a:xfrm>
          <a:off x="0" y="1093917"/>
          <a:ext cx="2175844" cy="103976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Narrow"/>
              <a:cs typeface="Arial Narrow"/>
            </a:rPr>
            <a:t>45-day Care Transitions Support</a:t>
          </a:r>
          <a:endParaRPr lang="en-US" sz="1600" kern="1200" dirty="0">
            <a:latin typeface="Arial Narrow"/>
            <a:cs typeface="Arial Narrow"/>
          </a:endParaRPr>
        </a:p>
      </dsp:txBody>
      <dsp:txXfrm>
        <a:off x="50757" y="1144674"/>
        <a:ext cx="2074330" cy="938253"/>
      </dsp:txXfrm>
    </dsp:sp>
    <dsp:sp modelId="{E7F34FFA-2737-FF47-BD4B-93E5C8F79381}">
      <dsp:nvSpPr>
        <dsp:cNvPr id="0" name=""/>
        <dsp:cNvSpPr/>
      </dsp:nvSpPr>
      <dsp:spPr>
        <a:xfrm rot="5400000">
          <a:off x="3694021" y="771473"/>
          <a:ext cx="831813" cy="386816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Standardized DC Summary to PCP</a:t>
          </a:r>
          <a:endParaRPr lang="en-US" sz="1500" kern="1200" dirty="0">
            <a:latin typeface="Arial Narrow"/>
            <a:cs typeface="Arial Narrow"/>
          </a:endParaRPr>
        </a:p>
        <a:p>
          <a:pPr marL="114300" lvl="1" indent="-114300" algn="l" defTabSz="666750">
            <a:lnSpc>
              <a:spcPct val="90000"/>
            </a:lnSpc>
            <a:spcBef>
              <a:spcPct val="0"/>
            </a:spcBef>
            <a:spcAft>
              <a:spcPct val="15000"/>
            </a:spcAft>
            <a:buChar char="••"/>
          </a:pPr>
          <a:r>
            <a:rPr lang="en-US" sz="1500" kern="1200" dirty="0" smtClean="0">
              <a:latin typeface="Arial Narrow"/>
              <a:cs typeface="Arial Narrow"/>
            </a:rPr>
            <a:t>Care coordination with PCP</a:t>
          </a:r>
          <a:endParaRPr lang="en-US" sz="1500" kern="1200" dirty="0">
            <a:latin typeface="Arial Narrow"/>
            <a:cs typeface="Arial Narrow"/>
          </a:endParaRPr>
        </a:p>
      </dsp:txBody>
      <dsp:txXfrm rot="-5400000">
        <a:off x="2175844" y="2330256"/>
        <a:ext cx="3827561" cy="750601"/>
      </dsp:txXfrm>
    </dsp:sp>
    <dsp:sp modelId="{218D13A6-8139-BF40-B7D2-D624AB01FE0C}">
      <dsp:nvSpPr>
        <dsp:cNvPr id="0" name=""/>
        <dsp:cNvSpPr/>
      </dsp:nvSpPr>
      <dsp:spPr>
        <a:xfrm>
          <a:off x="0" y="2185673"/>
          <a:ext cx="2175844" cy="103976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Narrow"/>
              <a:cs typeface="Arial Narrow"/>
            </a:rPr>
            <a:t>Ongoing Care Coordination</a:t>
          </a:r>
          <a:endParaRPr lang="en-US" sz="1600" kern="1200" dirty="0">
            <a:latin typeface="Arial Narrow"/>
            <a:cs typeface="Arial Narrow"/>
          </a:endParaRPr>
        </a:p>
      </dsp:txBody>
      <dsp:txXfrm>
        <a:off x="50757" y="2236430"/>
        <a:ext cx="2074330" cy="938253"/>
      </dsp:txXfrm>
    </dsp:sp>
    <dsp:sp modelId="{C6BEC1F7-1BFB-F14B-AB96-8653F44DED04}">
      <dsp:nvSpPr>
        <dsp:cNvPr id="0" name=""/>
        <dsp:cNvSpPr/>
      </dsp:nvSpPr>
      <dsp:spPr>
        <a:xfrm rot="5400000">
          <a:off x="3694021" y="1863228"/>
          <a:ext cx="831813" cy="386816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Narrow"/>
              <a:cs typeface="Arial Narrow"/>
            </a:rPr>
            <a:t>Monthly phone follow-up &amp; Support Sessions</a:t>
          </a:r>
          <a:endParaRPr lang="en-US" sz="1400" kern="1200" dirty="0">
            <a:latin typeface="Arial Narrow"/>
            <a:cs typeface="Arial Narrow"/>
          </a:endParaRPr>
        </a:p>
        <a:p>
          <a:pPr marL="114300" lvl="1" indent="-114300" algn="l" defTabSz="622300">
            <a:lnSpc>
              <a:spcPct val="90000"/>
            </a:lnSpc>
            <a:spcBef>
              <a:spcPct val="0"/>
            </a:spcBef>
            <a:spcAft>
              <a:spcPct val="15000"/>
            </a:spcAft>
            <a:buChar char="••"/>
          </a:pPr>
          <a:r>
            <a:rPr lang="en-US" sz="1400" kern="1200" dirty="0" smtClean="0">
              <a:latin typeface="Arial Narrow"/>
              <a:cs typeface="Arial Narrow"/>
            </a:rPr>
            <a:t>Quarterly Comprehensive Medication Review and Medication Therapy Management</a:t>
          </a:r>
          <a:endParaRPr lang="en-US" sz="1400" kern="1200" dirty="0">
            <a:latin typeface="Arial Narrow"/>
            <a:cs typeface="Arial Narrow"/>
          </a:endParaRPr>
        </a:p>
        <a:p>
          <a:pPr marL="114300" lvl="1" indent="-114300" algn="l" defTabSz="622300">
            <a:lnSpc>
              <a:spcPct val="90000"/>
            </a:lnSpc>
            <a:spcBef>
              <a:spcPct val="0"/>
            </a:spcBef>
            <a:spcAft>
              <a:spcPct val="15000"/>
            </a:spcAft>
            <a:buChar char="••"/>
          </a:pPr>
          <a:r>
            <a:rPr lang="en-US" sz="1400" kern="1200" dirty="0" smtClean="0">
              <a:latin typeface="Arial Narrow"/>
              <a:cs typeface="Arial Narrow"/>
            </a:rPr>
            <a:t>Linkage to community services</a:t>
          </a:r>
          <a:endParaRPr lang="en-US" sz="1400" kern="1200" dirty="0">
            <a:latin typeface="Arial Narrow"/>
            <a:cs typeface="Arial Narrow"/>
          </a:endParaRPr>
        </a:p>
      </dsp:txBody>
      <dsp:txXfrm rot="-5400000">
        <a:off x="2175844" y="3422011"/>
        <a:ext cx="3827561" cy="750601"/>
      </dsp:txXfrm>
    </dsp:sp>
    <dsp:sp modelId="{7E18BF91-31D3-8D48-9100-A791EF0DB905}">
      <dsp:nvSpPr>
        <dsp:cNvPr id="0" name=""/>
        <dsp:cNvSpPr/>
      </dsp:nvSpPr>
      <dsp:spPr>
        <a:xfrm>
          <a:off x="0" y="3277428"/>
          <a:ext cx="2175844" cy="103976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Narrow"/>
              <a:cs typeface="Arial Narrow"/>
            </a:rPr>
            <a:t>Ongoing disease management &amp; medication adherence support</a:t>
          </a:r>
          <a:endParaRPr lang="en-US" sz="1600" kern="1200" dirty="0">
            <a:latin typeface="Arial Narrow"/>
            <a:cs typeface="Arial Narrow"/>
          </a:endParaRPr>
        </a:p>
      </dsp:txBody>
      <dsp:txXfrm>
        <a:off x="50757" y="3328185"/>
        <a:ext cx="2074330" cy="938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2258-9EAF-6D4C-9E4F-870E720B3C38}">
      <dsp:nvSpPr>
        <dsp:cNvPr id="0" name=""/>
        <dsp:cNvSpPr/>
      </dsp:nvSpPr>
      <dsp:spPr>
        <a:xfrm rot="5400000">
          <a:off x="5820357" y="-2066138"/>
          <a:ext cx="718677" cy="503473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Screening, enrollment, care transition/care coordination  </a:t>
          </a:r>
          <a:endParaRPr lang="en-US" sz="1600" kern="1200" dirty="0">
            <a:latin typeface="Arial Narrow"/>
            <a:cs typeface="Arial Narrow"/>
          </a:endParaRPr>
        </a:p>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Outpatient urgent care and educational visits </a:t>
          </a:r>
          <a:endParaRPr lang="en-US" sz="1600" kern="1200" dirty="0">
            <a:latin typeface="Arial Narrow"/>
            <a:cs typeface="Arial Narrow"/>
          </a:endParaRPr>
        </a:p>
      </dsp:txBody>
      <dsp:txXfrm rot="-5400000">
        <a:off x="3662330" y="126972"/>
        <a:ext cx="4999650" cy="648511"/>
      </dsp:txXfrm>
    </dsp:sp>
    <dsp:sp modelId="{C13B92D1-BE9B-7242-A65A-BED8C4D5DF09}">
      <dsp:nvSpPr>
        <dsp:cNvPr id="0" name=""/>
        <dsp:cNvSpPr/>
      </dsp:nvSpPr>
      <dsp:spPr>
        <a:xfrm>
          <a:off x="2260" y="2054"/>
          <a:ext cx="3660068" cy="898346"/>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Arial Narrow"/>
              <a:cs typeface="Arial Narrow"/>
            </a:rPr>
            <a:t>1 Advanced Practice Nurse &amp; 1 RN</a:t>
          </a:r>
          <a:endParaRPr lang="en-US" sz="2800" kern="1200" dirty="0">
            <a:latin typeface="Arial Narrow"/>
            <a:cs typeface="Arial Narrow"/>
          </a:endParaRPr>
        </a:p>
      </dsp:txBody>
      <dsp:txXfrm>
        <a:off x="46114" y="45908"/>
        <a:ext cx="3572360" cy="810638"/>
      </dsp:txXfrm>
    </dsp:sp>
    <dsp:sp modelId="{C0CA0BBD-DD34-B04D-B5EB-9D09D9B3BA27}">
      <dsp:nvSpPr>
        <dsp:cNvPr id="0" name=""/>
        <dsp:cNvSpPr/>
      </dsp:nvSpPr>
      <dsp:spPr>
        <a:xfrm rot="5400000">
          <a:off x="5820357" y="-1122874"/>
          <a:ext cx="718677" cy="503473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Hospital-based medication reconciliation</a:t>
          </a:r>
          <a:endParaRPr lang="en-US" sz="1600" kern="1200" dirty="0">
            <a:latin typeface="Arial Narrow"/>
            <a:cs typeface="Arial Narrow"/>
          </a:endParaRPr>
        </a:p>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Outpatient comprehensive medication reviews (CMR)</a:t>
          </a:r>
          <a:endParaRPr lang="en-US" sz="1600" kern="1200" dirty="0">
            <a:latin typeface="Arial Narrow"/>
            <a:cs typeface="Arial Narrow"/>
          </a:endParaRPr>
        </a:p>
      </dsp:txBody>
      <dsp:txXfrm rot="-5400000">
        <a:off x="3662330" y="1070236"/>
        <a:ext cx="4999650" cy="648511"/>
      </dsp:txXfrm>
    </dsp:sp>
    <dsp:sp modelId="{2EDEC3EF-AE2C-2945-95D1-5ED15D133188}">
      <dsp:nvSpPr>
        <dsp:cNvPr id="0" name=""/>
        <dsp:cNvSpPr/>
      </dsp:nvSpPr>
      <dsp:spPr>
        <a:xfrm>
          <a:off x="2260" y="945318"/>
          <a:ext cx="3660068" cy="898346"/>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Arial Narrow"/>
              <a:cs typeface="Arial Narrow"/>
            </a:rPr>
            <a:t>2 Community Health Pharmacists</a:t>
          </a:r>
          <a:endParaRPr lang="en-US" sz="2800" kern="1200" dirty="0">
            <a:latin typeface="Arial Narrow"/>
            <a:cs typeface="Arial Narrow"/>
          </a:endParaRPr>
        </a:p>
      </dsp:txBody>
      <dsp:txXfrm>
        <a:off x="46114" y="989172"/>
        <a:ext cx="3572360" cy="810638"/>
      </dsp:txXfrm>
    </dsp:sp>
    <dsp:sp modelId="{E7F34FFA-2737-FF47-BD4B-93E5C8F79381}">
      <dsp:nvSpPr>
        <dsp:cNvPr id="0" name=""/>
        <dsp:cNvSpPr/>
      </dsp:nvSpPr>
      <dsp:spPr>
        <a:xfrm rot="5400000">
          <a:off x="5820357" y="-179610"/>
          <a:ext cx="718677" cy="503473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Screening, enrollment, care transition/care coordination</a:t>
          </a:r>
          <a:endParaRPr lang="en-US" sz="1600" kern="1200" dirty="0">
            <a:latin typeface="Arial Narrow"/>
            <a:cs typeface="Arial Narrow"/>
          </a:endParaRPr>
        </a:p>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Participates in home visits, address complex social needs </a:t>
          </a:r>
          <a:endParaRPr lang="en-US" sz="1600" kern="1200" dirty="0">
            <a:latin typeface="Arial Narrow"/>
            <a:cs typeface="Arial Narrow"/>
          </a:endParaRPr>
        </a:p>
      </dsp:txBody>
      <dsp:txXfrm rot="-5400000">
        <a:off x="3662330" y="2013500"/>
        <a:ext cx="4999650" cy="648511"/>
      </dsp:txXfrm>
    </dsp:sp>
    <dsp:sp modelId="{218D13A6-8139-BF40-B7D2-D624AB01FE0C}">
      <dsp:nvSpPr>
        <dsp:cNvPr id="0" name=""/>
        <dsp:cNvSpPr/>
      </dsp:nvSpPr>
      <dsp:spPr>
        <a:xfrm>
          <a:off x="2260" y="1888583"/>
          <a:ext cx="3660068" cy="898346"/>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Arial Narrow"/>
              <a:cs typeface="Arial Narrow"/>
            </a:rPr>
            <a:t>1 Community Social Worker</a:t>
          </a:r>
          <a:endParaRPr lang="en-US" sz="2800" kern="1200" dirty="0">
            <a:latin typeface="Arial Narrow"/>
            <a:cs typeface="Arial Narrow"/>
          </a:endParaRPr>
        </a:p>
      </dsp:txBody>
      <dsp:txXfrm>
        <a:off x="46114" y="1932437"/>
        <a:ext cx="3572360" cy="810638"/>
      </dsp:txXfrm>
    </dsp:sp>
    <dsp:sp modelId="{C6BEC1F7-1BFB-F14B-AB96-8653F44DED04}">
      <dsp:nvSpPr>
        <dsp:cNvPr id="0" name=""/>
        <dsp:cNvSpPr/>
      </dsp:nvSpPr>
      <dsp:spPr>
        <a:xfrm rot="5400000">
          <a:off x="5820357" y="763653"/>
          <a:ext cx="718677" cy="503473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Home visit within 72 hours &amp; 2-4 weeks, phone follow-up</a:t>
          </a:r>
          <a:endParaRPr lang="en-US" sz="1600" kern="1200" dirty="0">
            <a:latin typeface="Arial Narrow"/>
            <a:cs typeface="Arial Narrow"/>
          </a:endParaRPr>
        </a:p>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Home-based symptom and physical assessment</a:t>
          </a:r>
          <a:endParaRPr lang="en-US" sz="1600" kern="1200" dirty="0">
            <a:latin typeface="Arial Narrow"/>
            <a:cs typeface="Arial Narrow"/>
          </a:endParaRPr>
        </a:p>
      </dsp:txBody>
      <dsp:txXfrm rot="-5400000">
        <a:off x="3662330" y="2956764"/>
        <a:ext cx="4999650" cy="648511"/>
      </dsp:txXfrm>
    </dsp:sp>
    <dsp:sp modelId="{7E18BF91-31D3-8D48-9100-A791EF0DB905}">
      <dsp:nvSpPr>
        <dsp:cNvPr id="0" name=""/>
        <dsp:cNvSpPr/>
      </dsp:nvSpPr>
      <dsp:spPr>
        <a:xfrm>
          <a:off x="2260" y="2831847"/>
          <a:ext cx="3660068" cy="898346"/>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Arial Narrow"/>
              <a:cs typeface="Arial Narrow"/>
            </a:rPr>
            <a:t>2 LPN–Community Health Worker (CHW) </a:t>
          </a:r>
          <a:endParaRPr lang="en-US" sz="2800" kern="1200" dirty="0">
            <a:latin typeface="Arial Narrow"/>
            <a:cs typeface="Arial Narrow"/>
          </a:endParaRPr>
        </a:p>
      </dsp:txBody>
      <dsp:txXfrm>
        <a:off x="46114" y="2875701"/>
        <a:ext cx="3572360" cy="810638"/>
      </dsp:txXfrm>
    </dsp:sp>
    <dsp:sp modelId="{ECCB88DB-F5E3-DA42-B864-1AE4B923F94D}">
      <dsp:nvSpPr>
        <dsp:cNvPr id="0" name=""/>
        <dsp:cNvSpPr/>
      </dsp:nvSpPr>
      <dsp:spPr>
        <a:xfrm rot="5400000">
          <a:off x="5820357" y="1706918"/>
          <a:ext cx="718677" cy="503473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Home visit within 72 hours &amp; 2-4 weeks, phone follow-up</a:t>
          </a:r>
        </a:p>
        <a:p>
          <a:pPr marL="171450" lvl="1" indent="-171450" algn="l" defTabSz="711200">
            <a:lnSpc>
              <a:spcPct val="90000"/>
            </a:lnSpc>
            <a:spcBef>
              <a:spcPct val="0"/>
            </a:spcBef>
            <a:spcAft>
              <a:spcPct val="15000"/>
            </a:spcAft>
            <a:buChar char="••"/>
          </a:pPr>
          <a:r>
            <a:rPr lang="en-US" sz="1600" kern="1200" dirty="0" smtClean="0">
              <a:latin typeface="Arial Narrow"/>
              <a:cs typeface="Arial Narrow"/>
            </a:rPr>
            <a:t>Home-based medication reconciliation</a:t>
          </a:r>
          <a:endParaRPr lang="en-US" sz="1600" kern="1200" dirty="0">
            <a:latin typeface="Arial Narrow"/>
            <a:cs typeface="Arial Narrow"/>
          </a:endParaRPr>
        </a:p>
      </dsp:txBody>
      <dsp:txXfrm rot="-5400000">
        <a:off x="3662330" y="3900029"/>
        <a:ext cx="4999650" cy="648511"/>
      </dsp:txXfrm>
    </dsp:sp>
    <dsp:sp modelId="{EC6BA5B5-2E22-1D4F-AB09-2AC8A7C2B99A}">
      <dsp:nvSpPr>
        <dsp:cNvPr id="0" name=""/>
        <dsp:cNvSpPr/>
      </dsp:nvSpPr>
      <dsp:spPr>
        <a:xfrm>
          <a:off x="2260" y="3775111"/>
          <a:ext cx="3660068" cy="898346"/>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800" kern="1200" dirty="0" smtClean="0">
              <a:latin typeface="Arial Narrow"/>
              <a:cs typeface="Arial Narrow"/>
            </a:rPr>
            <a:t>2 Pharm Tech–CHW</a:t>
          </a:r>
        </a:p>
      </dsp:txBody>
      <dsp:txXfrm>
        <a:off x="46114" y="3818965"/>
        <a:ext cx="3572360" cy="8106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72C12E-3A72-4639-B1CA-16B6D0D3CA35}" type="datetimeFigureOut">
              <a:rPr lang="en-US" smtClean="0"/>
              <a:t>3/2/16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2D0E95-CE16-4901-8C20-D77A7BCE3FE2}" type="slidenum">
              <a:rPr lang="en-US" smtClean="0"/>
              <a:t>‹#›</a:t>
            </a:fld>
            <a:endParaRPr lang="en-US"/>
          </a:p>
        </p:txBody>
      </p:sp>
    </p:spTree>
    <p:extLst>
      <p:ext uri="{BB962C8B-B14F-4D97-AF65-F5344CB8AC3E}">
        <p14:creationId xmlns:p14="http://schemas.microsoft.com/office/powerpoint/2010/main" val="26436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D6AFA-A480-C747-B436-A38AE428EA8F}" type="datetimeFigureOut">
              <a:rPr lang="en-US" smtClean="0"/>
              <a:t>3/2/16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87691-D0F6-F743-B430-FA7D87EEB031}" type="slidenum">
              <a:rPr lang="en-US" smtClean="0"/>
              <a:t>‹#›</a:t>
            </a:fld>
            <a:endParaRPr lang="en-US"/>
          </a:p>
        </p:txBody>
      </p:sp>
    </p:spTree>
    <p:extLst>
      <p:ext uri="{BB962C8B-B14F-4D97-AF65-F5344CB8AC3E}">
        <p14:creationId xmlns:p14="http://schemas.microsoft.com/office/powerpoint/2010/main" val="41112858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4800" indent="-304800" eaLnBrk="1" hangingPunct="1">
              <a:lnSpc>
                <a:spcPct val="90000"/>
              </a:lnSpc>
              <a:spcBef>
                <a:spcPct val="0"/>
              </a:spcBef>
            </a:pPr>
            <a:r>
              <a:rPr lang="en-US" sz="1200" dirty="0" err="1" smtClean="0">
                <a:latin typeface="Calibri" charset="0"/>
                <a:ea typeface="ヒラギノ角ゴ ProN W3" charset="0"/>
                <a:cs typeface="ヒラギノ角ゴ ProN W3" charset="0"/>
              </a:rPr>
              <a:t>Superutilizers</a:t>
            </a:r>
            <a:r>
              <a:rPr lang="en-US" sz="1200" dirty="0" smtClean="0">
                <a:latin typeface="Calibri" charset="0"/>
                <a:ea typeface="ヒラギノ角ゴ ProN W3" charset="0"/>
                <a:cs typeface="ヒラギノ角ゴ ProN W3" charset="0"/>
              </a:rPr>
              <a:t> of inpatient healthcare</a:t>
            </a:r>
          </a:p>
          <a:p>
            <a:pPr marL="304800" indent="-304800" eaLnBrk="1" hangingPunct="1">
              <a:lnSpc>
                <a:spcPct val="90000"/>
              </a:lnSpc>
              <a:spcBef>
                <a:spcPts val="700"/>
              </a:spcBef>
            </a:pPr>
            <a:r>
              <a:rPr lang="en-US" sz="1200" dirty="0" smtClean="0">
                <a:latin typeface="Calibri" charset="0"/>
                <a:ea typeface="ヒラギノ角ゴ ProN W3" charset="0"/>
                <a:cs typeface="ヒラギノ角ゴ ProN W3" charset="0"/>
              </a:rPr>
              <a:t>Patients with multiple chronic conditions (MCC) at highest risk for re-hospitalization, ED use, and adverse outcomes</a:t>
            </a:r>
          </a:p>
          <a:p>
            <a:pPr marL="304800" indent="-304800" eaLnBrk="1" hangingPunct="1">
              <a:lnSpc>
                <a:spcPct val="90000"/>
              </a:lnSpc>
              <a:spcBef>
                <a:spcPts val="700"/>
              </a:spcBef>
            </a:pPr>
            <a:r>
              <a:rPr lang="en-US" sz="1200" dirty="0" err="1" smtClean="0">
                <a:latin typeface="Calibri" charset="0"/>
                <a:ea typeface="ヒラギノ角ゴ ProN W3" charset="0"/>
                <a:cs typeface="ヒラギノ角ゴ ProN W3" charset="0"/>
              </a:rPr>
              <a:t>SafeMed</a:t>
            </a:r>
            <a:r>
              <a:rPr lang="en-US" sz="1200" dirty="0" smtClean="0">
                <a:latin typeface="Calibri" charset="0"/>
                <a:ea typeface="ヒラギノ角ゴ ProN W3" charset="0"/>
                <a:cs typeface="ヒラギノ角ゴ ProN W3" charset="0"/>
              </a:rPr>
              <a:t> Program – ongoing care transitions program with a focus on medication management targeting </a:t>
            </a:r>
            <a:r>
              <a:rPr lang="en-US" sz="1200" dirty="0" err="1" smtClean="0">
                <a:latin typeface="Calibri" charset="0"/>
                <a:ea typeface="ヒラギノ角ゴ ProN W3" charset="0"/>
                <a:cs typeface="ヒラギノ角ゴ ProN W3" charset="0"/>
              </a:rPr>
              <a:t>superutilizing</a:t>
            </a:r>
            <a:r>
              <a:rPr lang="en-US" sz="1200" dirty="0" smtClean="0">
                <a:latin typeface="Calibri" charset="0"/>
                <a:ea typeface="ヒラギノ角ゴ ProN W3" charset="0"/>
                <a:cs typeface="ヒラギノ角ゴ ProN W3" charset="0"/>
              </a:rPr>
              <a:t> patients with MCC and </a:t>
            </a:r>
            <a:r>
              <a:rPr lang="en-US" sz="1200" dirty="0" err="1" smtClean="0">
                <a:latin typeface="Calibri" charset="0"/>
                <a:ea typeface="ヒラギノ角ゴ ProN W3" charset="0"/>
                <a:cs typeface="ヒラギノ角ゴ ProN W3" charset="0"/>
              </a:rPr>
              <a:t>polypharmacy</a:t>
            </a:r>
            <a:endParaRPr lang="en-US" sz="1200" dirty="0">
              <a:latin typeface="Calibri" charset="0"/>
              <a:ea typeface="ヒラギノ角ゴ ProN W3" charset="0"/>
              <a:cs typeface="ヒラギノ角ゴ ProN W3" charset="0"/>
            </a:endParaRPr>
          </a:p>
        </p:txBody>
      </p:sp>
      <p:sp>
        <p:nvSpPr>
          <p:cNvPr id="4" name="Slide Number Placeholder 3"/>
          <p:cNvSpPr>
            <a:spLocks noGrp="1"/>
          </p:cNvSpPr>
          <p:nvPr>
            <p:ph type="sldNum" sz="quarter" idx="10"/>
          </p:nvPr>
        </p:nvSpPr>
        <p:spPr/>
        <p:txBody>
          <a:bodyPr/>
          <a:lstStyle/>
          <a:p>
            <a:fld id="{54087691-D0F6-F743-B430-FA7D87EEB031}" type="slidenum">
              <a:rPr lang="en-US" smtClean="0"/>
              <a:t>1</a:t>
            </a:fld>
            <a:endParaRPr lang="en-US"/>
          </a:p>
        </p:txBody>
      </p:sp>
    </p:spTree>
    <p:extLst>
      <p:ext uri="{BB962C8B-B14F-4D97-AF65-F5344CB8AC3E}">
        <p14:creationId xmlns:p14="http://schemas.microsoft.com/office/powerpoint/2010/main" val="2307508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Carrie</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Calibri" panose="020F0502020204030204" pitchFamily="34" charset="0"/>
                <a:ea typeface="MS PGothic" panose="020B0600070205080204" pitchFamily="34" charset="-128"/>
              </a:defRPr>
            </a:lvl1pPr>
            <a:lvl2pPr marL="702756" indent="-270291" eaLnBrk="0" hangingPunct="0">
              <a:defRPr sz="2300">
                <a:solidFill>
                  <a:schemeClr val="tx1"/>
                </a:solidFill>
                <a:latin typeface="Calibri" panose="020F0502020204030204" pitchFamily="34" charset="0"/>
                <a:ea typeface="MS PGothic" panose="020B0600070205080204" pitchFamily="34" charset="-128"/>
              </a:defRPr>
            </a:lvl2pPr>
            <a:lvl3pPr marL="1081164" indent="-216233" eaLnBrk="0" hangingPunct="0">
              <a:defRPr sz="2300">
                <a:solidFill>
                  <a:schemeClr val="tx1"/>
                </a:solidFill>
                <a:latin typeface="Calibri" panose="020F0502020204030204" pitchFamily="34" charset="0"/>
                <a:ea typeface="MS PGothic" panose="020B0600070205080204" pitchFamily="34" charset="-128"/>
              </a:defRPr>
            </a:lvl3pPr>
            <a:lvl4pPr marL="1513629" indent="-216233" eaLnBrk="0" hangingPunct="0">
              <a:defRPr sz="2300">
                <a:solidFill>
                  <a:schemeClr val="tx1"/>
                </a:solidFill>
                <a:latin typeface="Calibri" panose="020F0502020204030204" pitchFamily="34" charset="0"/>
                <a:ea typeface="MS PGothic" panose="020B0600070205080204" pitchFamily="34" charset="-128"/>
              </a:defRPr>
            </a:lvl4pPr>
            <a:lvl5pPr marL="1946095" indent="-216233" eaLnBrk="0" hangingPunct="0">
              <a:defRPr sz="2300">
                <a:solidFill>
                  <a:schemeClr val="tx1"/>
                </a:solidFill>
                <a:latin typeface="Calibri" panose="020F0502020204030204" pitchFamily="34" charset="0"/>
                <a:ea typeface="MS PGothic" panose="020B0600070205080204" pitchFamily="34" charset="-128"/>
              </a:defRPr>
            </a:lvl5pPr>
            <a:lvl6pPr marL="2378560" indent="-216233" eaLnBrk="0" fontAlgn="base" hangingPunct="0">
              <a:spcBef>
                <a:spcPct val="0"/>
              </a:spcBef>
              <a:spcAft>
                <a:spcPct val="0"/>
              </a:spcAft>
              <a:defRPr sz="2300">
                <a:solidFill>
                  <a:schemeClr val="tx1"/>
                </a:solidFill>
                <a:latin typeface="Calibri" panose="020F0502020204030204" pitchFamily="34" charset="0"/>
                <a:ea typeface="MS PGothic" panose="020B0600070205080204" pitchFamily="34" charset="-128"/>
              </a:defRPr>
            </a:lvl6pPr>
            <a:lvl7pPr marL="2811026" indent="-216233" eaLnBrk="0" fontAlgn="base" hangingPunct="0">
              <a:spcBef>
                <a:spcPct val="0"/>
              </a:spcBef>
              <a:spcAft>
                <a:spcPct val="0"/>
              </a:spcAft>
              <a:defRPr sz="2300">
                <a:solidFill>
                  <a:schemeClr val="tx1"/>
                </a:solidFill>
                <a:latin typeface="Calibri" panose="020F0502020204030204" pitchFamily="34" charset="0"/>
                <a:ea typeface="MS PGothic" panose="020B0600070205080204" pitchFamily="34" charset="-128"/>
              </a:defRPr>
            </a:lvl7pPr>
            <a:lvl8pPr marL="3243491" indent="-216233" eaLnBrk="0" fontAlgn="base" hangingPunct="0">
              <a:spcBef>
                <a:spcPct val="0"/>
              </a:spcBef>
              <a:spcAft>
                <a:spcPct val="0"/>
              </a:spcAft>
              <a:defRPr sz="2300">
                <a:solidFill>
                  <a:schemeClr val="tx1"/>
                </a:solidFill>
                <a:latin typeface="Calibri" panose="020F0502020204030204" pitchFamily="34" charset="0"/>
                <a:ea typeface="MS PGothic" panose="020B0600070205080204" pitchFamily="34" charset="-128"/>
              </a:defRPr>
            </a:lvl8pPr>
            <a:lvl9pPr marL="3675957" indent="-216233" eaLnBrk="0" fontAlgn="base" hangingPunct="0">
              <a:spcBef>
                <a:spcPct val="0"/>
              </a:spcBef>
              <a:spcAft>
                <a:spcPct val="0"/>
              </a:spcAft>
              <a:defRPr sz="2300">
                <a:solidFill>
                  <a:schemeClr val="tx1"/>
                </a:solidFill>
                <a:latin typeface="Calibri" panose="020F0502020204030204" pitchFamily="34" charset="0"/>
                <a:ea typeface="MS PGothic" panose="020B0600070205080204" pitchFamily="34" charset="-128"/>
              </a:defRPr>
            </a:lvl9pPr>
          </a:lstStyle>
          <a:p>
            <a:pPr eaLnBrk="1" hangingPunct="1"/>
            <a:fld id="{E4DB62F4-11CB-4BD3-807B-542368651FEB}" type="slidenum">
              <a:rPr lang="en-US" altLang="en-US" sz="1200">
                <a:solidFill>
                  <a:prstClr val="black"/>
                </a:solidFill>
              </a:rPr>
              <a:pPr eaLnBrk="1" hangingPunct="1"/>
              <a:t>2</a:t>
            </a:fld>
            <a:endParaRPr lang="en-US" altLang="en-US" sz="1200">
              <a:solidFill>
                <a:prstClr val="black"/>
              </a:solidFill>
            </a:endParaRPr>
          </a:p>
        </p:txBody>
      </p:sp>
    </p:spTree>
    <p:extLst>
      <p:ext uri="{BB962C8B-B14F-4D97-AF65-F5344CB8AC3E}">
        <p14:creationId xmlns:p14="http://schemas.microsoft.com/office/powerpoint/2010/main" val="154144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ea typeface="MS PGothic" panose="020B0600070205080204" pitchFamily="34" charset="-128"/>
              </a:rPr>
              <a:t>For DTPs we used </a:t>
            </a:r>
            <a:r>
              <a:rPr lang="en-US" sz="1100" dirty="0" err="1">
                <a:ea typeface="MS PGothic" panose="020B0600070205080204" pitchFamily="34" charset="-128"/>
              </a:rPr>
              <a:t>SafeMed</a:t>
            </a:r>
            <a:r>
              <a:rPr lang="en-US" sz="1100" dirty="0">
                <a:ea typeface="MS PGothic" panose="020B0600070205080204" pitchFamily="34" charset="-128"/>
              </a:rPr>
              <a:t> FileMaker Pro data and used the following two criteria:</a:t>
            </a:r>
          </a:p>
          <a:p>
            <a:endParaRPr lang="en-US" sz="1100" dirty="0">
              <a:ea typeface="MS PGothic" panose="020B0600070205080204" pitchFamily="34" charset="-128"/>
            </a:endParaRPr>
          </a:p>
          <a:p>
            <a:r>
              <a:rPr lang="en-US" sz="1100" dirty="0">
                <a:ea typeface="MS PGothic" panose="020B0600070205080204" pitchFamily="34" charset="-128"/>
              </a:rPr>
              <a:t>1. Post discharge medication match during 1st home visit.</a:t>
            </a:r>
          </a:p>
          <a:p>
            <a:endParaRPr lang="en-US" sz="1100" dirty="0">
              <a:ea typeface="MS PGothic" panose="020B0600070205080204" pitchFamily="34" charset="-128"/>
            </a:endParaRPr>
          </a:p>
          <a:p>
            <a:r>
              <a:rPr lang="en-US" sz="1100" dirty="0">
                <a:ea typeface="MS PGothic" panose="020B0600070205080204" pitchFamily="34" charset="-128"/>
              </a:rPr>
              <a:t>2. If patient experienced any of the symptoms due to starting of any new medication: headache/pain, muscle aches, hives/rash, nausea, problems with sleep, fatigue, stomach or gastrointestinal problem, irregular heartbeat, change in mood, dizziness/balance problems, incontinence/urinating problems, sexual problems, or any other problem related to the medication. </a:t>
            </a:r>
          </a:p>
          <a:p>
            <a:endParaRPr lang="en-US" dirty="0" smtClean="0"/>
          </a:p>
          <a:p>
            <a:r>
              <a:rPr lang="en-US" dirty="0" smtClean="0"/>
              <a:t>Refers</a:t>
            </a:r>
            <a:r>
              <a:rPr lang="en-US" baseline="0" dirty="0" smtClean="0"/>
              <a:t> to CMRs completed –many more were scheduled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0B9CF-CAB6-43FB-97E1-9D70E418F45E}" type="slidenum">
              <a:rPr lang="en-US" altLang="en-US" smtClean="0">
                <a:solidFill>
                  <a:prstClr val="black"/>
                </a:solidFill>
              </a:rPr>
              <a:pPr/>
              <a:t>22</a:t>
            </a:fld>
            <a:endParaRPr lang="en-US" altLang="en-US">
              <a:solidFill>
                <a:prstClr val="black"/>
              </a:solidFill>
            </a:endParaRPr>
          </a:p>
        </p:txBody>
      </p:sp>
    </p:spTree>
    <p:extLst>
      <p:ext uri="{BB962C8B-B14F-4D97-AF65-F5344CB8AC3E}">
        <p14:creationId xmlns:p14="http://schemas.microsoft.com/office/powerpoint/2010/main" val="100824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ea typeface="MS PGothic" panose="020B0600070205080204" pitchFamily="34" charset="-128"/>
              </a:rPr>
              <a:t>For DTPs we used </a:t>
            </a:r>
            <a:r>
              <a:rPr lang="en-US" sz="1100" dirty="0" err="1">
                <a:ea typeface="MS PGothic" panose="020B0600070205080204" pitchFamily="34" charset="-128"/>
              </a:rPr>
              <a:t>SafeMed</a:t>
            </a:r>
            <a:r>
              <a:rPr lang="en-US" sz="1100" dirty="0">
                <a:ea typeface="MS PGothic" panose="020B0600070205080204" pitchFamily="34" charset="-128"/>
              </a:rPr>
              <a:t> FileMaker Pro data and used the following two criteria:</a:t>
            </a:r>
          </a:p>
          <a:p>
            <a:endParaRPr lang="en-US" sz="1100" dirty="0">
              <a:ea typeface="MS PGothic" panose="020B0600070205080204" pitchFamily="34" charset="-128"/>
            </a:endParaRPr>
          </a:p>
          <a:p>
            <a:r>
              <a:rPr lang="en-US" sz="1100" dirty="0">
                <a:ea typeface="MS PGothic" panose="020B0600070205080204" pitchFamily="34" charset="-128"/>
              </a:rPr>
              <a:t>1. Post discharge medication match during 1st home visit.</a:t>
            </a:r>
          </a:p>
          <a:p>
            <a:endParaRPr lang="en-US" sz="1100" dirty="0">
              <a:ea typeface="MS PGothic" panose="020B0600070205080204" pitchFamily="34" charset="-128"/>
            </a:endParaRPr>
          </a:p>
          <a:p>
            <a:r>
              <a:rPr lang="en-US" sz="1100" dirty="0">
                <a:ea typeface="MS PGothic" panose="020B0600070205080204" pitchFamily="34" charset="-128"/>
              </a:rPr>
              <a:t>2. If patient experienced any of the symptoms due to starting of any new medication: headache/pain, muscle aches, hives/rash, nausea, problems with sleep, fatigue, stomach or gastrointestinal problem, irregular heartbeat, change in mood, dizziness/balance problems, incontinence/urinating problems, sexual problems, or any other problem related to the medication. </a:t>
            </a:r>
          </a:p>
          <a:p>
            <a:endParaRPr lang="en-US" dirty="0" smtClean="0"/>
          </a:p>
          <a:p>
            <a:r>
              <a:rPr lang="en-US" dirty="0" smtClean="0"/>
              <a:t>Refers</a:t>
            </a:r>
            <a:r>
              <a:rPr lang="en-US" baseline="0" dirty="0" smtClean="0"/>
              <a:t> to CMRs completed –many more were scheduled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0B9CF-CAB6-43FB-97E1-9D70E418F45E}" type="slidenum">
              <a:rPr lang="en-US" altLang="en-US" smtClean="0">
                <a:solidFill>
                  <a:prstClr val="black"/>
                </a:solidFill>
              </a:rPr>
              <a:pPr/>
              <a:t>23</a:t>
            </a:fld>
            <a:endParaRPr lang="en-US" altLang="en-US">
              <a:solidFill>
                <a:prstClr val="black"/>
              </a:solidFill>
            </a:endParaRPr>
          </a:p>
        </p:txBody>
      </p:sp>
    </p:spTree>
    <p:extLst>
      <p:ext uri="{BB962C8B-B14F-4D97-AF65-F5344CB8AC3E}">
        <p14:creationId xmlns:p14="http://schemas.microsoft.com/office/powerpoint/2010/main" val="100824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ea typeface="MS PGothic" panose="020B0600070205080204" pitchFamily="34" charset="-128"/>
              </a:rPr>
              <a:t>For DTPs we used </a:t>
            </a:r>
            <a:r>
              <a:rPr lang="en-US" sz="1100" dirty="0" err="1">
                <a:ea typeface="MS PGothic" panose="020B0600070205080204" pitchFamily="34" charset="-128"/>
              </a:rPr>
              <a:t>SafeMed</a:t>
            </a:r>
            <a:r>
              <a:rPr lang="en-US" sz="1100" dirty="0">
                <a:ea typeface="MS PGothic" panose="020B0600070205080204" pitchFamily="34" charset="-128"/>
              </a:rPr>
              <a:t> FileMaker Pro data and used the following two criteria:</a:t>
            </a:r>
          </a:p>
          <a:p>
            <a:endParaRPr lang="en-US" sz="1100" dirty="0">
              <a:ea typeface="MS PGothic" panose="020B0600070205080204" pitchFamily="34" charset="-128"/>
            </a:endParaRPr>
          </a:p>
          <a:p>
            <a:r>
              <a:rPr lang="en-US" sz="1100" dirty="0">
                <a:ea typeface="MS PGothic" panose="020B0600070205080204" pitchFamily="34" charset="-128"/>
              </a:rPr>
              <a:t>1. Post discharge medication match during 1st home visit.</a:t>
            </a:r>
          </a:p>
          <a:p>
            <a:endParaRPr lang="en-US" sz="1100" dirty="0">
              <a:ea typeface="MS PGothic" panose="020B0600070205080204" pitchFamily="34" charset="-128"/>
            </a:endParaRPr>
          </a:p>
          <a:p>
            <a:r>
              <a:rPr lang="en-US" sz="1100" dirty="0">
                <a:ea typeface="MS PGothic" panose="020B0600070205080204" pitchFamily="34" charset="-128"/>
              </a:rPr>
              <a:t>2. If patient experienced any of the symptoms due to starting of any new medication: headache/pain, muscle aches, hives/rash, nausea, problems with sleep, fatigue, stomach or gastrointestinal problem, irregular heartbeat, change in mood, dizziness/balance problems, incontinence/urinating problems, sexual problems, or any other problem related to the medication. </a:t>
            </a:r>
          </a:p>
          <a:p>
            <a:endParaRPr lang="en-US" dirty="0" smtClean="0"/>
          </a:p>
          <a:p>
            <a:r>
              <a:rPr lang="en-US" dirty="0" smtClean="0"/>
              <a:t>Refers</a:t>
            </a:r>
            <a:r>
              <a:rPr lang="en-US" baseline="0" dirty="0" smtClean="0"/>
              <a:t> to CMRs completed –many more were scheduled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0B9CF-CAB6-43FB-97E1-9D70E418F45E}" type="slidenum">
              <a:rPr lang="en-US" altLang="en-US" smtClean="0">
                <a:solidFill>
                  <a:prstClr val="black"/>
                </a:solidFill>
              </a:rPr>
              <a:pPr/>
              <a:t>24</a:t>
            </a:fld>
            <a:endParaRPr lang="en-US" altLang="en-US">
              <a:solidFill>
                <a:prstClr val="black"/>
              </a:solidFill>
            </a:endParaRPr>
          </a:p>
        </p:txBody>
      </p:sp>
    </p:spTree>
    <p:extLst>
      <p:ext uri="{BB962C8B-B14F-4D97-AF65-F5344CB8AC3E}">
        <p14:creationId xmlns:p14="http://schemas.microsoft.com/office/powerpoint/2010/main" val="100824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ea typeface="MS PGothic" panose="020B0600070205080204" pitchFamily="34" charset="-128"/>
              </a:rPr>
              <a:t>For DTPs we used </a:t>
            </a:r>
            <a:r>
              <a:rPr lang="en-US" sz="1100" dirty="0" err="1">
                <a:ea typeface="MS PGothic" panose="020B0600070205080204" pitchFamily="34" charset="-128"/>
              </a:rPr>
              <a:t>SafeMed</a:t>
            </a:r>
            <a:r>
              <a:rPr lang="en-US" sz="1100" dirty="0">
                <a:ea typeface="MS PGothic" panose="020B0600070205080204" pitchFamily="34" charset="-128"/>
              </a:rPr>
              <a:t> FileMaker Pro data and used the following two criteria:</a:t>
            </a:r>
          </a:p>
          <a:p>
            <a:endParaRPr lang="en-US" sz="1100" dirty="0">
              <a:ea typeface="MS PGothic" panose="020B0600070205080204" pitchFamily="34" charset="-128"/>
            </a:endParaRPr>
          </a:p>
          <a:p>
            <a:r>
              <a:rPr lang="en-US" sz="1100" dirty="0">
                <a:ea typeface="MS PGothic" panose="020B0600070205080204" pitchFamily="34" charset="-128"/>
              </a:rPr>
              <a:t>1. Post discharge medication match during 1st home visit.</a:t>
            </a:r>
          </a:p>
          <a:p>
            <a:endParaRPr lang="en-US" sz="1100" dirty="0">
              <a:ea typeface="MS PGothic" panose="020B0600070205080204" pitchFamily="34" charset="-128"/>
            </a:endParaRPr>
          </a:p>
          <a:p>
            <a:r>
              <a:rPr lang="en-US" sz="1100" dirty="0">
                <a:ea typeface="MS PGothic" panose="020B0600070205080204" pitchFamily="34" charset="-128"/>
              </a:rPr>
              <a:t>2. If patient experienced any of the symptoms due to starting of any new medication: headache/pain, muscle aches, hives/rash, nausea, problems with sleep, fatigue, stomach or gastrointestinal problem, irregular heartbeat, change in mood, dizziness/balance problems, incontinence/urinating problems, sexual problems, or any other problem related to the medication. </a:t>
            </a:r>
          </a:p>
          <a:p>
            <a:endParaRPr lang="en-US" dirty="0" smtClean="0"/>
          </a:p>
          <a:p>
            <a:r>
              <a:rPr lang="en-US" dirty="0" smtClean="0"/>
              <a:t>Refers</a:t>
            </a:r>
            <a:r>
              <a:rPr lang="en-US" baseline="0" dirty="0" smtClean="0"/>
              <a:t> to CMRs completed –many more were scheduled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0B9CF-CAB6-43FB-97E1-9D70E418F45E}" type="slidenum">
              <a:rPr lang="en-US" altLang="en-US" smtClean="0">
                <a:solidFill>
                  <a:prstClr val="black"/>
                </a:solidFill>
              </a:rPr>
              <a:pPr/>
              <a:t>25</a:t>
            </a:fld>
            <a:endParaRPr lang="en-US" altLang="en-US">
              <a:solidFill>
                <a:prstClr val="black"/>
              </a:solidFill>
            </a:endParaRPr>
          </a:p>
        </p:txBody>
      </p:sp>
    </p:spTree>
    <p:extLst>
      <p:ext uri="{BB962C8B-B14F-4D97-AF65-F5344CB8AC3E}">
        <p14:creationId xmlns:p14="http://schemas.microsoft.com/office/powerpoint/2010/main" val="100824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ea typeface="MS PGothic" panose="020B0600070205080204" pitchFamily="34" charset="-128"/>
              </a:rPr>
              <a:t>For DTPs we used </a:t>
            </a:r>
            <a:r>
              <a:rPr lang="en-US" sz="1100" dirty="0" err="1">
                <a:ea typeface="MS PGothic" panose="020B0600070205080204" pitchFamily="34" charset="-128"/>
              </a:rPr>
              <a:t>SafeMed</a:t>
            </a:r>
            <a:r>
              <a:rPr lang="en-US" sz="1100" dirty="0">
                <a:ea typeface="MS PGothic" panose="020B0600070205080204" pitchFamily="34" charset="-128"/>
              </a:rPr>
              <a:t> FileMaker Pro data and used the following two criteria:</a:t>
            </a:r>
          </a:p>
          <a:p>
            <a:endParaRPr lang="en-US" sz="1100" dirty="0">
              <a:ea typeface="MS PGothic" panose="020B0600070205080204" pitchFamily="34" charset="-128"/>
            </a:endParaRPr>
          </a:p>
          <a:p>
            <a:r>
              <a:rPr lang="en-US" sz="1100" dirty="0">
                <a:ea typeface="MS PGothic" panose="020B0600070205080204" pitchFamily="34" charset="-128"/>
              </a:rPr>
              <a:t>1. Post discharge medication match during 1st home visit.</a:t>
            </a:r>
          </a:p>
          <a:p>
            <a:endParaRPr lang="en-US" sz="1100" dirty="0">
              <a:ea typeface="MS PGothic" panose="020B0600070205080204" pitchFamily="34" charset="-128"/>
            </a:endParaRPr>
          </a:p>
          <a:p>
            <a:r>
              <a:rPr lang="en-US" sz="1100" dirty="0">
                <a:ea typeface="MS PGothic" panose="020B0600070205080204" pitchFamily="34" charset="-128"/>
              </a:rPr>
              <a:t>2. If patient experienced any of the symptoms due to starting of any new medication: headache/pain, muscle aches, hives/rash, nausea, problems with sleep, fatigue, stomach or gastrointestinal problem, irregular heartbeat, change in mood, dizziness/balance problems, incontinence/urinating problems, sexual problems, or any other problem related to the medication. </a:t>
            </a:r>
          </a:p>
          <a:p>
            <a:endParaRPr lang="en-US" dirty="0" smtClean="0"/>
          </a:p>
          <a:p>
            <a:r>
              <a:rPr lang="en-US" dirty="0" smtClean="0"/>
              <a:t>Refers</a:t>
            </a:r>
            <a:r>
              <a:rPr lang="en-US" baseline="0" dirty="0" smtClean="0"/>
              <a:t> to CMRs completed –many more were scheduled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0B9CF-CAB6-43FB-97E1-9D70E418F45E}" type="slidenum">
              <a:rPr lang="en-US" altLang="en-US" smtClean="0">
                <a:solidFill>
                  <a:prstClr val="black"/>
                </a:solidFill>
              </a:rPr>
              <a:pPr/>
              <a:t>26</a:t>
            </a:fld>
            <a:endParaRPr lang="en-US" altLang="en-US">
              <a:solidFill>
                <a:prstClr val="black"/>
              </a:solidFill>
            </a:endParaRPr>
          </a:p>
        </p:txBody>
      </p:sp>
    </p:spTree>
    <p:extLst>
      <p:ext uri="{BB962C8B-B14F-4D97-AF65-F5344CB8AC3E}">
        <p14:creationId xmlns:p14="http://schemas.microsoft.com/office/powerpoint/2010/main" val="100824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0436A3-B039-6142-87BC-B720E59E3858}"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38210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6A3-B039-6142-87BC-B720E59E3858}"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36633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6A3-B039-6142-87BC-B720E59E3858}"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391016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MS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415088" y="5745163"/>
            <a:ext cx="2528887"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A31BDCA6-2701-4046-B9C8-D09E0B2E31D3}" type="datetime1">
              <a:rPr lang="en-US" altLang="en-US"/>
              <a:pPr/>
              <a:t>3/2/16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fld id="{0F79BBE9-1172-4834-85EB-F002C8656C6D}" type="slidenum">
              <a:rPr lang="en-US" altLang="en-US"/>
              <a:pPr/>
              <a:t>‹#›</a:t>
            </a:fld>
            <a:endParaRPr lang="en-US" altLang="en-US"/>
          </a:p>
        </p:txBody>
      </p:sp>
    </p:spTree>
    <p:extLst>
      <p:ext uri="{BB962C8B-B14F-4D97-AF65-F5344CB8AC3E}">
        <p14:creationId xmlns:p14="http://schemas.microsoft.com/office/powerpoint/2010/main" val="68766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98513" indent="-341313">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CC443232-56E4-4572-AB80-E2D59206A96D}" type="datetime1">
              <a:rPr lang="en-US" altLang="en-US"/>
              <a:pPr/>
              <a:t>3/2/16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a:xfrm>
            <a:off x="6781800" y="6464300"/>
            <a:ext cx="2133600" cy="365125"/>
          </a:xfrm>
        </p:spPr>
        <p:txBody>
          <a:bodyPr/>
          <a:lstStyle>
            <a:lvl1pPr>
              <a:defRPr/>
            </a:lvl1pPr>
          </a:lstStyle>
          <a:p>
            <a:fld id="{4835A0DD-8705-499E-8BFE-D7A1647724C5}" type="slidenum">
              <a:rPr lang="en-US" altLang="en-US"/>
              <a:pPr/>
              <a:t>‹#›</a:t>
            </a:fld>
            <a:endParaRPr lang="en-US" altLang="en-US"/>
          </a:p>
        </p:txBody>
      </p:sp>
    </p:spTree>
    <p:extLst>
      <p:ext uri="{BB962C8B-B14F-4D97-AF65-F5344CB8AC3E}">
        <p14:creationId xmlns:p14="http://schemas.microsoft.com/office/powerpoint/2010/main" val="105228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0A2798F-72F4-4051-890C-CF082F4C0F96}" type="datetime1">
              <a:rPr lang="en-US" altLang="en-US"/>
              <a:pPr/>
              <a:t>3/2/16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fld id="{91E5C820-01A1-4632-9664-30D9290DE624}" type="slidenum">
              <a:rPr lang="en-US" altLang="en-US"/>
              <a:pPr/>
              <a:t>‹#›</a:t>
            </a:fld>
            <a:endParaRPr lang="en-US" altLang="en-US"/>
          </a:p>
        </p:txBody>
      </p:sp>
    </p:spTree>
    <p:extLst>
      <p:ext uri="{BB962C8B-B14F-4D97-AF65-F5344CB8AC3E}">
        <p14:creationId xmlns:p14="http://schemas.microsoft.com/office/powerpoint/2010/main" val="2546235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29CBF3F5-B11C-409E-A186-2652D8EB0A5D}" type="datetime1">
              <a:rPr lang="en-US" altLang="en-US"/>
              <a:pPr/>
              <a:t>3/2/16</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8" name="Slide Number Placeholder 5"/>
          <p:cNvSpPr>
            <a:spLocks noGrp="1"/>
          </p:cNvSpPr>
          <p:nvPr>
            <p:ph type="sldNum" sz="quarter" idx="12"/>
          </p:nvPr>
        </p:nvSpPr>
        <p:spPr/>
        <p:txBody>
          <a:bodyPr/>
          <a:lstStyle>
            <a:lvl1pPr>
              <a:defRPr/>
            </a:lvl1pPr>
          </a:lstStyle>
          <a:p>
            <a:fld id="{E417B3C8-90D5-46F0-9268-45C6E08BE1EC}" type="slidenum">
              <a:rPr lang="en-US" altLang="en-US"/>
              <a:pPr/>
              <a:t>‹#›</a:t>
            </a:fld>
            <a:endParaRPr lang="en-US" altLang="en-US"/>
          </a:p>
        </p:txBody>
      </p:sp>
    </p:spTree>
    <p:extLst>
      <p:ext uri="{BB962C8B-B14F-4D97-AF65-F5344CB8AC3E}">
        <p14:creationId xmlns:p14="http://schemas.microsoft.com/office/powerpoint/2010/main" val="663377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fld id="{E4110ABF-E453-433C-9387-BEA99E3E8FAD}" type="datetime1">
              <a:rPr lang="en-US" altLang="en-US"/>
              <a:pPr/>
              <a:t>3/2/16</a:t>
            </a:fld>
            <a:endParaRPr lang="en-US" altLang="en-US"/>
          </a:p>
        </p:txBody>
      </p:sp>
      <p:sp>
        <p:nvSpPr>
          <p:cNvPr id="9"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10" name="Slide Number Placeholder 5"/>
          <p:cNvSpPr>
            <a:spLocks noGrp="1"/>
          </p:cNvSpPr>
          <p:nvPr>
            <p:ph type="sldNum" sz="quarter" idx="12"/>
          </p:nvPr>
        </p:nvSpPr>
        <p:spPr/>
        <p:txBody>
          <a:bodyPr/>
          <a:lstStyle>
            <a:lvl1pPr>
              <a:defRPr/>
            </a:lvl1pPr>
          </a:lstStyle>
          <a:p>
            <a:fld id="{9A8F2D22-C5B1-46E0-8C96-F0943121E9E0}" type="slidenum">
              <a:rPr lang="en-US" altLang="en-US"/>
              <a:pPr/>
              <a:t>‹#›</a:t>
            </a:fld>
            <a:endParaRPr lang="en-US" altLang="en-US"/>
          </a:p>
        </p:txBody>
      </p:sp>
    </p:spTree>
    <p:extLst>
      <p:ext uri="{BB962C8B-B14F-4D97-AF65-F5344CB8AC3E}">
        <p14:creationId xmlns:p14="http://schemas.microsoft.com/office/powerpoint/2010/main" val="383896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163CCE3F-DA95-4520-A1C4-A539422E9769}" type="datetime1">
              <a:rPr lang="en-US" altLang="en-US"/>
              <a:pPr/>
              <a:t>3/2/16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FC6212ED-F3BB-45F7-BF3B-13512B71E687}" type="slidenum">
              <a:rPr lang="en-US" altLang="en-US"/>
              <a:pPr/>
              <a:t>‹#›</a:t>
            </a:fld>
            <a:endParaRPr lang="en-US" altLang="en-US"/>
          </a:p>
        </p:txBody>
      </p:sp>
    </p:spTree>
    <p:extLst>
      <p:ext uri="{BB962C8B-B14F-4D97-AF65-F5344CB8AC3E}">
        <p14:creationId xmlns:p14="http://schemas.microsoft.com/office/powerpoint/2010/main" val="347018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6A3-B039-6142-87BC-B720E59E3858}"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2243119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3"/>
          <p:cNvSpPr>
            <a:spLocks noGrp="1"/>
          </p:cNvSpPr>
          <p:nvPr>
            <p:ph type="dt" sz="half" idx="10"/>
          </p:nvPr>
        </p:nvSpPr>
        <p:spPr/>
        <p:txBody>
          <a:bodyPr/>
          <a:lstStyle>
            <a:lvl1pPr>
              <a:defRPr/>
            </a:lvl1pPr>
          </a:lstStyle>
          <a:p>
            <a:fld id="{69165246-21BE-4093-85FF-07B1CA13E278}" type="datetime1">
              <a:rPr lang="en-US" altLang="en-US"/>
              <a:pPr/>
              <a:t>3/2/16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5" name="Slide Number Placeholder 5"/>
          <p:cNvSpPr>
            <a:spLocks noGrp="1"/>
          </p:cNvSpPr>
          <p:nvPr>
            <p:ph type="sldNum" sz="quarter" idx="12"/>
          </p:nvPr>
        </p:nvSpPr>
        <p:spPr/>
        <p:txBody>
          <a:bodyPr/>
          <a:lstStyle>
            <a:lvl1pPr>
              <a:defRPr/>
            </a:lvl1pPr>
          </a:lstStyle>
          <a:p>
            <a:fld id="{E0F79A6E-5F0E-43F3-A742-D11AFE133514}" type="slidenum">
              <a:rPr lang="en-US" altLang="en-US"/>
              <a:pPr/>
              <a:t>‹#›</a:t>
            </a:fld>
            <a:endParaRPr lang="en-US" altLang="en-US"/>
          </a:p>
        </p:txBody>
      </p:sp>
    </p:spTree>
    <p:extLst>
      <p:ext uri="{BB962C8B-B14F-4D97-AF65-F5344CB8AC3E}">
        <p14:creationId xmlns:p14="http://schemas.microsoft.com/office/powerpoint/2010/main" val="3596584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663C66A4-72F9-43EA-AE88-90ED0C000F38}" type="datetime1">
              <a:rPr lang="en-US" altLang="en-US"/>
              <a:pPr/>
              <a:t>3/2/16</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8" name="Slide Number Placeholder 5"/>
          <p:cNvSpPr>
            <a:spLocks noGrp="1"/>
          </p:cNvSpPr>
          <p:nvPr>
            <p:ph type="sldNum" sz="quarter" idx="12"/>
          </p:nvPr>
        </p:nvSpPr>
        <p:spPr/>
        <p:txBody>
          <a:bodyPr/>
          <a:lstStyle>
            <a:lvl1pPr>
              <a:defRPr/>
            </a:lvl1pPr>
          </a:lstStyle>
          <a:p>
            <a:fld id="{BCD8B0A5-B78F-4514-95B4-1F2FA84571F3}" type="slidenum">
              <a:rPr lang="en-US" altLang="en-US"/>
              <a:pPr/>
              <a:t>‹#›</a:t>
            </a:fld>
            <a:endParaRPr lang="en-US" altLang="en-US"/>
          </a:p>
        </p:txBody>
      </p:sp>
    </p:spTree>
    <p:extLst>
      <p:ext uri="{BB962C8B-B14F-4D97-AF65-F5344CB8AC3E}">
        <p14:creationId xmlns:p14="http://schemas.microsoft.com/office/powerpoint/2010/main" val="1215500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DF8BA59B-6B80-494A-AFB4-F644AFDCB367}" type="datetime1">
              <a:rPr lang="en-US" altLang="en-US"/>
              <a:pPr/>
              <a:t>3/2/16</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8" name="Slide Number Placeholder 5"/>
          <p:cNvSpPr>
            <a:spLocks noGrp="1"/>
          </p:cNvSpPr>
          <p:nvPr>
            <p:ph type="sldNum" sz="quarter" idx="12"/>
          </p:nvPr>
        </p:nvSpPr>
        <p:spPr/>
        <p:txBody>
          <a:bodyPr/>
          <a:lstStyle>
            <a:lvl1pPr>
              <a:defRPr/>
            </a:lvl1pPr>
          </a:lstStyle>
          <a:p>
            <a:fld id="{6EA8B777-D5A9-44EB-944D-D47BB299463D}" type="slidenum">
              <a:rPr lang="en-US" altLang="en-US"/>
              <a:pPr/>
              <a:t>‹#›</a:t>
            </a:fld>
            <a:endParaRPr lang="en-US" altLang="en-US"/>
          </a:p>
        </p:txBody>
      </p:sp>
    </p:spTree>
    <p:extLst>
      <p:ext uri="{BB962C8B-B14F-4D97-AF65-F5344CB8AC3E}">
        <p14:creationId xmlns:p14="http://schemas.microsoft.com/office/powerpoint/2010/main" val="4166009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HCIA Summit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21650" y="5800725"/>
            <a:ext cx="939800"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449BD1CA-AE72-406B-9AC7-95908C3674FE}" type="datetime1">
              <a:rPr lang="en-US" altLang="en-US"/>
              <a:pPr/>
              <a:t>3/2/16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fld id="{ABC407C4-FB4D-4DEC-8FF2-B70034F42A1A}" type="slidenum">
              <a:rPr lang="en-US" altLang="en-US"/>
              <a:pPr/>
              <a:t>‹#›</a:t>
            </a:fld>
            <a:endParaRPr lang="en-US" altLang="en-US"/>
          </a:p>
        </p:txBody>
      </p:sp>
    </p:spTree>
    <p:extLst>
      <p:ext uri="{BB962C8B-B14F-4D97-AF65-F5344CB8AC3E}">
        <p14:creationId xmlns:p14="http://schemas.microsoft.com/office/powerpoint/2010/main" val="3786301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4BB6C6A-A8B3-488C-92BE-050A5E17B2AF}" type="datetime1">
              <a:rPr lang="en-US" altLang="en-US"/>
              <a:pPr/>
              <a:t>3/2/16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A59A1D9F-A9DC-4674-A9E0-0ABBB3D8C038}" type="slidenum">
              <a:rPr lang="en-US" altLang="en-US"/>
              <a:pPr/>
              <a:t>‹#›</a:t>
            </a:fld>
            <a:endParaRPr lang="en-US" altLang="en-US"/>
          </a:p>
        </p:txBody>
      </p:sp>
    </p:spTree>
    <p:extLst>
      <p:ext uri="{BB962C8B-B14F-4D97-AF65-F5344CB8AC3E}">
        <p14:creationId xmlns:p14="http://schemas.microsoft.com/office/powerpoint/2010/main" val="50942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17387321"/>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877988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1406579"/>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122677"/>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126441"/>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436A3-B039-6142-87BC-B720E59E3858}"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1193337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798961"/>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182244"/>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6707213"/>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pitchFamily="-112"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930325"/>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2372990"/>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659414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0436A3-B039-6142-87BC-B720E59E3858}"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252836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0436A3-B039-6142-87BC-B720E59E3858}"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2170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436A3-B039-6142-87BC-B720E59E3858}"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272601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436A3-B039-6142-87BC-B720E59E3858}"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82634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436A3-B039-6142-87BC-B720E59E3858}"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103470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436A3-B039-6142-87BC-B720E59E3858}"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F375D-F744-D640-A77C-832B16420343}" type="slidenum">
              <a:rPr lang="en-US" smtClean="0"/>
              <a:t>‹#›</a:t>
            </a:fld>
            <a:endParaRPr lang="en-US"/>
          </a:p>
        </p:txBody>
      </p:sp>
    </p:spTree>
    <p:extLst>
      <p:ext uri="{BB962C8B-B14F-4D97-AF65-F5344CB8AC3E}">
        <p14:creationId xmlns:p14="http://schemas.microsoft.com/office/powerpoint/2010/main" val="9025895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4.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6A3-B039-6142-87BC-B720E59E3858}" type="datetimeFigureOut">
              <a:rPr lang="en-US" smtClean="0"/>
              <a:t>3/2/16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F375D-F744-D640-A77C-832B16420343}" type="slidenum">
              <a:rPr lang="en-US" smtClean="0"/>
              <a:t>‹#›</a:t>
            </a:fld>
            <a:endParaRPr lang="en-US"/>
          </a:p>
        </p:txBody>
      </p:sp>
    </p:spTree>
    <p:extLst>
      <p:ext uri="{BB962C8B-B14F-4D97-AF65-F5344CB8AC3E}">
        <p14:creationId xmlns:p14="http://schemas.microsoft.com/office/powerpoint/2010/main" val="169592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innovaton logo final.eps"/>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19900" y="5981700"/>
            <a:ext cx="2095500" cy="703263"/>
          </a:xfrm>
          <a:prstGeom prst="rect">
            <a:avLst/>
          </a:prstGeom>
          <a:noFill/>
          <a:ln w="9525">
            <a:noFill/>
            <a:miter lim="800000"/>
            <a:headEnd/>
            <a:tailEnd/>
          </a:ln>
        </p:spPr>
      </p:pic>
      <p:sp>
        <p:nvSpPr>
          <p:cNvPr id="19" name="TextBox 18"/>
          <p:cNvSpPr txBox="1"/>
          <p:nvPr/>
        </p:nvSpPr>
        <p:spPr>
          <a:xfrm>
            <a:off x="0" y="369888"/>
            <a:ext cx="9144000" cy="368300"/>
          </a:xfrm>
          <a:prstGeom prst="rect">
            <a:avLst/>
          </a:prstGeom>
          <a:noFill/>
        </p:spPr>
        <p:txBody>
          <a:bodyPr>
            <a:spAutoFit/>
          </a:bodyPr>
          <a:lstStyle/>
          <a:p>
            <a:pPr algn="ctr" fontAlgn="base">
              <a:spcBef>
                <a:spcPct val="0"/>
              </a:spcBef>
              <a:spcAft>
                <a:spcPct val="0"/>
              </a:spcAft>
              <a:defRPr/>
            </a:pPr>
            <a:r>
              <a:rPr lang="en-US" dirty="0">
                <a:solidFill>
                  <a:prstClr val="black"/>
                </a:solidFill>
                <a:latin typeface="Myriad Pro"/>
                <a:ea typeface="ＭＳ Ｐゴシック" pitchFamily="-112" charset="-128"/>
                <a:cs typeface="Myriad Pro"/>
              </a:rPr>
              <a:t>Use this page for large charts.</a:t>
            </a:r>
          </a:p>
        </p:txBody>
      </p:sp>
      <p:sp>
        <p:nvSpPr>
          <p:cNvPr id="7" name="Slide Number Placeholder 4"/>
          <p:cNvSpPr txBox="1">
            <a:spLocks/>
          </p:cNvSpPr>
          <p:nvPr/>
        </p:nvSpPr>
        <p:spPr>
          <a:xfrm>
            <a:off x="8610600" y="6570663"/>
            <a:ext cx="457200" cy="182562"/>
          </a:xfrm>
          <a:prstGeom prst="rect">
            <a:avLst/>
          </a:prstGeom>
        </p:spPr>
        <p:txBody>
          <a:bodyPr/>
          <a:lstStyle/>
          <a:p>
            <a:pPr algn="ctr" fontAlgn="base">
              <a:spcBef>
                <a:spcPct val="0"/>
              </a:spcBef>
              <a:spcAft>
                <a:spcPct val="0"/>
              </a:spcAft>
              <a:defRPr/>
            </a:pPr>
            <a:fld id="{DB6B9ED2-06B3-453A-B6C3-DEC9558449E3}" type="slidenum">
              <a:rPr lang="en-US" sz="1000" b="1">
                <a:solidFill>
                  <a:prstClr val="black"/>
                </a:solidFill>
                <a:latin typeface="Myriad Pro" pitchFamily="-112" charset="0"/>
                <a:ea typeface="ＭＳ Ｐゴシック" pitchFamily="-112" charset="-128"/>
              </a:rPr>
              <a:pPr algn="ctr" fontAlgn="base">
                <a:spcBef>
                  <a:spcPct val="0"/>
                </a:spcBef>
                <a:spcAft>
                  <a:spcPct val="0"/>
                </a:spcAft>
                <a:defRPr/>
              </a:pPr>
              <a:t>‹#›</a:t>
            </a:fld>
            <a:endParaRPr lang="en-US" sz="1000" b="1" dirty="0">
              <a:solidFill>
                <a:prstClr val="black"/>
              </a:solidFill>
              <a:latin typeface="Myriad Pro" pitchFamily="-112" charset="0"/>
              <a:ea typeface="ＭＳ Ｐゴシック" pitchFamily="-112" charset="-128"/>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Lst>
  <p:hf hdr="0"/>
  <p:txStyles>
    <p:titleStyle>
      <a:lvl1pPr algn="ctr" defTabSz="457200" rtl="0" eaLnBrk="0" fontAlgn="base" hangingPunct="0">
        <a:spcBef>
          <a:spcPct val="0"/>
        </a:spcBef>
        <a:spcAft>
          <a:spcPct val="0"/>
        </a:spcAft>
        <a:defRPr sz="2800" b="1" kern="1200">
          <a:solidFill>
            <a:schemeClr val="bg1"/>
          </a:solidFill>
          <a:latin typeface="Myriad Pro"/>
          <a:ea typeface="ＭＳ Ｐゴシック" charset="-128"/>
          <a:cs typeface="ＭＳ Ｐゴシック" charset="-128"/>
        </a:defRPr>
      </a:lvl1pPr>
      <a:lvl2pPr algn="ctr" defTabSz="457200" rtl="0" eaLnBrk="0" fontAlgn="base" hangingPunct="0">
        <a:spcBef>
          <a:spcPct val="0"/>
        </a:spcBef>
        <a:spcAft>
          <a:spcPct val="0"/>
        </a:spcAft>
        <a:defRPr sz="2800" b="1">
          <a:solidFill>
            <a:schemeClr val="bg1"/>
          </a:solidFill>
          <a:latin typeface="Myriad Pro" charset="0"/>
          <a:ea typeface="ＭＳ Ｐゴシック" charset="-128"/>
          <a:cs typeface="ＭＳ Ｐゴシック" charset="-128"/>
        </a:defRPr>
      </a:lvl2pPr>
      <a:lvl3pPr algn="ctr" defTabSz="457200" rtl="0" eaLnBrk="0" fontAlgn="base" hangingPunct="0">
        <a:spcBef>
          <a:spcPct val="0"/>
        </a:spcBef>
        <a:spcAft>
          <a:spcPct val="0"/>
        </a:spcAft>
        <a:defRPr sz="2800" b="1">
          <a:solidFill>
            <a:schemeClr val="bg1"/>
          </a:solidFill>
          <a:latin typeface="Myriad Pro" charset="0"/>
          <a:ea typeface="ＭＳ Ｐゴシック" charset="-128"/>
          <a:cs typeface="ＭＳ Ｐゴシック" charset="-128"/>
        </a:defRPr>
      </a:lvl3pPr>
      <a:lvl4pPr algn="ctr" defTabSz="457200" rtl="0" eaLnBrk="0" fontAlgn="base" hangingPunct="0">
        <a:spcBef>
          <a:spcPct val="0"/>
        </a:spcBef>
        <a:spcAft>
          <a:spcPct val="0"/>
        </a:spcAft>
        <a:defRPr sz="2800" b="1">
          <a:solidFill>
            <a:schemeClr val="bg1"/>
          </a:solidFill>
          <a:latin typeface="Myriad Pro" charset="0"/>
          <a:ea typeface="ＭＳ Ｐゴシック" charset="-128"/>
          <a:cs typeface="ＭＳ Ｐゴシック" charset="-128"/>
        </a:defRPr>
      </a:lvl4pPr>
      <a:lvl5pPr algn="ctr" defTabSz="457200" rtl="0" eaLnBrk="0" fontAlgn="base" hangingPunct="0">
        <a:spcBef>
          <a:spcPct val="0"/>
        </a:spcBef>
        <a:spcAft>
          <a:spcPct val="0"/>
        </a:spcAft>
        <a:defRPr sz="2800" b="1">
          <a:solidFill>
            <a:schemeClr val="bg1"/>
          </a:solidFill>
          <a:latin typeface="Myriad Pro" charset="0"/>
          <a:ea typeface="ＭＳ Ｐゴシック" charset="-128"/>
          <a:cs typeface="ＭＳ Ｐゴシック" charset="-128"/>
        </a:defRPr>
      </a:lvl5pPr>
      <a:lvl6pPr marL="457200" algn="ctr" defTabSz="457200" rtl="0" fontAlgn="base">
        <a:spcBef>
          <a:spcPct val="0"/>
        </a:spcBef>
        <a:spcAft>
          <a:spcPct val="0"/>
        </a:spcAft>
        <a:defRPr sz="2800" b="1">
          <a:solidFill>
            <a:schemeClr val="bg1"/>
          </a:solidFill>
          <a:latin typeface="Myriad Pro" charset="0"/>
          <a:ea typeface="ＭＳ Ｐゴシック" charset="-128"/>
          <a:cs typeface="ＭＳ Ｐゴシック" charset="-128"/>
        </a:defRPr>
      </a:lvl6pPr>
      <a:lvl7pPr marL="914400" algn="ctr" defTabSz="457200" rtl="0" fontAlgn="base">
        <a:spcBef>
          <a:spcPct val="0"/>
        </a:spcBef>
        <a:spcAft>
          <a:spcPct val="0"/>
        </a:spcAft>
        <a:defRPr sz="2800" b="1">
          <a:solidFill>
            <a:schemeClr val="bg1"/>
          </a:solidFill>
          <a:latin typeface="Myriad Pro" charset="0"/>
          <a:ea typeface="ＭＳ Ｐゴシック" charset="-128"/>
          <a:cs typeface="ＭＳ Ｐゴシック" charset="-128"/>
        </a:defRPr>
      </a:lvl7pPr>
      <a:lvl8pPr marL="1371600" algn="ctr" defTabSz="457200" rtl="0" fontAlgn="base">
        <a:spcBef>
          <a:spcPct val="0"/>
        </a:spcBef>
        <a:spcAft>
          <a:spcPct val="0"/>
        </a:spcAft>
        <a:defRPr sz="2800" b="1">
          <a:solidFill>
            <a:schemeClr val="bg1"/>
          </a:solidFill>
          <a:latin typeface="Myriad Pro" charset="0"/>
          <a:ea typeface="ＭＳ Ｐゴシック" charset="-128"/>
          <a:cs typeface="ＭＳ Ｐゴシック" charset="-128"/>
        </a:defRPr>
      </a:lvl8pPr>
      <a:lvl9pPr marL="1828800" algn="ctr" defTabSz="457200" rtl="0" fontAlgn="base">
        <a:spcBef>
          <a:spcPct val="0"/>
        </a:spcBef>
        <a:spcAft>
          <a:spcPct val="0"/>
        </a:spcAft>
        <a:defRPr sz="2800" b="1">
          <a:solidFill>
            <a:schemeClr val="bg1"/>
          </a:solidFill>
          <a:latin typeface="Myriad Pro"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2400" kern="1200">
          <a:solidFill>
            <a:schemeClr val="tx2"/>
          </a:solidFill>
          <a:latin typeface="Myriad Pro"/>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000" kern="1200">
          <a:solidFill>
            <a:schemeClr val="tx2"/>
          </a:solidFill>
          <a:latin typeface="Myriad Pro"/>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kern="1200">
          <a:solidFill>
            <a:schemeClr val="tx2"/>
          </a:solidFill>
          <a:latin typeface="Myriad Pro"/>
          <a:ea typeface="ＭＳ Ｐゴシック" pitchFamily="-112" charset="-128"/>
          <a:cs typeface="Geneva" pitchFamily="-107" charset="0"/>
        </a:defRPr>
      </a:lvl3pPr>
      <a:lvl4pPr marL="1600200" indent="-228600" algn="l" defTabSz="457200" rtl="0" eaLnBrk="0" fontAlgn="base" hangingPunct="0">
        <a:spcBef>
          <a:spcPct val="20000"/>
        </a:spcBef>
        <a:spcAft>
          <a:spcPct val="0"/>
        </a:spcAft>
        <a:buFont typeface="Arial" charset="0"/>
        <a:buChar char="–"/>
        <a:defRPr sz="1600" kern="1200">
          <a:solidFill>
            <a:schemeClr val="tx2"/>
          </a:solidFill>
          <a:latin typeface="Myriad Pro"/>
          <a:ea typeface="ＭＳ Ｐゴシック" pitchFamily="-112" charset="-128"/>
          <a:cs typeface="Geneva" pitchFamily="-107"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Geneva" pitchFamily="-107"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47675" y="1371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914400" fontAlgn="base">
              <a:spcBef>
                <a:spcPct val="0"/>
              </a:spcBef>
              <a:spcAft>
                <a:spcPct val="0"/>
              </a:spcAft>
            </a:pPr>
            <a:fld id="{861CB40F-2945-448D-9249-BE9F926EAC9A}" type="datetime1">
              <a:rPr lang="en-US" altLang="en-US">
                <a:latin typeface="Calibri" panose="020F0502020204030204" pitchFamily="34" charset="0"/>
                <a:ea typeface="MS PGothic" panose="020B0600070205080204" pitchFamily="34" charset="-128"/>
              </a:rPr>
              <a:pPr defTabSz="914400" fontAlgn="base">
                <a:spcBef>
                  <a:spcPct val="0"/>
                </a:spcBef>
                <a:spcAft>
                  <a:spcPct val="0"/>
                </a:spcAft>
              </a:pPr>
              <a:t>3/2/16</a:t>
            </a:fld>
            <a:endParaRPr lang="en-US" altLang="en-US">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914400">
              <a:defRPr/>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fontAlgn="base">
              <a:spcBef>
                <a:spcPct val="0"/>
              </a:spcBef>
              <a:spcAft>
                <a:spcPct val="0"/>
              </a:spcAft>
            </a:pPr>
            <a:fld id="{97670146-95DF-4B04-81D2-91217DD66962}" type="slidenum">
              <a:rPr lang="en-US" altLang="en-US">
                <a:latin typeface="Calibri" panose="020F0502020204030204" pitchFamily="34" charset="0"/>
                <a:ea typeface="MS PGothic" panose="020B0600070205080204" pitchFamily="34" charset="-128"/>
              </a:rPr>
              <a:pPr defTabSz="914400" fontAlgn="base">
                <a:spcBef>
                  <a:spcPct val="0"/>
                </a:spcBef>
                <a:spcAft>
                  <a:spcPct val="0"/>
                </a:spcAft>
              </a:pPr>
              <a:t>‹#›</a:t>
            </a:fld>
            <a:endParaRPr lang="en-US" altLang="en-US">
              <a:latin typeface="Calibri" panose="020F0502020204030204"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4400" b="1" kern="1200">
          <a:solidFill>
            <a:srgbClr val="00267F"/>
          </a:solidFill>
          <a:latin typeface="+mj-lt"/>
          <a:ea typeface="MS PGothic" panose="020B0600070205080204" pitchFamily="34" charset="-128"/>
          <a:cs typeface="+mj-cs"/>
        </a:defRPr>
      </a:lvl1pPr>
      <a:lvl2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5pPr>
      <a:lvl6pPr marL="457200" algn="ctr" rtl="0" fontAlgn="base">
        <a:spcBef>
          <a:spcPct val="0"/>
        </a:spcBef>
        <a:spcAft>
          <a:spcPct val="0"/>
        </a:spcAft>
        <a:defRPr sz="4400" b="1">
          <a:solidFill>
            <a:srgbClr val="00267F"/>
          </a:solidFill>
          <a:latin typeface="Trebuchet MS" pitchFamily="34" charset="0"/>
        </a:defRPr>
      </a:lvl6pPr>
      <a:lvl7pPr marL="914400" algn="ctr" rtl="0" fontAlgn="base">
        <a:spcBef>
          <a:spcPct val="0"/>
        </a:spcBef>
        <a:spcAft>
          <a:spcPct val="0"/>
        </a:spcAft>
        <a:defRPr sz="4400" b="1">
          <a:solidFill>
            <a:srgbClr val="00267F"/>
          </a:solidFill>
          <a:latin typeface="Trebuchet MS" pitchFamily="34" charset="0"/>
        </a:defRPr>
      </a:lvl7pPr>
      <a:lvl8pPr marL="1371600" algn="ctr" rtl="0" fontAlgn="base">
        <a:spcBef>
          <a:spcPct val="0"/>
        </a:spcBef>
        <a:spcAft>
          <a:spcPct val="0"/>
        </a:spcAft>
        <a:defRPr sz="4400" b="1">
          <a:solidFill>
            <a:srgbClr val="00267F"/>
          </a:solidFill>
          <a:latin typeface="Trebuchet MS" pitchFamily="34" charset="0"/>
        </a:defRPr>
      </a:lvl8pPr>
      <a:lvl9pPr marL="1828800" algn="ctr" rtl="0" fontAlgn="base">
        <a:spcBef>
          <a:spcPct val="0"/>
        </a:spcBef>
        <a:spcAft>
          <a:spcPct val="0"/>
        </a:spcAft>
        <a:defRPr sz="4400" b="1">
          <a:solidFill>
            <a:srgbClr val="00267F"/>
          </a:solidFill>
          <a:latin typeface="Trebuchet MS" pitchFamily="34" charset="0"/>
        </a:defRPr>
      </a:lvl9pPr>
    </p:titleStyle>
    <p:bodyStyle>
      <a:lvl1pPr marL="342900" indent="-342900" algn="l" rtl="0" eaLnBrk="0" fontAlgn="base" hangingPunct="0">
        <a:spcBef>
          <a:spcPct val="0"/>
        </a:spcBef>
        <a:spcAft>
          <a:spcPts val="600"/>
        </a:spcAft>
        <a:buFont typeface="Arial" panose="020B0604020202020204" pitchFamily="34" charset="0"/>
        <a:buChar char="•"/>
        <a:defRPr sz="2400" kern="1200">
          <a:solidFill>
            <a:srgbClr val="00267F"/>
          </a:solidFill>
          <a:latin typeface="+mn-lt"/>
          <a:ea typeface="MS PGothic" panose="020B0600070205080204" pitchFamily="34" charset="-128"/>
          <a:cs typeface="+mn-cs"/>
        </a:defRPr>
      </a:lvl1pPr>
      <a:lvl2pPr marL="742950" indent="-285750" algn="l" rtl="0" eaLnBrk="0" fontAlgn="base" hangingPunct="0">
        <a:spcBef>
          <a:spcPct val="0"/>
        </a:spcBef>
        <a:spcAft>
          <a:spcPts val="600"/>
        </a:spcAft>
        <a:buFont typeface="Arial" panose="020B0604020202020204" pitchFamily="34" charset="0"/>
        <a:buChar char="–"/>
        <a:defRPr sz="2000" kern="1200">
          <a:solidFill>
            <a:srgbClr val="00267F"/>
          </a:solidFill>
          <a:latin typeface="+mn-lt"/>
          <a:ea typeface="MS PGothic" panose="020B0600070205080204" pitchFamily="34" charset="-128"/>
          <a:cs typeface="+mn-cs"/>
        </a:defRPr>
      </a:lvl2pPr>
      <a:lvl3pPr marL="1143000" indent="-228600" algn="l" rtl="0" eaLnBrk="0" fontAlgn="base" hangingPunct="0">
        <a:spcBef>
          <a:spcPct val="0"/>
        </a:spcBef>
        <a:spcAft>
          <a:spcPts val="600"/>
        </a:spcAft>
        <a:buFont typeface="Arial" panose="020B0604020202020204" pitchFamily="34" charset="0"/>
        <a:buChar char="•"/>
        <a:defRPr kern="1200">
          <a:solidFill>
            <a:srgbClr val="00267F"/>
          </a:solidFill>
          <a:latin typeface="+mn-lt"/>
          <a:ea typeface="MS PGothic" panose="020B0600070205080204" pitchFamily="34" charset="-128"/>
          <a:cs typeface="+mn-cs"/>
        </a:defRPr>
      </a:lvl3pPr>
      <a:lvl4pPr marL="1600200" indent="-228600" algn="l" rtl="0" eaLnBrk="0" fontAlgn="base" hangingPunct="0">
        <a:spcBef>
          <a:spcPct val="0"/>
        </a:spcBef>
        <a:spcAft>
          <a:spcPts val="600"/>
        </a:spcAft>
        <a:buFont typeface="Arial" panose="020B0604020202020204" pitchFamily="34" charset="0"/>
        <a:buChar char="–"/>
        <a:defRPr sz="1600" kern="1200">
          <a:solidFill>
            <a:srgbClr val="00267F"/>
          </a:solidFill>
          <a:latin typeface="+mn-lt"/>
          <a:ea typeface="MS PGothic" panose="020B0600070205080204" pitchFamily="34" charset="-128"/>
          <a:cs typeface="+mn-cs"/>
        </a:defRPr>
      </a:lvl4pPr>
      <a:lvl5pPr marL="2057400" indent="-228600" algn="l" rtl="0" eaLnBrk="0" fontAlgn="base" hangingPunct="0">
        <a:spcBef>
          <a:spcPct val="0"/>
        </a:spcBef>
        <a:spcAft>
          <a:spcPts val="600"/>
        </a:spcAft>
        <a:buFont typeface="Arial" panose="020B0604020202020204" pitchFamily="34" charset="0"/>
        <a:buChar char="»"/>
        <a:defRPr sz="1400" kern="1200">
          <a:solidFill>
            <a:srgbClr val="00267F"/>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1" name="Rectangle 2"/>
          <p:cNvSpPr>
            <a:spLocks noGrp="1" noChangeArrowheads="1"/>
          </p:cNvSpPr>
          <p:nvPr>
            <p:ph type="body" idx="1"/>
          </p:nvPr>
        </p:nvSpPr>
        <p:spPr bwMode="auto">
          <a:xfrm>
            <a:off x="457200" y="1598613"/>
            <a:ext cx="82296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xmlns:p14="http://schemas.microsoft.com/office/powerpoint/2010/main"/>
  <p:txStyles>
    <p:titleStyle>
      <a:lvl1pPr algn="ctr" rtl="0" eaLnBrk="0" fontAlgn="base" hangingPunct="0">
        <a:spcBef>
          <a:spcPct val="0"/>
        </a:spcBef>
        <a:spcAft>
          <a:spcPct val="0"/>
        </a:spcAft>
        <a:defRPr sz="4400">
          <a:solidFill>
            <a:srgbClr val="0000BE"/>
          </a:solidFill>
          <a:latin typeface="+mj-lt"/>
          <a:ea typeface="+mj-ea"/>
          <a:cs typeface="+mj-cs"/>
          <a:sym typeface="Calibri Bold" charset="0"/>
        </a:defRPr>
      </a:lvl1pPr>
      <a:lvl2pPr algn="ctr" rtl="0" eaLnBrk="0" fontAlgn="base" hangingPunct="0">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2pPr>
      <a:lvl3pPr algn="ctr" rtl="0" eaLnBrk="0" fontAlgn="base" hangingPunct="0">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3pPr>
      <a:lvl4pPr algn="ctr" rtl="0" eaLnBrk="0" fontAlgn="base" hangingPunct="0">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4pPr>
      <a:lvl5pPr algn="ctr" rtl="0" eaLnBrk="0" fontAlgn="base" hangingPunct="0">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5pPr>
      <a:lvl6pPr marL="457200" algn="ctr" rtl="0" fontAlgn="base">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6pPr>
      <a:lvl7pPr marL="914400" algn="ctr" rtl="0" fontAlgn="base">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7pPr>
      <a:lvl8pPr marL="1371600" algn="ctr" rtl="0" fontAlgn="base">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8pPr>
      <a:lvl9pPr marL="1828800" algn="ctr" rtl="0" fontAlgn="base">
        <a:spcBef>
          <a:spcPct val="0"/>
        </a:spcBef>
        <a:spcAft>
          <a:spcPct val="0"/>
        </a:spcAft>
        <a:defRPr sz="4400">
          <a:solidFill>
            <a:srgbClr val="0000BE"/>
          </a:solidFill>
          <a:latin typeface="Calibri Bold" charset="0"/>
          <a:ea typeface="ヒラギノ角ゴ ProN W6" pitchFamily="-112" charset="-128"/>
          <a:cs typeface="ヒラギノ角ゴ ProN W6" pitchFamily="-112" charset="-128"/>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6pPr>
      <a:lvl7pPr marL="29337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7pPr>
      <a:lvl8pPr marL="33909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8pPr>
      <a:lvl9pPr marL="38481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jpg"/><Relationship Id="rId6"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6.xml"/><Relationship Id="rId2"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oleObject" Target="../embeddings/oleObject1.bin"/><Relationship Id="rId6" Type="http://schemas.openxmlformats.org/officeDocument/2006/relationships/package" Target="../embeddings/Microsoft_Word_Document1.docx"/><Relationship Id="rId7"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6.jpg"/><Relationship Id="rId5" Type="http://schemas.openxmlformats.org/officeDocument/2006/relationships/image" Target="../media/image9.jp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jpeg"/><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feMed_Graphic.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08932" y="1"/>
            <a:ext cx="2889598" cy="1552840"/>
          </a:xfrm>
          <a:prstGeom prst="rect">
            <a:avLst/>
          </a:prstGeom>
        </p:spPr>
      </p:pic>
      <p:pic>
        <p:nvPicPr>
          <p:cNvPr id="6"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07160" y="5997762"/>
            <a:ext cx="2151319" cy="73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7" descr="Methodist.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5569" y="6047464"/>
            <a:ext cx="2710045" cy="683205"/>
          </a:xfrm>
          <a:prstGeom prst="rect">
            <a:avLst/>
          </a:prstGeom>
        </p:spPr>
      </p:pic>
      <p:pic>
        <p:nvPicPr>
          <p:cNvPr id="5" name="Picture 4" descr="Byline.jp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0" y="3477476"/>
            <a:ext cx="9186813" cy="1618454"/>
          </a:xfrm>
          <a:prstGeom prst="rect">
            <a:avLst/>
          </a:prstGeom>
        </p:spPr>
      </p:pic>
      <p:sp>
        <p:nvSpPr>
          <p:cNvPr id="9" name="Subtitle 2"/>
          <p:cNvSpPr>
            <a:spLocks noGrp="1"/>
          </p:cNvSpPr>
          <p:nvPr>
            <p:ph type="subTitle" idx="1"/>
          </p:nvPr>
        </p:nvSpPr>
        <p:spPr>
          <a:xfrm>
            <a:off x="242604" y="5225093"/>
            <a:ext cx="8715876" cy="673020"/>
          </a:xfrm>
        </p:spPr>
        <p:txBody>
          <a:bodyPr>
            <a:normAutofit fontScale="40000" lnSpcReduction="20000"/>
          </a:bodyPr>
          <a:lstStyle/>
          <a:p>
            <a:pPr algn="l"/>
            <a:r>
              <a:rPr lang="en-US" sz="4000" dirty="0">
                <a:solidFill>
                  <a:schemeClr val="tx1"/>
                </a:solidFill>
                <a:latin typeface="Arial Narrow"/>
                <a:cs typeface="Arial Narrow"/>
              </a:rPr>
              <a:t>James E. Bailey, MD, MPH, FACP </a:t>
            </a:r>
            <a:r>
              <a:rPr lang="en-US" sz="4000" dirty="0" smtClean="0">
                <a:solidFill>
                  <a:schemeClr val="tx1"/>
                </a:solidFill>
                <a:latin typeface="Arial Narrow"/>
                <a:cs typeface="Arial Narrow"/>
              </a:rPr>
              <a:t>				        				    Michael </a:t>
            </a:r>
            <a:r>
              <a:rPr lang="en-US" sz="4000" dirty="0" err="1" smtClean="0">
                <a:solidFill>
                  <a:schemeClr val="tx1"/>
                </a:solidFill>
                <a:latin typeface="Arial Narrow"/>
                <a:cs typeface="Arial Narrow"/>
              </a:rPr>
              <a:t>Ugwueke</a:t>
            </a:r>
            <a:r>
              <a:rPr lang="en-US" sz="4000" dirty="0" smtClean="0">
                <a:solidFill>
                  <a:schemeClr val="tx1"/>
                </a:solidFill>
                <a:latin typeface="Arial Narrow"/>
                <a:cs typeface="Arial Narrow"/>
              </a:rPr>
              <a:t>, DHA, FACHE  Project </a:t>
            </a:r>
            <a:r>
              <a:rPr lang="en-US" sz="4000" dirty="0">
                <a:solidFill>
                  <a:schemeClr val="tx1"/>
                </a:solidFill>
                <a:latin typeface="Arial Narrow"/>
                <a:cs typeface="Arial Narrow"/>
              </a:rPr>
              <a:t>Director</a:t>
            </a:r>
            <a:r>
              <a:rPr lang="en-US" sz="4000" dirty="0" smtClean="0">
                <a:solidFill>
                  <a:schemeClr val="tx1"/>
                </a:solidFill>
                <a:latin typeface="Arial Narrow"/>
                <a:cs typeface="Arial Narrow"/>
              </a:rPr>
              <a:t>		         	</a:t>
            </a:r>
            <a:r>
              <a:rPr lang="en-US" sz="4000" dirty="0">
                <a:solidFill>
                  <a:schemeClr val="tx1"/>
                </a:solidFill>
                <a:latin typeface="Arial Narrow"/>
                <a:cs typeface="Arial Narrow"/>
              </a:rPr>
              <a:t>	</a:t>
            </a:r>
            <a:r>
              <a:rPr lang="en-US" sz="4000" dirty="0" smtClean="0">
                <a:solidFill>
                  <a:schemeClr val="tx1"/>
                </a:solidFill>
                <a:latin typeface="Arial Narrow"/>
                <a:cs typeface="Arial Narrow"/>
              </a:rPr>
              <a:t>    			                              			     Co-Project Director</a:t>
            </a:r>
            <a:r>
              <a:rPr lang="en-US" sz="4900" dirty="0" smtClean="0">
                <a:solidFill>
                  <a:schemeClr val="tx1"/>
                </a:solidFill>
                <a:latin typeface="Arial Narrow"/>
                <a:cs typeface="Arial Narrow"/>
              </a:rPr>
              <a:t>         </a:t>
            </a:r>
            <a:r>
              <a:rPr lang="en-US" sz="1700" b="1" dirty="0" smtClean="0">
                <a:solidFill>
                  <a:schemeClr val="tx1"/>
                </a:solidFill>
                <a:latin typeface="Arial Narrow"/>
                <a:cs typeface="Arial Narrow"/>
              </a:rPr>
              <a:t>	                   		</a:t>
            </a:r>
            <a:endParaRPr lang="en-US" dirty="0" smtClean="0">
              <a:solidFill>
                <a:schemeClr val="tx1"/>
              </a:solidFill>
              <a:latin typeface="Arial Narrow"/>
              <a:cs typeface="Arial Narrow"/>
            </a:endParaRPr>
          </a:p>
        </p:txBody>
      </p:sp>
      <p:sp>
        <p:nvSpPr>
          <p:cNvPr id="10" name="TextBox 9"/>
          <p:cNvSpPr txBox="1"/>
          <p:nvPr/>
        </p:nvSpPr>
        <p:spPr>
          <a:xfrm>
            <a:off x="2035172" y="5792139"/>
            <a:ext cx="5342819" cy="1015663"/>
          </a:xfrm>
          <a:prstGeom prst="rect">
            <a:avLst/>
          </a:prstGeom>
          <a:noFill/>
        </p:spPr>
        <p:txBody>
          <a:bodyPr wrap="square" rtlCol="0">
            <a:spAutoFit/>
          </a:bodyPr>
          <a:lstStyle/>
          <a:p>
            <a:pPr algn="ctr"/>
            <a:r>
              <a:rPr lang="en-US" sz="1200" i="1" dirty="0">
                <a:latin typeface="Arial Narrow"/>
                <a:cs typeface="Arial Narrow"/>
              </a:rPr>
              <a:t>Supported by Funding Opportunity Number 1C1CMS331067-01-</a:t>
            </a:r>
            <a:r>
              <a:rPr lang="en-US" sz="1200" i="1" dirty="0" smtClean="0">
                <a:latin typeface="Arial Narrow"/>
                <a:cs typeface="Arial Narrow"/>
              </a:rPr>
              <a:t>00</a:t>
            </a:r>
          </a:p>
          <a:p>
            <a:pPr algn="ctr"/>
            <a:r>
              <a:rPr lang="en-US" sz="1200" i="1" dirty="0" smtClean="0">
                <a:latin typeface="Arial Narrow"/>
                <a:cs typeface="Arial Narrow"/>
              </a:rPr>
              <a:t> from </a:t>
            </a:r>
            <a:r>
              <a:rPr lang="en-US" sz="1200" i="1" dirty="0">
                <a:latin typeface="Arial Narrow"/>
                <a:cs typeface="Arial Narrow"/>
              </a:rPr>
              <a:t>Centers </a:t>
            </a:r>
            <a:r>
              <a:rPr lang="en-US" sz="1200" i="1" dirty="0" smtClean="0">
                <a:latin typeface="Arial Narrow"/>
                <a:cs typeface="Arial Narrow"/>
              </a:rPr>
              <a:t>for Medicare </a:t>
            </a:r>
            <a:r>
              <a:rPr lang="en-US" sz="1200" i="1" dirty="0">
                <a:latin typeface="Arial Narrow"/>
                <a:cs typeface="Arial Narrow"/>
              </a:rPr>
              <a:t>and Medicaid Services, </a:t>
            </a:r>
            <a:endParaRPr lang="en-US" sz="1200" i="1" dirty="0" smtClean="0">
              <a:latin typeface="Arial Narrow"/>
              <a:cs typeface="Arial Narrow"/>
            </a:endParaRPr>
          </a:p>
          <a:p>
            <a:pPr algn="ctr"/>
            <a:r>
              <a:rPr lang="en-US" sz="1200" i="1" dirty="0" smtClean="0">
                <a:latin typeface="Arial Narrow"/>
                <a:cs typeface="Arial Narrow"/>
              </a:rPr>
              <a:t>Center </a:t>
            </a:r>
            <a:r>
              <a:rPr lang="en-US" sz="1200" i="1" dirty="0">
                <a:latin typeface="Arial Narrow"/>
                <a:cs typeface="Arial Narrow"/>
              </a:rPr>
              <a:t>for Medicare and Medicaid </a:t>
            </a:r>
            <a:r>
              <a:rPr lang="en-US" sz="1200" i="1" dirty="0" smtClean="0">
                <a:latin typeface="Arial Narrow"/>
                <a:cs typeface="Arial Narrow"/>
              </a:rPr>
              <a:t>Innovation.</a:t>
            </a:r>
            <a:r>
              <a:rPr lang="en-US" sz="1200" i="1" dirty="0">
                <a:latin typeface="Arial Narrow"/>
                <a:ea typeface="Tahoma" pitchFamily="34" charset="0"/>
                <a:cs typeface="Arial Narrow"/>
              </a:rPr>
              <a:t> </a:t>
            </a:r>
            <a:r>
              <a:rPr lang="en-US" sz="1200" i="1" dirty="0" smtClean="0">
                <a:latin typeface="Arial Narrow"/>
                <a:ea typeface="Tahoma" pitchFamily="34" charset="0"/>
                <a:cs typeface="Arial Narrow"/>
              </a:rPr>
              <a:t> </a:t>
            </a:r>
          </a:p>
          <a:p>
            <a:pPr algn="ctr"/>
            <a:r>
              <a:rPr lang="en-US" sz="1200" i="1" dirty="0" smtClean="0">
                <a:latin typeface="Arial Narrow"/>
                <a:ea typeface="Tahoma" pitchFamily="34" charset="0"/>
                <a:cs typeface="Arial Narrow"/>
              </a:rPr>
              <a:t>Contents </a:t>
            </a:r>
            <a:r>
              <a:rPr lang="en-US" sz="1200" i="1" dirty="0">
                <a:latin typeface="Arial Narrow"/>
                <a:ea typeface="Tahoma" pitchFamily="34" charset="0"/>
                <a:cs typeface="Arial Narrow"/>
              </a:rPr>
              <a:t>of this </a:t>
            </a:r>
            <a:r>
              <a:rPr lang="en-US" sz="1200" i="1" dirty="0" smtClean="0">
                <a:latin typeface="Arial Narrow"/>
                <a:ea typeface="Tahoma" pitchFamily="34" charset="0"/>
                <a:cs typeface="Arial Narrow"/>
              </a:rPr>
              <a:t>presentation</a:t>
            </a:r>
          </a:p>
          <a:p>
            <a:pPr algn="ctr"/>
            <a:r>
              <a:rPr lang="en-US" sz="1200" i="1" dirty="0" smtClean="0">
                <a:latin typeface="Arial Narrow"/>
                <a:ea typeface="Tahoma" pitchFamily="34" charset="0"/>
                <a:cs typeface="Arial Narrow"/>
              </a:rPr>
              <a:t> </a:t>
            </a:r>
            <a:r>
              <a:rPr lang="en-US" sz="1200" i="1" dirty="0">
                <a:latin typeface="Arial Narrow"/>
                <a:ea typeface="Tahoma" pitchFamily="34" charset="0"/>
                <a:cs typeface="Arial Narrow"/>
              </a:rPr>
              <a:t>are solely the responsibility </a:t>
            </a:r>
            <a:r>
              <a:rPr lang="en-US" sz="1200" i="1" dirty="0" smtClean="0">
                <a:latin typeface="Arial Narrow"/>
                <a:ea typeface="Tahoma" pitchFamily="34" charset="0"/>
                <a:cs typeface="Arial Narrow"/>
              </a:rPr>
              <a:t>of </a:t>
            </a:r>
            <a:r>
              <a:rPr lang="en-US" sz="1200" i="1" dirty="0">
                <a:latin typeface="Arial Narrow"/>
                <a:ea typeface="Tahoma" pitchFamily="34" charset="0"/>
                <a:cs typeface="Arial Narrow"/>
              </a:rPr>
              <a:t>the </a:t>
            </a:r>
            <a:r>
              <a:rPr lang="en-US" sz="1200" i="1" dirty="0" smtClean="0">
                <a:latin typeface="Arial Narrow"/>
                <a:ea typeface="Tahoma" pitchFamily="34" charset="0"/>
                <a:cs typeface="Arial Narrow"/>
              </a:rPr>
              <a:t>authors</a:t>
            </a:r>
          </a:p>
        </p:txBody>
      </p:sp>
      <p:sp>
        <p:nvSpPr>
          <p:cNvPr id="11" name="Title 1"/>
          <p:cNvSpPr txBox="1">
            <a:spLocks/>
          </p:cNvSpPr>
          <p:nvPr/>
        </p:nvSpPr>
        <p:spPr>
          <a:xfrm>
            <a:off x="115569" y="1770367"/>
            <a:ext cx="8928275"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smtClean="0"/>
              <a:t>The </a:t>
            </a:r>
            <a:r>
              <a:rPr lang="en-US" sz="4000" b="1" dirty="0" err="1" smtClean="0"/>
              <a:t>SafeMed</a:t>
            </a:r>
            <a:r>
              <a:rPr lang="en-US" sz="4000" b="1" dirty="0" smtClean="0"/>
              <a:t> Care Transitions Model:</a:t>
            </a:r>
          </a:p>
          <a:p>
            <a:r>
              <a:rPr lang="en-US" sz="4000" b="1" dirty="0" smtClean="0"/>
              <a:t>Memphis Experience</a:t>
            </a:r>
            <a:endParaRPr lang="en-US" sz="4000" b="1" dirty="0"/>
          </a:p>
        </p:txBody>
      </p:sp>
    </p:spTree>
    <p:extLst>
      <p:ext uri="{BB962C8B-B14F-4D97-AF65-F5344CB8AC3E}">
        <p14:creationId xmlns:p14="http://schemas.microsoft.com/office/powerpoint/2010/main" val="42197158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Population Served</a:t>
            </a:r>
            <a:endParaRPr lang="en-US"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p:cNvSpPr>
            <a:spLocks noChangeArrowheads="1"/>
          </p:cNvSpPr>
          <p:nvPr/>
        </p:nvSpPr>
        <p:spPr bwMode="auto">
          <a:xfrm>
            <a:off x="327026" y="1831651"/>
            <a:ext cx="1995487" cy="3411636"/>
          </a:xfrm>
          <a:prstGeom prst="rect">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fontAlgn="base">
              <a:spcBef>
                <a:spcPct val="0"/>
              </a:spcBef>
              <a:spcAft>
                <a:spcPct val="0"/>
              </a:spcAft>
              <a:defRPr/>
            </a:pPr>
            <a:endParaRPr lang="en-US">
              <a:solidFill>
                <a:prstClr val="white"/>
              </a:solidFill>
              <a:latin typeface="Arial Narrow"/>
              <a:ea typeface="ＭＳ Ｐゴシック" charset="0"/>
              <a:cs typeface="Arial Narrow"/>
            </a:endParaRPr>
          </a:p>
        </p:txBody>
      </p:sp>
      <p:sp>
        <p:nvSpPr>
          <p:cNvPr id="40" name="Rectangle 39"/>
          <p:cNvSpPr>
            <a:spLocks noChangeArrowheads="1"/>
          </p:cNvSpPr>
          <p:nvPr/>
        </p:nvSpPr>
        <p:spPr bwMode="auto">
          <a:xfrm>
            <a:off x="2484438" y="1831651"/>
            <a:ext cx="1995488" cy="3411636"/>
          </a:xfrm>
          <a:prstGeom prst="rect">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fontAlgn="base">
              <a:spcBef>
                <a:spcPct val="0"/>
              </a:spcBef>
              <a:spcAft>
                <a:spcPct val="0"/>
              </a:spcAft>
              <a:defRPr/>
            </a:pPr>
            <a:endParaRPr lang="en-US">
              <a:solidFill>
                <a:prstClr val="white"/>
              </a:solidFill>
              <a:latin typeface="Arial Narrow"/>
              <a:ea typeface="ＭＳ Ｐゴシック" charset="0"/>
              <a:cs typeface="Arial Narrow"/>
            </a:endParaRPr>
          </a:p>
        </p:txBody>
      </p:sp>
      <p:sp>
        <p:nvSpPr>
          <p:cNvPr id="41" name="Rectangle 40"/>
          <p:cNvSpPr>
            <a:spLocks noChangeArrowheads="1"/>
          </p:cNvSpPr>
          <p:nvPr/>
        </p:nvSpPr>
        <p:spPr bwMode="auto">
          <a:xfrm>
            <a:off x="4640263" y="1831651"/>
            <a:ext cx="1995488" cy="3411636"/>
          </a:xfrm>
          <a:prstGeom prst="rect">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fontAlgn="base">
              <a:spcBef>
                <a:spcPct val="0"/>
              </a:spcBef>
              <a:spcAft>
                <a:spcPct val="0"/>
              </a:spcAft>
              <a:defRPr/>
            </a:pPr>
            <a:endParaRPr lang="en-US">
              <a:solidFill>
                <a:prstClr val="white"/>
              </a:solidFill>
              <a:latin typeface="Arial Narrow"/>
              <a:ea typeface="ＭＳ Ｐゴシック" charset="0"/>
              <a:cs typeface="Arial Narrow"/>
            </a:endParaRPr>
          </a:p>
        </p:txBody>
      </p:sp>
      <p:sp>
        <p:nvSpPr>
          <p:cNvPr id="42" name="Rectangle 41"/>
          <p:cNvSpPr>
            <a:spLocks noChangeArrowheads="1"/>
          </p:cNvSpPr>
          <p:nvPr/>
        </p:nvSpPr>
        <p:spPr bwMode="auto">
          <a:xfrm>
            <a:off x="6788151" y="1831651"/>
            <a:ext cx="1995487" cy="3411636"/>
          </a:xfrm>
          <a:prstGeom prst="rect">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fontAlgn="base">
              <a:spcBef>
                <a:spcPct val="0"/>
              </a:spcBef>
              <a:spcAft>
                <a:spcPct val="0"/>
              </a:spcAft>
              <a:defRPr/>
            </a:pPr>
            <a:endParaRPr lang="en-US">
              <a:solidFill>
                <a:prstClr val="white"/>
              </a:solidFill>
              <a:latin typeface="Arial Narrow"/>
              <a:ea typeface="ＭＳ Ｐゴシック" charset="0"/>
              <a:cs typeface="Arial Narrow"/>
            </a:endParaRPr>
          </a:p>
        </p:txBody>
      </p:sp>
      <p:sp>
        <p:nvSpPr>
          <p:cNvPr id="43" name="TextBox 10"/>
          <p:cNvSpPr txBox="1">
            <a:spLocks noChangeArrowheads="1"/>
          </p:cNvSpPr>
          <p:nvPr/>
        </p:nvSpPr>
        <p:spPr bwMode="auto">
          <a:xfrm>
            <a:off x="493713" y="2039613"/>
            <a:ext cx="1681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base" hangingPunct="1">
              <a:spcBef>
                <a:spcPct val="0"/>
              </a:spcBef>
              <a:spcAft>
                <a:spcPct val="0"/>
              </a:spcAft>
            </a:pPr>
            <a:r>
              <a:rPr lang="en-US" dirty="0" smtClean="0">
                <a:solidFill>
                  <a:prstClr val="black"/>
                </a:solidFill>
                <a:latin typeface="Arial Narrow"/>
                <a:cs typeface="Arial Narrow"/>
              </a:rPr>
              <a:t>2 + Chronic Conditions</a:t>
            </a:r>
          </a:p>
        </p:txBody>
      </p:sp>
      <p:sp>
        <p:nvSpPr>
          <p:cNvPr id="44" name="TextBox 11"/>
          <p:cNvSpPr txBox="1">
            <a:spLocks noChangeArrowheads="1"/>
          </p:cNvSpPr>
          <p:nvPr/>
        </p:nvSpPr>
        <p:spPr bwMode="auto">
          <a:xfrm>
            <a:off x="2641601" y="2049138"/>
            <a:ext cx="1681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base" hangingPunct="1">
              <a:spcBef>
                <a:spcPct val="0"/>
              </a:spcBef>
              <a:spcAft>
                <a:spcPct val="0"/>
              </a:spcAft>
            </a:pPr>
            <a:r>
              <a:rPr lang="en-US" dirty="0" smtClean="0">
                <a:solidFill>
                  <a:prstClr val="black"/>
                </a:solidFill>
                <a:latin typeface="Arial Narrow"/>
                <a:cs typeface="Arial Narrow"/>
              </a:rPr>
              <a:t>High IP Utilization</a:t>
            </a:r>
          </a:p>
        </p:txBody>
      </p:sp>
      <p:sp>
        <p:nvSpPr>
          <p:cNvPr id="45" name="TextBox 12"/>
          <p:cNvSpPr txBox="1">
            <a:spLocks noChangeArrowheads="1"/>
          </p:cNvSpPr>
          <p:nvPr/>
        </p:nvSpPr>
        <p:spPr bwMode="auto">
          <a:xfrm>
            <a:off x="4640263" y="2049138"/>
            <a:ext cx="199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base" hangingPunct="1">
              <a:spcBef>
                <a:spcPct val="0"/>
              </a:spcBef>
              <a:spcAft>
                <a:spcPct val="0"/>
              </a:spcAft>
            </a:pPr>
            <a:r>
              <a:rPr lang="en-US" dirty="0" err="1" smtClean="0">
                <a:solidFill>
                  <a:prstClr val="black"/>
                </a:solidFill>
                <a:latin typeface="Arial Narrow"/>
                <a:cs typeface="Arial Narrow"/>
              </a:rPr>
              <a:t>Polypharmacy</a:t>
            </a:r>
            <a:endParaRPr lang="en-US" dirty="0" smtClean="0">
              <a:solidFill>
                <a:prstClr val="black"/>
              </a:solidFill>
              <a:latin typeface="Arial Narrow"/>
              <a:cs typeface="Arial Narrow"/>
            </a:endParaRPr>
          </a:p>
        </p:txBody>
      </p:sp>
      <p:sp>
        <p:nvSpPr>
          <p:cNvPr id="46" name="TextBox 13"/>
          <p:cNvSpPr txBox="1">
            <a:spLocks noChangeArrowheads="1"/>
          </p:cNvSpPr>
          <p:nvPr/>
        </p:nvSpPr>
        <p:spPr bwMode="auto">
          <a:xfrm>
            <a:off x="6945313" y="2039613"/>
            <a:ext cx="1681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base" hangingPunct="1">
              <a:spcBef>
                <a:spcPct val="0"/>
              </a:spcBef>
              <a:spcAft>
                <a:spcPct val="0"/>
              </a:spcAft>
            </a:pPr>
            <a:r>
              <a:rPr lang="en-US" dirty="0" smtClean="0">
                <a:solidFill>
                  <a:prstClr val="black"/>
                </a:solidFill>
                <a:latin typeface="Arial Narrow"/>
                <a:cs typeface="Arial Narrow"/>
              </a:rPr>
              <a:t>Hot-spot Communities</a:t>
            </a:r>
          </a:p>
        </p:txBody>
      </p:sp>
      <p:cxnSp>
        <p:nvCxnSpPr>
          <p:cNvPr id="47" name="Straight Connector 46"/>
          <p:cNvCxnSpPr>
            <a:cxnSpLocks noChangeShapeType="1"/>
          </p:cNvCxnSpPr>
          <p:nvPr/>
        </p:nvCxnSpPr>
        <p:spPr bwMode="auto">
          <a:xfrm>
            <a:off x="212726" y="2769863"/>
            <a:ext cx="8707437"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TextBox 18"/>
          <p:cNvSpPr txBox="1">
            <a:spLocks noChangeArrowheads="1"/>
          </p:cNvSpPr>
          <p:nvPr/>
        </p:nvSpPr>
        <p:spPr bwMode="auto">
          <a:xfrm>
            <a:off x="255588" y="2934963"/>
            <a:ext cx="213201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Hypertension</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Diabetes</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Heart Failure</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Coronary Artery Disease</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Chronic </a:t>
            </a:r>
            <a:r>
              <a:rPr lang="en-US" dirty="0">
                <a:solidFill>
                  <a:prstClr val="black"/>
                </a:solidFill>
                <a:latin typeface="Arial Narrow"/>
                <a:cs typeface="Arial Narrow"/>
              </a:rPr>
              <a:t>Lung Disease (COPD, Asthma)</a:t>
            </a:r>
          </a:p>
          <a:p>
            <a:pPr eaLnBrk="1" fontAlgn="base" hangingPunct="1">
              <a:spcBef>
                <a:spcPct val="0"/>
              </a:spcBef>
              <a:spcAft>
                <a:spcPct val="0"/>
              </a:spcAft>
              <a:buFont typeface="Arial" charset="0"/>
              <a:buChar char="•"/>
            </a:pPr>
            <a:endParaRPr lang="en-US" dirty="0" smtClean="0">
              <a:solidFill>
                <a:prstClr val="black"/>
              </a:solidFill>
              <a:latin typeface="Arial Narrow"/>
              <a:cs typeface="Arial Narrow"/>
            </a:endParaRPr>
          </a:p>
        </p:txBody>
      </p:sp>
      <p:sp>
        <p:nvSpPr>
          <p:cNvPr id="49" name="TextBox 19"/>
          <p:cNvSpPr txBox="1">
            <a:spLocks noChangeArrowheads="1"/>
          </p:cNvSpPr>
          <p:nvPr/>
        </p:nvSpPr>
        <p:spPr bwMode="auto">
          <a:xfrm>
            <a:off x="2416176" y="2934963"/>
            <a:ext cx="213201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indent="0" eaLnBrk="1" fontAlgn="base" hangingPunct="1">
              <a:spcBef>
                <a:spcPct val="0"/>
              </a:spcBef>
              <a:spcAft>
                <a:spcPct val="0"/>
              </a:spcAft>
            </a:pPr>
            <a:r>
              <a:rPr lang="en-US" dirty="0" smtClean="0">
                <a:solidFill>
                  <a:prstClr val="black"/>
                </a:solidFill>
                <a:latin typeface="Arial Narrow"/>
                <a:cs typeface="Arial Narrow"/>
              </a:rPr>
              <a:t>In prior 6 months:</a:t>
            </a:r>
          </a:p>
          <a:p>
            <a:pPr marL="0" indent="0" eaLnBrk="1" fontAlgn="base" hangingPunct="1">
              <a:spcBef>
                <a:spcPct val="0"/>
              </a:spcBef>
              <a:spcAft>
                <a:spcPct val="0"/>
              </a:spcAft>
            </a:pPr>
            <a:endParaRPr lang="en-US" sz="800" dirty="0" smtClean="0">
              <a:solidFill>
                <a:prstClr val="black"/>
              </a:solidFill>
              <a:latin typeface="Arial Narrow"/>
              <a:cs typeface="Arial Narrow"/>
            </a:endParaRP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3+ inpatient visits, OR</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2+ inpatient visits and 2+ ED visits</a:t>
            </a:r>
          </a:p>
        </p:txBody>
      </p:sp>
      <p:sp>
        <p:nvSpPr>
          <p:cNvPr id="50" name="TextBox 20"/>
          <p:cNvSpPr txBox="1">
            <a:spLocks noChangeArrowheads="1"/>
          </p:cNvSpPr>
          <p:nvPr/>
        </p:nvSpPr>
        <p:spPr bwMode="auto">
          <a:xfrm>
            <a:off x="4573588" y="2934963"/>
            <a:ext cx="21304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6 or more medications, OR</a:t>
            </a:r>
          </a:p>
          <a:p>
            <a:pPr eaLnBrk="1" fontAlgn="base" hangingPunct="1">
              <a:spcBef>
                <a:spcPct val="0"/>
              </a:spcBef>
              <a:spcAft>
                <a:spcPct val="0"/>
              </a:spcAft>
              <a:buFont typeface="Arial" charset="0"/>
              <a:buChar char="•"/>
            </a:pPr>
            <a:r>
              <a:rPr lang="en-US" dirty="0">
                <a:solidFill>
                  <a:prstClr val="black"/>
                </a:solidFill>
                <a:latin typeface="Arial Narrow"/>
                <a:cs typeface="Arial Narrow"/>
              </a:rPr>
              <a:t>P</a:t>
            </a:r>
            <a:r>
              <a:rPr lang="en-US" dirty="0" smtClean="0">
                <a:solidFill>
                  <a:prstClr val="black"/>
                </a:solidFill>
                <a:latin typeface="Arial Narrow"/>
                <a:cs typeface="Arial Narrow"/>
              </a:rPr>
              <a:t>resence </a:t>
            </a:r>
            <a:r>
              <a:rPr lang="en-US" dirty="0">
                <a:solidFill>
                  <a:prstClr val="black"/>
                </a:solidFill>
                <a:latin typeface="Arial Narrow"/>
                <a:cs typeface="Arial Narrow"/>
              </a:rPr>
              <a:t>of a high-risk </a:t>
            </a:r>
            <a:r>
              <a:rPr lang="en-US" dirty="0" smtClean="0">
                <a:solidFill>
                  <a:prstClr val="black"/>
                </a:solidFill>
                <a:latin typeface="Arial Narrow"/>
                <a:cs typeface="Arial Narrow"/>
              </a:rPr>
              <a:t>(Beers list) medication</a:t>
            </a:r>
          </a:p>
        </p:txBody>
      </p:sp>
      <p:sp>
        <p:nvSpPr>
          <p:cNvPr id="51" name="TextBox 21"/>
          <p:cNvSpPr txBox="1">
            <a:spLocks noChangeArrowheads="1"/>
          </p:cNvSpPr>
          <p:nvPr/>
        </p:nvSpPr>
        <p:spPr bwMode="auto">
          <a:xfrm>
            <a:off x="6788151" y="2917501"/>
            <a:ext cx="213201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Bartlett</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Raleigh</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Millington</a:t>
            </a:r>
          </a:p>
          <a:p>
            <a:pPr eaLnBrk="1" fontAlgn="base" hangingPunct="1">
              <a:spcBef>
                <a:spcPct val="0"/>
              </a:spcBef>
              <a:spcAft>
                <a:spcPct val="0"/>
              </a:spcAft>
              <a:buFont typeface="Arial" charset="0"/>
              <a:buChar char="•"/>
            </a:pPr>
            <a:r>
              <a:rPr lang="en-US" dirty="0" smtClean="0">
                <a:solidFill>
                  <a:prstClr val="black"/>
                </a:solidFill>
                <a:latin typeface="Arial Narrow"/>
                <a:cs typeface="Arial Narrow"/>
              </a:rPr>
              <a:t>Whitehaven</a:t>
            </a:r>
          </a:p>
          <a:p>
            <a:pPr eaLnBrk="1" fontAlgn="base" hangingPunct="1">
              <a:spcBef>
                <a:spcPct val="0"/>
              </a:spcBef>
              <a:spcAft>
                <a:spcPct val="0"/>
              </a:spcAft>
              <a:buFont typeface="Arial" charset="0"/>
              <a:buChar char="•"/>
            </a:pPr>
            <a:r>
              <a:rPr lang="en-US" dirty="0" err="1" smtClean="0">
                <a:solidFill>
                  <a:prstClr val="black"/>
                </a:solidFill>
                <a:latin typeface="Arial Narrow"/>
                <a:cs typeface="Arial Narrow"/>
              </a:rPr>
              <a:t>Frayser</a:t>
            </a:r>
            <a:endParaRPr lang="en-US" dirty="0" smtClean="0">
              <a:solidFill>
                <a:prstClr val="black"/>
              </a:solidFill>
              <a:latin typeface="Arial Narrow"/>
              <a:cs typeface="Arial Narrow"/>
            </a:endParaRPr>
          </a:p>
          <a:p>
            <a:pPr eaLnBrk="1" fontAlgn="base" hangingPunct="1">
              <a:spcBef>
                <a:spcPct val="0"/>
              </a:spcBef>
              <a:spcAft>
                <a:spcPct val="0"/>
              </a:spcAft>
              <a:buFont typeface="Arial" charset="0"/>
              <a:buChar char="•"/>
            </a:pPr>
            <a:endParaRPr lang="en-US" dirty="0" smtClean="0">
              <a:solidFill>
                <a:prstClr val="black"/>
              </a:solidFill>
              <a:latin typeface="Arial Narrow"/>
              <a:cs typeface="Arial Narrow"/>
            </a:endParaRPr>
          </a:p>
          <a:p>
            <a:pPr eaLnBrk="1" fontAlgn="base" hangingPunct="1">
              <a:spcBef>
                <a:spcPct val="0"/>
              </a:spcBef>
              <a:spcAft>
                <a:spcPct val="0"/>
              </a:spcAft>
              <a:buFont typeface="Arial" charset="0"/>
              <a:buChar char="•"/>
            </a:pPr>
            <a:endParaRPr lang="en-US" dirty="0" smtClean="0">
              <a:solidFill>
                <a:prstClr val="black"/>
              </a:solidFill>
              <a:latin typeface="Arial Narrow"/>
              <a:cs typeface="Arial Narrow"/>
            </a:endParaRPr>
          </a:p>
        </p:txBody>
      </p:sp>
      <p:sp>
        <p:nvSpPr>
          <p:cNvPr id="52" name="TextBox 25"/>
          <p:cNvSpPr txBox="1">
            <a:spLocks noChangeArrowheads="1"/>
          </p:cNvSpPr>
          <p:nvPr/>
        </p:nvSpPr>
        <p:spPr bwMode="auto">
          <a:xfrm>
            <a:off x="277019" y="5255987"/>
            <a:ext cx="859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pPr>
            <a:r>
              <a:rPr lang="en-US" sz="1400" dirty="0" smtClean="0">
                <a:solidFill>
                  <a:prstClr val="black"/>
                </a:solidFill>
                <a:latin typeface="Calibri"/>
              </a:rPr>
              <a:t>Exclusions:  Admissions </a:t>
            </a:r>
            <a:r>
              <a:rPr lang="en-US" sz="1400" dirty="0">
                <a:solidFill>
                  <a:prstClr val="black"/>
                </a:solidFill>
                <a:latin typeface="Calibri"/>
              </a:rPr>
              <a:t>related to cancer, pregnancy, or surgical </a:t>
            </a:r>
            <a:r>
              <a:rPr lang="en-US" sz="1400" dirty="0" smtClean="0">
                <a:solidFill>
                  <a:prstClr val="black"/>
                </a:solidFill>
                <a:latin typeface="Calibri"/>
              </a:rPr>
              <a:t>procedure, </a:t>
            </a:r>
            <a:r>
              <a:rPr lang="en-US" sz="1400" dirty="0">
                <a:solidFill>
                  <a:prstClr val="black"/>
                </a:solidFill>
                <a:latin typeface="Calibri"/>
              </a:rPr>
              <a:t>s</a:t>
            </a:r>
            <a:r>
              <a:rPr lang="en-US" sz="1400" dirty="0" smtClean="0">
                <a:solidFill>
                  <a:prstClr val="black"/>
                </a:solidFill>
                <a:latin typeface="Calibri"/>
              </a:rPr>
              <a:t>evere mental illness or substance abuse, age &lt;18 years, </a:t>
            </a:r>
            <a:r>
              <a:rPr lang="en-US" sz="1400" dirty="0">
                <a:solidFill>
                  <a:prstClr val="black"/>
                </a:solidFill>
                <a:latin typeface="Calibri"/>
              </a:rPr>
              <a:t>l</a:t>
            </a:r>
            <a:r>
              <a:rPr lang="en-US" sz="1400" dirty="0" smtClean="0">
                <a:solidFill>
                  <a:prstClr val="black"/>
                </a:solidFill>
                <a:latin typeface="Calibri"/>
              </a:rPr>
              <a:t>ife </a:t>
            </a:r>
            <a:r>
              <a:rPr lang="en-US" sz="1400" dirty="0">
                <a:solidFill>
                  <a:prstClr val="black"/>
                </a:solidFill>
                <a:latin typeface="Calibri"/>
              </a:rPr>
              <a:t>expectancy </a:t>
            </a:r>
            <a:r>
              <a:rPr lang="en-US" sz="1400" u="sng" dirty="0">
                <a:solidFill>
                  <a:prstClr val="black"/>
                </a:solidFill>
                <a:latin typeface="Calibri"/>
              </a:rPr>
              <a:t>&lt;</a:t>
            </a:r>
            <a:r>
              <a:rPr lang="en-US" sz="1400" dirty="0">
                <a:solidFill>
                  <a:prstClr val="black"/>
                </a:solidFill>
                <a:latin typeface="Calibri"/>
              </a:rPr>
              <a:t> 6 </a:t>
            </a:r>
            <a:r>
              <a:rPr lang="en-US" sz="1400" dirty="0" smtClean="0">
                <a:solidFill>
                  <a:prstClr val="black"/>
                </a:solidFill>
                <a:latin typeface="Calibri"/>
              </a:rPr>
              <a:t>months, discharge to NH, dementia &amp; no caregiver</a:t>
            </a:r>
          </a:p>
        </p:txBody>
      </p:sp>
      <p:sp>
        <p:nvSpPr>
          <p:cNvPr id="53" name="TextBox 52"/>
          <p:cNvSpPr txBox="1"/>
          <p:nvPr/>
        </p:nvSpPr>
        <p:spPr>
          <a:xfrm>
            <a:off x="228332" y="1308431"/>
            <a:ext cx="4832798" cy="523220"/>
          </a:xfrm>
          <a:prstGeom prst="rect">
            <a:avLst/>
          </a:prstGeom>
          <a:noFill/>
        </p:spPr>
        <p:txBody>
          <a:bodyPr wrap="none" rtlCol="0">
            <a:spAutoFit/>
          </a:bodyPr>
          <a:lstStyle/>
          <a:p>
            <a:r>
              <a:rPr lang="en-US" sz="2800" dirty="0" smtClean="0">
                <a:solidFill>
                  <a:prstClr val="black"/>
                </a:solidFill>
                <a:latin typeface="Arial Narrow"/>
                <a:ea typeface="ヒラギノ角ゴ ProN W3"/>
                <a:cs typeface="Arial Narrow"/>
              </a:rPr>
              <a:t>Medicare or Medicaid Patients with: </a:t>
            </a:r>
            <a:endParaRPr lang="en-US" sz="2800" dirty="0">
              <a:solidFill>
                <a:prstClr val="black"/>
              </a:solidFill>
              <a:latin typeface="Arial Narrow"/>
              <a:ea typeface="ヒラギノ角ゴ ProN W3"/>
              <a:cs typeface="Arial Narrow"/>
            </a:endParaRPr>
          </a:p>
        </p:txBody>
      </p:sp>
    </p:spTree>
    <p:extLst>
      <p:ext uri="{BB962C8B-B14F-4D97-AF65-F5344CB8AC3E}">
        <p14:creationId xmlns:p14="http://schemas.microsoft.com/office/powerpoint/2010/main" val="372514540"/>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t>
            </a:r>
            <a:endParaRPr lang="en-US" dirty="0"/>
          </a:p>
        </p:txBody>
      </p:sp>
      <p:pic>
        <p:nvPicPr>
          <p:cNvPr id="4" name="Picture 3" descr="SafeMed_Graphic.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25090" y="0"/>
            <a:ext cx="2950483" cy="1585559"/>
          </a:xfrm>
          <a:prstGeom prst="rect">
            <a:avLst/>
          </a:prstGeom>
        </p:spPr>
      </p:pic>
      <p:sp>
        <p:nvSpPr>
          <p:cNvPr id="8" name="Title 6"/>
          <p:cNvSpPr txBox="1">
            <a:spLocks/>
          </p:cNvSpPr>
          <p:nvPr/>
        </p:nvSpPr>
        <p:spPr>
          <a:xfrm>
            <a:off x="228332" y="386051"/>
            <a:ext cx="3395910" cy="1110702"/>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Arial Narrow"/>
                <a:cs typeface="Arial Narrow"/>
              </a:rPr>
              <a:t>Goals &amp; Key Interventions</a:t>
            </a:r>
            <a:endParaRPr lang="en-US" sz="3600" b="1" dirty="0">
              <a:latin typeface="Arial Narrow"/>
              <a:cs typeface="Arial Narrow"/>
            </a:endParaRPr>
          </a:p>
        </p:txBody>
      </p:sp>
      <p:sp>
        <p:nvSpPr>
          <p:cNvPr id="23" name="TextBox 22"/>
          <p:cNvSpPr txBox="1"/>
          <p:nvPr/>
        </p:nvSpPr>
        <p:spPr>
          <a:xfrm>
            <a:off x="328308" y="1680623"/>
            <a:ext cx="8523592" cy="523220"/>
          </a:xfrm>
          <a:prstGeom prst="rect">
            <a:avLst/>
          </a:prstGeom>
          <a:noFill/>
        </p:spPr>
        <p:txBody>
          <a:bodyPr wrap="square" rtlCol="0">
            <a:spAutoFit/>
          </a:bodyPr>
          <a:lstStyle/>
          <a:p>
            <a:r>
              <a:rPr lang="en-US" sz="2800" b="1" dirty="0" smtClean="0">
                <a:latin typeface="Arial Narrow"/>
                <a:cs typeface="Arial Narrow"/>
              </a:rPr>
              <a:t>Aims</a:t>
            </a:r>
            <a:r>
              <a:rPr lang="en-US" sz="2800" dirty="0" smtClean="0">
                <a:latin typeface="Arial Narrow"/>
                <a:cs typeface="Arial Narrow"/>
              </a:rPr>
              <a:t>	</a:t>
            </a:r>
            <a:r>
              <a:rPr lang="en-US" sz="2800" dirty="0">
                <a:latin typeface="Arial Narrow"/>
                <a:cs typeface="Arial Narrow"/>
              </a:rPr>
              <a:t> </a:t>
            </a:r>
            <a:r>
              <a:rPr lang="en-US" sz="2800" dirty="0" smtClean="0">
                <a:latin typeface="Arial Narrow"/>
                <a:cs typeface="Arial Narrow"/>
              </a:rPr>
              <a:t>				</a:t>
            </a:r>
            <a:r>
              <a:rPr lang="en-US" sz="2800" b="1" dirty="0" smtClean="0">
                <a:latin typeface="Arial Narrow"/>
                <a:cs typeface="Arial Narrow"/>
              </a:rPr>
              <a:t>1° Drivers	</a:t>
            </a:r>
            <a:r>
              <a:rPr lang="en-US" sz="2800" dirty="0" smtClean="0">
                <a:latin typeface="Arial Narrow"/>
                <a:cs typeface="Arial Narrow"/>
              </a:rPr>
              <a:t>			</a:t>
            </a:r>
            <a:r>
              <a:rPr lang="en-US" sz="2800" b="1" dirty="0" smtClean="0">
                <a:latin typeface="Arial Narrow"/>
                <a:cs typeface="Arial Narrow"/>
              </a:rPr>
              <a:t>2° Drivers</a:t>
            </a:r>
            <a:endParaRPr lang="en-US" sz="2800" b="1" dirty="0">
              <a:latin typeface="Arial Narrow"/>
              <a:cs typeface="Arial Narrow"/>
            </a:endParaRPr>
          </a:p>
        </p:txBody>
      </p:sp>
      <p:graphicFrame>
        <p:nvGraphicFramePr>
          <p:cNvPr id="24" name="Content Placeholder 2"/>
          <p:cNvGraphicFramePr>
            <a:graphicFrameLocks noGrp="1"/>
          </p:cNvGraphicFramePr>
          <p:nvPr>
            <p:ph idx="1"/>
            <p:extLst>
              <p:ext uri="{D42A27DB-BD31-4B8C-83A1-F6EECF244321}">
                <p14:modId xmlns:p14="http://schemas.microsoft.com/office/powerpoint/2010/main" val="3181328906"/>
              </p:ext>
            </p:extLst>
          </p:nvPr>
        </p:nvGraphicFramePr>
        <p:xfrm>
          <a:off x="2807888" y="2203843"/>
          <a:ext cx="6044012" cy="4319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p:cNvSpPr txBox="1"/>
          <p:nvPr/>
        </p:nvSpPr>
        <p:spPr>
          <a:xfrm>
            <a:off x="328308" y="2272962"/>
            <a:ext cx="2203112" cy="4278094"/>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dirty="0" smtClean="0">
                <a:latin typeface="Arial Narrow"/>
                <a:cs typeface="Arial Narrow"/>
              </a:rPr>
              <a:t>20</a:t>
            </a:r>
            <a:r>
              <a:rPr lang="en-US" sz="1600" dirty="0">
                <a:latin typeface="Arial Narrow"/>
                <a:cs typeface="Arial Narrow"/>
              </a:rPr>
              <a:t>% </a:t>
            </a:r>
            <a:r>
              <a:rPr lang="en-US" sz="1600" dirty="0" smtClean="0">
                <a:latin typeface="Arial Narrow"/>
                <a:cs typeface="Arial Narrow"/>
              </a:rPr>
              <a:t>decrease </a:t>
            </a:r>
            <a:r>
              <a:rPr lang="en-US" sz="1600" dirty="0">
                <a:latin typeface="Arial Narrow"/>
                <a:cs typeface="Arial Narrow"/>
              </a:rPr>
              <a:t>in repeat hospitalizations </a:t>
            </a:r>
            <a:endParaRPr lang="en-US" sz="1600" dirty="0" smtClean="0">
              <a:latin typeface="Arial Narrow"/>
              <a:cs typeface="Arial Narrow"/>
            </a:endParaRPr>
          </a:p>
          <a:p>
            <a:endParaRPr lang="en-US" sz="1600" dirty="0">
              <a:latin typeface="Arial Narrow"/>
              <a:cs typeface="Arial Narrow"/>
            </a:endParaRPr>
          </a:p>
          <a:p>
            <a:r>
              <a:rPr lang="en-US" sz="1600" dirty="0" smtClean="0">
                <a:latin typeface="Arial Narrow"/>
                <a:cs typeface="Arial Narrow"/>
              </a:rPr>
              <a:t>$3M cost savings</a:t>
            </a:r>
          </a:p>
          <a:p>
            <a:endParaRPr lang="en-US" sz="1600" dirty="0">
              <a:latin typeface="Arial Narrow"/>
              <a:cs typeface="Arial Narrow"/>
            </a:endParaRPr>
          </a:p>
          <a:p>
            <a:r>
              <a:rPr lang="en-US" sz="1600" dirty="0">
                <a:latin typeface="Arial Narrow"/>
                <a:cs typeface="Arial Narrow"/>
              </a:rPr>
              <a:t>Within 9 months of program participation</a:t>
            </a:r>
            <a:r>
              <a:rPr lang="en-US" sz="1600" dirty="0" smtClean="0">
                <a:latin typeface="Arial Narrow"/>
                <a:cs typeface="Arial Narrow"/>
              </a:rPr>
              <a:t>:</a:t>
            </a:r>
          </a:p>
          <a:p>
            <a:endParaRPr lang="en-US" sz="1600" dirty="0">
              <a:latin typeface="Arial Narrow"/>
              <a:cs typeface="Arial Narrow"/>
            </a:endParaRPr>
          </a:p>
          <a:p>
            <a:pPr marL="100584" indent="-100584">
              <a:buFont typeface="Arial"/>
              <a:buChar char="•"/>
            </a:pPr>
            <a:r>
              <a:rPr lang="en-US" sz="1600" dirty="0">
                <a:latin typeface="Arial Narrow"/>
                <a:cs typeface="Arial Narrow"/>
              </a:rPr>
              <a:t>60</a:t>
            </a:r>
            <a:r>
              <a:rPr lang="en-US" sz="1600" dirty="0" smtClean="0">
                <a:latin typeface="Arial Narrow"/>
                <a:cs typeface="Arial Narrow"/>
              </a:rPr>
              <a:t>% have improved </a:t>
            </a:r>
            <a:r>
              <a:rPr lang="en-US" sz="1600" dirty="0">
                <a:latin typeface="Arial Narrow"/>
                <a:cs typeface="Arial Narrow"/>
              </a:rPr>
              <a:t>medication </a:t>
            </a:r>
            <a:r>
              <a:rPr lang="en-US" sz="1600" dirty="0" smtClean="0">
                <a:latin typeface="Arial Narrow"/>
                <a:cs typeface="Arial Narrow"/>
              </a:rPr>
              <a:t>adherence</a:t>
            </a:r>
          </a:p>
          <a:p>
            <a:pPr marL="100584" indent="-100584">
              <a:buFont typeface="Arial"/>
              <a:buChar char="•"/>
            </a:pPr>
            <a:endParaRPr lang="en-US" sz="1600" dirty="0" smtClean="0">
              <a:latin typeface="Arial Narrow"/>
              <a:cs typeface="Arial Narrow"/>
            </a:endParaRPr>
          </a:p>
          <a:p>
            <a:pPr marL="100584" indent="-100584">
              <a:buFont typeface="Arial"/>
              <a:buChar char="•"/>
            </a:pPr>
            <a:r>
              <a:rPr lang="en-US" sz="1600" dirty="0" smtClean="0">
                <a:latin typeface="Arial Narrow"/>
                <a:cs typeface="Arial Narrow"/>
              </a:rPr>
              <a:t>60</a:t>
            </a:r>
            <a:r>
              <a:rPr lang="en-US" sz="1600" dirty="0">
                <a:latin typeface="Arial Narrow"/>
                <a:cs typeface="Arial Narrow"/>
              </a:rPr>
              <a:t>% </a:t>
            </a:r>
            <a:r>
              <a:rPr lang="en-US" sz="1600" dirty="0" smtClean="0">
                <a:latin typeface="Arial Narrow"/>
                <a:cs typeface="Arial Narrow"/>
              </a:rPr>
              <a:t>have fewer exacerbations of chronic conditions</a:t>
            </a:r>
          </a:p>
          <a:p>
            <a:pPr marL="100584" indent="-100584">
              <a:buFont typeface="Arial"/>
              <a:buChar char="•"/>
            </a:pPr>
            <a:endParaRPr lang="en-US" sz="1600" dirty="0" smtClean="0">
              <a:latin typeface="Arial Narrow"/>
              <a:cs typeface="Arial Narrow"/>
            </a:endParaRPr>
          </a:p>
          <a:p>
            <a:pPr marL="100584" indent="-100584">
              <a:buFont typeface="Arial"/>
              <a:buChar char="•"/>
            </a:pPr>
            <a:r>
              <a:rPr lang="en-US" sz="1600" dirty="0" smtClean="0">
                <a:latin typeface="Arial Narrow"/>
                <a:cs typeface="Arial Narrow"/>
              </a:rPr>
              <a:t>80</a:t>
            </a:r>
            <a:r>
              <a:rPr lang="en-US" sz="1600" dirty="0">
                <a:latin typeface="Arial Narrow"/>
                <a:cs typeface="Arial Narrow"/>
              </a:rPr>
              <a:t>% </a:t>
            </a:r>
            <a:r>
              <a:rPr lang="en-US" sz="1600" dirty="0" smtClean="0">
                <a:latin typeface="Arial Narrow"/>
                <a:cs typeface="Arial Narrow"/>
              </a:rPr>
              <a:t>report </a:t>
            </a:r>
            <a:r>
              <a:rPr lang="en-US" sz="1600" dirty="0">
                <a:latin typeface="Arial Narrow"/>
                <a:cs typeface="Arial Narrow"/>
              </a:rPr>
              <a:t>improved experience of </a:t>
            </a:r>
            <a:r>
              <a:rPr lang="en-US" sz="1600" dirty="0" smtClean="0">
                <a:latin typeface="Arial Narrow"/>
                <a:cs typeface="Arial Narrow"/>
              </a:rPr>
              <a:t>care</a:t>
            </a:r>
            <a:endParaRPr lang="en-US" sz="1600" dirty="0">
              <a:latin typeface="Arial Narrow"/>
              <a:cs typeface="Arial Narrow"/>
            </a:endParaRPr>
          </a:p>
        </p:txBody>
      </p:sp>
    </p:spTree>
    <p:extLst>
      <p:ext uri="{BB962C8B-B14F-4D97-AF65-F5344CB8AC3E}">
        <p14:creationId xmlns:p14="http://schemas.microsoft.com/office/powerpoint/2010/main" val="8841086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W Memphis HPSA v2.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 y="934601"/>
            <a:ext cx="9144000" cy="5917049"/>
          </a:xfrm>
          <a:prstGeom prst="rect">
            <a:avLst/>
          </a:prstGeom>
        </p:spPr>
      </p:pic>
      <p:sp>
        <p:nvSpPr>
          <p:cNvPr id="5" name="TextBox 4"/>
          <p:cNvSpPr txBox="1"/>
          <p:nvPr/>
        </p:nvSpPr>
        <p:spPr>
          <a:xfrm>
            <a:off x="6300065" y="2414307"/>
            <a:ext cx="403260" cy="400110"/>
          </a:xfrm>
          <a:prstGeom prst="rect">
            <a:avLst/>
          </a:prstGeom>
          <a:noFill/>
        </p:spPr>
        <p:txBody>
          <a:bodyPr wrap="square" rtlCol="0">
            <a:spAutoFit/>
          </a:bodyPr>
          <a:lstStyle/>
          <a:p>
            <a:r>
              <a:rPr lang="en-US" sz="2000" dirty="0" smtClean="0">
                <a:solidFill>
                  <a:srgbClr val="FF0000"/>
                </a:solidFill>
                <a:latin typeface="Zapf Dingbats"/>
                <a:ea typeface="Zapf Dingbats"/>
                <a:cs typeface="Zapf Dingbats"/>
              </a:rPr>
              <a:t>★</a:t>
            </a:r>
            <a:endParaRPr lang="en-US" sz="2000" dirty="0">
              <a:solidFill>
                <a:srgbClr val="FF0000"/>
              </a:solidFill>
              <a:latin typeface="Calibri"/>
              <a:ea typeface="MS PGothic" panose="020B0600070205080204" pitchFamily="34" charset="-128"/>
            </a:endParaRPr>
          </a:p>
        </p:txBody>
      </p:sp>
      <p:sp>
        <p:nvSpPr>
          <p:cNvPr id="6" name="TextBox 5"/>
          <p:cNvSpPr txBox="1"/>
          <p:nvPr/>
        </p:nvSpPr>
        <p:spPr>
          <a:xfrm>
            <a:off x="5934169" y="2432756"/>
            <a:ext cx="575698" cy="400110"/>
          </a:xfrm>
          <a:prstGeom prst="rect">
            <a:avLst/>
          </a:prstGeom>
          <a:noFill/>
        </p:spPr>
        <p:txBody>
          <a:bodyPr wrap="square" rtlCol="0">
            <a:spAutoFit/>
          </a:bodyPr>
          <a:lstStyle/>
          <a:p>
            <a:r>
              <a:rPr lang="en-US" sz="2000" b="1" dirty="0">
                <a:solidFill>
                  <a:prstClr val="black"/>
                </a:solidFill>
                <a:latin typeface="Calibri"/>
                <a:ea typeface="MS PGothic" panose="020B0600070205080204" pitchFamily="34" charset="-128"/>
              </a:rPr>
              <a:t>H</a:t>
            </a:r>
            <a:r>
              <a:rPr lang="en-US" sz="2000" b="1" dirty="0" smtClean="0">
                <a:solidFill>
                  <a:prstClr val="black"/>
                </a:solidFill>
                <a:latin typeface="Calibri"/>
                <a:ea typeface="MS PGothic" panose="020B0600070205080204" pitchFamily="34" charset="-128"/>
              </a:rPr>
              <a:t>2</a:t>
            </a:r>
            <a:endParaRPr lang="en-US" sz="2000" b="1" dirty="0">
              <a:solidFill>
                <a:prstClr val="black"/>
              </a:solidFill>
              <a:latin typeface="Calibri"/>
              <a:ea typeface="MS PGothic" panose="020B0600070205080204" pitchFamily="34" charset="-128"/>
            </a:endParaRPr>
          </a:p>
        </p:txBody>
      </p:sp>
      <p:sp>
        <p:nvSpPr>
          <p:cNvPr id="7" name="TextBox 6"/>
          <p:cNvSpPr txBox="1"/>
          <p:nvPr/>
        </p:nvSpPr>
        <p:spPr>
          <a:xfrm>
            <a:off x="4092340" y="5585501"/>
            <a:ext cx="575698" cy="400110"/>
          </a:xfrm>
          <a:prstGeom prst="rect">
            <a:avLst/>
          </a:prstGeom>
          <a:noFill/>
        </p:spPr>
        <p:txBody>
          <a:bodyPr wrap="square" rtlCol="0">
            <a:spAutoFit/>
          </a:bodyPr>
          <a:lstStyle/>
          <a:p>
            <a:r>
              <a:rPr lang="en-US" sz="2000" b="1" dirty="0" smtClean="0">
                <a:solidFill>
                  <a:prstClr val="black"/>
                </a:solidFill>
                <a:latin typeface="Calibri"/>
                <a:ea typeface="MS PGothic" panose="020B0600070205080204" pitchFamily="34" charset="-128"/>
              </a:rPr>
              <a:t>H</a:t>
            </a:r>
            <a:r>
              <a:rPr lang="en-US" sz="2000" b="1" dirty="0">
                <a:solidFill>
                  <a:prstClr val="black"/>
                </a:solidFill>
                <a:latin typeface="Calibri"/>
                <a:ea typeface="MS PGothic" panose="020B0600070205080204" pitchFamily="34" charset="-128"/>
              </a:rPr>
              <a:t>1</a:t>
            </a:r>
          </a:p>
        </p:txBody>
      </p:sp>
      <p:sp>
        <p:nvSpPr>
          <p:cNvPr id="8" name="TextBox 7"/>
          <p:cNvSpPr txBox="1"/>
          <p:nvPr/>
        </p:nvSpPr>
        <p:spPr>
          <a:xfrm>
            <a:off x="4410611" y="3630332"/>
            <a:ext cx="403260" cy="400110"/>
          </a:xfrm>
          <a:prstGeom prst="rect">
            <a:avLst/>
          </a:prstGeom>
          <a:noFill/>
        </p:spPr>
        <p:txBody>
          <a:bodyPr wrap="square" rtlCol="0">
            <a:spAutoFit/>
          </a:bodyPr>
          <a:lstStyle/>
          <a:p>
            <a:r>
              <a:rPr lang="en-US" sz="2000" dirty="0" smtClean="0">
                <a:solidFill>
                  <a:srgbClr val="FF0000"/>
                </a:solidFill>
                <a:latin typeface="Zapf Dingbats"/>
                <a:ea typeface="Zapf Dingbats"/>
                <a:cs typeface="Zapf Dingbats"/>
              </a:rPr>
              <a:t>★</a:t>
            </a:r>
            <a:endParaRPr lang="en-US" sz="2000" dirty="0">
              <a:solidFill>
                <a:srgbClr val="FF0000"/>
              </a:solidFill>
              <a:latin typeface="Calibri"/>
              <a:ea typeface="MS PGothic" panose="020B0600070205080204" pitchFamily="34" charset="-128"/>
            </a:endParaRPr>
          </a:p>
        </p:txBody>
      </p:sp>
      <p:sp>
        <p:nvSpPr>
          <p:cNvPr id="9" name="TextBox 8"/>
          <p:cNvSpPr txBox="1"/>
          <p:nvPr/>
        </p:nvSpPr>
        <p:spPr>
          <a:xfrm>
            <a:off x="4092340" y="3648781"/>
            <a:ext cx="575698" cy="400110"/>
          </a:xfrm>
          <a:prstGeom prst="rect">
            <a:avLst/>
          </a:prstGeom>
          <a:noFill/>
        </p:spPr>
        <p:txBody>
          <a:bodyPr wrap="square" rtlCol="0">
            <a:spAutoFit/>
          </a:bodyPr>
          <a:lstStyle/>
          <a:p>
            <a:r>
              <a:rPr lang="en-US" sz="2000" b="1" dirty="0" smtClean="0">
                <a:solidFill>
                  <a:prstClr val="black"/>
                </a:solidFill>
                <a:latin typeface="Calibri"/>
                <a:ea typeface="MS PGothic" panose="020B0600070205080204" pitchFamily="34" charset="-128"/>
              </a:rPr>
              <a:t>H</a:t>
            </a:r>
            <a:r>
              <a:rPr lang="en-US" sz="2000" b="1" dirty="0">
                <a:solidFill>
                  <a:prstClr val="black"/>
                </a:solidFill>
                <a:latin typeface="Calibri"/>
                <a:ea typeface="MS PGothic" panose="020B0600070205080204" pitchFamily="34" charset="-128"/>
              </a:rPr>
              <a:t>3</a:t>
            </a:r>
          </a:p>
        </p:txBody>
      </p:sp>
      <p:pic>
        <p:nvPicPr>
          <p:cNvPr id="10" name="Picture 9" descr="SafeMed_Graphic.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25591" y="74467"/>
            <a:ext cx="1659660" cy="891884"/>
          </a:xfrm>
          <a:prstGeom prst="rect">
            <a:avLst/>
          </a:prstGeom>
        </p:spPr>
      </p:pic>
      <p:sp>
        <p:nvSpPr>
          <p:cNvPr id="11" name="TextBox 10"/>
          <p:cNvSpPr txBox="1"/>
          <p:nvPr/>
        </p:nvSpPr>
        <p:spPr>
          <a:xfrm>
            <a:off x="185708" y="42975"/>
            <a:ext cx="7068437" cy="892552"/>
          </a:xfrm>
          <a:prstGeom prst="rect">
            <a:avLst/>
          </a:prstGeom>
          <a:noFill/>
        </p:spPr>
        <p:txBody>
          <a:bodyPr wrap="none" rtlCol="0">
            <a:spAutoFit/>
          </a:bodyPr>
          <a:lstStyle/>
          <a:p>
            <a:r>
              <a:rPr lang="en-US" sz="3200" b="1" dirty="0" smtClean="0">
                <a:solidFill>
                  <a:prstClr val="black"/>
                </a:solidFill>
                <a:latin typeface="Arial Narrow"/>
                <a:ea typeface="MS PGothic" panose="020B0600070205080204" pitchFamily="34" charset="-128"/>
                <a:cs typeface="Arial Narrow"/>
              </a:rPr>
              <a:t>Participating Hospitals:  </a:t>
            </a:r>
          </a:p>
          <a:p>
            <a:r>
              <a:rPr lang="en-US" sz="2000" b="1" dirty="0" smtClean="0">
                <a:solidFill>
                  <a:prstClr val="black"/>
                </a:solidFill>
                <a:latin typeface="Arial Narrow"/>
                <a:ea typeface="MS PGothic" panose="020B0600070205080204" pitchFamily="34" charset="-128"/>
                <a:cs typeface="Arial Narrow"/>
              </a:rPr>
              <a:t>Serving Readmission Hotspot/Medically Underserved Communities</a:t>
            </a:r>
            <a:endParaRPr lang="en-US" sz="2000" b="1" dirty="0">
              <a:solidFill>
                <a:prstClr val="black"/>
              </a:solidFill>
              <a:latin typeface="Arial Narrow"/>
              <a:ea typeface="MS PGothic" panose="020B0600070205080204" pitchFamily="34" charset="-128"/>
              <a:cs typeface="Arial Narrow"/>
            </a:endParaRPr>
          </a:p>
        </p:txBody>
      </p:sp>
    </p:spTree>
    <p:extLst>
      <p:ext uri="{BB962C8B-B14F-4D97-AF65-F5344CB8AC3E}">
        <p14:creationId xmlns:p14="http://schemas.microsoft.com/office/powerpoint/2010/main" val="946801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Interdisciplinary Team</a:t>
            </a:r>
            <a:endParaRPr lang="en-US"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 name="Content Placeholder 2"/>
          <p:cNvGraphicFramePr>
            <a:graphicFrameLocks noGrp="1"/>
          </p:cNvGraphicFramePr>
          <p:nvPr>
            <p:ph idx="1"/>
            <p:extLst>
              <p:ext uri="{D42A27DB-BD31-4B8C-83A1-F6EECF244321}">
                <p14:modId xmlns:p14="http://schemas.microsoft.com/office/powerpoint/2010/main" val="1380672988"/>
              </p:ext>
            </p:extLst>
          </p:nvPr>
        </p:nvGraphicFramePr>
        <p:xfrm>
          <a:off x="228333" y="1269215"/>
          <a:ext cx="8699324" cy="4675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7882073"/>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accent2"/>
                </a:solidFill>
              </a:rPr>
              <a:t>Key Inpatient Interventions</a:t>
            </a:r>
            <a:endParaRPr lang="en-US" sz="3600"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Content Placeholder 2"/>
          <p:cNvSpPr>
            <a:spLocks noGrp="1"/>
          </p:cNvSpPr>
          <p:nvPr>
            <p:ph idx="1"/>
          </p:nvPr>
        </p:nvSpPr>
        <p:spPr>
          <a:xfrm>
            <a:off x="228331" y="1448308"/>
            <a:ext cx="8730147" cy="4303059"/>
          </a:xfrm>
        </p:spPr>
        <p:txBody>
          <a:bodyPr>
            <a:noAutofit/>
          </a:bodyPr>
          <a:lstStyle/>
          <a:p>
            <a:r>
              <a:rPr lang="en-US" sz="2000" b="1" dirty="0" smtClean="0">
                <a:solidFill>
                  <a:srgbClr val="000090"/>
                </a:solidFill>
              </a:rPr>
              <a:t>NP</a:t>
            </a:r>
            <a:r>
              <a:rPr lang="en-US" sz="2000" b="1" dirty="0">
                <a:solidFill>
                  <a:srgbClr val="000090"/>
                </a:solidFill>
              </a:rPr>
              <a:t>/RN</a:t>
            </a:r>
            <a:r>
              <a:rPr lang="en-US" sz="2000" b="1" dirty="0"/>
              <a:t> </a:t>
            </a:r>
            <a:r>
              <a:rPr lang="en-US" sz="2000" dirty="0" smtClean="0"/>
              <a:t>–Screening, enrollment, provide disease </a:t>
            </a:r>
            <a:r>
              <a:rPr lang="en-US" sz="2000" dirty="0"/>
              <a:t>toolkit and disease state </a:t>
            </a:r>
            <a:r>
              <a:rPr lang="en-US" sz="2000" dirty="0" smtClean="0"/>
              <a:t>education, enhanced </a:t>
            </a:r>
            <a:r>
              <a:rPr lang="en-US" sz="2000" dirty="0"/>
              <a:t>discharge planning </a:t>
            </a:r>
            <a:endParaRPr lang="en-US" sz="2000" dirty="0" smtClean="0"/>
          </a:p>
          <a:p>
            <a:r>
              <a:rPr lang="en-US" sz="2000" b="1" dirty="0" err="1">
                <a:solidFill>
                  <a:srgbClr val="000090"/>
                </a:solidFill>
              </a:rPr>
              <a:t>PharmD</a:t>
            </a:r>
            <a:r>
              <a:rPr lang="en-US" sz="2000" b="1" dirty="0">
                <a:solidFill>
                  <a:srgbClr val="000090"/>
                </a:solidFill>
              </a:rPr>
              <a:t>/</a:t>
            </a:r>
            <a:r>
              <a:rPr lang="en-US" sz="2000" b="1" dirty="0" err="1">
                <a:solidFill>
                  <a:srgbClr val="000090"/>
                </a:solidFill>
              </a:rPr>
              <a:t>CPhT</a:t>
            </a:r>
            <a:r>
              <a:rPr lang="en-US" sz="2000" b="1" dirty="0">
                <a:solidFill>
                  <a:srgbClr val="000090"/>
                </a:solidFill>
              </a:rPr>
              <a:t> </a:t>
            </a:r>
            <a:r>
              <a:rPr lang="en-US" sz="2000" dirty="0" smtClean="0"/>
              <a:t>–</a:t>
            </a:r>
            <a:r>
              <a:rPr lang="en-US" sz="2000" dirty="0"/>
              <a:t>E</a:t>
            </a:r>
            <a:r>
              <a:rPr lang="en-US" sz="2000" dirty="0" smtClean="0"/>
              <a:t>nhanced med history (Comprehensive Medication Review) , patient med education, final medication reconciliation, </a:t>
            </a:r>
            <a:r>
              <a:rPr lang="en-US" sz="2000" dirty="0"/>
              <a:t>enhanced discharge planning </a:t>
            </a:r>
            <a:r>
              <a:rPr lang="en-US" sz="2000" dirty="0" smtClean="0"/>
              <a:t>&amp; med </a:t>
            </a:r>
            <a:r>
              <a:rPr lang="en-US" sz="2000" dirty="0"/>
              <a:t>recommendations to discharging and outpatient </a:t>
            </a:r>
            <a:r>
              <a:rPr lang="en-US" sz="2000" dirty="0" smtClean="0"/>
              <a:t>providers</a:t>
            </a:r>
          </a:p>
          <a:p>
            <a:r>
              <a:rPr lang="en-US" sz="2000" b="1" dirty="0">
                <a:solidFill>
                  <a:srgbClr val="000090"/>
                </a:solidFill>
              </a:rPr>
              <a:t>MSW</a:t>
            </a:r>
            <a:r>
              <a:rPr lang="en-US" sz="2000" dirty="0" smtClean="0"/>
              <a:t> –Assess </a:t>
            </a:r>
            <a:r>
              <a:rPr lang="en-US" sz="2000" dirty="0" smtClean="0">
                <a:cs typeface="Arial Narrow"/>
              </a:rPr>
              <a:t>social needs/underlying causes for readmission </a:t>
            </a:r>
            <a:r>
              <a:rPr lang="en-US" sz="2000" dirty="0">
                <a:cs typeface="Arial Narrow"/>
              </a:rPr>
              <a:t>(e.g. mental health, substance abuse, housing) &amp; </a:t>
            </a:r>
            <a:r>
              <a:rPr lang="en-US" sz="2000" dirty="0" smtClean="0">
                <a:cs typeface="Arial Narrow"/>
              </a:rPr>
              <a:t>engage hospital case management/SW</a:t>
            </a:r>
            <a:endParaRPr lang="en-US" sz="2000" dirty="0" smtClean="0"/>
          </a:p>
          <a:p>
            <a:r>
              <a:rPr lang="en-US" sz="2000" b="1" dirty="0">
                <a:solidFill>
                  <a:srgbClr val="000090"/>
                </a:solidFill>
              </a:rPr>
              <a:t>LPNs/</a:t>
            </a:r>
            <a:r>
              <a:rPr lang="en-US" sz="2000" b="1" dirty="0" err="1">
                <a:solidFill>
                  <a:srgbClr val="000090"/>
                </a:solidFill>
              </a:rPr>
              <a:t>CPhT</a:t>
            </a:r>
            <a:r>
              <a:rPr lang="en-US" sz="2000" b="1" dirty="0">
                <a:solidFill>
                  <a:srgbClr val="000090"/>
                </a:solidFill>
              </a:rPr>
              <a:t> Outreach Workers </a:t>
            </a:r>
            <a:r>
              <a:rPr lang="en-US" sz="2000" dirty="0" smtClean="0"/>
              <a:t>–establish relationship, support education, assist in patient</a:t>
            </a:r>
            <a:r>
              <a:rPr lang="en-US" sz="2000" dirty="0"/>
              <a:t>-family </a:t>
            </a:r>
            <a:r>
              <a:rPr lang="en-US" sz="2000" dirty="0" smtClean="0"/>
              <a:t>preparation</a:t>
            </a:r>
          </a:p>
          <a:p>
            <a:r>
              <a:rPr lang="en-US" sz="2000" b="1" dirty="0">
                <a:solidFill>
                  <a:srgbClr val="000090"/>
                </a:solidFill>
              </a:rPr>
              <a:t>NP/</a:t>
            </a:r>
            <a:r>
              <a:rPr lang="en-US" sz="2000" b="1" dirty="0" err="1">
                <a:solidFill>
                  <a:srgbClr val="000090"/>
                </a:solidFill>
              </a:rPr>
              <a:t>PharmD</a:t>
            </a:r>
            <a:r>
              <a:rPr lang="en-US" sz="2000" b="1" dirty="0">
                <a:solidFill>
                  <a:srgbClr val="000090"/>
                </a:solidFill>
              </a:rPr>
              <a:t> </a:t>
            </a:r>
            <a:r>
              <a:rPr lang="en-US" sz="2000" dirty="0" smtClean="0"/>
              <a:t>–Complete </a:t>
            </a:r>
            <a:r>
              <a:rPr lang="en-US" sz="2000" dirty="0" err="1" smtClean="0"/>
              <a:t>SafeMed</a:t>
            </a:r>
            <a:r>
              <a:rPr lang="en-US" sz="2000" dirty="0" smtClean="0"/>
              <a:t> Discharge Note/Continuity of Care Document and coordinate care </a:t>
            </a:r>
            <a:r>
              <a:rPr lang="en-US" sz="2000" dirty="0"/>
              <a:t>between hospital and </a:t>
            </a:r>
            <a:r>
              <a:rPr lang="en-US" sz="2000" dirty="0" smtClean="0"/>
              <a:t>PCP </a:t>
            </a:r>
            <a:r>
              <a:rPr lang="en-US" sz="2000" dirty="0"/>
              <a:t>as a critical </a:t>
            </a:r>
            <a:r>
              <a:rPr lang="en-US" sz="2000" dirty="0" smtClean="0"/>
              <a:t>bridge</a:t>
            </a:r>
          </a:p>
          <a:p>
            <a:r>
              <a:rPr lang="en-US" sz="2000" b="1" dirty="0">
                <a:solidFill>
                  <a:srgbClr val="000090"/>
                </a:solidFill>
              </a:rPr>
              <a:t>All staff </a:t>
            </a:r>
            <a:r>
              <a:rPr lang="en-US" sz="2000" dirty="0" smtClean="0"/>
              <a:t>–repeat intensive inpatient intervention upon readmission</a:t>
            </a:r>
          </a:p>
          <a:p>
            <a:endParaRPr lang="en-US" sz="1600" dirty="0" smtClean="0"/>
          </a:p>
        </p:txBody>
      </p:sp>
    </p:spTree>
    <p:extLst>
      <p:ext uri="{BB962C8B-B14F-4D97-AF65-F5344CB8AC3E}">
        <p14:creationId xmlns:p14="http://schemas.microsoft.com/office/powerpoint/2010/main" val="158461188"/>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accent2"/>
                </a:solidFill>
              </a:rPr>
              <a:t>Key Outpatient Interventions</a:t>
            </a:r>
            <a:endParaRPr lang="en-US" sz="3600"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Object 39"/>
          <p:cNvGraphicFramePr>
            <a:graphicFrameLocks noChangeAspect="1"/>
          </p:cNvGraphicFramePr>
          <p:nvPr>
            <p:extLst>
              <p:ext uri="{D42A27DB-BD31-4B8C-83A1-F6EECF244321}">
                <p14:modId xmlns:p14="http://schemas.microsoft.com/office/powerpoint/2010/main" val="1232044816"/>
              </p:ext>
            </p:extLst>
          </p:nvPr>
        </p:nvGraphicFramePr>
        <p:xfrm>
          <a:off x="342901" y="1233036"/>
          <a:ext cx="8343900" cy="4778375"/>
        </p:xfrm>
        <a:graphic>
          <a:graphicData uri="http://schemas.openxmlformats.org/presentationml/2006/ole">
            <mc:AlternateContent xmlns:mc="http://schemas.openxmlformats.org/markup-compatibility/2006">
              <mc:Choice xmlns:v="urn:schemas-microsoft-com:vml" Requires="v">
                <p:oleObj spid="_x0000_s2052" name="Document" r:id="rId6" imgW="6134100" imgH="3759200" progId="Word.Document.12">
                  <p:embed/>
                </p:oleObj>
              </mc:Choice>
              <mc:Fallback>
                <p:oleObj name="Document" r:id="rId6" imgW="6134100" imgH="3759200" progId="Word.Document.12">
                  <p:embed/>
                  <p:pic>
                    <p:nvPicPr>
                      <p:cNvPr id="0" name=""/>
                      <p:cNvPicPr/>
                      <p:nvPr/>
                    </p:nvPicPr>
                    <p:blipFill>
                      <a:blip r:embed="rId7"/>
                      <a:stretch>
                        <a:fillRect/>
                      </a:stretch>
                    </p:blipFill>
                    <p:spPr>
                      <a:xfrm>
                        <a:off x="342901" y="1233036"/>
                        <a:ext cx="8343900" cy="4778375"/>
                      </a:xfrm>
                      <a:prstGeom prst="rect">
                        <a:avLst/>
                      </a:prstGeom>
                    </p:spPr>
                  </p:pic>
                </p:oleObj>
              </mc:Fallback>
            </mc:AlternateContent>
          </a:graphicData>
        </a:graphic>
      </p:graphicFrame>
    </p:spTree>
    <p:extLst>
      <p:ext uri="{BB962C8B-B14F-4D97-AF65-F5344CB8AC3E}">
        <p14:creationId xmlns:p14="http://schemas.microsoft.com/office/powerpoint/2010/main" val="1078186185"/>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Results</a:t>
            </a:r>
            <a:endParaRPr lang="en-US"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Content Placeholder 2"/>
          <p:cNvSpPr txBox="1">
            <a:spLocks/>
          </p:cNvSpPr>
          <p:nvPr/>
        </p:nvSpPr>
        <p:spPr bwMode="auto">
          <a:xfrm>
            <a:off x="228331" y="1377571"/>
            <a:ext cx="8730147" cy="418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noAutofit/>
          </a:bodyPr>
          <a:lst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6pPr>
            <a:lvl7pPr marL="29337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7pPr>
            <a:lvl8pPr marL="33909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8pPr>
            <a:lvl9pPr marL="38481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9pPr>
          </a:lstStyle>
          <a:p>
            <a:pPr>
              <a:lnSpc>
                <a:spcPct val="130000"/>
              </a:lnSpc>
            </a:pPr>
            <a:r>
              <a:rPr lang="en-US" sz="2800" dirty="0" smtClean="0">
                <a:latin typeface="Arial Narrow"/>
                <a:cs typeface="Arial Narrow"/>
              </a:rPr>
              <a:t>Teambuilding:  </a:t>
            </a:r>
            <a:r>
              <a:rPr lang="en-US" sz="2800" dirty="0" smtClean="0">
                <a:latin typeface="Arial Narrow" panose="020B0606020202030204" pitchFamily="34" charset="0"/>
              </a:rPr>
              <a:t>Transition to higher functioning team, skill enhancement seminars, support for innovation, daily huddles</a:t>
            </a:r>
            <a:endParaRPr lang="en-US" sz="2800" dirty="0" smtClean="0">
              <a:latin typeface="Arial Narrow"/>
              <a:cs typeface="Arial Narrow"/>
            </a:endParaRPr>
          </a:p>
          <a:p>
            <a:pPr>
              <a:lnSpc>
                <a:spcPct val="130000"/>
              </a:lnSpc>
            </a:pPr>
            <a:r>
              <a:rPr lang="en-US" sz="2800" dirty="0" smtClean="0">
                <a:latin typeface="Arial Narrow"/>
                <a:cs typeface="Arial Narrow"/>
              </a:rPr>
              <a:t>Participation:  386 enrolled in 29 months</a:t>
            </a:r>
          </a:p>
          <a:p>
            <a:pPr>
              <a:lnSpc>
                <a:spcPct val="130000"/>
              </a:lnSpc>
            </a:pPr>
            <a:r>
              <a:rPr lang="en-US" sz="2800" dirty="0" smtClean="0">
                <a:latin typeface="Arial Narrow"/>
                <a:cs typeface="Arial Narrow"/>
              </a:rPr>
              <a:t>Enrollment:  20-25/month, &gt;80% choose to participate</a:t>
            </a:r>
          </a:p>
          <a:p>
            <a:pPr>
              <a:lnSpc>
                <a:spcPct val="130000"/>
              </a:lnSpc>
            </a:pPr>
            <a:r>
              <a:rPr lang="en-US" sz="2800" dirty="0" smtClean="0">
                <a:latin typeface="Arial Narrow"/>
                <a:cs typeface="Arial Narrow"/>
              </a:rPr>
              <a:t>Improved Processes &amp; Outcomes:</a:t>
            </a:r>
          </a:p>
          <a:p>
            <a:pPr lvl="1">
              <a:lnSpc>
                <a:spcPct val="130000"/>
              </a:lnSpc>
              <a:buFont typeface="Arial"/>
              <a:buChar char="•"/>
            </a:pPr>
            <a:r>
              <a:rPr lang="en-US" sz="2400" dirty="0" smtClean="0">
                <a:latin typeface="Wingdings"/>
                <a:ea typeface="Wingdings"/>
                <a:cs typeface="Wingdings"/>
                <a:sym typeface="Wingdings"/>
              </a:rPr>
              <a:t> </a:t>
            </a:r>
            <a:r>
              <a:rPr lang="en-US" sz="2400" dirty="0" smtClean="0">
                <a:latin typeface="Arial Narrow"/>
                <a:cs typeface="Arial Narrow"/>
              </a:rPr>
              <a:t>PCP follow-up, Phone follow-up, Home visit rates</a:t>
            </a:r>
          </a:p>
          <a:p>
            <a:pPr lvl="1">
              <a:lnSpc>
                <a:spcPct val="130000"/>
              </a:lnSpc>
              <a:buFont typeface="Arial"/>
              <a:buChar char="•"/>
            </a:pPr>
            <a:r>
              <a:rPr lang="en-US" sz="2400" dirty="0" smtClean="0">
                <a:latin typeface="Arial Narrow"/>
                <a:cs typeface="Arial Narrow"/>
              </a:rPr>
              <a:t>    Readmissions, hospitalizations, ED visits, and overall costs</a:t>
            </a:r>
            <a:endParaRPr lang="en-US" sz="2400" dirty="0">
              <a:latin typeface="Arial Narrow"/>
              <a:cs typeface="Arial Narrow"/>
            </a:endParaRPr>
          </a:p>
        </p:txBody>
      </p:sp>
      <p:sp>
        <p:nvSpPr>
          <p:cNvPr id="42" name="Up Arrow 41"/>
          <p:cNvSpPr/>
          <p:nvPr/>
        </p:nvSpPr>
        <p:spPr>
          <a:xfrm>
            <a:off x="976898" y="4718491"/>
            <a:ext cx="290110" cy="301938"/>
          </a:xfrm>
          <a:prstGeom prst="upArrow">
            <a:avLst/>
          </a:prstGeom>
          <a:solidFill>
            <a:srgbClr val="00009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Up Arrow 42"/>
          <p:cNvSpPr/>
          <p:nvPr/>
        </p:nvSpPr>
        <p:spPr>
          <a:xfrm flipV="1">
            <a:off x="976898" y="5321705"/>
            <a:ext cx="290110" cy="301938"/>
          </a:xfrm>
          <a:prstGeom prst="upArrow">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38324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386563037"/>
              </p:ext>
            </p:extLst>
          </p:nvPr>
        </p:nvGraphicFramePr>
        <p:xfrm>
          <a:off x="231008" y="275896"/>
          <a:ext cx="8681983" cy="6306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56192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747974897"/>
              </p:ext>
            </p:extLst>
          </p:nvPr>
        </p:nvGraphicFramePr>
        <p:xfrm>
          <a:off x="231008" y="275896"/>
          <a:ext cx="8681983" cy="6306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7941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3482760692"/>
              </p:ext>
            </p:extLst>
          </p:nvPr>
        </p:nvGraphicFramePr>
        <p:xfrm>
          <a:off x="231008" y="275896"/>
          <a:ext cx="8681983" cy="6306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48491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98507" y="5724266"/>
            <a:ext cx="1910442"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Methodist.jp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239366" y="5926811"/>
            <a:ext cx="27098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4"/>
          <p:cNvSpPr txBox="1">
            <a:spLocks noChangeArrowheads="1"/>
          </p:cNvSpPr>
          <p:nvPr/>
        </p:nvSpPr>
        <p:spPr bwMode="auto">
          <a:xfrm>
            <a:off x="457200" y="300951"/>
            <a:ext cx="8229600" cy="53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400" b="1" kern="1200">
                <a:solidFill>
                  <a:srgbClr val="00267F"/>
                </a:solidFill>
                <a:latin typeface="+mj-lt"/>
                <a:ea typeface="MS PGothic" panose="020B0600070205080204" pitchFamily="34" charset="-128"/>
                <a:cs typeface="+mj-cs"/>
              </a:defRPr>
            </a:lvl1pPr>
            <a:lvl2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b="1">
                <a:solidFill>
                  <a:srgbClr val="00267F"/>
                </a:solidFill>
                <a:latin typeface="Calibri" pitchFamily="34" charset="0"/>
                <a:ea typeface="MS PGothic" panose="020B0600070205080204" pitchFamily="34" charset="-128"/>
              </a:defRPr>
            </a:lvl5pPr>
            <a:lvl6pPr marL="457200" algn="ctr" rtl="0" fontAlgn="base">
              <a:spcBef>
                <a:spcPct val="0"/>
              </a:spcBef>
              <a:spcAft>
                <a:spcPct val="0"/>
              </a:spcAft>
              <a:defRPr sz="4400" b="1">
                <a:solidFill>
                  <a:srgbClr val="00267F"/>
                </a:solidFill>
                <a:latin typeface="Trebuchet MS" pitchFamily="34" charset="0"/>
              </a:defRPr>
            </a:lvl6pPr>
            <a:lvl7pPr marL="914400" algn="ctr" rtl="0" fontAlgn="base">
              <a:spcBef>
                <a:spcPct val="0"/>
              </a:spcBef>
              <a:spcAft>
                <a:spcPct val="0"/>
              </a:spcAft>
              <a:defRPr sz="4400" b="1">
                <a:solidFill>
                  <a:srgbClr val="00267F"/>
                </a:solidFill>
                <a:latin typeface="Trebuchet MS" pitchFamily="34" charset="0"/>
              </a:defRPr>
            </a:lvl7pPr>
            <a:lvl8pPr marL="1371600" algn="ctr" rtl="0" fontAlgn="base">
              <a:spcBef>
                <a:spcPct val="0"/>
              </a:spcBef>
              <a:spcAft>
                <a:spcPct val="0"/>
              </a:spcAft>
              <a:defRPr sz="4400" b="1">
                <a:solidFill>
                  <a:srgbClr val="00267F"/>
                </a:solidFill>
                <a:latin typeface="Trebuchet MS" pitchFamily="34" charset="0"/>
              </a:defRPr>
            </a:lvl8pPr>
            <a:lvl9pPr marL="1828800" algn="ctr" rtl="0" fontAlgn="base">
              <a:spcBef>
                <a:spcPct val="0"/>
              </a:spcBef>
              <a:spcAft>
                <a:spcPct val="0"/>
              </a:spcAft>
              <a:defRPr sz="4400" b="1">
                <a:solidFill>
                  <a:srgbClr val="00267F"/>
                </a:solidFill>
                <a:latin typeface="Trebuchet MS" pitchFamily="34" charset="0"/>
              </a:defRPr>
            </a:lvl9pPr>
          </a:lstStyle>
          <a:p>
            <a:pPr defTabSz="914400" eaLnBrk="1" hangingPunct="1"/>
            <a:r>
              <a:rPr lang="en-US" sz="4000" dirty="0" smtClean="0">
                <a:solidFill>
                  <a:srgbClr val="002D99"/>
                </a:solidFill>
                <a:latin typeface="Calibri Bold" charset="0"/>
                <a:ea typeface="ヒラギノ角ゴ ProN W6" charset="0"/>
                <a:cs typeface="ヒラギノ角ゴ ProN W6" charset="0"/>
              </a:rPr>
              <a:t>Acknowledgements</a:t>
            </a:r>
            <a:endParaRPr lang="en-US" sz="4000" dirty="0">
              <a:solidFill>
                <a:srgbClr val="002D99"/>
              </a:solidFill>
              <a:latin typeface="Calibri Bold" charset="0"/>
              <a:ea typeface="ヒラギノ角ゴ ProN W6" charset="0"/>
              <a:cs typeface="ヒラギノ角ゴ ProN W6" charset="0"/>
            </a:endParaRPr>
          </a:p>
        </p:txBody>
      </p:sp>
      <p:sp>
        <p:nvSpPr>
          <p:cNvPr id="12" name="Rectangle 35"/>
          <p:cNvSpPr txBox="1">
            <a:spLocks noChangeArrowheads="1"/>
          </p:cNvSpPr>
          <p:nvPr/>
        </p:nvSpPr>
        <p:spPr bwMode="auto">
          <a:xfrm>
            <a:off x="141118" y="4932422"/>
            <a:ext cx="8802229" cy="85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6pPr>
            <a:lvl7pPr marL="29337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7pPr>
            <a:lvl8pPr marL="33909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8pPr>
            <a:lvl9pPr marL="38481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9pPr>
          </a:lstStyle>
          <a:p>
            <a:pPr marL="0" indent="0" algn="ctr" defTabSz="914400" eaLnBrk="1" hangingPunct="1">
              <a:lnSpc>
                <a:spcPct val="90000"/>
              </a:lnSpc>
              <a:spcBef>
                <a:spcPct val="0"/>
              </a:spcBef>
              <a:buFont typeface="Arial" charset="0"/>
              <a:buNone/>
              <a:defRPr/>
            </a:pPr>
            <a:r>
              <a:rPr lang="en-US" sz="1400" dirty="0">
                <a:solidFill>
                  <a:prstClr val="black"/>
                </a:solidFill>
                <a:latin typeface="Calibri"/>
              </a:rPr>
              <a:t>The project described was supported by Cooperative Agreement Number 1C1CMS331067-01-00 from the Department of Health and Human Services, Centers for Medicare &amp; Medicaid Services. The contents of this presentation are solely the responsibility of the authors and do not necessarily represent the official views of the U.S. Department of Health and Human Services or any of its agencies.</a:t>
            </a:r>
            <a:endParaRPr lang="en-US" altLang="en-US" sz="1400" dirty="0">
              <a:solidFill>
                <a:prstClr val="black"/>
              </a:solidFill>
              <a:latin typeface="Calibri"/>
            </a:endParaRPr>
          </a:p>
          <a:p>
            <a:pPr defTabSz="914400" eaLnBrk="1" hangingPunct="1">
              <a:lnSpc>
                <a:spcPct val="90000"/>
              </a:lnSpc>
              <a:spcBef>
                <a:spcPct val="0"/>
              </a:spcBef>
              <a:defRPr/>
            </a:pPr>
            <a:endParaRPr lang="en-US" sz="2600" dirty="0">
              <a:solidFill>
                <a:srgbClr val="000000"/>
              </a:solidFill>
              <a:latin typeface="Calibri" charset="0"/>
              <a:ea typeface="ヒラギノ角ゴ ProN W3" charset="0"/>
              <a:cs typeface="ヒラギノ角ゴ ProN W3" charset="0"/>
            </a:endParaRPr>
          </a:p>
        </p:txBody>
      </p:sp>
      <p:pic>
        <p:nvPicPr>
          <p:cNvPr id="13" name="Picture 12" descr="SafeMed Team cropped.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0" y="1092552"/>
            <a:ext cx="9144000" cy="356094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079914634"/>
              </p:ext>
            </p:extLst>
          </p:nvPr>
        </p:nvGraphicFramePr>
        <p:xfrm>
          <a:off x="231008" y="275896"/>
          <a:ext cx="8681983" cy="6306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88034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chemeClr val="accent2"/>
                </a:solidFill>
              </a:rPr>
              <a:t>Main Results</a:t>
            </a:r>
            <a:endParaRPr lang="en-US" sz="5400"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Content Placeholder 2"/>
          <p:cNvSpPr>
            <a:spLocks noGrp="1"/>
          </p:cNvSpPr>
          <p:nvPr>
            <p:ph idx="1"/>
          </p:nvPr>
        </p:nvSpPr>
        <p:spPr>
          <a:xfrm>
            <a:off x="228331" y="1606472"/>
            <a:ext cx="8730147" cy="3443646"/>
          </a:xfrm>
        </p:spPr>
        <p:txBody>
          <a:bodyPr>
            <a:noAutofit/>
          </a:bodyPr>
          <a:lstStyle/>
          <a:p>
            <a:pPr>
              <a:lnSpc>
                <a:spcPct val="130000"/>
              </a:lnSpc>
            </a:pPr>
            <a:r>
              <a:rPr lang="en-US" sz="4800" dirty="0">
                <a:latin typeface="Arial Narrow"/>
                <a:cs typeface="Arial Narrow"/>
              </a:rPr>
              <a:t>3</a:t>
            </a:r>
            <a:r>
              <a:rPr lang="en-US" sz="4800" dirty="0" smtClean="0">
                <a:latin typeface="Arial Narrow"/>
                <a:cs typeface="Arial Narrow"/>
              </a:rPr>
              <a:t>0%       in hospitalizations*</a:t>
            </a:r>
          </a:p>
          <a:p>
            <a:pPr>
              <a:lnSpc>
                <a:spcPct val="130000"/>
              </a:lnSpc>
            </a:pPr>
            <a:r>
              <a:rPr lang="en-US" sz="4800" dirty="0" smtClean="0">
                <a:latin typeface="Arial Narrow"/>
                <a:cs typeface="Arial Narrow"/>
              </a:rPr>
              <a:t>44%       </a:t>
            </a:r>
            <a:r>
              <a:rPr lang="en-US" sz="4800" dirty="0">
                <a:latin typeface="Arial Narrow"/>
                <a:cs typeface="Arial Narrow"/>
              </a:rPr>
              <a:t>in </a:t>
            </a:r>
            <a:r>
              <a:rPr lang="en-US" sz="4800" dirty="0" smtClean="0">
                <a:latin typeface="Arial Narrow"/>
                <a:cs typeface="Arial Narrow"/>
              </a:rPr>
              <a:t>readmissions*</a:t>
            </a:r>
            <a:endParaRPr lang="en-US" sz="4800" dirty="0">
              <a:latin typeface="Arial Narrow"/>
              <a:cs typeface="Arial Narrow"/>
            </a:endParaRPr>
          </a:p>
          <a:p>
            <a:pPr>
              <a:lnSpc>
                <a:spcPct val="130000"/>
              </a:lnSpc>
            </a:pPr>
            <a:r>
              <a:rPr lang="en-US" sz="4800" dirty="0" smtClean="0">
                <a:latin typeface="Arial Narrow"/>
                <a:cs typeface="Arial Narrow"/>
              </a:rPr>
              <a:t>52%       </a:t>
            </a:r>
            <a:r>
              <a:rPr lang="en-US" sz="4800" dirty="0">
                <a:latin typeface="Arial Narrow"/>
                <a:cs typeface="Arial Narrow"/>
              </a:rPr>
              <a:t>in </a:t>
            </a:r>
            <a:r>
              <a:rPr lang="en-US" sz="4800" dirty="0" smtClean="0">
                <a:latin typeface="Arial Narrow"/>
                <a:cs typeface="Arial Narrow"/>
              </a:rPr>
              <a:t>ED visits*</a:t>
            </a:r>
            <a:endParaRPr lang="en-US" sz="2600" dirty="0">
              <a:latin typeface="Arial Narrow"/>
              <a:cs typeface="Arial Narrow"/>
            </a:endParaRPr>
          </a:p>
        </p:txBody>
      </p:sp>
      <p:sp>
        <p:nvSpPr>
          <p:cNvPr id="44" name="Up Arrow 43"/>
          <p:cNvSpPr/>
          <p:nvPr/>
        </p:nvSpPr>
        <p:spPr>
          <a:xfrm flipV="1">
            <a:off x="1820025" y="2022837"/>
            <a:ext cx="555622" cy="547043"/>
          </a:xfrm>
          <a:prstGeom prst="upArrow">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28331" y="5218062"/>
            <a:ext cx="5524021" cy="861774"/>
          </a:xfrm>
          <a:prstGeom prst="rect">
            <a:avLst/>
          </a:prstGeom>
          <a:noFill/>
        </p:spPr>
        <p:txBody>
          <a:bodyPr wrap="square" rtlCol="0">
            <a:spAutoFit/>
          </a:bodyPr>
          <a:lstStyle/>
          <a:p>
            <a:r>
              <a:rPr lang="en-US" sz="3200" dirty="0">
                <a:latin typeface="Arial Narrow"/>
                <a:cs typeface="Arial Narrow"/>
              </a:rPr>
              <a:t>* Compared with projected</a:t>
            </a:r>
          </a:p>
          <a:p>
            <a:endParaRPr lang="en-US" dirty="0"/>
          </a:p>
        </p:txBody>
      </p:sp>
      <p:sp>
        <p:nvSpPr>
          <p:cNvPr id="46" name="Up Arrow 45"/>
          <p:cNvSpPr/>
          <p:nvPr/>
        </p:nvSpPr>
        <p:spPr>
          <a:xfrm flipV="1">
            <a:off x="1820025" y="3101590"/>
            <a:ext cx="555622" cy="547043"/>
          </a:xfrm>
          <a:prstGeom prst="upArrow">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Up Arrow 46"/>
          <p:cNvSpPr/>
          <p:nvPr/>
        </p:nvSpPr>
        <p:spPr>
          <a:xfrm flipV="1">
            <a:off x="1820025" y="4110373"/>
            <a:ext cx="555622" cy="547043"/>
          </a:xfrm>
          <a:prstGeom prst="upArrow">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690232"/>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355433"/>
            <a:ext cx="8433457" cy="4527550"/>
          </a:xfrm>
        </p:spPr>
        <p:txBody>
          <a:bodyPr/>
          <a:lstStyle/>
          <a:p>
            <a:r>
              <a:rPr lang="en-US" sz="2400" dirty="0" smtClean="0"/>
              <a:t>Pharm Techs (</a:t>
            </a:r>
            <a:r>
              <a:rPr lang="en-US" sz="2400" dirty="0" err="1" smtClean="0"/>
              <a:t>CPhT</a:t>
            </a:r>
            <a:r>
              <a:rPr lang="en-US" sz="2400" dirty="0" smtClean="0"/>
              <a:t>-CHW) identified </a:t>
            </a:r>
            <a:r>
              <a:rPr lang="en-US" sz="2400" dirty="0"/>
              <a:t>potential </a:t>
            </a:r>
            <a:r>
              <a:rPr lang="en-US" sz="2400" dirty="0" smtClean="0"/>
              <a:t>drug therapy problems </a:t>
            </a:r>
            <a:r>
              <a:rPr lang="en-US" sz="2400" dirty="0"/>
              <a:t>at home visits for </a:t>
            </a:r>
            <a:r>
              <a:rPr lang="en-US" sz="2400" b="1" dirty="0"/>
              <a:t>84.9% </a:t>
            </a:r>
            <a:r>
              <a:rPr lang="en-US" sz="2400" dirty="0"/>
              <a:t>of </a:t>
            </a:r>
            <a:r>
              <a:rPr lang="en-US" sz="2400" dirty="0" smtClean="0"/>
              <a:t>clients</a:t>
            </a:r>
          </a:p>
          <a:p>
            <a:pPr>
              <a:buFont typeface="Arial"/>
              <a:buChar char="•"/>
            </a:pPr>
            <a:r>
              <a:rPr lang="en-US" sz="2400" dirty="0"/>
              <a:t>Pharm Techs coordinated real-time targeted </a:t>
            </a:r>
            <a:r>
              <a:rPr lang="en-US" sz="2400" dirty="0" smtClean="0"/>
              <a:t>medication therapy management (MTM) by </a:t>
            </a:r>
            <a:r>
              <a:rPr lang="en-US" sz="2400" dirty="0"/>
              <a:t>the p</a:t>
            </a:r>
            <a:r>
              <a:rPr lang="en-US" sz="2400" dirty="0" smtClean="0"/>
              <a:t>harmacist </a:t>
            </a:r>
            <a:r>
              <a:rPr lang="en-US" sz="2400" dirty="0"/>
              <a:t>for </a:t>
            </a:r>
            <a:r>
              <a:rPr lang="en-US" sz="2400" b="1" dirty="0"/>
              <a:t>34.7% </a:t>
            </a:r>
            <a:r>
              <a:rPr lang="en-US" sz="2400" dirty="0"/>
              <a:t>of </a:t>
            </a:r>
            <a:r>
              <a:rPr lang="en-US" sz="2400" dirty="0" smtClean="0"/>
              <a:t>clients (mean </a:t>
            </a:r>
            <a:r>
              <a:rPr lang="en-US" sz="2400" dirty="0"/>
              <a:t>of 1.4 targeted MTM contacts per </a:t>
            </a:r>
            <a:r>
              <a:rPr lang="en-US" sz="2400" dirty="0" smtClean="0"/>
              <a:t>participant) </a:t>
            </a:r>
          </a:p>
          <a:p>
            <a:pPr>
              <a:buFont typeface="Arial"/>
              <a:buChar char="•"/>
            </a:pPr>
            <a:r>
              <a:rPr lang="en-US" sz="2400" dirty="0"/>
              <a:t>Pharm Techs coordinated outpatient </a:t>
            </a:r>
            <a:r>
              <a:rPr lang="en-US" sz="2400" dirty="0" smtClean="0"/>
              <a:t>comprehensive medication review (CMR) by </a:t>
            </a:r>
            <a:r>
              <a:rPr lang="en-US" sz="2400" dirty="0"/>
              <a:t>the </a:t>
            </a:r>
            <a:r>
              <a:rPr lang="en-US" sz="2400" dirty="0" smtClean="0"/>
              <a:t>Pharmacist for </a:t>
            </a:r>
            <a:r>
              <a:rPr lang="en-US" sz="2400" b="1" dirty="0"/>
              <a:t>31.1%</a:t>
            </a:r>
            <a:r>
              <a:rPr lang="en-US" sz="2400" dirty="0"/>
              <a:t> of all participants. </a:t>
            </a:r>
            <a:endParaRPr lang="en-US" sz="2400" dirty="0" smtClean="0"/>
          </a:p>
          <a:p>
            <a:pPr>
              <a:buFont typeface="Arial"/>
              <a:buChar char="•"/>
            </a:pPr>
            <a:r>
              <a:rPr lang="en-US" sz="2400" dirty="0" smtClean="0"/>
              <a:t>Numbers </a:t>
            </a:r>
            <a:r>
              <a:rPr lang="en-US" sz="2400" dirty="0"/>
              <a:t>of </a:t>
            </a:r>
            <a:r>
              <a:rPr lang="en-US" sz="2400" dirty="0" smtClean="0"/>
              <a:t>clients </a:t>
            </a:r>
            <a:r>
              <a:rPr lang="en-US" sz="2400" dirty="0"/>
              <a:t>receiving targeted MTM and outpatient CMR </a:t>
            </a:r>
            <a:r>
              <a:rPr lang="en-US" sz="2400" dirty="0" smtClean="0"/>
              <a:t>have </a:t>
            </a:r>
            <a:r>
              <a:rPr lang="en-US" sz="2400" dirty="0"/>
              <a:t>increased since the beginning of the program (slope=0.02, R2=0.63; slope=0.02, R2=0.62, respectively) </a:t>
            </a:r>
            <a:endParaRPr lang="en-US" sz="2400" b="1" dirty="0" smtClean="0"/>
          </a:p>
          <a:p>
            <a:pPr>
              <a:buFont typeface="Arial"/>
              <a:buChar char="•"/>
            </a:pPr>
            <a:endParaRPr lang="en-US" sz="2400" b="1" dirty="0"/>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8" name="Title 1"/>
          <p:cNvSpPr>
            <a:spLocks noGrp="1"/>
          </p:cNvSpPr>
          <p:nvPr>
            <p:ph type="title"/>
          </p:nvPr>
        </p:nvSpPr>
        <p:spPr>
          <a:xfrm>
            <a:off x="457200" y="301658"/>
            <a:ext cx="8229600" cy="1143000"/>
          </a:xfrm>
        </p:spPr>
        <p:txBody>
          <a:bodyPr/>
          <a:lstStyle/>
          <a:p>
            <a:r>
              <a:rPr lang="en-US" sz="4000" b="1" dirty="0" smtClean="0">
                <a:solidFill>
                  <a:schemeClr val="accent2"/>
                </a:solidFill>
              </a:rPr>
              <a:t>Process Measures</a:t>
            </a:r>
            <a:endParaRPr lang="en-US" sz="4000" b="1" dirty="0">
              <a:solidFill>
                <a:schemeClr val="accent2"/>
              </a:solidFill>
            </a:endParaRPr>
          </a:p>
        </p:txBody>
      </p:sp>
      <p:sp>
        <p:nvSpPr>
          <p:cNvPr id="39" name="TextBox 38"/>
          <p:cNvSpPr txBox="1"/>
          <p:nvPr/>
        </p:nvSpPr>
        <p:spPr>
          <a:xfrm>
            <a:off x="229697" y="229670"/>
            <a:ext cx="1005954" cy="400110"/>
          </a:xfrm>
          <a:prstGeom prst="rect">
            <a:avLst/>
          </a:prstGeom>
          <a:noFill/>
        </p:spPr>
        <p:txBody>
          <a:bodyPr wrap="none" rtlCol="0">
            <a:spAutoFit/>
          </a:bodyPr>
          <a:lstStyle/>
          <a:p>
            <a:pPr defTabSz="914400" fontAlgn="base">
              <a:spcBef>
                <a:spcPct val="0"/>
              </a:spcBef>
              <a:spcAft>
                <a:spcPct val="0"/>
              </a:spcAft>
            </a:pPr>
            <a:r>
              <a:rPr lang="en-US" sz="2000" b="1" i="1" dirty="0" smtClean="0">
                <a:solidFill>
                  <a:srgbClr val="000000"/>
                </a:solidFill>
                <a:latin typeface="Calibri" panose="020F0502020204030204" pitchFamily="34" charset="0"/>
                <a:ea typeface="MS PGothic" panose="020B0600070205080204" pitchFamily="34" charset="-128"/>
                <a:cs typeface="ヒラギノ角ゴ ProN W3"/>
              </a:rPr>
              <a:t>Results</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pic>
        <p:nvPicPr>
          <p:cNvPr id="40" name="Picture 7" descr="SafeMed_Graphic.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286724"/>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8" name="Title 1"/>
          <p:cNvSpPr>
            <a:spLocks noGrp="1"/>
          </p:cNvSpPr>
          <p:nvPr>
            <p:ph type="title"/>
          </p:nvPr>
        </p:nvSpPr>
        <p:spPr>
          <a:xfrm>
            <a:off x="457200" y="301658"/>
            <a:ext cx="8229600" cy="1143000"/>
          </a:xfrm>
        </p:spPr>
        <p:txBody>
          <a:bodyPr/>
          <a:lstStyle/>
          <a:p>
            <a:r>
              <a:rPr lang="en-US" sz="4000" b="1" dirty="0" smtClean="0">
                <a:solidFill>
                  <a:schemeClr val="accent2"/>
                </a:solidFill>
              </a:rPr>
              <a:t>Key Lessons Learned</a:t>
            </a:r>
            <a:endParaRPr lang="en-US" sz="4000" b="1" dirty="0">
              <a:solidFill>
                <a:schemeClr val="accent2"/>
              </a:solidFill>
            </a:endParaRPr>
          </a:p>
        </p:txBody>
      </p:sp>
      <p:sp>
        <p:nvSpPr>
          <p:cNvPr id="39" name="TextBox 38"/>
          <p:cNvSpPr txBox="1"/>
          <p:nvPr/>
        </p:nvSpPr>
        <p:spPr>
          <a:xfrm>
            <a:off x="229697" y="229670"/>
            <a:ext cx="1005954" cy="400110"/>
          </a:xfrm>
          <a:prstGeom prst="rect">
            <a:avLst/>
          </a:prstGeom>
          <a:noFill/>
        </p:spPr>
        <p:txBody>
          <a:bodyPr wrap="none" rtlCol="0">
            <a:spAutoFit/>
          </a:bodyPr>
          <a:lstStyle/>
          <a:p>
            <a:pPr defTabSz="914400" fontAlgn="base">
              <a:spcBef>
                <a:spcPct val="0"/>
              </a:spcBef>
              <a:spcAft>
                <a:spcPct val="0"/>
              </a:spcAft>
            </a:pPr>
            <a:r>
              <a:rPr lang="en-US" sz="2000" b="1" i="1" dirty="0" smtClean="0">
                <a:solidFill>
                  <a:srgbClr val="000000"/>
                </a:solidFill>
                <a:latin typeface="Calibri" panose="020F0502020204030204" pitchFamily="34" charset="0"/>
                <a:ea typeface="MS PGothic" panose="020B0600070205080204" pitchFamily="34" charset="-128"/>
                <a:cs typeface="ヒラギノ角ゴ ProN W3"/>
              </a:rPr>
              <a:t>Results</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pic>
        <p:nvPicPr>
          <p:cNvPr id="40" name="Picture 7" descr="SafeMed_Graphic.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Content Placeholder 2"/>
          <p:cNvSpPr txBox="1">
            <a:spLocks/>
          </p:cNvSpPr>
          <p:nvPr/>
        </p:nvSpPr>
        <p:spPr bwMode="auto">
          <a:xfrm>
            <a:off x="228332" y="1485314"/>
            <a:ext cx="8730147" cy="413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noAutofit/>
          </a:bodyPr>
          <a:lst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6pPr>
            <a:lvl7pPr marL="29337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7pPr>
            <a:lvl8pPr marL="33909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8pPr>
            <a:lvl9pPr marL="3848100" indent="-228600" algn="l" rtl="0" fontAlgn="base">
              <a:spcBef>
                <a:spcPts val="500"/>
              </a:spcBef>
              <a:spcAft>
                <a:spcPct val="0"/>
              </a:spcAft>
              <a:buClr>
                <a:srgbClr val="000000"/>
              </a:buClr>
              <a:buSzPct val="100000"/>
              <a:buFont typeface="Arial" pitchFamily="-112" charset="0"/>
              <a:buChar char="»"/>
              <a:defRPr sz="2000">
                <a:solidFill>
                  <a:schemeClr val="tx1"/>
                </a:solidFill>
                <a:latin typeface="+mn-lt"/>
                <a:ea typeface="+mn-ea"/>
                <a:cs typeface="+mn-cs"/>
                <a:sym typeface="Calibri" pitchFamily="-112" charset="0"/>
              </a:defRPr>
            </a:lvl9pPr>
          </a:lstStyle>
          <a:p>
            <a:r>
              <a:rPr lang="en-US" sz="2800" dirty="0" smtClean="0"/>
              <a:t>Improved med history &amp; reconciliation (</a:t>
            </a:r>
            <a:r>
              <a:rPr lang="en-US" sz="2800" dirty="0" err="1" smtClean="0"/>
              <a:t>PharmD</a:t>
            </a:r>
            <a:r>
              <a:rPr lang="en-US" sz="2800" dirty="0" smtClean="0"/>
              <a:t>/</a:t>
            </a:r>
            <a:r>
              <a:rPr lang="en-US" sz="2800" dirty="0" err="1" smtClean="0"/>
              <a:t>CPhT</a:t>
            </a:r>
            <a:r>
              <a:rPr lang="en-US" sz="2800" dirty="0" smtClean="0"/>
              <a:t>)</a:t>
            </a:r>
          </a:p>
          <a:p>
            <a:pPr lvl="1"/>
            <a:r>
              <a:rPr lang="en-US" sz="1800" dirty="0" smtClean="0"/>
              <a:t>Need for improved medication histories across system</a:t>
            </a:r>
          </a:p>
          <a:p>
            <a:pPr lvl="1"/>
            <a:r>
              <a:rPr lang="en-US" sz="1800" dirty="0" smtClean="0"/>
              <a:t>Enhanced med review and discharge Med Rec with consideration of drug costs) </a:t>
            </a:r>
          </a:p>
          <a:p>
            <a:r>
              <a:rPr lang="en-US" sz="2800" dirty="0" smtClean="0"/>
              <a:t>Improved care coordination and communication during transition from hospital to home (NP/RN/MSW)</a:t>
            </a:r>
          </a:p>
          <a:p>
            <a:pPr lvl="1"/>
            <a:r>
              <a:rPr lang="en-US" sz="1800" dirty="0" smtClean="0"/>
              <a:t>Ensure patient has PCP and gets f/u care in appropriate time frame</a:t>
            </a:r>
          </a:p>
          <a:p>
            <a:pPr lvl="1"/>
            <a:r>
              <a:rPr lang="en-US" sz="1800" dirty="0" smtClean="0"/>
              <a:t>Ensure transition communication, care coordination, ensuring timely PCP follow-up</a:t>
            </a:r>
          </a:p>
          <a:p>
            <a:r>
              <a:rPr lang="en-US" sz="2800" dirty="0" smtClean="0"/>
              <a:t>Relationships of trust (Multidisciplinary)</a:t>
            </a:r>
          </a:p>
          <a:p>
            <a:pPr lvl="1"/>
            <a:r>
              <a:rPr lang="en-US" sz="1800" dirty="0" smtClean="0"/>
              <a:t>Face-to-face contact with patients in the home greatly strengthens likelihood of post discharge outpatient f/u</a:t>
            </a:r>
            <a:endParaRPr lang="en-US" sz="1800" dirty="0"/>
          </a:p>
        </p:txBody>
      </p:sp>
    </p:spTree>
    <p:extLst>
      <p:ext uri="{BB962C8B-B14F-4D97-AF65-F5344CB8AC3E}">
        <p14:creationId xmlns:p14="http://schemas.microsoft.com/office/powerpoint/2010/main" val="3353220140"/>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8" name="Title 1"/>
          <p:cNvSpPr>
            <a:spLocks noGrp="1"/>
          </p:cNvSpPr>
          <p:nvPr>
            <p:ph type="title"/>
          </p:nvPr>
        </p:nvSpPr>
        <p:spPr>
          <a:xfrm>
            <a:off x="457200" y="301658"/>
            <a:ext cx="8229600" cy="1143000"/>
          </a:xfrm>
        </p:spPr>
        <p:txBody>
          <a:bodyPr/>
          <a:lstStyle/>
          <a:p>
            <a:r>
              <a:rPr lang="en-US" sz="4000" b="1" dirty="0" smtClean="0">
                <a:solidFill>
                  <a:schemeClr val="accent2"/>
                </a:solidFill>
              </a:rPr>
              <a:t>Key Lessons Learned</a:t>
            </a:r>
            <a:endParaRPr lang="en-US" sz="4000" b="1" dirty="0">
              <a:solidFill>
                <a:schemeClr val="accent2"/>
              </a:solidFill>
            </a:endParaRPr>
          </a:p>
        </p:txBody>
      </p:sp>
      <p:sp>
        <p:nvSpPr>
          <p:cNvPr id="39" name="TextBox 38"/>
          <p:cNvSpPr txBox="1"/>
          <p:nvPr/>
        </p:nvSpPr>
        <p:spPr>
          <a:xfrm>
            <a:off x="229697" y="229670"/>
            <a:ext cx="1005954" cy="400110"/>
          </a:xfrm>
          <a:prstGeom prst="rect">
            <a:avLst/>
          </a:prstGeom>
          <a:noFill/>
        </p:spPr>
        <p:txBody>
          <a:bodyPr wrap="none" rtlCol="0">
            <a:spAutoFit/>
          </a:bodyPr>
          <a:lstStyle/>
          <a:p>
            <a:pPr defTabSz="914400" fontAlgn="base">
              <a:spcBef>
                <a:spcPct val="0"/>
              </a:spcBef>
              <a:spcAft>
                <a:spcPct val="0"/>
              </a:spcAft>
            </a:pPr>
            <a:r>
              <a:rPr lang="en-US" sz="2000" b="1" i="1" dirty="0" smtClean="0">
                <a:solidFill>
                  <a:srgbClr val="000000"/>
                </a:solidFill>
                <a:latin typeface="Calibri" panose="020F0502020204030204" pitchFamily="34" charset="0"/>
                <a:ea typeface="MS PGothic" panose="020B0600070205080204" pitchFamily="34" charset="-128"/>
                <a:cs typeface="ヒラギノ角ゴ ProN W3"/>
              </a:rPr>
              <a:t>Results</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pic>
        <p:nvPicPr>
          <p:cNvPr id="40" name="Picture 7" descr="SafeMed_Graphic.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Content Placeholder 2"/>
          <p:cNvSpPr>
            <a:spLocks noGrp="1"/>
          </p:cNvSpPr>
          <p:nvPr>
            <p:ph idx="1"/>
          </p:nvPr>
        </p:nvSpPr>
        <p:spPr>
          <a:xfrm>
            <a:off x="228332" y="1325079"/>
            <a:ext cx="8730147" cy="4699006"/>
          </a:xfrm>
        </p:spPr>
        <p:txBody>
          <a:bodyPr>
            <a:noAutofit/>
          </a:bodyPr>
          <a:lstStyle/>
          <a:p>
            <a:pPr lvl="0"/>
            <a:r>
              <a:rPr lang="en-US" sz="2400" dirty="0" smtClean="0"/>
              <a:t>Physical presence </a:t>
            </a:r>
            <a:r>
              <a:rPr lang="en-US" sz="2400" dirty="0"/>
              <a:t>in patient’s </a:t>
            </a:r>
            <a:r>
              <a:rPr lang="en-US" sz="2400" dirty="0" smtClean="0"/>
              <a:t>home critical (Multidisciplinary)</a:t>
            </a:r>
            <a:endParaRPr lang="en-US" sz="2400" dirty="0"/>
          </a:p>
          <a:p>
            <a:pPr lvl="1"/>
            <a:r>
              <a:rPr lang="en-US" sz="1800" dirty="0" smtClean="0"/>
              <a:t>Better </a:t>
            </a:r>
            <a:r>
              <a:rPr lang="en-US" sz="1800" dirty="0"/>
              <a:t>environment for learning &amp;</a:t>
            </a:r>
            <a:r>
              <a:rPr lang="en-US" sz="1800" dirty="0" smtClean="0"/>
              <a:t> </a:t>
            </a:r>
            <a:r>
              <a:rPr lang="en-US" sz="1800" dirty="0"/>
              <a:t>more complete picture of </a:t>
            </a:r>
            <a:r>
              <a:rPr lang="en-US" sz="1800" dirty="0" smtClean="0"/>
              <a:t>critical health factors</a:t>
            </a:r>
            <a:endParaRPr lang="en-US" sz="1800" dirty="0"/>
          </a:p>
          <a:p>
            <a:pPr lvl="1"/>
            <a:r>
              <a:rPr lang="en-US" sz="1800" dirty="0"/>
              <a:t>Key is </a:t>
            </a:r>
            <a:r>
              <a:rPr lang="en-US" sz="1800" dirty="0" smtClean="0"/>
              <a:t>process to </a:t>
            </a:r>
            <a:r>
              <a:rPr lang="en-US" sz="1800" dirty="0"/>
              <a:t>communicate findings with </a:t>
            </a:r>
            <a:r>
              <a:rPr lang="en-US" sz="1800" dirty="0" smtClean="0"/>
              <a:t>providers</a:t>
            </a:r>
            <a:endParaRPr lang="en-US" sz="1800" dirty="0"/>
          </a:p>
          <a:p>
            <a:r>
              <a:rPr lang="en-US" sz="2400" dirty="0" smtClean="0"/>
              <a:t>Frequent touch points—home visits, phone calls, </a:t>
            </a:r>
            <a:r>
              <a:rPr lang="en-US" sz="2400" dirty="0"/>
              <a:t>s</a:t>
            </a:r>
            <a:r>
              <a:rPr lang="en-US" sz="2400" dirty="0" smtClean="0"/>
              <a:t>upport sessions— critical for patient success (Multidisciplinary) </a:t>
            </a:r>
            <a:endParaRPr lang="en-US" sz="2400" dirty="0"/>
          </a:p>
          <a:p>
            <a:pPr lvl="1"/>
            <a:r>
              <a:rPr lang="en-US" sz="1800" dirty="0" smtClean="0"/>
              <a:t>Needs </a:t>
            </a:r>
            <a:r>
              <a:rPr lang="en-US" sz="1800" dirty="0"/>
              <a:t>to be individualized, and </a:t>
            </a:r>
            <a:r>
              <a:rPr lang="en-US" sz="1800" dirty="0" smtClean="0"/>
              <a:t>intensive immediately post discharge</a:t>
            </a:r>
          </a:p>
          <a:p>
            <a:pPr lvl="1"/>
            <a:r>
              <a:rPr lang="en-US" sz="1800" dirty="0"/>
              <a:t>S</a:t>
            </a:r>
            <a:r>
              <a:rPr lang="en-US" sz="1800" dirty="0" smtClean="0"/>
              <a:t>upport </a:t>
            </a:r>
            <a:r>
              <a:rPr lang="en-US" sz="1800" dirty="0"/>
              <a:t>system </a:t>
            </a:r>
            <a:r>
              <a:rPr lang="en-US" sz="1800" dirty="0" smtClean="0"/>
              <a:t>augmentation </a:t>
            </a:r>
            <a:r>
              <a:rPr lang="en-US" sz="1800" dirty="0"/>
              <a:t>through regular </a:t>
            </a:r>
            <a:r>
              <a:rPr lang="en-US" sz="1800" dirty="0" smtClean="0"/>
              <a:t>peer and </a:t>
            </a:r>
            <a:r>
              <a:rPr lang="en-US" sz="1800" dirty="0" err="1" smtClean="0"/>
              <a:t>SafeMed</a:t>
            </a:r>
            <a:r>
              <a:rPr lang="en-US" sz="1800" dirty="0" smtClean="0"/>
              <a:t> Team support</a:t>
            </a:r>
            <a:endParaRPr lang="en-US" sz="1800" dirty="0"/>
          </a:p>
          <a:p>
            <a:r>
              <a:rPr lang="en-US" sz="2400" dirty="0" smtClean="0"/>
              <a:t>Addressing </a:t>
            </a:r>
            <a:r>
              <a:rPr lang="en-US" sz="2400" dirty="0"/>
              <a:t>Psychosocial </a:t>
            </a:r>
            <a:r>
              <a:rPr lang="en-US" sz="2400" dirty="0" smtClean="0"/>
              <a:t>Needs—Transportation</a:t>
            </a:r>
            <a:r>
              <a:rPr lang="en-US" sz="2400" dirty="0"/>
              <a:t>/Housing/Financial Resources/Mental </a:t>
            </a:r>
            <a:r>
              <a:rPr lang="en-US" sz="2400" dirty="0" smtClean="0"/>
              <a:t>Health—essential for some (MSW)</a:t>
            </a:r>
            <a:endParaRPr lang="en-US" sz="2400" dirty="0"/>
          </a:p>
          <a:p>
            <a:pPr lvl="1"/>
            <a:r>
              <a:rPr lang="en-US" sz="1800" dirty="0" smtClean="0"/>
              <a:t>Most </a:t>
            </a:r>
            <a:r>
              <a:rPr lang="en-US" sz="1800" dirty="0"/>
              <a:t>patients </a:t>
            </a:r>
            <a:r>
              <a:rPr lang="en-US" sz="1800" dirty="0" smtClean="0"/>
              <a:t>leave </a:t>
            </a:r>
            <a:r>
              <a:rPr lang="en-US" sz="1800" dirty="0"/>
              <a:t>hospital </a:t>
            </a:r>
            <a:r>
              <a:rPr lang="en-US" sz="1800" dirty="0" smtClean="0"/>
              <a:t>with unidentified barriers &amp; unmet needs</a:t>
            </a:r>
          </a:p>
          <a:p>
            <a:pPr lvl="1"/>
            <a:r>
              <a:rPr lang="en-US" sz="1800" dirty="0" smtClean="0"/>
              <a:t>MSW f/u in the home critical to </a:t>
            </a:r>
            <a:r>
              <a:rPr lang="en-US" sz="1800" dirty="0" smtClean="0">
                <a:cs typeface="Arial Narrow"/>
              </a:rPr>
              <a:t>identify </a:t>
            </a:r>
            <a:r>
              <a:rPr lang="en-US" sz="1800" dirty="0">
                <a:cs typeface="Arial Narrow"/>
              </a:rPr>
              <a:t>complex social needs </a:t>
            </a:r>
            <a:r>
              <a:rPr lang="en-US" sz="1800" dirty="0" smtClean="0">
                <a:cs typeface="Arial Narrow"/>
              </a:rPr>
              <a:t>&amp; </a:t>
            </a:r>
            <a:r>
              <a:rPr lang="en-US" sz="1800" dirty="0">
                <a:cs typeface="Arial Narrow"/>
              </a:rPr>
              <a:t>link to critical community based services</a:t>
            </a:r>
          </a:p>
          <a:p>
            <a:pPr lvl="1"/>
            <a:endParaRPr lang="en-US" sz="1600" dirty="0"/>
          </a:p>
        </p:txBody>
      </p:sp>
    </p:spTree>
    <p:extLst>
      <p:ext uri="{BB962C8B-B14F-4D97-AF65-F5344CB8AC3E}">
        <p14:creationId xmlns:p14="http://schemas.microsoft.com/office/powerpoint/2010/main" val="61804605"/>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8" name="Title 1"/>
          <p:cNvSpPr>
            <a:spLocks noGrp="1"/>
          </p:cNvSpPr>
          <p:nvPr>
            <p:ph type="title"/>
          </p:nvPr>
        </p:nvSpPr>
        <p:spPr>
          <a:xfrm>
            <a:off x="457200" y="301658"/>
            <a:ext cx="8229600" cy="1143000"/>
          </a:xfrm>
        </p:spPr>
        <p:txBody>
          <a:bodyPr/>
          <a:lstStyle/>
          <a:p>
            <a:r>
              <a:rPr lang="en-US" sz="4000" b="1" dirty="0" smtClean="0">
                <a:solidFill>
                  <a:schemeClr val="accent2"/>
                </a:solidFill>
              </a:rPr>
              <a:t>Return on Investment</a:t>
            </a:r>
            <a:endParaRPr lang="en-US" sz="4000" b="1" dirty="0">
              <a:solidFill>
                <a:schemeClr val="accent2"/>
              </a:solidFill>
            </a:endParaRPr>
          </a:p>
        </p:txBody>
      </p:sp>
      <p:sp>
        <p:nvSpPr>
          <p:cNvPr id="39" name="TextBox 38"/>
          <p:cNvSpPr txBox="1"/>
          <p:nvPr/>
        </p:nvSpPr>
        <p:spPr>
          <a:xfrm>
            <a:off x="229697" y="229670"/>
            <a:ext cx="1005954" cy="400110"/>
          </a:xfrm>
          <a:prstGeom prst="rect">
            <a:avLst/>
          </a:prstGeom>
          <a:noFill/>
        </p:spPr>
        <p:txBody>
          <a:bodyPr wrap="none" rtlCol="0">
            <a:spAutoFit/>
          </a:bodyPr>
          <a:lstStyle/>
          <a:p>
            <a:pPr defTabSz="914400" fontAlgn="base">
              <a:spcBef>
                <a:spcPct val="0"/>
              </a:spcBef>
              <a:spcAft>
                <a:spcPct val="0"/>
              </a:spcAft>
            </a:pPr>
            <a:r>
              <a:rPr lang="en-US" sz="2000" b="1" i="1" dirty="0" smtClean="0">
                <a:solidFill>
                  <a:srgbClr val="000000"/>
                </a:solidFill>
                <a:latin typeface="Calibri" panose="020F0502020204030204" pitchFamily="34" charset="0"/>
                <a:ea typeface="MS PGothic" panose="020B0600070205080204" pitchFamily="34" charset="-128"/>
                <a:cs typeface="ヒラギノ角ゴ ProN W3"/>
              </a:rPr>
              <a:t>Results</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pic>
        <p:nvPicPr>
          <p:cNvPr id="40" name="Picture 7" descr="SafeMed_Graphic.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Content Placeholder 2"/>
          <p:cNvSpPr>
            <a:spLocks noGrp="1"/>
          </p:cNvSpPr>
          <p:nvPr>
            <p:ph idx="1"/>
          </p:nvPr>
        </p:nvSpPr>
        <p:spPr>
          <a:xfrm>
            <a:off x="228331" y="1421636"/>
            <a:ext cx="8730147" cy="4183908"/>
          </a:xfrm>
        </p:spPr>
        <p:txBody>
          <a:bodyPr>
            <a:noAutofit/>
          </a:bodyPr>
          <a:lstStyle/>
          <a:p>
            <a:pPr marL="0" indent="0">
              <a:buNone/>
            </a:pPr>
            <a:r>
              <a:rPr lang="en-US" dirty="0" smtClean="0"/>
              <a:t>2 approaches for</a:t>
            </a:r>
            <a:r>
              <a:rPr lang="en-US" dirty="0"/>
              <a:t> </a:t>
            </a:r>
            <a:r>
              <a:rPr lang="en-US" dirty="0" smtClean="0"/>
              <a:t>comparing</a:t>
            </a:r>
            <a:r>
              <a:rPr lang="en-US" dirty="0"/>
              <a:t> </a:t>
            </a:r>
            <a:r>
              <a:rPr lang="en-US" dirty="0" smtClean="0"/>
              <a:t>costs for </a:t>
            </a:r>
            <a:r>
              <a:rPr lang="en-US" dirty="0" err="1" smtClean="0"/>
              <a:t>SafeMed</a:t>
            </a:r>
            <a:r>
              <a:rPr lang="en-US" dirty="0" smtClean="0"/>
              <a:t> vs. Controls gave similar results:</a:t>
            </a:r>
            <a:endParaRPr lang="en-US" dirty="0"/>
          </a:p>
          <a:p>
            <a:r>
              <a:rPr lang="en-US" dirty="0" smtClean="0"/>
              <a:t>Total Projected Annual Savings =  </a:t>
            </a:r>
            <a:r>
              <a:rPr lang="en-US" b="1" u="sng" dirty="0" smtClean="0"/>
              <a:t>$1.2 M</a:t>
            </a:r>
            <a:r>
              <a:rPr lang="en-US" b="1" dirty="0" smtClean="0"/>
              <a:t> </a:t>
            </a:r>
            <a:r>
              <a:rPr lang="en-US" dirty="0" smtClean="0"/>
              <a:t>or</a:t>
            </a:r>
            <a:r>
              <a:rPr lang="en-US" b="1" u="sng" dirty="0" smtClean="0"/>
              <a:t> $4,584 to $6,276 per </a:t>
            </a:r>
            <a:r>
              <a:rPr lang="en-US" b="1" u="sng" dirty="0" err="1" smtClean="0"/>
              <a:t>SafeMed</a:t>
            </a:r>
            <a:r>
              <a:rPr lang="en-US" b="1" u="sng" dirty="0" smtClean="0"/>
              <a:t> enrollee</a:t>
            </a:r>
            <a:r>
              <a:rPr lang="en-US" dirty="0" smtClean="0"/>
              <a:t> </a:t>
            </a:r>
          </a:p>
          <a:p>
            <a:r>
              <a:rPr lang="en-US" dirty="0" smtClean="0"/>
              <a:t>Yearly Annual Cost for Full Program:  </a:t>
            </a:r>
            <a:r>
              <a:rPr lang="en-US" b="1" dirty="0"/>
              <a:t>$972,496 or $3,242 to $4,052 per </a:t>
            </a:r>
            <a:r>
              <a:rPr lang="en-US" b="1" dirty="0" err="1"/>
              <a:t>SafeMed</a:t>
            </a:r>
            <a:r>
              <a:rPr lang="en-US" b="1" dirty="0"/>
              <a:t> </a:t>
            </a:r>
            <a:r>
              <a:rPr lang="en-US" b="1" dirty="0" smtClean="0"/>
              <a:t>enrollee</a:t>
            </a:r>
          </a:p>
          <a:p>
            <a:r>
              <a:rPr lang="en-US" dirty="0" smtClean="0"/>
              <a:t>Total Projected Net Cost Savings:  </a:t>
            </a:r>
            <a:r>
              <a:rPr lang="en-US" b="1" dirty="0" smtClean="0"/>
              <a:t>$127,664 to $910,304 per year</a:t>
            </a:r>
          </a:p>
        </p:txBody>
      </p:sp>
    </p:spTree>
    <p:extLst>
      <p:ext uri="{BB962C8B-B14F-4D97-AF65-F5344CB8AC3E}">
        <p14:creationId xmlns:p14="http://schemas.microsoft.com/office/powerpoint/2010/main" val="911001041"/>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8" name="Title 1"/>
          <p:cNvSpPr>
            <a:spLocks noGrp="1"/>
          </p:cNvSpPr>
          <p:nvPr>
            <p:ph type="title"/>
          </p:nvPr>
        </p:nvSpPr>
        <p:spPr>
          <a:xfrm>
            <a:off x="457200" y="301658"/>
            <a:ext cx="8229600" cy="1143000"/>
          </a:xfrm>
        </p:spPr>
        <p:txBody>
          <a:bodyPr/>
          <a:lstStyle/>
          <a:p>
            <a:r>
              <a:rPr lang="en-US" sz="4000" b="1" dirty="0" smtClean="0">
                <a:solidFill>
                  <a:schemeClr val="accent2"/>
                </a:solidFill>
              </a:rPr>
              <a:t>Limitations</a:t>
            </a:r>
            <a:endParaRPr lang="en-US" sz="4000" b="1" dirty="0">
              <a:solidFill>
                <a:schemeClr val="accent2"/>
              </a:solidFill>
            </a:endParaRPr>
          </a:p>
        </p:txBody>
      </p:sp>
      <p:sp>
        <p:nvSpPr>
          <p:cNvPr id="39" name="TextBox 38"/>
          <p:cNvSpPr txBox="1"/>
          <p:nvPr/>
        </p:nvSpPr>
        <p:spPr>
          <a:xfrm>
            <a:off x="229697" y="229670"/>
            <a:ext cx="1005954" cy="400110"/>
          </a:xfrm>
          <a:prstGeom prst="rect">
            <a:avLst/>
          </a:prstGeom>
          <a:noFill/>
        </p:spPr>
        <p:txBody>
          <a:bodyPr wrap="none" rtlCol="0">
            <a:spAutoFit/>
          </a:bodyPr>
          <a:lstStyle/>
          <a:p>
            <a:pPr defTabSz="914400" fontAlgn="base">
              <a:spcBef>
                <a:spcPct val="0"/>
              </a:spcBef>
              <a:spcAft>
                <a:spcPct val="0"/>
              </a:spcAft>
            </a:pPr>
            <a:r>
              <a:rPr lang="en-US" sz="2000" b="1" i="1" dirty="0" smtClean="0">
                <a:solidFill>
                  <a:srgbClr val="000000"/>
                </a:solidFill>
                <a:latin typeface="Calibri" panose="020F0502020204030204" pitchFamily="34" charset="0"/>
                <a:ea typeface="MS PGothic" panose="020B0600070205080204" pitchFamily="34" charset="-128"/>
                <a:cs typeface="ヒラギノ角ゴ ProN W3"/>
              </a:rPr>
              <a:t>Results</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pic>
        <p:nvPicPr>
          <p:cNvPr id="40" name="Picture 7" descr="SafeMed_Graphic.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Content Placeholder 2"/>
          <p:cNvSpPr>
            <a:spLocks noGrp="1"/>
          </p:cNvSpPr>
          <p:nvPr>
            <p:ph idx="1"/>
          </p:nvPr>
        </p:nvSpPr>
        <p:spPr>
          <a:xfrm>
            <a:off x="228331" y="1343314"/>
            <a:ext cx="8730147" cy="4183908"/>
          </a:xfrm>
        </p:spPr>
        <p:txBody>
          <a:bodyPr>
            <a:noAutofit/>
          </a:bodyPr>
          <a:lstStyle/>
          <a:p>
            <a:pPr marL="0" indent="0">
              <a:lnSpc>
                <a:spcPct val="130000"/>
              </a:lnSpc>
              <a:buNone/>
            </a:pPr>
            <a:r>
              <a:rPr lang="en-US" sz="2200" dirty="0" smtClean="0">
                <a:latin typeface="Arial Narrow"/>
                <a:cs typeface="Arial Narrow"/>
              </a:rPr>
              <a:t>Unknown which components of </a:t>
            </a:r>
            <a:r>
              <a:rPr lang="en-US" sz="2200" dirty="0" err="1" smtClean="0">
                <a:latin typeface="Arial Narrow"/>
                <a:cs typeface="Arial Narrow"/>
              </a:rPr>
              <a:t>Saf</a:t>
            </a:r>
            <a:r>
              <a:rPr lang="en-US" sz="2200" dirty="0" err="1" smtClean="0">
                <a:solidFill>
                  <a:schemeClr val="tx2"/>
                </a:solidFill>
                <a:latin typeface="Arial Narrow"/>
                <a:cs typeface="Arial Narrow"/>
              </a:rPr>
              <a:t>e</a:t>
            </a:r>
            <a:r>
              <a:rPr lang="en-US" sz="2400" dirty="0" err="1">
                <a:solidFill>
                  <a:schemeClr val="tx2"/>
                </a:solidFill>
                <a:latin typeface="Arial Narrow"/>
                <a:cs typeface="Arial Narrow"/>
              </a:rPr>
              <a:t>Med</a:t>
            </a:r>
            <a:r>
              <a:rPr lang="en-US" sz="2200" dirty="0" smtClean="0">
                <a:latin typeface="Arial Narrow"/>
                <a:cs typeface="Arial Narrow"/>
              </a:rPr>
              <a:t> most critical for super</a:t>
            </a:r>
            <a:r>
              <a:rPr lang="en-US" sz="2200" dirty="0">
                <a:latin typeface="Arial Narrow"/>
                <a:cs typeface="Arial Narrow"/>
              </a:rPr>
              <a:t>-utilizers</a:t>
            </a:r>
            <a:r>
              <a:rPr lang="en-US" sz="2200" dirty="0" smtClean="0">
                <a:latin typeface="Arial Narrow"/>
                <a:cs typeface="Arial Narrow"/>
              </a:rPr>
              <a:t>, but early evidence suggests :</a:t>
            </a:r>
          </a:p>
          <a:p>
            <a:pPr>
              <a:lnSpc>
                <a:spcPct val="130000"/>
              </a:lnSpc>
            </a:pPr>
            <a:r>
              <a:rPr lang="en-US" sz="2200" dirty="0" smtClean="0">
                <a:latin typeface="Arial Narrow"/>
                <a:cs typeface="Arial Narrow"/>
              </a:rPr>
              <a:t>Intensive engagement &amp; relationship </a:t>
            </a:r>
            <a:r>
              <a:rPr lang="en-US" sz="2200" dirty="0">
                <a:latin typeface="Arial Narrow"/>
                <a:cs typeface="Arial Narrow"/>
              </a:rPr>
              <a:t>s</a:t>
            </a:r>
            <a:r>
              <a:rPr lang="en-US" sz="2200" dirty="0" smtClean="0">
                <a:latin typeface="Arial Narrow"/>
                <a:cs typeface="Arial Narrow"/>
              </a:rPr>
              <a:t>tarting </a:t>
            </a:r>
            <a:r>
              <a:rPr lang="en-US" sz="2200" dirty="0">
                <a:latin typeface="Arial Narrow"/>
                <a:cs typeface="Arial Narrow"/>
              </a:rPr>
              <a:t>in hospital </a:t>
            </a:r>
            <a:r>
              <a:rPr lang="en-US" sz="2200" dirty="0" smtClean="0">
                <a:latin typeface="Arial Narrow"/>
                <a:cs typeface="Arial Narrow"/>
              </a:rPr>
              <a:t>ideal </a:t>
            </a:r>
          </a:p>
          <a:p>
            <a:pPr>
              <a:lnSpc>
                <a:spcPct val="130000"/>
              </a:lnSpc>
            </a:pPr>
            <a:r>
              <a:rPr lang="en-US" sz="2200" dirty="0" smtClean="0">
                <a:latin typeface="Arial Narrow"/>
                <a:cs typeface="Arial Narrow"/>
              </a:rPr>
              <a:t>Tailored services must extend into the home</a:t>
            </a:r>
          </a:p>
          <a:p>
            <a:pPr lvl="1">
              <a:lnSpc>
                <a:spcPct val="130000"/>
              </a:lnSpc>
              <a:buFont typeface="Arial"/>
              <a:buChar char="•"/>
            </a:pPr>
            <a:r>
              <a:rPr lang="en-US" sz="1800" dirty="0" smtClean="0">
                <a:latin typeface="Arial Narrow"/>
                <a:cs typeface="Arial Narrow"/>
              </a:rPr>
              <a:t>Enhanced medication management</a:t>
            </a:r>
          </a:p>
          <a:p>
            <a:pPr lvl="1">
              <a:lnSpc>
                <a:spcPct val="130000"/>
              </a:lnSpc>
              <a:buFont typeface="Arial"/>
              <a:buChar char="•"/>
            </a:pPr>
            <a:r>
              <a:rPr lang="en-US" sz="1800" dirty="0">
                <a:latin typeface="Arial Narrow"/>
                <a:cs typeface="Arial Narrow"/>
              </a:rPr>
              <a:t>S</a:t>
            </a:r>
            <a:r>
              <a:rPr lang="en-US" sz="1800" dirty="0" smtClean="0">
                <a:latin typeface="Arial Narrow"/>
                <a:cs typeface="Arial Narrow"/>
              </a:rPr>
              <a:t>ymptom triage &amp; care coordination</a:t>
            </a:r>
          </a:p>
          <a:p>
            <a:pPr lvl="1">
              <a:lnSpc>
                <a:spcPct val="130000"/>
              </a:lnSpc>
              <a:buFont typeface="Arial"/>
              <a:buChar char="•"/>
            </a:pPr>
            <a:r>
              <a:rPr lang="en-US" sz="1800" dirty="0">
                <a:latin typeface="Arial Narrow"/>
                <a:cs typeface="Arial Narrow"/>
              </a:rPr>
              <a:t>S</a:t>
            </a:r>
            <a:r>
              <a:rPr lang="en-US" sz="1800" dirty="0" smtClean="0">
                <a:latin typeface="Arial Narrow"/>
                <a:cs typeface="Arial Narrow"/>
              </a:rPr>
              <a:t>ocial services critical to </a:t>
            </a:r>
            <a:r>
              <a:rPr lang="en-US" sz="1800" dirty="0">
                <a:latin typeface="Arial Narrow"/>
                <a:cs typeface="Arial Narrow"/>
              </a:rPr>
              <a:t>address </a:t>
            </a:r>
            <a:r>
              <a:rPr lang="en-US" sz="1800" dirty="0" smtClean="0">
                <a:latin typeface="Arial Narrow"/>
                <a:cs typeface="Arial Narrow"/>
              </a:rPr>
              <a:t>complex social needs (e.g. mental health, substance abuse, housing) &amp; link to critical community based services</a:t>
            </a:r>
          </a:p>
          <a:p>
            <a:pPr>
              <a:lnSpc>
                <a:spcPct val="130000"/>
              </a:lnSpc>
            </a:pPr>
            <a:r>
              <a:rPr lang="en-US" sz="2200" dirty="0" smtClean="0">
                <a:latin typeface="Arial Narrow"/>
                <a:cs typeface="Arial Narrow"/>
              </a:rPr>
              <a:t>Long-term relationship &amp; support necessary for some patients</a:t>
            </a:r>
          </a:p>
          <a:p>
            <a:pPr lvl="1">
              <a:lnSpc>
                <a:spcPct val="130000"/>
              </a:lnSpc>
            </a:pPr>
            <a:endParaRPr lang="en-US" sz="1800" dirty="0" smtClean="0">
              <a:latin typeface="Arial Narrow"/>
              <a:cs typeface="Arial Narrow"/>
            </a:endParaRPr>
          </a:p>
        </p:txBody>
      </p:sp>
    </p:spTree>
    <p:extLst>
      <p:ext uri="{BB962C8B-B14F-4D97-AF65-F5344CB8AC3E}">
        <p14:creationId xmlns:p14="http://schemas.microsoft.com/office/powerpoint/2010/main" val="1831149701"/>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22624"/>
            <a:ext cx="8433457" cy="5116475"/>
          </a:xfrm>
        </p:spPr>
        <p:txBody>
          <a:bodyPr/>
          <a:lstStyle/>
          <a:p>
            <a:r>
              <a:rPr lang="en-US" sz="2400" dirty="0"/>
              <a:t>Low cost LPN- </a:t>
            </a:r>
            <a:r>
              <a:rPr lang="en-US" sz="2400" dirty="0" smtClean="0"/>
              <a:t>and </a:t>
            </a:r>
            <a:r>
              <a:rPr lang="en-US" sz="2400" dirty="0" err="1"/>
              <a:t>CPhT</a:t>
            </a:r>
            <a:r>
              <a:rPr lang="en-US" sz="2400"/>
              <a:t>-CHW are </a:t>
            </a:r>
            <a:r>
              <a:rPr lang="en-US" sz="2400" dirty="0"/>
              <a:t>well suited for expanded roles as care transitions–community health workers with a focus on medication management </a:t>
            </a:r>
            <a:endParaRPr lang="en-US" sz="2400" dirty="0" smtClean="0"/>
          </a:p>
          <a:p>
            <a:r>
              <a:rPr lang="en-US" sz="2400" dirty="0" smtClean="0"/>
              <a:t>Effective roles for </a:t>
            </a:r>
            <a:r>
              <a:rPr lang="en-US" sz="2400" dirty="0" err="1" smtClean="0"/>
              <a:t>CPhT</a:t>
            </a:r>
            <a:r>
              <a:rPr lang="en-US" sz="2400" dirty="0"/>
              <a:t>-</a:t>
            </a:r>
            <a:r>
              <a:rPr lang="en-US" sz="2400" dirty="0" smtClean="0"/>
              <a:t>CHW include:</a:t>
            </a:r>
          </a:p>
          <a:p>
            <a:pPr lvl="1"/>
            <a:r>
              <a:rPr lang="en-US" sz="2000" dirty="0" smtClean="0"/>
              <a:t>Assistance </a:t>
            </a:r>
            <a:r>
              <a:rPr lang="en-US" sz="2000" dirty="0"/>
              <a:t>with identification and reporting of potential </a:t>
            </a:r>
            <a:r>
              <a:rPr lang="en-US" sz="2000" dirty="0" smtClean="0"/>
              <a:t>drug therapy problems </a:t>
            </a:r>
            <a:r>
              <a:rPr lang="en-US" sz="2000" dirty="0"/>
              <a:t>identified during home visit and phone follow-</a:t>
            </a:r>
            <a:r>
              <a:rPr lang="en-US" sz="2000" dirty="0" smtClean="0"/>
              <a:t>up</a:t>
            </a:r>
          </a:p>
          <a:p>
            <a:pPr lvl="1"/>
            <a:r>
              <a:rPr lang="en-US" sz="2000" dirty="0" smtClean="0"/>
              <a:t>Coordination </a:t>
            </a:r>
            <a:r>
              <a:rPr lang="en-US" sz="2000" dirty="0"/>
              <a:t>with </a:t>
            </a:r>
            <a:r>
              <a:rPr lang="en-US" sz="2000" dirty="0" smtClean="0"/>
              <a:t>pharmacists </a:t>
            </a:r>
            <a:r>
              <a:rPr lang="en-US" sz="2000" dirty="0"/>
              <a:t>in real time to enable patients to get targeted </a:t>
            </a:r>
            <a:r>
              <a:rPr lang="en-US" sz="2000" dirty="0" smtClean="0"/>
              <a:t>medication therapy management when </a:t>
            </a:r>
            <a:r>
              <a:rPr lang="en-US" sz="2000" dirty="0"/>
              <a:t>and where they need it. </a:t>
            </a:r>
            <a:endParaRPr lang="en-US" sz="2000" dirty="0" smtClean="0"/>
          </a:p>
          <a:p>
            <a:r>
              <a:rPr lang="en-US" sz="2400" dirty="0" smtClean="0"/>
              <a:t>Programs </a:t>
            </a:r>
            <a:r>
              <a:rPr lang="en-US" sz="2400" dirty="0"/>
              <a:t>seeking to recruit effective </a:t>
            </a:r>
            <a:r>
              <a:rPr lang="en-US" sz="2400" dirty="0" smtClean="0"/>
              <a:t>LPN- and </a:t>
            </a:r>
            <a:r>
              <a:rPr lang="en-US" sz="2400" dirty="0" err="1" smtClean="0"/>
              <a:t>CPhT</a:t>
            </a:r>
            <a:r>
              <a:rPr lang="en-US" sz="2400" dirty="0" smtClean="0"/>
              <a:t>-</a:t>
            </a:r>
            <a:r>
              <a:rPr lang="en-US" sz="2400" dirty="0"/>
              <a:t>CHW need to identify candidates with strong patient-centered communication </a:t>
            </a:r>
            <a:r>
              <a:rPr lang="en-US" sz="2400" dirty="0" smtClean="0"/>
              <a:t>skills</a:t>
            </a:r>
          </a:p>
          <a:p>
            <a:r>
              <a:rPr lang="en-US" altLang="en-US" sz="2400" i="1" dirty="0" err="1" smtClean="0"/>
              <a:t>SafeMed</a:t>
            </a:r>
            <a:r>
              <a:rPr lang="en-US" altLang="en-US" sz="2400" i="1" dirty="0" smtClean="0"/>
              <a:t> </a:t>
            </a:r>
            <a:r>
              <a:rPr lang="en-US" altLang="en-US" sz="2400" dirty="0" smtClean="0"/>
              <a:t>model </a:t>
            </a:r>
            <a:r>
              <a:rPr lang="en-US" altLang="en-US" sz="2400" dirty="0"/>
              <a:t>can be successfully scaled to serve super-utilizing patients throughout the country</a:t>
            </a:r>
          </a:p>
          <a:p>
            <a:endParaRPr lang="en-US" sz="2400" dirty="0"/>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8" name="Title 1"/>
          <p:cNvSpPr>
            <a:spLocks noGrp="1"/>
          </p:cNvSpPr>
          <p:nvPr>
            <p:ph type="title"/>
          </p:nvPr>
        </p:nvSpPr>
        <p:spPr>
          <a:xfrm>
            <a:off x="457200" y="108080"/>
            <a:ext cx="8229600" cy="878147"/>
          </a:xfrm>
        </p:spPr>
        <p:txBody>
          <a:bodyPr/>
          <a:lstStyle/>
          <a:p>
            <a:r>
              <a:rPr lang="en-US" sz="4000" b="1" dirty="0" smtClean="0">
                <a:solidFill>
                  <a:schemeClr val="accent2"/>
                </a:solidFill>
              </a:rPr>
              <a:t>Conclusions</a:t>
            </a:r>
            <a:endParaRPr lang="en-US" sz="4000" b="1" dirty="0">
              <a:solidFill>
                <a:schemeClr val="accent2"/>
              </a:solidFill>
            </a:endParaRPr>
          </a:p>
        </p:txBody>
      </p:sp>
      <p:pic>
        <p:nvPicPr>
          <p:cNvPr id="40"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045002"/>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The Problem</a:t>
            </a:r>
            <a:endParaRPr lang="en-US" b="1" dirty="0">
              <a:solidFill>
                <a:schemeClr val="accent2"/>
              </a:solidFill>
            </a:endParaRPr>
          </a:p>
        </p:txBody>
      </p:sp>
      <p:sp>
        <p:nvSpPr>
          <p:cNvPr id="3" name="Content Placeholder 2"/>
          <p:cNvSpPr>
            <a:spLocks noGrp="1"/>
          </p:cNvSpPr>
          <p:nvPr>
            <p:ph idx="1"/>
          </p:nvPr>
        </p:nvSpPr>
        <p:spPr>
          <a:xfrm>
            <a:off x="334211" y="1433997"/>
            <a:ext cx="8555789" cy="3967496"/>
          </a:xfrm>
        </p:spPr>
        <p:txBody>
          <a:bodyPr/>
          <a:lstStyle/>
          <a:p>
            <a:pPr>
              <a:lnSpc>
                <a:spcPct val="120000"/>
              </a:lnSpc>
            </a:pPr>
            <a:r>
              <a:rPr lang="en-US" dirty="0">
                <a:latin typeface="Arial Narrow"/>
                <a:cs typeface="Arial Narrow"/>
              </a:rPr>
              <a:t>24.8% of 1.3 million Medicare heart failure hospitalizations readmitted within 30 days</a:t>
            </a:r>
          </a:p>
          <a:p>
            <a:pPr>
              <a:lnSpc>
                <a:spcPct val="120000"/>
              </a:lnSpc>
            </a:pPr>
            <a:r>
              <a:rPr lang="en-US" dirty="0">
                <a:latin typeface="Arial Narrow"/>
                <a:cs typeface="Arial Narrow"/>
              </a:rPr>
              <a:t>19.9</a:t>
            </a:r>
            <a:r>
              <a:rPr lang="en-US" dirty="0" smtClean="0">
                <a:latin typeface="Arial Narrow"/>
                <a:cs typeface="Arial Narrow"/>
              </a:rPr>
              <a:t>% of </a:t>
            </a:r>
            <a:r>
              <a:rPr lang="en-US" dirty="0">
                <a:latin typeface="Arial Narrow"/>
                <a:cs typeface="Arial Narrow"/>
              </a:rPr>
              <a:t>500,000 Medicare MI hospitalizations readmitted within 30 days</a:t>
            </a:r>
          </a:p>
          <a:p>
            <a:pPr>
              <a:lnSpc>
                <a:spcPct val="120000"/>
              </a:lnSpc>
            </a:pPr>
            <a:r>
              <a:rPr lang="en-US" dirty="0">
                <a:latin typeface="Arial Narrow"/>
                <a:cs typeface="Arial Narrow"/>
              </a:rPr>
              <a:t>Only 1/3 recently hospitalized patients get outpatient follow-up within 60 days of discharge</a:t>
            </a:r>
          </a:p>
          <a:p>
            <a:endParaRPr lang="en-US" i="1" dirty="0"/>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20344"/>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1672"/>
            <a:ext cx="8229600" cy="1143000"/>
          </a:xfrm>
        </p:spPr>
        <p:txBody>
          <a:bodyPr/>
          <a:lstStyle/>
          <a:p>
            <a:r>
              <a:rPr lang="en-US" b="1" dirty="0" smtClean="0">
                <a:solidFill>
                  <a:schemeClr val="accent2"/>
                </a:solidFill>
              </a:rPr>
              <a:t>Root Causes</a:t>
            </a:r>
            <a:endParaRPr lang="en-US" b="1" dirty="0">
              <a:solidFill>
                <a:schemeClr val="accent2"/>
              </a:solidFill>
            </a:endParaRPr>
          </a:p>
        </p:txBody>
      </p:sp>
      <p:sp>
        <p:nvSpPr>
          <p:cNvPr id="3" name="Content Placeholder 2"/>
          <p:cNvSpPr>
            <a:spLocks noGrp="1"/>
          </p:cNvSpPr>
          <p:nvPr>
            <p:ph idx="1"/>
          </p:nvPr>
        </p:nvSpPr>
        <p:spPr>
          <a:xfrm>
            <a:off x="334211" y="1363446"/>
            <a:ext cx="8555789" cy="3967496"/>
          </a:xfrm>
        </p:spPr>
        <p:txBody>
          <a:bodyPr/>
          <a:lstStyle/>
          <a:p>
            <a:pPr marL="230188" indent="-230188">
              <a:lnSpc>
                <a:spcPct val="110000"/>
              </a:lnSpc>
              <a:spcBef>
                <a:spcPts val="600"/>
              </a:spcBef>
              <a:spcAft>
                <a:spcPts val="600"/>
              </a:spcAft>
              <a:defRPr/>
            </a:pPr>
            <a:r>
              <a:rPr lang="en-US" sz="2800" dirty="0">
                <a:latin typeface="Arial Narrow"/>
                <a:cs typeface="Arial Narrow"/>
              </a:rPr>
              <a:t>Medication errors and </a:t>
            </a:r>
            <a:r>
              <a:rPr lang="en-US" sz="2800" dirty="0" err="1">
                <a:latin typeface="Arial Narrow"/>
                <a:cs typeface="Arial Narrow"/>
              </a:rPr>
              <a:t>nonadherence</a:t>
            </a:r>
            <a:r>
              <a:rPr lang="en-US" sz="2800" dirty="0">
                <a:latin typeface="Arial Narrow"/>
                <a:cs typeface="Arial Narrow"/>
              </a:rPr>
              <a:t> following discharge a significant contributor to readmits</a:t>
            </a:r>
          </a:p>
          <a:p>
            <a:pPr marL="571500" lvl="1" indent="-342900">
              <a:lnSpc>
                <a:spcPct val="110000"/>
              </a:lnSpc>
              <a:spcAft>
                <a:spcPts val="600"/>
              </a:spcAft>
              <a:buSzPct val="75000"/>
              <a:buFont typeface="Courier New"/>
              <a:buChar char="o"/>
              <a:defRPr/>
            </a:pPr>
            <a:r>
              <a:rPr lang="en-US" sz="2400" dirty="0">
                <a:latin typeface="Arial Narrow"/>
                <a:cs typeface="Arial Narrow"/>
              </a:rPr>
              <a:t>At discharge, 63% of patients unable to state purpose of meds</a:t>
            </a:r>
            <a:r>
              <a:rPr lang="en-US" sz="2400" baseline="30000" dirty="0">
                <a:latin typeface="Arial Narrow"/>
                <a:cs typeface="Arial Narrow"/>
              </a:rPr>
              <a:t>1</a:t>
            </a:r>
            <a:r>
              <a:rPr lang="en-US" sz="2400" dirty="0">
                <a:latin typeface="Arial Narrow"/>
                <a:cs typeface="Arial Narrow"/>
              </a:rPr>
              <a:t> </a:t>
            </a:r>
          </a:p>
          <a:p>
            <a:pPr marL="571500" lvl="1" indent="-342900">
              <a:lnSpc>
                <a:spcPct val="110000"/>
              </a:lnSpc>
              <a:spcAft>
                <a:spcPts val="600"/>
              </a:spcAft>
              <a:buSzPct val="75000"/>
              <a:buFont typeface="Courier New"/>
              <a:buChar char="o"/>
              <a:defRPr/>
            </a:pPr>
            <a:r>
              <a:rPr lang="en-US" sz="2400" dirty="0">
                <a:latin typeface="Arial Narrow"/>
                <a:cs typeface="Arial Narrow"/>
              </a:rPr>
              <a:t>2-40% of discharge summaries lack discharge medications</a:t>
            </a:r>
            <a:r>
              <a:rPr lang="en-US" sz="2400" baseline="30000" dirty="0">
                <a:latin typeface="Arial Narrow"/>
                <a:cs typeface="Arial Narrow"/>
              </a:rPr>
              <a:t>2</a:t>
            </a:r>
            <a:endParaRPr lang="en-US" sz="2400" dirty="0">
              <a:latin typeface="Arial Narrow"/>
              <a:cs typeface="Arial Narrow"/>
            </a:endParaRPr>
          </a:p>
          <a:p>
            <a:pPr marL="571500" lvl="1" indent="-342900">
              <a:lnSpc>
                <a:spcPct val="110000"/>
              </a:lnSpc>
              <a:spcAft>
                <a:spcPts val="600"/>
              </a:spcAft>
              <a:buSzPct val="75000"/>
              <a:buFont typeface="Courier New"/>
              <a:buChar char="o"/>
              <a:defRPr/>
            </a:pPr>
            <a:r>
              <a:rPr lang="en-US" sz="2400" dirty="0">
                <a:latin typeface="Arial Narrow"/>
                <a:cs typeface="Arial Narrow"/>
              </a:rPr>
              <a:t>Recently hospitalized 40% more likely to experience unintentional discontinuation of meds</a:t>
            </a:r>
            <a:r>
              <a:rPr lang="en-US" sz="2400" baseline="30000" dirty="0">
                <a:latin typeface="Arial Narrow"/>
                <a:cs typeface="Arial Narrow"/>
              </a:rPr>
              <a:t>2</a:t>
            </a:r>
            <a:endParaRPr lang="en-US" sz="2400" dirty="0">
              <a:latin typeface="Arial Narrow"/>
              <a:cs typeface="Arial Narrow"/>
            </a:endParaRPr>
          </a:p>
          <a:p>
            <a:pPr marL="571500" lvl="1" indent="-342900">
              <a:lnSpc>
                <a:spcPct val="110000"/>
              </a:lnSpc>
              <a:spcAft>
                <a:spcPts val="600"/>
              </a:spcAft>
              <a:buSzPct val="75000"/>
              <a:buFont typeface="Courier New"/>
              <a:buChar char="o"/>
              <a:defRPr/>
            </a:pPr>
            <a:r>
              <a:rPr lang="en-US" sz="2400" dirty="0">
                <a:latin typeface="Arial Narrow"/>
                <a:cs typeface="Arial Narrow"/>
              </a:rPr>
              <a:t>51% fail to take medication (or take correctly) within 2 days of </a:t>
            </a:r>
            <a:r>
              <a:rPr lang="en-US" sz="2400" dirty="0" smtClean="0">
                <a:latin typeface="Arial Narrow"/>
                <a:cs typeface="Arial Narrow"/>
              </a:rPr>
              <a:t>discharge</a:t>
            </a:r>
            <a:r>
              <a:rPr lang="en-US" sz="2400" baseline="30000" dirty="0" smtClean="0">
                <a:latin typeface="Arial Narrow"/>
                <a:cs typeface="Arial Narrow"/>
              </a:rPr>
              <a:t>3</a:t>
            </a:r>
            <a:endParaRPr lang="en-US" sz="2400" dirty="0">
              <a:latin typeface="Arial Narrow"/>
              <a:cs typeface="Arial Narrow"/>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228331" y="5560262"/>
            <a:ext cx="8730147" cy="307777"/>
          </a:xfrm>
          <a:prstGeom prst="rect">
            <a:avLst/>
          </a:prstGeom>
          <a:noFill/>
        </p:spPr>
        <p:txBody>
          <a:bodyPr wrap="square" rtlCol="0">
            <a:spAutoFit/>
          </a:bodyPr>
          <a:lstStyle/>
          <a:p>
            <a:pPr defTabSz="914400" fontAlgn="base">
              <a:spcBef>
                <a:spcPct val="0"/>
              </a:spcBef>
              <a:spcAft>
                <a:spcPct val="0"/>
              </a:spcAft>
            </a:pPr>
            <a:r>
              <a:rPr lang="en-US" sz="1400" baseline="30000" dirty="0" smtClean="0">
                <a:solidFill>
                  <a:srgbClr val="000000"/>
                </a:solidFill>
                <a:latin typeface="Arial Narrow"/>
                <a:ea typeface="MS PGothic" panose="020B0600070205080204" pitchFamily="34" charset="-128"/>
                <a:cs typeface="Arial Narrow"/>
              </a:rPr>
              <a:t>1  </a:t>
            </a:r>
            <a:r>
              <a:rPr lang="en-US" sz="1400" dirty="0" err="1" smtClean="0">
                <a:solidFill>
                  <a:srgbClr val="000000"/>
                </a:solidFill>
                <a:latin typeface="Arial Narrow"/>
                <a:ea typeface="MS PGothic" panose="020B0600070205080204" pitchFamily="34" charset="-128"/>
                <a:cs typeface="Arial Narrow"/>
              </a:rPr>
              <a:t>Makaryus</a:t>
            </a:r>
            <a:r>
              <a:rPr lang="en-US" sz="1400" dirty="0" smtClean="0">
                <a:solidFill>
                  <a:srgbClr val="000000"/>
                </a:solidFill>
                <a:latin typeface="Arial Narrow"/>
                <a:ea typeface="MS PGothic" panose="020B0600070205080204" pitchFamily="34" charset="-128"/>
                <a:cs typeface="Arial Narrow"/>
              </a:rPr>
              <a:t> </a:t>
            </a:r>
            <a:r>
              <a:rPr lang="en-US" sz="1400" dirty="0">
                <a:solidFill>
                  <a:srgbClr val="000000"/>
                </a:solidFill>
                <a:latin typeface="Arial Narrow"/>
                <a:ea typeface="MS PGothic" panose="020B0600070205080204" pitchFamily="34" charset="-128"/>
                <a:cs typeface="Arial Narrow"/>
              </a:rPr>
              <a:t>&amp; Friedman, </a:t>
            </a:r>
            <a:r>
              <a:rPr lang="en-US" sz="1400" i="1" dirty="0" smtClean="0">
                <a:solidFill>
                  <a:srgbClr val="000000"/>
                </a:solidFill>
                <a:latin typeface="Arial Narrow"/>
                <a:ea typeface="MS PGothic" panose="020B0600070205080204" pitchFamily="34" charset="-128"/>
                <a:cs typeface="Arial Narrow"/>
              </a:rPr>
              <a:t>Mayo </a:t>
            </a:r>
            <a:r>
              <a:rPr lang="en-US" sz="1400" i="1" dirty="0">
                <a:solidFill>
                  <a:srgbClr val="000000"/>
                </a:solidFill>
                <a:latin typeface="Arial Narrow"/>
                <a:ea typeface="MS PGothic" panose="020B0600070205080204" pitchFamily="34" charset="-128"/>
                <a:cs typeface="Arial Narrow"/>
              </a:rPr>
              <a:t>Clinic P</a:t>
            </a:r>
            <a:r>
              <a:rPr lang="en-US" sz="1400" i="1" dirty="0" smtClean="0">
                <a:solidFill>
                  <a:srgbClr val="000000"/>
                </a:solidFill>
                <a:latin typeface="Arial Narrow"/>
                <a:ea typeface="MS PGothic" panose="020B0600070205080204" pitchFamily="34" charset="-128"/>
                <a:cs typeface="Arial Narrow"/>
              </a:rPr>
              <a:t>roceedings</a:t>
            </a:r>
            <a:r>
              <a:rPr lang="en-US" sz="1400" dirty="0" smtClean="0">
                <a:solidFill>
                  <a:srgbClr val="000000"/>
                </a:solidFill>
                <a:latin typeface="Arial Narrow"/>
                <a:ea typeface="MS PGothic" panose="020B0600070205080204" pitchFamily="34" charset="-128"/>
                <a:cs typeface="Arial Narrow"/>
              </a:rPr>
              <a:t>, 2005</a:t>
            </a:r>
            <a:r>
              <a:rPr lang="en-US" sz="1400" dirty="0">
                <a:solidFill>
                  <a:srgbClr val="000000"/>
                </a:solidFill>
                <a:latin typeface="Arial Narrow"/>
                <a:ea typeface="MS PGothic" panose="020B0600070205080204" pitchFamily="34" charset="-128"/>
                <a:cs typeface="Arial Narrow"/>
              </a:rPr>
              <a:t> </a:t>
            </a:r>
            <a:r>
              <a:rPr lang="en-US" sz="1400" dirty="0" smtClean="0">
                <a:solidFill>
                  <a:srgbClr val="000000"/>
                </a:solidFill>
                <a:latin typeface="Arial Narrow"/>
                <a:ea typeface="MS PGothic" panose="020B0600070205080204" pitchFamily="34" charset="-128"/>
                <a:cs typeface="Arial Narrow"/>
              </a:rPr>
              <a:t>                 </a:t>
            </a:r>
            <a:r>
              <a:rPr lang="en-US" sz="1400" baseline="30000" dirty="0" smtClean="0">
                <a:solidFill>
                  <a:srgbClr val="000000"/>
                </a:solidFill>
                <a:latin typeface="Arial Narrow"/>
                <a:ea typeface="MS PGothic" panose="020B0600070205080204" pitchFamily="34" charset="-128"/>
                <a:cs typeface="Arial Narrow"/>
              </a:rPr>
              <a:t>2  </a:t>
            </a:r>
            <a:r>
              <a:rPr lang="en-US" sz="1400" dirty="0" err="1" smtClean="0">
                <a:solidFill>
                  <a:srgbClr val="000000"/>
                </a:solidFill>
                <a:latin typeface="Arial Narrow"/>
                <a:ea typeface="MS PGothic" panose="020B0600070205080204" pitchFamily="34" charset="-128"/>
                <a:cs typeface="Arial Narrow"/>
              </a:rPr>
              <a:t>Kripalani</a:t>
            </a:r>
            <a:r>
              <a:rPr lang="en-US" sz="1400" dirty="0" smtClean="0">
                <a:solidFill>
                  <a:srgbClr val="000000"/>
                </a:solidFill>
                <a:latin typeface="Arial Narrow"/>
                <a:ea typeface="MS PGothic" panose="020B0600070205080204" pitchFamily="34" charset="-128"/>
                <a:cs typeface="Arial Narrow"/>
              </a:rPr>
              <a:t> </a:t>
            </a:r>
            <a:r>
              <a:rPr lang="en-US" sz="1400" dirty="0">
                <a:solidFill>
                  <a:srgbClr val="000000"/>
                </a:solidFill>
                <a:latin typeface="Arial Narrow"/>
                <a:ea typeface="MS PGothic" panose="020B0600070205080204" pitchFamily="34" charset="-128"/>
                <a:cs typeface="Arial Narrow"/>
              </a:rPr>
              <a:t>et al,</a:t>
            </a:r>
            <a:r>
              <a:rPr lang="en-US" sz="1400" i="1" dirty="0">
                <a:solidFill>
                  <a:srgbClr val="000000"/>
                </a:solidFill>
                <a:latin typeface="Arial Narrow"/>
                <a:ea typeface="MS PGothic" panose="020B0600070205080204" pitchFamily="34" charset="-128"/>
                <a:cs typeface="Arial Narrow"/>
              </a:rPr>
              <a:t> </a:t>
            </a:r>
            <a:r>
              <a:rPr lang="en-US" sz="1400" i="1" dirty="0" smtClean="0">
                <a:solidFill>
                  <a:srgbClr val="000000"/>
                </a:solidFill>
                <a:latin typeface="Arial Narrow"/>
                <a:ea typeface="MS PGothic" panose="020B0600070205080204" pitchFamily="34" charset="-128"/>
                <a:cs typeface="Arial Narrow"/>
              </a:rPr>
              <a:t>JAMA</a:t>
            </a:r>
            <a:r>
              <a:rPr lang="en-US" sz="1400" dirty="0" smtClean="0">
                <a:solidFill>
                  <a:srgbClr val="000000"/>
                </a:solidFill>
                <a:latin typeface="Arial Narrow"/>
                <a:ea typeface="MS PGothic" panose="020B0600070205080204" pitchFamily="34" charset="-128"/>
                <a:cs typeface="Arial Narrow"/>
              </a:rPr>
              <a:t>, 2007              </a:t>
            </a:r>
            <a:r>
              <a:rPr lang="en-US" sz="1400" baseline="30000" dirty="0" smtClean="0">
                <a:solidFill>
                  <a:srgbClr val="000000"/>
                </a:solidFill>
                <a:latin typeface="Arial Narrow"/>
                <a:ea typeface="MS PGothic" panose="020B0600070205080204" pitchFamily="34" charset="-128"/>
                <a:cs typeface="Arial Narrow"/>
              </a:rPr>
              <a:t>3  </a:t>
            </a:r>
            <a:r>
              <a:rPr lang="en-US" sz="1400" dirty="0" smtClean="0">
                <a:solidFill>
                  <a:srgbClr val="000000"/>
                </a:solidFill>
                <a:latin typeface="Arial Narrow"/>
                <a:ea typeface="MS PGothic" panose="020B0600070205080204" pitchFamily="34" charset="-128"/>
                <a:cs typeface="Arial Narrow"/>
              </a:rPr>
              <a:t>Bell, </a:t>
            </a:r>
            <a:r>
              <a:rPr lang="en-US" sz="1400" i="1" dirty="0" smtClean="0">
                <a:solidFill>
                  <a:srgbClr val="000000"/>
                </a:solidFill>
                <a:latin typeface="Arial Narrow"/>
                <a:ea typeface="MS PGothic" panose="020B0600070205080204" pitchFamily="34" charset="-128"/>
                <a:cs typeface="Arial Narrow"/>
              </a:rPr>
              <a:t>JAMA</a:t>
            </a:r>
            <a:r>
              <a:rPr lang="en-US" sz="1400" dirty="0">
                <a:solidFill>
                  <a:srgbClr val="000000"/>
                </a:solidFill>
                <a:latin typeface="Arial Narrow"/>
                <a:ea typeface="MS PGothic" panose="020B0600070205080204" pitchFamily="34" charset="-128"/>
                <a:cs typeface="Arial Narrow"/>
              </a:rPr>
              <a:t>,</a:t>
            </a:r>
            <a:r>
              <a:rPr lang="en-US" sz="1400" dirty="0" smtClean="0">
                <a:solidFill>
                  <a:srgbClr val="000000"/>
                </a:solidFill>
                <a:latin typeface="Arial Narrow"/>
                <a:ea typeface="MS PGothic" panose="020B0600070205080204" pitchFamily="34" charset="-128"/>
                <a:cs typeface="Arial Narrow"/>
              </a:rPr>
              <a:t> 2011</a:t>
            </a:r>
            <a:endParaRPr lang="en-US" sz="1400" dirty="0">
              <a:solidFill>
                <a:srgbClr val="000000"/>
              </a:solidFill>
              <a:latin typeface="Arial Narrow"/>
              <a:ea typeface="MS PGothic" panose="020B0600070205080204" pitchFamily="34" charset="-128"/>
              <a:cs typeface="Arial Narrow"/>
            </a:endParaRPr>
          </a:p>
        </p:txBody>
      </p:sp>
    </p:spTree>
    <p:extLst>
      <p:ext uri="{BB962C8B-B14F-4D97-AF65-F5344CB8AC3E}">
        <p14:creationId xmlns:p14="http://schemas.microsoft.com/office/powerpoint/2010/main" val="424155942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t>
            </a:r>
            <a:endParaRPr lang="en-US" dirty="0"/>
          </a:p>
        </p:txBody>
      </p:sp>
      <p:pic>
        <p:nvPicPr>
          <p:cNvPr id="4" name="Picture 3" descr="SafeMed_Graphic.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25090" y="0"/>
            <a:ext cx="2950483" cy="1585559"/>
          </a:xfrm>
          <a:prstGeom prst="rect">
            <a:avLst/>
          </a:prstGeom>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807160" y="5997762"/>
            <a:ext cx="2151319" cy="73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5" descr="Methodist.jp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5569" y="6047464"/>
            <a:ext cx="2710045" cy="683205"/>
          </a:xfrm>
          <a:prstGeom prst="rect">
            <a:avLst/>
          </a:prstGeom>
        </p:spPr>
      </p:pic>
      <p:sp>
        <p:nvSpPr>
          <p:cNvPr id="10" name="Title 6"/>
          <p:cNvSpPr txBox="1">
            <a:spLocks/>
          </p:cNvSpPr>
          <p:nvPr/>
        </p:nvSpPr>
        <p:spPr>
          <a:xfrm>
            <a:off x="228332" y="895636"/>
            <a:ext cx="3395910" cy="68992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Arial Narrow"/>
                <a:cs typeface="Arial Narrow"/>
              </a:rPr>
              <a:t>Root Causes</a:t>
            </a:r>
            <a:endParaRPr lang="en-US" sz="3600" b="1" dirty="0">
              <a:latin typeface="Arial Narrow"/>
              <a:cs typeface="Arial Narrow"/>
            </a:endParaRPr>
          </a:p>
        </p:txBody>
      </p:sp>
      <p:pic>
        <p:nvPicPr>
          <p:cNvPr id="12" name="Picture 11" descr="Meds2.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0" y="0"/>
            <a:ext cx="9238194" cy="6858000"/>
          </a:xfrm>
          <a:prstGeom prst="rect">
            <a:avLst/>
          </a:prstGeom>
        </p:spPr>
      </p:pic>
    </p:spTree>
    <p:extLst>
      <p:ext uri="{BB962C8B-B14F-4D97-AF65-F5344CB8AC3E}">
        <p14:creationId xmlns:p14="http://schemas.microsoft.com/office/powerpoint/2010/main" val="11455471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Background</a:t>
            </a:r>
            <a:endParaRPr lang="en-US" b="1" dirty="0">
              <a:solidFill>
                <a:schemeClr val="accent2"/>
              </a:solidFill>
            </a:endParaRPr>
          </a:p>
        </p:txBody>
      </p:sp>
      <p:sp>
        <p:nvSpPr>
          <p:cNvPr id="3" name="Content Placeholder 2"/>
          <p:cNvSpPr>
            <a:spLocks noGrp="1"/>
          </p:cNvSpPr>
          <p:nvPr>
            <p:ph idx="1"/>
          </p:nvPr>
        </p:nvSpPr>
        <p:spPr>
          <a:xfrm>
            <a:off x="457199" y="1598613"/>
            <a:ext cx="8419945" cy="4527550"/>
          </a:xfrm>
        </p:spPr>
        <p:txBody>
          <a:bodyPr/>
          <a:lstStyle/>
          <a:p>
            <a:r>
              <a:rPr lang="en-US" sz="3600" i="1" dirty="0" err="1" smtClean="0"/>
              <a:t>SafeMed</a:t>
            </a:r>
            <a:r>
              <a:rPr lang="en-US" sz="3600" i="1" dirty="0" smtClean="0"/>
              <a:t> </a:t>
            </a:r>
            <a:r>
              <a:rPr lang="en-US" sz="3600" dirty="0" smtClean="0"/>
              <a:t>–An innovative care transitions program supporting medication management for super-utilizers</a:t>
            </a:r>
          </a:p>
          <a:p>
            <a:r>
              <a:rPr lang="en-US" sz="3600" dirty="0"/>
              <a:t>A</a:t>
            </a:r>
            <a:r>
              <a:rPr lang="en-US" sz="3600" dirty="0" smtClean="0"/>
              <a:t>mong </a:t>
            </a:r>
            <a:r>
              <a:rPr lang="en-US" sz="3600" dirty="0"/>
              <a:t>first programs </a:t>
            </a:r>
            <a:r>
              <a:rPr lang="en-US" sz="3600" dirty="0" smtClean="0"/>
              <a:t>to </a:t>
            </a:r>
            <a:r>
              <a:rPr lang="en-US" sz="3600" dirty="0"/>
              <a:t>employ </a:t>
            </a:r>
            <a:r>
              <a:rPr lang="en-US" sz="3600" dirty="0" smtClean="0"/>
              <a:t>low-cost </a:t>
            </a:r>
            <a:r>
              <a:rPr lang="en-US" sz="3600" dirty="0"/>
              <a:t>certified pharmacy technicians as care transitions–community health </a:t>
            </a:r>
            <a:r>
              <a:rPr lang="en-US" sz="3600" dirty="0" smtClean="0"/>
              <a:t>workers</a:t>
            </a: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283392"/>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58"/>
            <a:ext cx="8229600" cy="1143000"/>
          </a:xfrm>
        </p:spPr>
        <p:txBody>
          <a:bodyPr/>
          <a:lstStyle/>
          <a:p>
            <a:r>
              <a:rPr lang="en-US" sz="4000" b="1" dirty="0" smtClean="0">
                <a:solidFill>
                  <a:schemeClr val="accent2"/>
                </a:solidFill>
                <a:cs typeface="Arial Narrow"/>
              </a:rPr>
              <a:t>Hospital Focused </a:t>
            </a:r>
            <a:br>
              <a:rPr lang="en-US" sz="4000" b="1" dirty="0" smtClean="0">
                <a:solidFill>
                  <a:schemeClr val="accent2"/>
                </a:solidFill>
                <a:cs typeface="Arial Narrow"/>
              </a:rPr>
            </a:br>
            <a:r>
              <a:rPr lang="en-US" sz="4000" b="1" dirty="0" smtClean="0">
                <a:solidFill>
                  <a:schemeClr val="accent2"/>
                </a:solidFill>
                <a:cs typeface="Arial Narrow"/>
              </a:rPr>
              <a:t>Care </a:t>
            </a:r>
            <a:r>
              <a:rPr lang="en-US" sz="4000" b="1" dirty="0">
                <a:solidFill>
                  <a:schemeClr val="accent2"/>
                </a:solidFill>
                <a:cs typeface="Arial Narrow"/>
              </a:rPr>
              <a:t>Transitions Models</a:t>
            </a:r>
            <a:endParaRPr lang="en-US" sz="4000"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229697" y="229670"/>
            <a:ext cx="1520919" cy="400110"/>
          </a:xfrm>
          <a:prstGeom prst="rect">
            <a:avLst/>
          </a:prstGeom>
          <a:noFill/>
        </p:spPr>
        <p:txBody>
          <a:bodyPr wrap="none" rtlCol="0">
            <a:spAutoFit/>
          </a:bodyPr>
          <a:lstStyle/>
          <a:p>
            <a:pPr defTabSz="914400" fontAlgn="base">
              <a:spcBef>
                <a:spcPct val="0"/>
              </a:spcBef>
              <a:spcAft>
                <a:spcPct val="0"/>
              </a:spcAft>
            </a:pPr>
            <a:r>
              <a:rPr lang="en-US" sz="2000" b="1" i="1" dirty="0">
                <a:solidFill>
                  <a:srgbClr val="000000"/>
                </a:solidFill>
                <a:latin typeface="Calibri" panose="020F0502020204030204" pitchFamily="34" charset="0"/>
                <a:ea typeface="MS PGothic" panose="020B0600070205080204" pitchFamily="34" charset="-128"/>
                <a:cs typeface="ヒラギノ角ゴ ProN W3"/>
              </a:rPr>
              <a:t>Background</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sp>
        <p:nvSpPr>
          <p:cNvPr id="39" name="Content Placeholder 38"/>
          <p:cNvSpPr>
            <a:spLocks noGrp="1"/>
          </p:cNvSpPr>
          <p:nvPr>
            <p:ph idx="1"/>
          </p:nvPr>
        </p:nvSpPr>
        <p:spPr>
          <a:xfrm>
            <a:off x="457199" y="1518238"/>
            <a:ext cx="8401427" cy="3751336"/>
          </a:xfrm>
        </p:spPr>
        <p:txBody>
          <a:bodyPr/>
          <a:lstStyle/>
          <a:p>
            <a:r>
              <a:rPr lang="en-US" sz="2000" b="1" dirty="0"/>
              <a:t>Project Boost</a:t>
            </a:r>
            <a:r>
              <a:rPr lang="en-US" sz="2000" b="1" baseline="30000" dirty="0"/>
              <a:t>1</a:t>
            </a:r>
            <a:endParaRPr lang="en-US" sz="2000" b="1" dirty="0"/>
          </a:p>
          <a:p>
            <a:pPr lvl="1"/>
            <a:r>
              <a:rPr lang="en-US" sz="1800" dirty="0"/>
              <a:t>Hospital-based standardized processes for:  identifying high-risk for readmission, interdisciplinary rounds, patient-family preparation, medication reconciliation, discharge summary communication </a:t>
            </a:r>
          </a:p>
          <a:p>
            <a:r>
              <a:rPr lang="en-US" sz="2000" b="1" dirty="0"/>
              <a:t>The Bridge Program</a:t>
            </a:r>
            <a:r>
              <a:rPr lang="en-US" sz="2000" b="1" baseline="30000" dirty="0"/>
              <a:t>2</a:t>
            </a:r>
            <a:r>
              <a:rPr lang="en-US" sz="2000" b="1" dirty="0"/>
              <a:t>  </a:t>
            </a:r>
          </a:p>
          <a:p>
            <a:pPr lvl="1"/>
            <a:r>
              <a:rPr lang="en-US" sz="1800" dirty="0"/>
              <a:t>Hospital social work-based approach by Bridge Care </a:t>
            </a:r>
            <a:r>
              <a:rPr lang="en-US" sz="1800" dirty="0" smtClean="0"/>
              <a:t>Coordinators. Pre</a:t>
            </a:r>
            <a:r>
              <a:rPr lang="en-US" sz="1800" dirty="0"/>
              <a:t>-discharge </a:t>
            </a:r>
            <a:r>
              <a:rPr lang="en-US" sz="1800" dirty="0" smtClean="0"/>
              <a:t>ID </a:t>
            </a:r>
            <a:r>
              <a:rPr lang="en-US" sz="1800" dirty="0"/>
              <a:t>of older adults, post-discharge needs assessment </a:t>
            </a:r>
            <a:r>
              <a:rPr lang="en-US" sz="1800" dirty="0" smtClean="0"/>
              <a:t>&amp; phone support </a:t>
            </a:r>
          </a:p>
          <a:p>
            <a:r>
              <a:rPr lang="en-US" sz="2000" b="1" dirty="0" smtClean="0"/>
              <a:t>Project RED (Re-engineered Discharge)</a:t>
            </a:r>
            <a:r>
              <a:rPr lang="en-US" sz="2000" b="1" baseline="30000" dirty="0" smtClean="0"/>
              <a:t>3</a:t>
            </a:r>
          </a:p>
          <a:p>
            <a:pPr lvl="1"/>
            <a:r>
              <a:rPr lang="en-US" sz="1800" dirty="0" smtClean="0"/>
              <a:t>Hospital</a:t>
            </a:r>
            <a:r>
              <a:rPr lang="en-US" sz="1800" dirty="0"/>
              <a:t>-based, 11 components: patient ed., follow-up appointments, test result follow-up plan, post-discharge service planning, med reconciliation, discharge plan reconciled with guidelines, plan for problems, expedited DC summary, assess understanding, written patient discharge plan, telephone follow-up</a:t>
            </a:r>
          </a:p>
          <a:p>
            <a:pPr marL="0" indent="0">
              <a:buNone/>
            </a:pPr>
            <a:endParaRPr lang="en-US" dirty="0"/>
          </a:p>
        </p:txBody>
      </p:sp>
      <p:sp>
        <p:nvSpPr>
          <p:cNvPr id="41" name="TextBox 40"/>
          <p:cNvSpPr txBox="1"/>
          <p:nvPr/>
        </p:nvSpPr>
        <p:spPr>
          <a:xfrm>
            <a:off x="320803" y="5437688"/>
            <a:ext cx="8804270" cy="523220"/>
          </a:xfrm>
          <a:prstGeom prst="rect">
            <a:avLst/>
          </a:prstGeom>
          <a:noFill/>
        </p:spPr>
        <p:txBody>
          <a:bodyPr wrap="square" rtlCol="0">
            <a:spAutoFit/>
          </a:bodyPr>
          <a:lstStyle/>
          <a:p>
            <a:r>
              <a:rPr lang="en-US" sz="1400" baseline="30000" dirty="0" smtClean="0"/>
              <a:t>1</a:t>
            </a:r>
            <a:r>
              <a:rPr lang="en-US" sz="1400" dirty="0" smtClean="0"/>
              <a:t>  Society of Hospital Medicine</a:t>
            </a:r>
            <a:r>
              <a:rPr lang="en-US" sz="1400" dirty="0"/>
              <a:t> </a:t>
            </a:r>
            <a:r>
              <a:rPr lang="en-US" sz="1400" dirty="0" smtClean="0"/>
              <a:t>      </a:t>
            </a:r>
            <a:r>
              <a:rPr lang="en-US" sz="1400" baseline="30000" dirty="0" smtClean="0"/>
              <a:t>2</a:t>
            </a:r>
            <a:r>
              <a:rPr lang="en-US" sz="1400" dirty="0" smtClean="0"/>
              <a:t>  Illinois Transitional Care Consortium/Rush University Medical Center</a:t>
            </a:r>
          </a:p>
          <a:p>
            <a:r>
              <a:rPr lang="en-US" sz="1400" baseline="30000" dirty="0" smtClean="0"/>
              <a:t>3   </a:t>
            </a:r>
            <a:r>
              <a:rPr lang="en-US" sz="1400" dirty="0" smtClean="0"/>
              <a:t>Boston Medical Center</a:t>
            </a:r>
            <a:endParaRPr lang="en-US" sz="1400" dirty="0"/>
          </a:p>
        </p:txBody>
      </p:sp>
    </p:spTree>
    <p:extLst>
      <p:ext uri="{BB962C8B-B14F-4D97-AF65-F5344CB8AC3E}">
        <p14:creationId xmlns:p14="http://schemas.microsoft.com/office/powerpoint/2010/main" val="178851320"/>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58"/>
            <a:ext cx="8229600" cy="1143000"/>
          </a:xfrm>
        </p:spPr>
        <p:txBody>
          <a:bodyPr/>
          <a:lstStyle/>
          <a:p>
            <a:r>
              <a:rPr lang="en-US" sz="4000" b="1" dirty="0" smtClean="0">
                <a:solidFill>
                  <a:schemeClr val="accent2"/>
                </a:solidFill>
                <a:cs typeface="Arial Narrow"/>
              </a:rPr>
              <a:t>Super</a:t>
            </a:r>
            <a:r>
              <a:rPr lang="en-US" sz="4000" b="1" dirty="0">
                <a:solidFill>
                  <a:schemeClr val="accent2"/>
                </a:solidFill>
                <a:cs typeface="Arial Narrow"/>
              </a:rPr>
              <a:t>-Utilizer F</a:t>
            </a:r>
            <a:r>
              <a:rPr lang="en-US" sz="4000" b="1" dirty="0" smtClean="0">
                <a:solidFill>
                  <a:schemeClr val="accent2"/>
                </a:solidFill>
                <a:cs typeface="Arial Narrow"/>
              </a:rPr>
              <a:t>ocused </a:t>
            </a:r>
            <a:br>
              <a:rPr lang="en-US" sz="4000" b="1" dirty="0" smtClean="0">
                <a:solidFill>
                  <a:schemeClr val="accent2"/>
                </a:solidFill>
                <a:cs typeface="Arial Narrow"/>
              </a:rPr>
            </a:br>
            <a:r>
              <a:rPr lang="en-US" sz="4000" b="1" dirty="0" smtClean="0">
                <a:solidFill>
                  <a:schemeClr val="accent2"/>
                </a:solidFill>
                <a:cs typeface="Arial Narrow"/>
              </a:rPr>
              <a:t>Care </a:t>
            </a:r>
            <a:r>
              <a:rPr lang="en-US" sz="4000" b="1" dirty="0">
                <a:solidFill>
                  <a:schemeClr val="accent2"/>
                </a:solidFill>
                <a:cs typeface="Arial Narrow"/>
              </a:rPr>
              <a:t>Transitions Models</a:t>
            </a:r>
            <a:endParaRPr lang="en-US" sz="4000"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229697" y="229670"/>
            <a:ext cx="1520919" cy="400110"/>
          </a:xfrm>
          <a:prstGeom prst="rect">
            <a:avLst/>
          </a:prstGeom>
          <a:noFill/>
        </p:spPr>
        <p:txBody>
          <a:bodyPr wrap="none" rtlCol="0">
            <a:spAutoFit/>
          </a:bodyPr>
          <a:lstStyle/>
          <a:p>
            <a:pPr defTabSz="914400" fontAlgn="base">
              <a:spcBef>
                <a:spcPct val="0"/>
              </a:spcBef>
              <a:spcAft>
                <a:spcPct val="0"/>
              </a:spcAft>
            </a:pPr>
            <a:r>
              <a:rPr lang="en-US" sz="2000" b="1" i="1" dirty="0">
                <a:solidFill>
                  <a:srgbClr val="000000"/>
                </a:solidFill>
                <a:latin typeface="Calibri" panose="020F0502020204030204" pitchFamily="34" charset="0"/>
                <a:ea typeface="MS PGothic" panose="020B0600070205080204" pitchFamily="34" charset="-128"/>
                <a:cs typeface="ヒラギノ角ゴ ProN W3"/>
              </a:rPr>
              <a:t>Background</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sp>
        <p:nvSpPr>
          <p:cNvPr id="39" name="Content Placeholder 38"/>
          <p:cNvSpPr>
            <a:spLocks noGrp="1"/>
          </p:cNvSpPr>
          <p:nvPr>
            <p:ph idx="1"/>
          </p:nvPr>
        </p:nvSpPr>
        <p:spPr>
          <a:xfrm>
            <a:off x="457200" y="1598613"/>
            <a:ext cx="8229600" cy="3751336"/>
          </a:xfrm>
        </p:spPr>
        <p:txBody>
          <a:bodyPr/>
          <a:lstStyle/>
          <a:p>
            <a:pPr>
              <a:lnSpc>
                <a:spcPct val="90000"/>
              </a:lnSpc>
            </a:pPr>
            <a:r>
              <a:rPr lang="en-US" sz="2400" b="1" dirty="0"/>
              <a:t>The Camden Coalition of Healthcare Providers</a:t>
            </a:r>
          </a:p>
          <a:p>
            <a:pPr lvl="1">
              <a:lnSpc>
                <a:spcPct val="90000"/>
              </a:lnSpc>
            </a:pPr>
            <a:r>
              <a:rPr lang="en-US" sz="2000" dirty="0"/>
              <a:t>Hot-spotting</a:t>
            </a:r>
          </a:p>
          <a:p>
            <a:pPr lvl="1">
              <a:lnSpc>
                <a:spcPct val="90000"/>
              </a:lnSpc>
            </a:pPr>
            <a:r>
              <a:rPr lang="en-US" sz="2000" dirty="0"/>
              <a:t>Care-transitions support, long-term care management with care coordination, medical and social support</a:t>
            </a:r>
          </a:p>
          <a:p>
            <a:pPr>
              <a:lnSpc>
                <a:spcPct val="90000"/>
              </a:lnSpc>
            </a:pPr>
            <a:r>
              <a:rPr lang="en-US" sz="2400" b="1" dirty="0"/>
              <a:t>The Care Transitions Program</a:t>
            </a:r>
            <a:r>
              <a:rPr lang="en-US" sz="2400" b="1" baseline="30000" dirty="0"/>
              <a:t>1</a:t>
            </a:r>
            <a:r>
              <a:rPr lang="en-US" sz="2400" b="1" dirty="0"/>
              <a:t>  </a:t>
            </a:r>
          </a:p>
          <a:p>
            <a:pPr lvl="1">
              <a:lnSpc>
                <a:spcPct val="90000"/>
              </a:lnSpc>
            </a:pPr>
            <a:r>
              <a:rPr lang="en-US" sz="2000" dirty="0"/>
              <a:t>Continuity of care documents/discharge checklists to improve handoffs</a:t>
            </a:r>
          </a:p>
          <a:p>
            <a:pPr lvl="1">
              <a:lnSpc>
                <a:spcPct val="90000"/>
              </a:lnSpc>
            </a:pPr>
            <a:r>
              <a:rPr lang="en-US" sz="2000" dirty="0"/>
              <a:t>Self-management training</a:t>
            </a:r>
          </a:p>
          <a:p>
            <a:pPr lvl="1">
              <a:lnSpc>
                <a:spcPct val="90000"/>
              </a:lnSpc>
            </a:pPr>
            <a:r>
              <a:rPr lang="en-US" sz="2000" dirty="0"/>
              <a:t>Transition coaches</a:t>
            </a:r>
          </a:p>
          <a:p>
            <a:pPr>
              <a:lnSpc>
                <a:spcPct val="90000"/>
              </a:lnSpc>
            </a:pPr>
            <a:r>
              <a:rPr lang="en-US" sz="2400" b="1" dirty="0"/>
              <a:t>The Transitional Care Model</a:t>
            </a:r>
            <a:r>
              <a:rPr lang="en-US" sz="2400" b="1" baseline="30000" dirty="0"/>
              <a:t>2</a:t>
            </a:r>
            <a:r>
              <a:rPr lang="en-US" sz="2400" b="1" dirty="0"/>
              <a:t> </a:t>
            </a:r>
          </a:p>
          <a:p>
            <a:pPr lvl="1">
              <a:lnSpc>
                <a:spcPct val="90000"/>
              </a:lnSpc>
            </a:pPr>
            <a:r>
              <a:rPr lang="en-US" sz="2000" dirty="0"/>
              <a:t>3-month APN-directed discharge planning and home follow-up protocol</a:t>
            </a:r>
          </a:p>
          <a:p>
            <a:pPr marL="0" indent="0">
              <a:buNone/>
            </a:pPr>
            <a:endParaRPr lang="en-US" dirty="0"/>
          </a:p>
        </p:txBody>
      </p:sp>
      <p:sp>
        <p:nvSpPr>
          <p:cNvPr id="40" name="TextBox 39"/>
          <p:cNvSpPr txBox="1"/>
          <p:nvPr/>
        </p:nvSpPr>
        <p:spPr>
          <a:xfrm>
            <a:off x="447826" y="5403370"/>
            <a:ext cx="7807787" cy="523220"/>
          </a:xfrm>
          <a:prstGeom prst="rect">
            <a:avLst/>
          </a:prstGeom>
          <a:noFill/>
        </p:spPr>
        <p:txBody>
          <a:bodyPr wrap="square" rtlCol="0">
            <a:spAutoFit/>
          </a:bodyPr>
          <a:lstStyle/>
          <a:p>
            <a:pPr defTabSz="914400" fontAlgn="base">
              <a:spcBef>
                <a:spcPct val="0"/>
              </a:spcBef>
              <a:spcAft>
                <a:spcPct val="0"/>
              </a:spcAft>
            </a:pPr>
            <a:r>
              <a:rPr lang="en-US" sz="1400" baseline="30000" dirty="0" smtClean="0">
                <a:solidFill>
                  <a:srgbClr val="000000"/>
                </a:solidFill>
                <a:latin typeface="Calibri" panose="020F0502020204030204" pitchFamily="34" charset="0"/>
                <a:ea typeface="MS PGothic" panose="020B0600070205080204" pitchFamily="34" charset="-128"/>
                <a:cs typeface="ヒラギノ角ゴ ProN W3"/>
              </a:rPr>
              <a:t>1</a:t>
            </a:r>
            <a:r>
              <a:rPr lang="en-US" sz="1400" dirty="0" smtClean="0">
                <a:solidFill>
                  <a:srgbClr val="000000"/>
                </a:solidFill>
                <a:latin typeface="Calibri" panose="020F0502020204030204" pitchFamily="34" charset="0"/>
                <a:ea typeface="MS PGothic" panose="020B0600070205080204" pitchFamily="34" charset="-128"/>
                <a:cs typeface="ヒラギノ角ゴ ProN W3"/>
              </a:rPr>
              <a:t>  Coleman EA. </a:t>
            </a:r>
            <a:r>
              <a:rPr lang="en-US" sz="1400" i="1" dirty="0" smtClean="0">
                <a:solidFill>
                  <a:srgbClr val="000000"/>
                </a:solidFill>
                <a:latin typeface="Calibri" panose="020F0502020204030204" pitchFamily="34" charset="0"/>
                <a:ea typeface="MS PGothic" panose="020B0600070205080204" pitchFamily="34" charset="-128"/>
                <a:cs typeface="ヒラギノ角ゴ ProN W3"/>
              </a:rPr>
              <a:t>Arch </a:t>
            </a:r>
            <a:r>
              <a:rPr lang="en-US" sz="1400" i="1" dirty="0">
                <a:solidFill>
                  <a:srgbClr val="000000"/>
                </a:solidFill>
                <a:latin typeface="Calibri" panose="020F0502020204030204" pitchFamily="34" charset="0"/>
                <a:ea typeface="MS PGothic" panose="020B0600070205080204" pitchFamily="34" charset="-128"/>
                <a:cs typeface="ヒラギノ角ゴ ProN W3"/>
              </a:rPr>
              <a:t>Intern </a:t>
            </a:r>
            <a:r>
              <a:rPr lang="en-US" sz="1400" i="1" dirty="0" smtClean="0">
                <a:solidFill>
                  <a:srgbClr val="000000"/>
                </a:solidFill>
                <a:latin typeface="Calibri" panose="020F0502020204030204" pitchFamily="34" charset="0"/>
                <a:ea typeface="MS PGothic" panose="020B0600070205080204" pitchFamily="34" charset="-128"/>
                <a:cs typeface="ヒラギノ角ゴ ProN W3"/>
              </a:rPr>
              <a:t>Med</a:t>
            </a:r>
            <a:r>
              <a:rPr lang="en-US" sz="1400" dirty="0" smtClean="0">
                <a:solidFill>
                  <a:srgbClr val="000000"/>
                </a:solidFill>
                <a:latin typeface="Calibri" panose="020F0502020204030204" pitchFamily="34" charset="0"/>
                <a:ea typeface="MS PGothic" panose="020B0600070205080204" pitchFamily="34" charset="-128"/>
                <a:cs typeface="ヒラギノ角ゴ ProN W3"/>
              </a:rPr>
              <a:t>, 2006;166</a:t>
            </a:r>
            <a:r>
              <a:rPr lang="en-US" sz="1400" dirty="0">
                <a:solidFill>
                  <a:srgbClr val="000000"/>
                </a:solidFill>
                <a:latin typeface="Calibri" panose="020F0502020204030204" pitchFamily="34" charset="0"/>
                <a:ea typeface="MS PGothic" panose="020B0600070205080204" pitchFamily="34" charset="-128"/>
                <a:cs typeface="ヒラギノ角ゴ ProN W3"/>
              </a:rPr>
              <a:t>:1822-</a:t>
            </a:r>
            <a:r>
              <a:rPr lang="en-US" sz="1400" dirty="0" smtClean="0">
                <a:solidFill>
                  <a:srgbClr val="000000"/>
                </a:solidFill>
                <a:latin typeface="Calibri" panose="020F0502020204030204" pitchFamily="34" charset="0"/>
                <a:ea typeface="MS PGothic" panose="020B0600070205080204" pitchFamily="34" charset="-128"/>
                <a:cs typeface="ヒラギノ角ゴ ProN W3"/>
              </a:rPr>
              <a:t>1828 &amp; </a:t>
            </a:r>
            <a:r>
              <a:rPr lang="en-US" sz="1400" dirty="0" err="1" smtClean="0">
                <a:solidFill>
                  <a:srgbClr val="000000"/>
                </a:solidFill>
                <a:latin typeface="Calibri" panose="020F0502020204030204" pitchFamily="34" charset="0"/>
                <a:ea typeface="MS PGothic" panose="020B0600070205080204" pitchFamily="34" charset="-128"/>
                <a:cs typeface="ヒラギノ角ゴ ProN W3"/>
              </a:rPr>
              <a:t>Halasyamani</a:t>
            </a:r>
            <a:r>
              <a:rPr lang="en-US" sz="1400" dirty="0" smtClean="0">
                <a:solidFill>
                  <a:srgbClr val="000000"/>
                </a:solidFill>
                <a:latin typeface="Calibri" panose="020F0502020204030204" pitchFamily="34" charset="0"/>
                <a:ea typeface="MS PGothic" panose="020B0600070205080204" pitchFamily="34" charset="-128"/>
                <a:cs typeface="ヒラギノ角ゴ ProN W3"/>
              </a:rPr>
              <a:t> </a:t>
            </a:r>
            <a:r>
              <a:rPr lang="en-US" sz="1400" dirty="0">
                <a:solidFill>
                  <a:srgbClr val="000000"/>
                </a:solidFill>
                <a:latin typeface="Calibri" panose="020F0502020204030204" pitchFamily="34" charset="0"/>
                <a:ea typeface="MS PGothic" panose="020B0600070205080204" pitchFamily="34" charset="-128"/>
                <a:cs typeface="ヒラギノ角ゴ ProN W3"/>
              </a:rPr>
              <a:t>L, </a:t>
            </a:r>
            <a:r>
              <a:rPr lang="en-US" sz="1400" i="1" dirty="0">
                <a:solidFill>
                  <a:srgbClr val="000000"/>
                </a:solidFill>
                <a:latin typeface="Calibri" panose="020F0502020204030204" pitchFamily="34" charset="0"/>
                <a:ea typeface="MS PGothic" panose="020B0600070205080204" pitchFamily="34" charset="-128"/>
                <a:cs typeface="ヒラギノ角ゴ ProN W3"/>
              </a:rPr>
              <a:t>J </a:t>
            </a:r>
            <a:r>
              <a:rPr lang="en-US" sz="1400" i="1" dirty="0" err="1">
                <a:solidFill>
                  <a:srgbClr val="000000"/>
                </a:solidFill>
                <a:latin typeface="Calibri" panose="020F0502020204030204" pitchFamily="34" charset="0"/>
                <a:ea typeface="MS PGothic" panose="020B0600070205080204" pitchFamily="34" charset="-128"/>
                <a:cs typeface="ヒラギノ角ゴ ProN W3"/>
              </a:rPr>
              <a:t>Hosp</a:t>
            </a:r>
            <a:r>
              <a:rPr lang="en-US" sz="1400" i="1" dirty="0">
                <a:solidFill>
                  <a:srgbClr val="000000"/>
                </a:solidFill>
                <a:latin typeface="Calibri" panose="020F0502020204030204" pitchFamily="34" charset="0"/>
                <a:ea typeface="MS PGothic" panose="020B0600070205080204" pitchFamily="34" charset="-128"/>
                <a:cs typeface="ヒラギノ角ゴ ProN W3"/>
              </a:rPr>
              <a:t> Med</a:t>
            </a:r>
            <a:r>
              <a:rPr lang="en-US" sz="1400" dirty="0">
                <a:solidFill>
                  <a:srgbClr val="000000"/>
                </a:solidFill>
                <a:latin typeface="Calibri" panose="020F0502020204030204" pitchFamily="34" charset="0"/>
                <a:ea typeface="MS PGothic" panose="020B0600070205080204" pitchFamily="34" charset="-128"/>
                <a:cs typeface="ヒラギノ角ゴ ProN W3"/>
              </a:rPr>
              <a:t>, 2006;1(6):354-</a:t>
            </a:r>
            <a:r>
              <a:rPr lang="en-US" sz="1400" dirty="0" smtClean="0">
                <a:solidFill>
                  <a:srgbClr val="000000"/>
                </a:solidFill>
                <a:latin typeface="Calibri" panose="020F0502020204030204" pitchFamily="34" charset="0"/>
                <a:ea typeface="MS PGothic" panose="020B0600070205080204" pitchFamily="34" charset="-128"/>
                <a:cs typeface="ヒラギノ角ゴ ProN W3"/>
              </a:rPr>
              <a:t>60</a:t>
            </a:r>
          </a:p>
          <a:p>
            <a:pPr defTabSz="914400" fontAlgn="base">
              <a:spcBef>
                <a:spcPct val="0"/>
              </a:spcBef>
              <a:spcAft>
                <a:spcPct val="0"/>
              </a:spcAft>
            </a:pPr>
            <a:r>
              <a:rPr lang="en-US" sz="1400" baseline="30000" dirty="0" smtClean="0">
                <a:solidFill>
                  <a:srgbClr val="000000"/>
                </a:solidFill>
                <a:latin typeface="Calibri" panose="020F0502020204030204" pitchFamily="34" charset="0"/>
                <a:ea typeface="MS PGothic" panose="020B0600070205080204" pitchFamily="34" charset="-128"/>
                <a:cs typeface="ヒラギノ角ゴ ProN W3"/>
              </a:rPr>
              <a:t>2</a:t>
            </a:r>
            <a:r>
              <a:rPr lang="en-US" sz="1400" dirty="0" smtClean="0">
                <a:solidFill>
                  <a:srgbClr val="000000"/>
                </a:solidFill>
                <a:latin typeface="Calibri" panose="020F0502020204030204" pitchFamily="34" charset="0"/>
                <a:ea typeface="MS PGothic" panose="020B0600070205080204" pitchFamily="34" charset="-128"/>
                <a:cs typeface="ヒラギノ角ゴ ProN W3"/>
              </a:rPr>
              <a:t>  Naylor MD, </a:t>
            </a:r>
            <a:r>
              <a:rPr lang="de-DE" sz="1400" i="1" dirty="0">
                <a:solidFill>
                  <a:srgbClr val="000000"/>
                </a:solidFill>
                <a:latin typeface="Calibri" panose="020F0502020204030204" pitchFamily="34" charset="0"/>
                <a:ea typeface="MS PGothic" panose="020B0600070205080204" pitchFamily="34" charset="-128"/>
                <a:cs typeface="ヒラギノ角ゴ ProN W3"/>
              </a:rPr>
              <a:t>J Am </a:t>
            </a:r>
            <a:r>
              <a:rPr lang="de-DE" sz="1400" i="1" dirty="0" err="1">
                <a:solidFill>
                  <a:srgbClr val="000000"/>
                </a:solidFill>
                <a:latin typeface="Calibri" panose="020F0502020204030204" pitchFamily="34" charset="0"/>
                <a:ea typeface="MS PGothic" panose="020B0600070205080204" pitchFamily="34" charset="-128"/>
                <a:cs typeface="ヒラギノ角ゴ ProN W3"/>
              </a:rPr>
              <a:t>Geriatr</a:t>
            </a:r>
            <a:r>
              <a:rPr lang="de-DE" sz="1400" i="1" dirty="0">
                <a:solidFill>
                  <a:srgbClr val="000000"/>
                </a:solidFill>
                <a:latin typeface="Calibri" panose="020F0502020204030204" pitchFamily="34" charset="0"/>
                <a:ea typeface="MS PGothic" panose="020B0600070205080204" pitchFamily="34" charset="-128"/>
                <a:cs typeface="ヒラギノ角ゴ ProN W3"/>
              </a:rPr>
              <a:t> </a:t>
            </a:r>
            <a:r>
              <a:rPr lang="de-DE" sz="1400" i="1" dirty="0" err="1">
                <a:solidFill>
                  <a:srgbClr val="000000"/>
                </a:solidFill>
                <a:latin typeface="Calibri" panose="020F0502020204030204" pitchFamily="34" charset="0"/>
                <a:ea typeface="MS PGothic" panose="020B0600070205080204" pitchFamily="34" charset="-128"/>
                <a:cs typeface="ヒラギノ角ゴ ProN W3"/>
              </a:rPr>
              <a:t>Soc</a:t>
            </a:r>
            <a:r>
              <a:rPr lang="de-DE" sz="1400" dirty="0">
                <a:solidFill>
                  <a:srgbClr val="000000"/>
                </a:solidFill>
                <a:latin typeface="Calibri" panose="020F0502020204030204" pitchFamily="34" charset="0"/>
                <a:ea typeface="MS PGothic" panose="020B0600070205080204" pitchFamily="34" charset="-128"/>
                <a:cs typeface="ヒラギノ角ゴ ProN W3"/>
              </a:rPr>
              <a:t>. 2004 Jul;52(7):1228</a:t>
            </a:r>
            <a:endParaRPr lang="en-US" sz="1400" dirty="0">
              <a:solidFill>
                <a:srgbClr val="000000"/>
              </a:solidFill>
              <a:latin typeface="Calibri" panose="020F0502020204030204" pitchFamily="34" charset="0"/>
              <a:ea typeface="MS PGothic" panose="020B0600070205080204" pitchFamily="34" charset="-128"/>
              <a:cs typeface="ヒラギノ角ゴ ProN W3"/>
            </a:endParaRPr>
          </a:p>
        </p:txBody>
      </p:sp>
    </p:spTree>
    <p:extLst>
      <p:ext uri="{BB962C8B-B14F-4D97-AF65-F5344CB8AC3E}">
        <p14:creationId xmlns:p14="http://schemas.microsoft.com/office/powerpoint/2010/main" val="2626718187"/>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58"/>
            <a:ext cx="8229600" cy="1143000"/>
          </a:xfrm>
        </p:spPr>
        <p:txBody>
          <a:bodyPr/>
          <a:lstStyle/>
          <a:p>
            <a:r>
              <a:rPr lang="en-US" sz="4000" b="1" dirty="0" smtClean="0">
                <a:solidFill>
                  <a:schemeClr val="accent2"/>
                </a:solidFill>
                <a:cs typeface="Arial Narrow"/>
              </a:rPr>
              <a:t>Medication Therapy</a:t>
            </a:r>
            <a:br>
              <a:rPr lang="en-US" sz="4000" b="1" dirty="0" smtClean="0">
                <a:solidFill>
                  <a:schemeClr val="accent2"/>
                </a:solidFill>
                <a:cs typeface="Arial Narrow"/>
              </a:rPr>
            </a:br>
            <a:r>
              <a:rPr lang="en-US" sz="4000" b="1" dirty="0" smtClean="0">
                <a:solidFill>
                  <a:schemeClr val="accent2"/>
                </a:solidFill>
                <a:cs typeface="Arial Narrow"/>
              </a:rPr>
              <a:t>Management (MTM)</a:t>
            </a:r>
            <a:endParaRPr lang="en-US" sz="4000" b="1" dirty="0">
              <a:solidFill>
                <a:schemeClr val="accent2"/>
              </a:solidFill>
            </a:endParaRPr>
          </a:p>
        </p:txBody>
      </p:sp>
      <p:sp>
        <p:nvSpPr>
          <p:cNvPr id="4" name="Rectangle 1"/>
          <p:cNvSpPr>
            <a:spLocks/>
          </p:cNvSpPr>
          <p:nvPr/>
        </p:nvSpPr>
        <p:spPr bwMode="auto">
          <a:xfrm>
            <a:off x="0" y="6010281"/>
            <a:ext cx="9156700" cy="866775"/>
          </a:xfrm>
          <a:prstGeom prst="rect">
            <a:avLst/>
          </a:prstGeom>
          <a:gradFill rotWithShape="0">
            <a:gsLst>
              <a:gs pos="0">
                <a:srgbClr val="122243"/>
              </a:gs>
              <a:gs pos="100000">
                <a:srgbClr val="000000"/>
              </a:gs>
            </a:gsLst>
            <a:lin ang="18540000" scaled="1"/>
          </a:gradFill>
          <a:ln w="9525" cap="flat">
            <a:noFill/>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lgn="ctr" defTabSz="914400" fontAlgn="base">
              <a:spcBef>
                <a:spcPct val="0"/>
              </a:spcBef>
              <a:spcAft>
                <a:spcPct val="0"/>
              </a:spcAft>
              <a:defRPr/>
            </a:pPr>
            <a:endParaRPr lang="en-US" sz="4200">
              <a:solidFill>
                <a:srgbClr val="000000"/>
              </a:solidFill>
              <a:latin typeface="Gill Sans" pitchFamily="-112" charset="0"/>
              <a:ea typeface="ヒラギノ角ゴ ProN W3" pitchFamily="-112" charset="-128"/>
              <a:cs typeface="ヒラギノ角ゴ ProN W3" pitchFamily="-112" charset="-128"/>
              <a:sym typeface="Gill Sans" pitchFamily="-112" charset="0"/>
            </a:endParaRPr>
          </a:p>
        </p:txBody>
      </p:sp>
      <p:grpSp>
        <p:nvGrpSpPr>
          <p:cNvPr id="5" name="Group 32"/>
          <p:cNvGrpSpPr>
            <a:grpSpLocks/>
          </p:cNvGrpSpPr>
          <p:nvPr/>
        </p:nvGrpSpPr>
        <p:grpSpPr bwMode="auto">
          <a:xfrm>
            <a:off x="163516" y="6140456"/>
            <a:ext cx="2001837" cy="550863"/>
            <a:chOff x="0" y="0"/>
            <a:chExt cx="1260" cy="347"/>
          </a:xfrm>
        </p:grpSpPr>
        <p:sp>
          <p:nvSpPr>
            <p:cNvPr id="6" name="AutoShape 2"/>
            <p:cNvSpPr>
              <a:spLocks/>
            </p:cNvSpPr>
            <p:nvPr/>
          </p:nvSpPr>
          <p:spPr bwMode="auto">
            <a:xfrm>
              <a:off x="896" y="29"/>
              <a:ext cx="47" cy="51"/>
            </a:xfrm>
            <a:custGeom>
              <a:avLst/>
              <a:gdLst>
                <a:gd name="T0" fmla="*/ 17712 w 21600"/>
                <a:gd name="T1" fmla="*/ 7600 h 21600"/>
                <a:gd name="T2" fmla="*/ 17712 w 21600"/>
                <a:gd name="T3" fmla="*/ 7600 h 21600"/>
                <a:gd name="T4" fmla="*/ 17712 w 21600"/>
                <a:gd name="T5" fmla="*/ 5600 h 21600"/>
                <a:gd name="T6" fmla="*/ 16848 w 21600"/>
                <a:gd name="T7" fmla="*/ 3600 h 21600"/>
                <a:gd name="T8" fmla="*/ 14688 w 21600"/>
                <a:gd name="T9" fmla="*/ 2400 h 21600"/>
                <a:gd name="T10" fmla="*/ 12528 w 21600"/>
                <a:gd name="T11" fmla="*/ 2000 h 21600"/>
                <a:gd name="T12" fmla="*/ 10368 w 21600"/>
                <a:gd name="T13" fmla="*/ 2000 h 21600"/>
                <a:gd name="T14" fmla="*/ 8208 w 21600"/>
                <a:gd name="T15" fmla="*/ 3200 h 21600"/>
                <a:gd name="T16" fmla="*/ 6912 w 21600"/>
                <a:gd name="T17" fmla="*/ 4400 h 21600"/>
                <a:gd name="T18" fmla="*/ 5616 w 21600"/>
                <a:gd name="T19" fmla="*/ 6000 h 21600"/>
                <a:gd name="T20" fmla="*/ 3888 w 21600"/>
                <a:gd name="T21" fmla="*/ 10000 h 21600"/>
                <a:gd name="T22" fmla="*/ 3888 w 21600"/>
                <a:gd name="T23" fmla="*/ 13600 h 21600"/>
                <a:gd name="T24" fmla="*/ 3888 w 21600"/>
                <a:gd name="T25" fmla="*/ 16000 h 21600"/>
                <a:gd name="T26" fmla="*/ 4752 w 21600"/>
                <a:gd name="T27" fmla="*/ 18000 h 21600"/>
                <a:gd name="T28" fmla="*/ 6048 w 21600"/>
                <a:gd name="T29" fmla="*/ 19600 h 21600"/>
                <a:gd name="T30" fmla="*/ 7776 w 21600"/>
                <a:gd name="T31" fmla="*/ 20400 h 21600"/>
                <a:gd name="T32" fmla="*/ 9072 w 21600"/>
                <a:gd name="T33" fmla="*/ 20400 h 21600"/>
                <a:gd name="T34" fmla="*/ 11232 w 21600"/>
                <a:gd name="T35" fmla="*/ 19600 h 21600"/>
                <a:gd name="T36" fmla="*/ 13392 w 21600"/>
                <a:gd name="T37" fmla="*/ 19200 h 21600"/>
                <a:gd name="T38" fmla="*/ 14688 w 21600"/>
                <a:gd name="T39" fmla="*/ 17200 h 21600"/>
                <a:gd name="T40" fmla="*/ 15984 w 21600"/>
                <a:gd name="T41" fmla="*/ 15600 h 21600"/>
                <a:gd name="T42" fmla="*/ 17712 w 21600"/>
                <a:gd name="T43" fmla="*/ 12000 h 21600"/>
                <a:gd name="T44" fmla="*/ 17712 w 21600"/>
                <a:gd name="T45" fmla="*/ 7600 h 21600"/>
                <a:gd name="T46" fmla="*/ 12528 w 21600"/>
                <a:gd name="T47" fmla="*/ 0 h 21600"/>
                <a:gd name="T48" fmla="*/ 12528 w 21600"/>
                <a:gd name="T49" fmla="*/ 0 h 21600"/>
                <a:gd name="T50" fmla="*/ 14688 w 21600"/>
                <a:gd name="T51" fmla="*/ 800 h 21600"/>
                <a:gd name="T52" fmla="*/ 16848 w 21600"/>
                <a:gd name="T53" fmla="*/ 1200 h 21600"/>
                <a:gd name="T54" fmla="*/ 18144 w 21600"/>
                <a:gd name="T55" fmla="*/ 2000 h 21600"/>
                <a:gd name="T56" fmla="*/ 19440 w 21600"/>
                <a:gd name="T57" fmla="*/ 3200 h 21600"/>
                <a:gd name="T58" fmla="*/ 21168 w 21600"/>
                <a:gd name="T59" fmla="*/ 5600 h 21600"/>
                <a:gd name="T60" fmla="*/ 21600 w 21600"/>
                <a:gd name="T61" fmla="*/ 8800 h 21600"/>
                <a:gd name="T62" fmla="*/ 21600 w 21600"/>
                <a:gd name="T63" fmla="*/ 11200 h 21600"/>
                <a:gd name="T64" fmla="*/ 21168 w 21600"/>
                <a:gd name="T65" fmla="*/ 13600 h 21600"/>
                <a:gd name="T66" fmla="*/ 19440 w 21600"/>
                <a:gd name="T67" fmla="*/ 15600 h 21600"/>
                <a:gd name="T68" fmla="*/ 18144 w 21600"/>
                <a:gd name="T69" fmla="*/ 17200 h 21600"/>
                <a:gd name="T70" fmla="*/ 16848 w 21600"/>
                <a:gd name="T71" fmla="*/ 19200 h 21600"/>
                <a:gd name="T72" fmla="*/ 13824 w 21600"/>
                <a:gd name="T73" fmla="*/ 20400 h 21600"/>
                <a:gd name="T74" fmla="*/ 11664 w 21600"/>
                <a:gd name="T75" fmla="*/ 21600 h 21600"/>
                <a:gd name="T76" fmla="*/ 9072 w 21600"/>
                <a:gd name="T77" fmla="*/ 21600 h 21600"/>
                <a:gd name="T78" fmla="*/ 4752 w 21600"/>
                <a:gd name="T79" fmla="*/ 20800 h 21600"/>
                <a:gd name="T80" fmla="*/ 2160 w 21600"/>
                <a:gd name="T81" fmla="*/ 19200 h 21600"/>
                <a:gd name="T82" fmla="*/ 432 w 21600"/>
                <a:gd name="T83" fmla="*/ 16800 h 21600"/>
                <a:gd name="T84" fmla="*/ 0 w 21600"/>
                <a:gd name="T85" fmla="*/ 13200 h 21600"/>
                <a:gd name="T86" fmla="*/ 432 w 21600"/>
                <a:gd name="T87" fmla="*/ 8800 h 21600"/>
                <a:gd name="T88" fmla="*/ 2160 w 21600"/>
                <a:gd name="T89" fmla="*/ 6400 h 21600"/>
                <a:gd name="T90" fmla="*/ 3456 w 21600"/>
                <a:gd name="T91" fmla="*/ 4800 h 21600"/>
                <a:gd name="T92" fmla="*/ 4752 w 21600"/>
                <a:gd name="T93" fmla="*/ 3200 h 21600"/>
                <a:gd name="T94" fmla="*/ 6912 w 21600"/>
                <a:gd name="T95" fmla="*/ 1200 h 21600"/>
                <a:gd name="T96" fmla="*/ 9936 w 21600"/>
                <a:gd name="T97" fmla="*/ 800 h 21600"/>
                <a:gd name="T98" fmla="*/ 12528 w 21600"/>
                <a:gd name="T99" fmla="*/ 0 h 21600"/>
                <a:gd name="T100" fmla="*/ 12528 w 21600"/>
                <a:gd name="T101" fmla="*/ 0 h 21600"/>
                <a:gd name="T102" fmla="*/ 0 w 21600"/>
                <a:gd name="T103" fmla="*/ 0 h 21600"/>
                <a:gd name="T104" fmla="*/ 21600 w 21600"/>
                <a:gd name="T10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1600" h="21600">
                  <a:moveTo>
                    <a:pt x="17712" y="7600"/>
                  </a:moveTo>
                  <a:lnTo>
                    <a:pt x="17712" y="7600"/>
                  </a:lnTo>
                  <a:lnTo>
                    <a:pt x="17712" y="5600"/>
                  </a:lnTo>
                  <a:lnTo>
                    <a:pt x="16848" y="3600"/>
                  </a:lnTo>
                  <a:lnTo>
                    <a:pt x="14688" y="2400"/>
                  </a:lnTo>
                  <a:lnTo>
                    <a:pt x="12528" y="2000"/>
                  </a:lnTo>
                  <a:lnTo>
                    <a:pt x="10368" y="2000"/>
                  </a:lnTo>
                  <a:lnTo>
                    <a:pt x="8208" y="3200"/>
                  </a:lnTo>
                  <a:lnTo>
                    <a:pt x="6912" y="4400"/>
                  </a:lnTo>
                  <a:lnTo>
                    <a:pt x="5616" y="6000"/>
                  </a:lnTo>
                  <a:lnTo>
                    <a:pt x="3888" y="10000"/>
                  </a:lnTo>
                  <a:lnTo>
                    <a:pt x="3888" y="13600"/>
                  </a:lnTo>
                  <a:lnTo>
                    <a:pt x="3888" y="16000"/>
                  </a:lnTo>
                  <a:lnTo>
                    <a:pt x="4752" y="18000"/>
                  </a:lnTo>
                  <a:lnTo>
                    <a:pt x="6048" y="19600"/>
                  </a:lnTo>
                  <a:lnTo>
                    <a:pt x="7776" y="20400"/>
                  </a:lnTo>
                  <a:lnTo>
                    <a:pt x="9072" y="20400"/>
                  </a:lnTo>
                  <a:lnTo>
                    <a:pt x="11232" y="19600"/>
                  </a:lnTo>
                  <a:lnTo>
                    <a:pt x="13392" y="19200"/>
                  </a:lnTo>
                  <a:lnTo>
                    <a:pt x="14688" y="17200"/>
                  </a:lnTo>
                  <a:lnTo>
                    <a:pt x="15984" y="15600"/>
                  </a:lnTo>
                  <a:lnTo>
                    <a:pt x="17712" y="12000"/>
                  </a:lnTo>
                  <a:lnTo>
                    <a:pt x="17712" y="7600"/>
                  </a:lnTo>
                  <a:close/>
                  <a:moveTo>
                    <a:pt x="12528" y="0"/>
                  </a:moveTo>
                  <a:lnTo>
                    <a:pt x="12528" y="0"/>
                  </a:lnTo>
                  <a:lnTo>
                    <a:pt x="14688" y="800"/>
                  </a:lnTo>
                  <a:lnTo>
                    <a:pt x="16848" y="1200"/>
                  </a:lnTo>
                  <a:lnTo>
                    <a:pt x="18144" y="2000"/>
                  </a:lnTo>
                  <a:lnTo>
                    <a:pt x="19440" y="3200"/>
                  </a:lnTo>
                  <a:lnTo>
                    <a:pt x="21168" y="5600"/>
                  </a:lnTo>
                  <a:lnTo>
                    <a:pt x="21600" y="8800"/>
                  </a:lnTo>
                  <a:lnTo>
                    <a:pt x="21600" y="11200"/>
                  </a:lnTo>
                  <a:lnTo>
                    <a:pt x="21168" y="13600"/>
                  </a:lnTo>
                  <a:lnTo>
                    <a:pt x="19440" y="15600"/>
                  </a:lnTo>
                  <a:lnTo>
                    <a:pt x="18144" y="17200"/>
                  </a:lnTo>
                  <a:lnTo>
                    <a:pt x="16848" y="19200"/>
                  </a:lnTo>
                  <a:lnTo>
                    <a:pt x="13824" y="20400"/>
                  </a:lnTo>
                  <a:lnTo>
                    <a:pt x="11664" y="21600"/>
                  </a:lnTo>
                  <a:lnTo>
                    <a:pt x="9072" y="21600"/>
                  </a:lnTo>
                  <a:lnTo>
                    <a:pt x="4752" y="20800"/>
                  </a:lnTo>
                  <a:lnTo>
                    <a:pt x="2160" y="19200"/>
                  </a:lnTo>
                  <a:lnTo>
                    <a:pt x="432" y="16800"/>
                  </a:lnTo>
                  <a:lnTo>
                    <a:pt x="0" y="13200"/>
                  </a:lnTo>
                  <a:lnTo>
                    <a:pt x="432" y="8800"/>
                  </a:lnTo>
                  <a:lnTo>
                    <a:pt x="2160" y="6400"/>
                  </a:lnTo>
                  <a:lnTo>
                    <a:pt x="3456" y="4800"/>
                  </a:lnTo>
                  <a:lnTo>
                    <a:pt x="4752" y="3200"/>
                  </a:lnTo>
                  <a:lnTo>
                    <a:pt x="6912" y="1200"/>
                  </a:lnTo>
                  <a:lnTo>
                    <a:pt x="9936" y="800"/>
                  </a:lnTo>
                  <a:lnTo>
                    <a:pt x="12528" y="0"/>
                  </a:lnTo>
                  <a:close/>
                  <a:moveTo>
                    <a:pt x="12528"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7" name="Freeform 3"/>
            <p:cNvSpPr>
              <a:spLocks/>
            </p:cNvSpPr>
            <p:nvPr/>
          </p:nvSpPr>
          <p:spPr bwMode="auto">
            <a:xfrm>
              <a:off x="941" y="14"/>
              <a:ext cx="49" cy="78"/>
            </a:xfrm>
            <a:custGeom>
              <a:avLst/>
              <a:gdLst>
                <a:gd name="T0" fmla="*/ 37 w 21600"/>
                <a:gd name="T1" fmla="*/ 29 h 21600"/>
                <a:gd name="T2" fmla="*/ 39 w 21600"/>
                <a:gd name="T3" fmla="*/ 26 h 21600"/>
                <a:gd name="T4" fmla="*/ 39 w 21600"/>
                <a:gd name="T5" fmla="*/ 25 h 21600"/>
                <a:gd name="T6" fmla="*/ 31 w 21600"/>
                <a:gd name="T7" fmla="*/ 23 h 21600"/>
                <a:gd name="T8" fmla="*/ 29 w 21600"/>
                <a:gd name="T9" fmla="*/ 23 h 21600"/>
                <a:gd name="T10" fmla="*/ 32 w 21600"/>
                <a:gd name="T11" fmla="*/ 12 h 21600"/>
                <a:gd name="T12" fmla="*/ 36 w 21600"/>
                <a:gd name="T13" fmla="*/ 6 h 21600"/>
                <a:gd name="T14" fmla="*/ 39 w 21600"/>
                <a:gd name="T15" fmla="*/ 4 h 21600"/>
                <a:gd name="T16" fmla="*/ 43 w 21600"/>
                <a:gd name="T17" fmla="*/ 7 h 21600"/>
                <a:gd name="T18" fmla="*/ 46 w 21600"/>
                <a:gd name="T19" fmla="*/ 11 h 21600"/>
                <a:gd name="T20" fmla="*/ 48 w 21600"/>
                <a:gd name="T21" fmla="*/ 9 h 21600"/>
                <a:gd name="T22" fmla="*/ 49 w 21600"/>
                <a:gd name="T23" fmla="*/ 4 h 21600"/>
                <a:gd name="T24" fmla="*/ 49 w 21600"/>
                <a:gd name="T25" fmla="*/ 3 h 21600"/>
                <a:gd name="T26" fmla="*/ 46 w 21600"/>
                <a:gd name="T27" fmla="*/ 1 h 21600"/>
                <a:gd name="T28" fmla="*/ 41 w 21600"/>
                <a:gd name="T29" fmla="*/ 0 h 21600"/>
                <a:gd name="T30" fmla="*/ 27 w 21600"/>
                <a:gd name="T31" fmla="*/ 6 h 21600"/>
                <a:gd name="T32" fmla="*/ 20 w 21600"/>
                <a:gd name="T33" fmla="*/ 17 h 21600"/>
                <a:gd name="T34" fmla="*/ 19 w 21600"/>
                <a:gd name="T35" fmla="*/ 23 h 21600"/>
                <a:gd name="T36" fmla="*/ 10 w 21600"/>
                <a:gd name="T37" fmla="*/ 23 h 21600"/>
                <a:gd name="T38" fmla="*/ 9 w 21600"/>
                <a:gd name="T39" fmla="*/ 25 h 21600"/>
                <a:gd name="T40" fmla="*/ 9 w 21600"/>
                <a:gd name="T41" fmla="*/ 26 h 21600"/>
                <a:gd name="T42" fmla="*/ 10 w 21600"/>
                <a:gd name="T43" fmla="*/ 29 h 21600"/>
                <a:gd name="T44" fmla="*/ 17 w 21600"/>
                <a:gd name="T45" fmla="*/ 29 h 21600"/>
                <a:gd name="T46" fmla="*/ 19 w 21600"/>
                <a:gd name="T47" fmla="*/ 29 h 21600"/>
                <a:gd name="T48" fmla="*/ 14 w 21600"/>
                <a:gd name="T49" fmla="*/ 66 h 21600"/>
                <a:gd name="T50" fmla="*/ 9 w 21600"/>
                <a:gd name="T51" fmla="*/ 74 h 21600"/>
                <a:gd name="T52" fmla="*/ 8 w 21600"/>
                <a:gd name="T53" fmla="*/ 72 h 21600"/>
                <a:gd name="T54" fmla="*/ 5 w 21600"/>
                <a:gd name="T55" fmla="*/ 69 h 21600"/>
                <a:gd name="T56" fmla="*/ 3 w 21600"/>
                <a:gd name="T57" fmla="*/ 67 h 21600"/>
                <a:gd name="T58" fmla="*/ 2 w 21600"/>
                <a:gd name="T59" fmla="*/ 70 h 21600"/>
                <a:gd name="T60" fmla="*/ 0 w 21600"/>
                <a:gd name="T61" fmla="*/ 74 h 21600"/>
                <a:gd name="T62" fmla="*/ 7 w 21600"/>
                <a:gd name="T63" fmla="*/ 78 h 21600"/>
                <a:gd name="T64" fmla="*/ 10 w 21600"/>
                <a:gd name="T65" fmla="*/ 77 h 21600"/>
                <a:gd name="T66" fmla="*/ 22 w 21600"/>
                <a:gd name="T67" fmla="*/ 67 h 21600"/>
                <a:gd name="T68" fmla="*/ 25 w 21600"/>
                <a:gd name="T69" fmla="*/ 57 h 21600"/>
                <a:gd name="T70" fmla="*/ 29 w 21600"/>
                <a:gd name="T71" fmla="*/ 30 h 21600"/>
                <a:gd name="T72" fmla="*/ 29 w 21600"/>
                <a:gd name="T73" fmla="*/ 29 h 21600"/>
                <a:gd name="T74" fmla="*/ 37 w 21600"/>
                <a:gd name="T75" fmla="*/ 29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16200" y="8067"/>
                  </a:moveTo>
                  <a:lnTo>
                    <a:pt x="16200" y="8067"/>
                  </a:lnTo>
                  <a:lnTo>
                    <a:pt x="17031" y="7807"/>
                  </a:lnTo>
                  <a:lnTo>
                    <a:pt x="17031" y="7287"/>
                  </a:lnTo>
                  <a:lnTo>
                    <a:pt x="17031" y="7027"/>
                  </a:lnTo>
                  <a:lnTo>
                    <a:pt x="16200" y="6506"/>
                  </a:lnTo>
                  <a:lnTo>
                    <a:pt x="13708" y="6506"/>
                  </a:lnTo>
                  <a:lnTo>
                    <a:pt x="12877" y="6246"/>
                  </a:lnTo>
                  <a:lnTo>
                    <a:pt x="14123" y="3383"/>
                  </a:lnTo>
                  <a:lnTo>
                    <a:pt x="14954" y="1822"/>
                  </a:lnTo>
                  <a:lnTo>
                    <a:pt x="15785" y="1561"/>
                  </a:lnTo>
                  <a:lnTo>
                    <a:pt x="17031" y="1041"/>
                  </a:lnTo>
                  <a:lnTo>
                    <a:pt x="18277" y="1561"/>
                  </a:lnTo>
                  <a:lnTo>
                    <a:pt x="19108" y="1822"/>
                  </a:lnTo>
                  <a:lnTo>
                    <a:pt x="19523" y="2602"/>
                  </a:lnTo>
                  <a:lnTo>
                    <a:pt x="20354" y="3123"/>
                  </a:lnTo>
                  <a:lnTo>
                    <a:pt x="21185" y="2602"/>
                  </a:lnTo>
                  <a:lnTo>
                    <a:pt x="21185" y="2342"/>
                  </a:lnTo>
                  <a:lnTo>
                    <a:pt x="21600" y="1041"/>
                  </a:lnTo>
                  <a:lnTo>
                    <a:pt x="21600" y="781"/>
                  </a:lnTo>
                  <a:lnTo>
                    <a:pt x="21185" y="260"/>
                  </a:lnTo>
                  <a:lnTo>
                    <a:pt x="20354" y="260"/>
                  </a:lnTo>
                  <a:lnTo>
                    <a:pt x="17862" y="0"/>
                  </a:lnTo>
                  <a:lnTo>
                    <a:pt x="14954" y="260"/>
                  </a:lnTo>
                  <a:lnTo>
                    <a:pt x="12046" y="1561"/>
                  </a:lnTo>
                  <a:lnTo>
                    <a:pt x="10385" y="2602"/>
                  </a:lnTo>
                  <a:lnTo>
                    <a:pt x="8723" y="4684"/>
                  </a:lnTo>
                  <a:lnTo>
                    <a:pt x="8308" y="6246"/>
                  </a:lnTo>
                  <a:lnTo>
                    <a:pt x="8308" y="6506"/>
                  </a:lnTo>
                  <a:lnTo>
                    <a:pt x="4569" y="6506"/>
                  </a:lnTo>
                  <a:lnTo>
                    <a:pt x="4154" y="7027"/>
                  </a:lnTo>
                  <a:lnTo>
                    <a:pt x="4154" y="7287"/>
                  </a:lnTo>
                  <a:lnTo>
                    <a:pt x="4154" y="7807"/>
                  </a:lnTo>
                  <a:lnTo>
                    <a:pt x="4569" y="8067"/>
                  </a:lnTo>
                  <a:lnTo>
                    <a:pt x="7477" y="8067"/>
                  </a:lnTo>
                  <a:lnTo>
                    <a:pt x="8308" y="8067"/>
                  </a:lnTo>
                  <a:lnTo>
                    <a:pt x="6231" y="18217"/>
                  </a:lnTo>
                  <a:lnTo>
                    <a:pt x="5400" y="20039"/>
                  </a:lnTo>
                  <a:lnTo>
                    <a:pt x="4154" y="20559"/>
                  </a:lnTo>
                  <a:lnTo>
                    <a:pt x="3323" y="20039"/>
                  </a:lnTo>
                  <a:lnTo>
                    <a:pt x="2908" y="19778"/>
                  </a:lnTo>
                  <a:lnTo>
                    <a:pt x="2077" y="18998"/>
                  </a:lnTo>
                  <a:lnTo>
                    <a:pt x="1246" y="18477"/>
                  </a:lnTo>
                  <a:lnTo>
                    <a:pt x="831" y="18998"/>
                  </a:lnTo>
                  <a:lnTo>
                    <a:pt x="831" y="19258"/>
                  </a:lnTo>
                  <a:lnTo>
                    <a:pt x="0" y="20559"/>
                  </a:lnTo>
                  <a:lnTo>
                    <a:pt x="831" y="21340"/>
                  </a:lnTo>
                  <a:lnTo>
                    <a:pt x="2908" y="21600"/>
                  </a:lnTo>
                  <a:lnTo>
                    <a:pt x="4569" y="21340"/>
                  </a:lnTo>
                  <a:lnTo>
                    <a:pt x="7477" y="20559"/>
                  </a:lnTo>
                  <a:lnTo>
                    <a:pt x="9554" y="18477"/>
                  </a:lnTo>
                  <a:lnTo>
                    <a:pt x="10800" y="17436"/>
                  </a:lnTo>
                  <a:lnTo>
                    <a:pt x="10800" y="15875"/>
                  </a:lnTo>
                  <a:lnTo>
                    <a:pt x="12877" y="8328"/>
                  </a:lnTo>
                  <a:lnTo>
                    <a:pt x="12877" y="8067"/>
                  </a:lnTo>
                  <a:lnTo>
                    <a:pt x="16200" y="8067"/>
                  </a:lnTo>
                  <a:close/>
                  <a:moveTo>
                    <a:pt x="16200" y="806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8" name="Freeform 4"/>
            <p:cNvSpPr>
              <a:spLocks/>
            </p:cNvSpPr>
            <p:nvPr/>
          </p:nvSpPr>
          <p:spPr bwMode="auto">
            <a:xfrm>
              <a:off x="146" y="0"/>
              <a:ext cx="104" cy="92"/>
            </a:xfrm>
            <a:custGeom>
              <a:avLst/>
              <a:gdLst>
                <a:gd name="T0" fmla="*/ 23 w 21600"/>
                <a:gd name="T1" fmla="*/ 11 h 21600"/>
                <a:gd name="T2" fmla="*/ 24 w 21600"/>
                <a:gd name="T3" fmla="*/ 6 h 21600"/>
                <a:gd name="T4" fmla="*/ 31 w 21600"/>
                <a:gd name="T5" fmla="*/ 3 h 21600"/>
                <a:gd name="T6" fmla="*/ 32 w 21600"/>
                <a:gd name="T7" fmla="*/ 1 h 21600"/>
                <a:gd name="T8" fmla="*/ 32 w 21600"/>
                <a:gd name="T9" fmla="*/ 0 h 21600"/>
                <a:gd name="T10" fmla="*/ 27 w 21600"/>
                <a:gd name="T11" fmla="*/ 0 h 21600"/>
                <a:gd name="T12" fmla="*/ 14 w 21600"/>
                <a:gd name="T13" fmla="*/ 0 h 21600"/>
                <a:gd name="T14" fmla="*/ 3 w 21600"/>
                <a:gd name="T15" fmla="*/ 0 h 21600"/>
                <a:gd name="T16" fmla="*/ 2 w 21600"/>
                <a:gd name="T17" fmla="*/ 0 h 21600"/>
                <a:gd name="T18" fmla="*/ 0 w 21600"/>
                <a:gd name="T19" fmla="*/ 1 h 21600"/>
                <a:gd name="T20" fmla="*/ 2 w 21600"/>
                <a:gd name="T21" fmla="*/ 3 h 21600"/>
                <a:gd name="T22" fmla="*/ 9 w 21600"/>
                <a:gd name="T23" fmla="*/ 6 h 21600"/>
                <a:gd name="T24" fmla="*/ 12 w 21600"/>
                <a:gd name="T25" fmla="*/ 9 h 21600"/>
                <a:gd name="T26" fmla="*/ 12 w 21600"/>
                <a:gd name="T27" fmla="*/ 53 h 21600"/>
                <a:gd name="T28" fmla="*/ 14 w 21600"/>
                <a:gd name="T29" fmla="*/ 69 h 21600"/>
                <a:gd name="T30" fmla="*/ 20 w 21600"/>
                <a:gd name="T31" fmla="*/ 81 h 21600"/>
                <a:gd name="T32" fmla="*/ 34 w 21600"/>
                <a:gd name="T33" fmla="*/ 89 h 21600"/>
                <a:gd name="T34" fmla="*/ 57 w 21600"/>
                <a:gd name="T35" fmla="*/ 92 h 21600"/>
                <a:gd name="T36" fmla="*/ 69 w 21600"/>
                <a:gd name="T37" fmla="*/ 91 h 21600"/>
                <a:gd name="T38" fmla="*/ 87 w 21600"/>
                <a:gd name="T39" fmla="*/ 83 h 21600"/>
                <a:gd name="T40" fmla="*/ 94 w 21600"/>
                <a:gd name="T41" fmla="*/ 69 h 21600"/>
                <a:gd name="T42" fmla="*/ 95 w 21600"/>
                <a:gd name="T43" fmla="*/ 54 h 21600"/>
                <a:gd name="T44" fmla="*/ 95 w 21600"/>
                <a:gd name="T45" fmla="*/ 14 h 21600"/>
                <a:gd name="T46" fmla="*/ 99 w 21600"/>
                <a:gd name="T47" fmla="*/ 4 h 21600"/>
                <a:gd name="T48" fmla="*/ 104 w 21600"/>
                <a:gd name="T49" fmla="*/ 1 h 21600"/>
                <a:gd name="T50" fmla="*/ 104 w 21600"/>
                <a:gd name="T51" fmla="*/ 0 h 21600"/>
                <a:gd name="T52" fmla="*/ 103 w 21600"/>
                <a:gd name="T53" fmla="*/ 0 h 21600"/>
                <a:gd name="T54" fmla="*/ 95 w 21600"/>
                <a:gd name="T55" fmla="*/ 0 h 21600"/>
                <a:gd name="T56" fmla="*/ 78 w 21600"/>
                <a:gd name="T57" fmla="*/ 0 h 21600"/>
                <a:gd name="T58" fmla="*/ 77 w 21600"/>
                <a:gd name="T59" fmla="*/ 1 h 21600"/>
                <a:gd name="T60" fmla="*/ 78 w 21600"/>
                <a:gd name="T61" fmla="*/ 3 h 21600"/>
                <a:gd name="T62" fmla="*/ 86 w 21600"/>
                <a:gd name="T63" fmla="*/ 6 h 21600"/>
                <a:gd name="T64" fmla="*/ 89 w 21600"/>
                <a:gd name="T65" fmla="*/ 9 h 21600"/>
                <a:gd name="T66" fmla="*/ 89 w 21600"/>
                <a:gd name="T67" fmla="*/ 55 h 21600"/>
                <a:gd name="T68" fmla="*/ 89 w 21600"/>
                <a:gd name="T69" fmla="*/ 67 h 21600"/>
                <a:gd name="T70" fmla="*/ 82 w 21600"/>
                <a:gd name="T71" fmla="*/ 77 h 21600"/>
                <a:gd name="T72" fmla="*/ 74 w 21600"/>
                <a:gd name="T73" fmla="*/ 84 h 21600"/>
                <a:gd name="T74" fmla="*/ 57 w 21600"/>
                <a:gd name="T75" fmla="*/ 86 h 21600"/>
                <a:gd name="T76" fmla="*/ 51 w 21600"/>
                <a:gd name="T77" fmla="*/ 86 h 21600"/>
                <a:gd name="T78" fmla="*/ 38 w 21600"/>
                <a:gd name="T79" fmla="*/ 83 h 21600"/>
                <a:gd name="T80" fmla="*/ 29 w 21600"/>
                <a:gd name="T81" fmla="*/ 75 h 21600"/>
                <a:gd name="T82" fmla="*/ 23 w 21600"/>
                <a:gd name="T83" fmla="*/ 64 h 21600"/>
                <a:gd name="T84" fmla="*/ 23 w 21600"/>
                <a:gd name="T85" fmla="*/ 11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00"/>
                <a:gd name="T130" fmla="*/ 0 h 21600"/>
                <a:gd name="T131" fmla="*/ 21600 w 21600"/>
                <a:gd name="T132" fmla="*/ 21600 h 21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00" h="21600">
                  <a:moveTo>
                    <a:pt x="4865" y="2645"/>
                  </a:moveTo>
                  <a:lnTo>
                    <a:pt x="4865" y="2645"/>
                  </a:lnTo>
                  <a:lnTo>
                    <a:pt x="4865" y="1543"/>
                  </a:lnTo>
                  <a:lnTo>
                    <a:pt x="5059" y="1322"/>
                  </a:lnTo>
                  <a:lnTo>
                    <a:pt x="5643" y="882"/>
                  </a:lnTo>
                  <a:lnTo>
                    <a:pt x="6422" y="661"/>
                  </a:lnTo>
                  <a:lnTo>
                    <a:pt x="6616" y="661"/>
                  </a:lnTo>
                  <a:lnTo>
                    <a:pt x="6616" y="220"/>
                  </a:lnTo>
                  <a:lnTo>
                    <a:pt x="6616" y="0"/>
                  </a:lnTo>
                  <a:lnTo>
                    <a:pt x="6422" y="0"/>
                  </a:lnTo>
                  <a:lnTo>
                    <a:pt x="5643" y="0"/>
                  </a:lnTo>
                  <a:lnTo>
                    <a:pt x="2919" y="0"/>
                  </a:lnTo>
                  <a:lnTo>
                    <a:pt x="584" y="0"/>
                  </a:lnTo>
                  <a:lnTo>
                    <a:pt x="389" y="0"/>
                  </a:lnTo>
                  <a:lnTo>
                    <a:pt x="0" y="220"/>
                  </a:lnTo>
                  <a:lnTo>
                    <a:pt x="0" y="661"/>
                  </a:lnTo>
                  <a:lnTo>
                    <a:pt x="389" y="661"/>
                  </a:lnTo>
                  <a:lnTo>
                    <a:pt x="1362" y="882"/>
                  </a:lnTo>
                  <a:lnTo>
                    <a:pt x="1946" y="1322"/>
                  </a:lnTo>
                  <a:lnTo>
                    <a:pt x="2335" y="1543"/>
                  </a:lnTo>
                  <a:lnTo>
                    <a:pt x="2530" y="2204"/>
                  </a:lnTo>
                  <a:lnTo>
                    <a:pt x="2530" y="12343"/>
                  </a:lnTo>
                  <a:lnTo>
                    <a:pt x="2530" y="14327"/>
                  </a:lnTo>
                  <a:lnTo>
                    <a:pt x="2919" y="16090"/>
                  </a:lnTo>
                  <a:lnTo>
                    <a:pt x="3114" y="17412"/>
                  </a:lnTo>
                  <a:lnTo>
                    <a:pt x="4086" y="18955"/>
                  </a:lnTo>
                  <a:lnTo>
                    <a:pt x="5449" y="20057"/>
                  </a:lnTo>
                  <a:lnTo>
                    <a:pt x="7005" y="20939"/>
                  </a:lnTo>
                  <a:lnTo>
                    <a:pt x="8951" y="21600"/>
                  </a:lnTo>
                  <a:lnTo>
                    <a:pt x="11870" y="21600"/>
                  </a:lnTo>
                  <a:lnTo>
                    <a:pt x="14400" y="21380"/>
                  </a:lnTo>
                  <a:lnTo>
                    <a:pt x="16541" y="20718"/>
                  </a:lnTo>
                  <a:lnTo>
                    <a:pt x="18097" y="19396"/>
                  </a:lnTo>
                  <a:lnTo>
                    <a:pt x="19070" y="17633"/>
                  </a:lnTo>
                  <a:lnTo>
                    <a:pt x="19459" y="16090"/>
                  </a:lnTo>
                  <a:lnTo>
                    <a:pt x="19654" y="14767"/>
                  </a:lnTo>
                  <a:lnTo>
                    <a:pt x="19654" y="12784"/>
                  </a:lnTo>
                  <a:lnTo>
                    <a:pt x="19654" y="3306"/>
                  </a:lnTo>
                  <a:lnTo>
                    <a:pt x="20043" y="1543"/>
                  </a:lnTo>
                  <a:lnTo>
                    <a:pt x="20627" y="882"/>
                  </a:lnTo>
                  <a:lnTo>
                    <a:pt x="21405" y="661"/>
                  </a:lnTo>
                  <a:lnTo>
                    <a:pt x="21600" y="220"/>
                  </a:lnTo>
                  <a:lnTo>
                    <a:pt x="21600" y="0"/>
                  </a:lnTo>
                  <a:lnTo>
                    <a:pt x="21405" y="0"/>
                  </a:lnTo>
                  <a:lnTo>
                    <a:pt x="19654" y="0"/>
                  </a:lnTo>
                  <a:lnTo>
                    <a:pt x="16151" y="0"/>
                  </a:lnTo>
                  <a:lnTo>
                    <a:pt x="15957" y="220"/>
                  </a:lnTo>
                  <a:lnTo>
                    <a:pt x="15957" y="661"/>
                  </a:lnTo>
                  <a:lnTo>
                    <a:pt x="16151" y="661"/>
                  </a:lnTo>
                  <a:lnTo>
                    <a:pt x="17124" y="882"/>
                  </a:lnTo>
                  <a:lnTo>
                    <a:pt x="17903" y="1322"/>
                  </a:lnTo>
                  <a:lnTo>
                    <a:pt x="18097" y="1543"/>
                  </a:lnTo>
                  <a:lnTo>
                    <a:pt x="18486" y="2204"/>
                  </a:lnTo>
                  <a:lnTo>
                    <a:pt x="18486" y="3306"/>
                  </a:lnTo>
                  <a:lnTo>
                    <a:pt x="18486" y="13004"/>
                  </a:lnTo>
                  <a:lnTo>
                    <a:pt x="18486" y="15649"/>
                  </a:lnTo>
                  <a:lnTo>
                    <a:pt x="17903" y="16971"/>
                  </a:lnTo>
                  <a:lnTo>
                    <a:pt x="17124" y="18073"/>
                  </a:lnTo>
                  <a:lnTo>
                    <a:pt x="16541" y="18955"/>
                  </a:lnTo>
                  <a:lnTo>
                    <a:pt x="15373" y="19616"/>
                  </a:lnTo>
                  <a:lnTo>
                    <a:pt x="13622" y="20278"/>
                  </a:lnTo>
                  <a:lnTo>
                    <a:pt x="11870" y="20278"/>
                  </a:lnTo>
                  <a:lnTo>
                    <a:pt x="10508" y="20278"/>
                  </a:lnTo>
                  <a:lnTo>
                    <a:pt x="8951" y="20057"/>
                  </a:lnTo>
                  <a:lnTo>
                    <a:pt x="7978" y="19396"/>
                  </a:lnTo>
                  <a:lnTo>
                    <a:pt x="6616" y="18735"/>
                  </a:lnTo>
                  <a:lnTo>
                    <a:pt x="6032" y="17633"/>
                  </a:lnTo>
                  <a:lnTo>
                    <a:pt x="5449" y="16310"/>
                  </a:lnTo>
                  <a:lnTo>
                    <a:pt x="4865" y="14988"/>
                  </a:lnTo>
                  <a:lnTo>
                    <a:pt x="4865" y="13445"/>
                  </a:lnTo>
                  <a:lnTo>
                    <a:pt x="4865" y="2645"/>
                  </a:lnTo>
                  <a:close/>
                  <a:moveTo>
                    <a:pt x="4865" y="26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9" name="Freeform 5"/>
            <p:cNvSpPr>
              <a:spLocks/>
            </p:cNvSpPr>
            <p:nvPr/>
          </p:nvSpPr>
          <p:spPr bwMode="auto">
            <a:xfrm>
              <a:off x="254" y="11"/>
              <a:ext cx="90" cy="81"/>
            </a:xfrm>
            <a:custGeom>
              <a:avLst/>
              <a:gdLst>
                <a:gd name="T0" fmla="*/ 15 w 21600"/>
                <a:gd name="T1" fmla="*/ 64 h 21600"/>
                <a:gd name="T2" fmla="*/ 13 w 21600"/>
                <a:gd name="T3" fmla="*/ 73 h 21600"/>
                <a:gd name="T4" fmla="*/ 8 w 21600"/>
                <a:gd name="T5" fmla="*/ 77 h 21600"/>
                <a:gd name="T6" fmla="*/ 4 w 21600"/>
                <a:gd name="T7" fmla="*/ 78 h 21600"/>
                <a:gd name="T8" fmla="*/ 4 w 21600"/>
                <a:gd name="T9" fmla="*/ 80 h 21600"/>
                <a:gd name="T10" fmla="*/ 6 w 21600"/>
                <a:gd name="T11" fmla="*/ 81 h 21600"/>
                <a:gd name="T12" fmla="*/ 17 w 21600"/>
                <a:gd name="T13" fmla="*/ 80 h 21600"/>
                <a:gd name="T14" fmla="*/ 30 w 21600"/>
                <a:gd name="T15" fmla="*/ 81 h 21600"/>
                <a:gd name="T16" fmla="*/ 30 w 21600"/>
                <a:gd name="T17" fmla="*/ 80 h 21600"/>
                <a:gd name="T18" fmla="*/ 30 w 21600"/>
                <a:gd name="T19" fmla="*/ 78 h 21600"/>
                <a:gd name="T20" fmla="*/ 29 w 21600"/>
                <a:gd name="T21" fmla="*/ 78 h 21600"/>
                <a:gd name="T22" fmla="*/ 21 w 21600"/>
                <a:gd name="T23" fmla="*/ 75 h 21600"/>
                <a:gd name="T24" fmla="*/ 20 w 21600"/>
                <a:gd name="T25" fmla="*/ 70 h 21600"/>
                <a:gd name="T26" fmla="*/ 20 w 21600"/>
                <a:gd name="T27" fmla="*/ 24 h 21600"/>
                <a:gd name="T28" fmla="*/ 21 w 21600"/>
                <a:gd name="T29" fmla="*/ 21 h 21600"/>
                <a:gd name="T30" fmla="*/ 24 w 21600"/>
                <a:gd name="T31" fmla="*/ 24 h 21600"/>
                <a:gd name="T32" fmla="*/ 76 w 21600"/>
                <a:gd name="T33" fmla="*/ 78 h 21600"/>
                <a:gd name="T34" fmla="*/ 81 w 21600"/>
                <a:gd name="T35" fmla="*/ 81 h 21600"/>
                <a:gd name="T36" fmla="*/ 83 w 21600"/>
                <a:gd name="T37" fmla="*/ 80 h 21600"/>
                <a:gd name="T38" fmla="*/ 83 w 21600"/>
                <a:gd name="T39" fmla="*/ 11 h 21600"/>
                <a:gd name="T40" fmla="*/ 84 w 21600"/>
                <a:gd name="T41" fmla="*/ 6 h 21600"/>
                <a:gd name="T42" fmla="*/ 88 w 21600"/>
                <a:gd name="T43" fmla="*/ 3 h 21600"/>
                <a:gd name="T44" fmla="*/ 90 w 21600"/>
                <a:gd name="T45" fmla="*/ 1 h 21600"/>
                <a:gd name="T46" fmla="*/ 88 w 21600"/>
                <a:gd name="T47" fmla="*/ 0 h 21600"/>
                <a:gd name="T48" fmla="*/ 76 w 21600"/>
                <a:gd name="T49" fmla="*/ 1 h 21600"/>
                <a:gd name="T50" fmla="*/ 66 w 21600"/>
                <a:gd name="T51" fmla="*/ 0 h 21600"/>
                <a:gd name="T52" fmla="*/ 64 w 21600"/>
                <a:gd name="T53" fmla="*/ 1 h 21600"/>
                <a:gd name="T54" fmla="*/ 64 w 21600"/>
                <a:gd name="T55" fmla="*/ 3 h 21600"/>
                <a:gd name="T56" fmla="*/ 70 w 21600"/>
                <a:gd name="T57" fmla="*/ 4 h 21600"/>
                <a:gd name="T58" fmla="*/ 75 w 21600"/>
                <a:gd name="T59" fmla="*/ 8 h 21600"/>
                <a:gd name="T60" fmla="*/ 78 w 21600"/>
                <a:gd name="T61" fmla="*/ 15 h 21600"/>
                <a:gd name="T62" fmla="*/ 78 w 21600"/>
                <a:gd name="T63" fmla="*/ 63 h 21600"/>
                <a:gd name="T64" fmla="*/ 76 w 21600"/>
                <a:gd name="T65" fmla="*/ 64 h 21600"/>
                <a:gd name="T66" fmla="*/ 17 w 21600"/>
                <a:gd name="T67" fmla="*/ 3 h 21600"/>
                <a:gd name="T68" fmla="*/ 15 w 21600"/>
                <a:gd name="T69" fmla="*/ 1 h 21600"/>
                <a:gd name="T70" fmla="*/ 13 w 21600"/>
                <a:gd name="T71" fmla="*/ 0 h 21600"/>
                <a:gd name="T72" fmla="*/ 8 w 21600"/>
                <a:gd name="T73" fmla="*/ 1 h 21600"/>
                <a:gd name="T74" fmla="*/ 1 w 21600"/>
                <a:gd name="T75" fmla="*/ 0 h 21600"/>
                <a:gd name="T76" fmla="*/ 0 w 21600"/>
                <a:gd name="T77" fmla="*/ 1 h 21600"/>
                <a:gd name="T78" fmla="*/ 0 w 21600"/>
                <a:gd name="T79" fmla="*/ 3 h 21600"/>
                <a:gd name="T80" fmla="*/ 8 w 21600"/>
                <a:gd name="T81" fmla="*/ 6 h 21600"/>
                <a:gd name="T82" fmla="*/ 12 w 21600"/>
                <a:gd name="T83" fmla="*/ 9 h 21600"/>
                <a:gd name="T84" fmla="*/ 15 w 21600"/>
                <a:gd name="T85" fmla="*/ 23 h 21600"/>
                <a:gd name="T86" fmla="*/ 15 w 21600"/>
                <a:gd name="T87" fmla="*/ 64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3600" y="17079"/>
                  </a:moveTo>
                  <a:lnTo>
                    <a:pt x="3600" y="17079"/>
                  </a:lnTo>
                  <a:lnTo>
                    <a:pt x="3600" y="18586"/>
                  </a:lnTo>
                  <a:lnTo>
                    <a:pt x="3150" y="19340"/>
                  </a:lnTo>
                  <a:lnTo>
                    <a:pt x="2925" y="20093"/>
                  </a:lnTo>
                  <a:lnTo>
                    <a:pt x="2025" y="20595"/>
                  </a:lnTo>
                  <a:lnTo>
                    <a:pt x="1350" y="20595"/>
                  </a:lnTo>
                  <a:lnTo>
                    <a:pt x="900" y="20847"/>
                  </a:lnTo>
                  <a:lnTo>
                    <a:pt x="900" y="21349"/>
                  </a:lnTo>
                  <a:lnTo>
                    <a:pt x="1350" y="21600"/>
                  </a:lnTo>
                  <a:lnTo>
                    <a:pt x="4050" y="21349"/>
                  </a:lnTo>
                  <a:lnTo>
                    <a:pt x="7200" y="21600"/>
                  </a:lnTo>
                  <a:lnTo>
                    <a:pt x="7200" y="21349"/>
                  </a:lnTo>
                  <a:lnTo>
                    <a:pt x="7200" y="20847"/>
                  </a:lnTo>
                  <a:lnTo>
                    <a:pt x="6975" y="20847"/>
                  </a:lnTo>
                  <a:lnTo>
                    <a:pt x="6075" y="20595"/>
                  </a:lnTo>
                  <a:lnTo>
                    <a:pt x="4950" y="20093"/>
                  </a:lnTo>
                  <a:lnTo>
                    <a:pt x="4950" y="19340"/>
                  </a:lnTo>
                  <a:lnTo>
                    <a:pt x="4725" y="18586"/>
                  </a:lnTo>
                  <a:lnTo>
                    <a:pt x="4725" y="6279"/>
                  </a:lnTo>
                  <a:lnTo>
                    <a:pt x="4725" y="5526"/>
                  </a:lnTo>
                  <a:lnTo>
                    <a:pt x="4950" y="5526"/>
                  </a:lnTo>
                  <a:lnTo>
                    <a:pt x="5850" y="6279"/>
                  </a:lnTo>
                  <a:lnTo>
                    <a:pt x="18225" y="20847"/>
                  </a:lnTo>
                  <a:lnTo>
                    <a:pt x="19125" y="21349"/>
                  </a:lnTo>
                  <a:lnTo>
                    <a:pt x="19350" y="21600"/>
                  </a:lnTo>
                  <a:lnTo>
                    <a:pt x="19800" y="21349"/>
                  </a:lnTo>
                  <a:lnTo>
                    <a:pt x="19800" y="20093"/>
                  </a:lnTo>
                  <a:lnTo>
                    <a:pt x="19800" y="3014"/>
                  </a:lnTo>
                  <a:lnTo>
                    <a:pt x="20250" y="1507"/>
                  </a:lnTo>
                  <a:lnTo>
                    <a:pt x="20475" y="1005"/>
                  </a:lnTo>
                  <a:lnTo>
                    <a:pt x="21150" y="753"/>
                  </a:lnTo>
                  <a:lnTo>
                    <a:pt x="21600" y="251"/>
                  </a:lnTo>
                  <a:lnTo>
                    <a:pt x="21150" y="0"/>
                  </a:lnTo>
                  <a:lnTo>
                    <a:pt x="18225" y="251"/>
                  </a:lnTo>
                  <a:lnTo>
                    <a:pt x="15750" y="0"/>
                  </a:lnTo>
                  <a:lnTo>
                    <a:pt x="15300" y="251"/>
                  </a:lnTo>
                  <a:lnTo>
                    <a:pt x="15300" y="753"/>
                  </a:lnTo>
                  <a:lnTo>
                    <a:pt x="15750" y="753"/>
                  </a:lnTo>
                  <a:lnTo>
                    <a:pt x="16875" y="1005"/>
                  </a:lnTo>
                  <a:lnTo>
                    <a:pt x="17550" y="1507"/>
                  </a:lnTo>
                  <a:lnTo>
                    <a:pt x="18000" y="2260"/>
                  </a:lnTo>
                  <a:lnTo>
                    <a:pt x="18225" y="3014"/>
                  </a:lnTo>
                  <a:lnTo>
                    <a:pt x="18675" y="4019"/>
                  </a:lnTo>
                  <a:lnTo>
                    <a:pt x="18675" y="16828"/>
                  </a:lnTo>
                  <a:lnTo>
                    <a:pt x="18225" y="17079"/>
                  </a:lnTo>
                  <a:lnTo>
                    <a:pt x="18000" y="16828"/>
                  </a:lnTo>
                  <a:lnTo>
                    <a:pt x="4050" y="753"/>
                  </a:lnTo>
                  <a:lnTo>
                    <a:pt x="3600" y="251"/>
                  </a:lnTo>
                  <a:lnTo>
                    <a:pt x="3150" y="0"/>
                  </a:lnTo>
                  <a:lnTo>
                    <a:pt x="1800" y="251"/>
                  </a:lnTo>
                  <a:lnTo>
                    <a:pt x="225" y="0"/>
                  </a:lnTo>
                  <a:lnTo>
                    <a:pt x="225" y="251"/>
                  </a:lnTo>
                  <a:lnTo>
                    <a:pt x="0" y="251"/>
                  </a:lnTo>
                  <a:lnTo>
                    <a:pt x="0" y="753"/>
                  </a:lnTo>
                  <a:lnTo>
                    <a:pt x="675" y="753"/>
                  </a:lnTo>
                  <a:lnTo>
                    <a:pt x="1800" y="1507"/>
                  </a:lnTo>
                  <a:lnTo>
                    <a:pt x="2475" y="1758"/>
                  </a:lnTo>
                  <a:lnTo>
                    <a:pt x="2925" y="2512"/>
                  </a:lnTo>
                  <a:lnTo>
                    <a:pt x="3150" y="4019"/>
                  </a:lnTo>
                  <a:lnTo>
                    <a:pt x="3600" y="6028"/>
                  </a:lnTo>
                  <a:lnTo>
                    <a:pt x="3600" y="17079"/>
                  </a:lnTo>
                  <a:close/>
                  <a:moveTo>
                    <a:pt x="3600" y="1707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0" name="Freeform 6"/>
            <p:cNvSpPr>
              <a:spLocks/>
            </p:cNvSpPr>
            <p:nvPr/>
          </p:nvSpPr>
          <p:spPr bwMode="auto">
            <a:xfrm>
              <a:off x="356" y="11"/>
              <a:ext cx="30" cy="81"/>
            </a:xfrm>
            <a:custGeom>
              <a:avLst/>
              <a:gdLst>
                <a:gd name="T0" fmla="*/ 10 w 21600"/>
                <a:gd name="T1" fmla="*/ 69 h 21600"/>
                <a:gd name="T2" fmla="*/ 10 w 21600"/>
                <a:gd name="T3" fmla="*/ 69 h 21600"/>
                <a:gd name="T4" fmla="*/ 8 w 21600"/>
                <a:gd name="T5" fmla="*/ 72 h 21600"/>
                <a:gd name="T6" fmla="*/ 8 w 21600"/>
                <a:gd name="T7" fmla="*/ 74 h 21600"/>
                <a:gd name="T8" fmla="*/ 4 w 21600"/>
                <a:gd name="T9" fmla="*/ 77 h 21600"/>
                <a:gd name="T10" fmla="*/ 1 w 21600"/>
                <a:gd name="T11" fmla="*/ 77 h 21600"/>
                <a:gd name="T12" fmla="*/ 0 w 21600"/>
                <a:gd name="T13" fmla="*/ 78 h 21600"/>
                <a:gd name="T14" fmla="*/ 0 w 21600"/>
                <a:gd name="T15" fmla="*/ 78 h 21600"/>
                <a:gd name="T16" fmla="*/ 1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0 w 21600"/>
                <a:gd name="T31" fmla="*/ 80 h 21600"/>
                <a:gd name="T32" fmla="*/ 30 w 21600"/>
                <a:gd name="T33" fmla="*/ 80 h 21600"/>
                <a:gd name="T34" fmla="*/ 30 w 21600"/>
                <a:gd name="T35" fmla="*/ 80 h 21600"/>
                <a:gd name="T36" fmla="*/ 30 w 21600"/>
                <a:gd name="T37" fmla="*/ 78 h 21600"/>
                <a:gd name="T38" fmla="*/ 29 w 21600"/>
                <a:gd name="T39" fmla="*/ 78 h 21600"/>
                <a:gd name="T40" fmla="*/ 25 w 21600"/>
                <a:gd name="T41" fmla="*/ 77 h 21600"/>
                <a:gd name="T42" fmla="*/ 21 w 21600"/>
                <a:gd name="T43" fmla="*/ 75 h 21600"/>
                <a:gd name="T44" fmla="*/ 20 w 21600"/>
                <a:gd name="T45" fmla="*/ 73 h 21600"/>
                <a:gd name="T46" fmla="*/ 20 w 21600"/>
                <a:gd name="T47" fmla="*/ 72 h 21600"/>
                <a:gd name="T48" fmla="*/ 20 w 21600"/>
                <a:gd name="T49" fmla="*/ 9 h 21600"/>
                <a:gd name="T50" fmla="*/ 20 w 21600"/>
                <a:gd name="T51" fmla="*/ 9 h 21600"/>
                <a:gd name="T52" fmla="*/ 20 w 21600"/>
                <a:gd name="T53" fmla="*/ 7 h 21600"/>
                <a:gd name="T54" fmla="*/ 21 w 21600"/>
                <a:gd name="T55" fmla="*/ 6 h 21600"/>
                <a:gd name="T56" fmla="*/ 24 w 21600"/>
                <a:gd name="T57" fmla="*/ 4 h 21600"/>
                <a:gd name="T58" fmla="*/ 27 w 21600"/>
                <a:gd name="T59" fmla="*/ 3 h 21600"/>
                <a:gd name="T60" fmla="*/ 29 w 21600"/>
                <a:gd name="T61" fmla="*/ 1 h 21600"/>
                <a:gd name="T62" fmla="*/ 29 w 21600"/>
                <a:gd name="T63" fmla="*/ 1 h 21600"/>
                <a:gd name="T64" fmla="*/ 27 w 21600"/>
                <a:gd name="T65" fmla="*/ 1 h 21600"/>
                <a:gd name="T66" fmla="*/ 25 w 21600"/>
                <a:gd name="T67" fmla="*/ 0 h 21600"/>
                <a:gd name="T68" fmla="*/ 25 w 21600"/>
                <a:gd name="T69" fmla="*/ 0 h 21600"/>
                <a:gd name="T70" fmla="*/ 15 w 21600"/>
                <a:gd name="T71" fmla="*/ 1 h 21600"/>
                <a:gd name="T72" fmla="*/ 15 w 21600"/>
                <a:gd name="T73" fmla="*/ 1 h 21600"/>
                <a:gd name="T74" fmla="*/ 1 w 21600"/>
                <a:gd name="T75" fmla="*/ 0 h 21600"/>
                <a:gd name="T76" fmla="*/ 1 w 21600"/>
                <a:gd name="T77" fmla="*/ 0 h 21600"/>
                <a:gd name="T78" fmla="*/ 0 w 21600"/>
                <a:gd name="T79" fmla="*/ 1 h 21600"/>
                <a:gd name="T80" fmla="*/ 0 w 21600"/>
                <a:gd name="T81" fmla="*/ 1 h 21600"/>
                <a:gd name="T82" fmla="*/ 0 w 21600"/>
                <a:gd name="T83" fmla="*/ 1 h 21600"/>
                <a:gd name="T84" fmla="*/ 1 w 21600"/>
                <a:gd name="T85" fmla="*/ 3 h 21600"/>
                <a:gd name="T86" fmla="*/ 4 w 21600"/>
                <a:gd name="T87" fmla="*/ 4 h 21600"/>
                <a:gd name="T88" fmla="*/ 8 w 21600"/>
                <a:gd name="T89" fmla="*/ 6 h 21600"/>
                <a:gd name="T90" fmla="*/ 8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7425" y="18335"/>
                  </a:moveTo>
                  <a:lnTo>
                    <a:pt x="7425" y="18335"/>
                  </a:lnTo>
                  <a:lnTo>
                    <a:pt x="6075" y="19088"/>
                  </a:lnTo>
                  <a:lnTo>
                    <a:pt x="6075" y="19842"/>
                  </a:lnTo>
                  <a:lnTo>
                    <a:pt x="2700" y="20595"/>
                  </a:lnTo>
                  <a:lnTo>
                    <a:pt x="675" y="20595"/>
                  </a:lnTo>
                  <a:lnTo>
                    <a:pt x="0" y="20847"/>
                  </a:lnTo>
                  <a:lnTo>
                    <a:pt x="675" y="21349"/>
                  </a:lnTo>
                  <a:lnTo>
                    <a:pt x="2025" y="21600"/>
                  </a:lnTo>
                  <a:lnTo>
                    <a:pt x="10800" y="21349"/>
                  </a:lnTo>
                  <a:lnTo>
                    <a:pt x="20925" y="21600"/>
                  </a:lnTo>
                  <a:lnTo>
                    <a:pt x="21600" y="21349"/>
                  </a:lnTo>
                  <a:lnTo>
                    <a:pt x="21600" y="20847"/>
                  </a:lnTo>
                  <a:lnTo>
                    <a:pt x="20925" y="20847"/>
                  </a:lnTo>
                  <a:lnTo>
                    <a:pt x="18225" y="20595"/>
                  </a:lnTo>
                  <a:lnTo>
                    <a:pt x="14850" y="20093"/>
                  </a:lnTo>
                  <a:lnTo>
                    <a:pt x="14175" y="19340"/>
                  </a:lnTo>
                  <a:lnTo>
                    <a:pt x="14175" y="19088"/>
                  </a:lnTo>
                  <a:lnTo>
                    <a:pt x="14175" y="2512"/>
                  </a:lnTo>
                  <a:lnTo>
                    <a:pt x="14175" y="1758"/>
                  </a:lnTo>
                  <a:lnTo>
                    <a:pt x="14850" y="1507"/>
                  </a:lnTo>
                  <a:lnTo>
                    <a:pt x="17550" y="1005"/>
                  </a:lnTo>
                  <a:lnTo>
                    <a:pt x="19575" y="753"/>
                  </a:lnTo>
                  <a:lnTo>
                    <a:pt x="20925" y="251"/>
                  </a:lnTo>
                  <a:lnTo>
                    <a:pt x="19575" y="251"/>
                  </a:lnTo>
                  <a:lnTo>
                    <a:pt x="18225" y="0"/>
                  </a:lnTo>
                  <a:lnTo>
                    <a:pt x="10800" y="251"/>
                  </a:lnTo>
                  <a:lnTo>
                    <a:pt x="675" y="0"/>
                  </a:lnTo>
                  <a:lnTo>
                    <a:pt x="0" y="251"/>
                  </a:lnTo>
                  <a:lnTo>
                    <a:pt x="675" y="753"/>
                  </a:lnTo>
                  <a:lnTo>
                    <a:pt x="2700" y="1005"/>
                  </a:lnTo>
                  <a:lnTo>
                    <a:pt x="6075" y="1507"/>
                  </a:lnTo>
                  <a:lnTo>
                    <a:pt x="6075" y="1758"/>
                  </a:lnTo>
                  <a:lnTo>
                    <a:pt x="7425" y="2512"/>
                  </a:lnTo>
                  <a:lnTo>
                    <a:pt x="7425" y="18335"/>
                  </a:lnTo>
                  <a:close/>
                  <a:moveTo>
                    <a:pt x="7425"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1" name="Freeform 7"/>
            <p:cNvSpPr>
              <a:spLocks/>
            </p:cNvSpPr>
            <p:nvPr/>
          </p:nvSpPr>
          <p:spPr bwMode="auto">
            <a:xfrm>
              <a:off x="389" y="11"/>
              <a:ext cx="86" cy="83"/>
            </a:xfrm>
            <a:custGeom>
              <a:avLst/>
              <a:gdLst>
                <a:gd name="T0" fmla="*/ 40 w 21600"/>
                <a:gd name="T1" fmla="*/ 75 h 21600"/>
                <a:gd name="T2" fmla="*/ 43 w 21600"/>
                <a:gd name="T3" fmla="*/ 81 h 21600"/>
                <a:gd name="T4" fmla="*/ 45 w 21600"/>
                <a:gd name="T5" fmla="*/ 83 h 21600"/>
                <a:gd name="T6" fmla="*/ 47 w 21600"/>
                <a:gd name="T7" fmla="*/ 80 h 21600"/>
                <a:gd name="T8" fmla="*/ 80 w 21600"/>
                <a:gd name="T9" fmla="*/ 9 h 21600"/>
                <a:gd name="T10" fmla="*/ 81 w 21600"/>
                <a:gd name="T11" fmla="*/ 6 h 21600"/>
                <a:gd name="T12" fmla="*/ 86 w 21600"/>
                <a:gd name="T13" fmla="*/ 3 h 21600"/>
                <a:gd name="T14" fmla="*/ 86 w 21600"/>
                <a:gd name="T15" fmla="*/ 1 h 21600"/>
                <a:gd name="T16" fmla="*/ 84 w 21600"/>
                <a:gd name="T17" fmla="*/ 0 h 21600"/>
                <a:gd name="T18" fmla="*/ 76 w 21600"/>
                <a:gd name="T19" fmla="*/ 1 h 21600"/>
                <a:gd name="T20" fmla="*/ 66 w 21600"/>
                <a:gd name="T21" fmla="*/ 0 h 21600"/>
                <a:gd name="T22" fmla="*/ 65 w 21600"/>
                <a:gd name="T23" fmla="*/ 1 h 21600"/>
                <a:gd name="T24" fmla="*/ 65 w 21600"/>
                <a:gd name="T25" fmla="*/ 1 h 21600"/>
                <a:gd name="T26" fmla="*/ 69 w 21600"/>
                <a:gd name="T27" fmla="*/ 4 h 21600"/>
                <a:gd name="T28" fmla="*/ 72 w 21600"/>
                <a:gd name="T29" fmla="*/ 7 h 21600"/>
                <a:gd name="T30" fmla="*/ 72 w 21600"/>
                <a:gd name="T31" fmla="*/ 11 h 21600"/>
                <a:gd name="T32" fmla="*/ 50 w 21600"/>
                <a:gd name="T33" fmla="*/ 64 h 21600"/>
                <a:gd name="T34" fmla="*/ 48 w 21600"/>
                <a:gd name="T35" fmla="*/ 66 h 21600"/>
                <a:gd name="T36" fmla="*/ 48 w 21600"/>
                <a:gd name="T37" fmla="*/ 67 h 21600"/>
                <a:gd name="T38" fmla="*/ 42 w 21600"/>
                <a:gd name="T39" fmla="*/ 58 h 21600"/>
                <a:gd name="T40" fmla="*/ 21 w 21600"/>
                <a:gd name="T41" fmla="*/ 11 h 21600"/>
                <a:gd name="T42" fmla="*/ 19 w 21600"/>
                <a:gd name="T43" fmla="*/ 7 h 21600"/>
                <a:gd name="T44" fmla="*/ 22 w 21600"/>
                <a:gd name="T45" fmla="*/ 4 h 21600"/>
                <a:gd name="T46" fmla="*/ 25 w 21600"/>
                <a:gd name="T47" fmla="*/ 1 h 21600"/>
                <a:gd name="T48" fmla="*/ 23 w 21600"/>
                <a:gd name="T49" fmla="*/ 0 h 21600"/>
                <a:gd name="T50" fmla="*/ 13 w 21600"/>
                <a:gd name="T51" fmla="*/ 1 h 21600"/>
                <a:gd name="T52" fmla="*/ 2 w 21600"/>
                <a:gd name="T53" fmla="*/ 0 h 21600"/>
                <a:gd name="T54" fmla="*/ 0 w 21600"/>
                <a:gd name="T55" fmla="*/ 1 h 21600"/>
                <a:gd name="T56" fmla="*/ 0 w 21600"/>
                <a:gd name="T57" fmla="*/ 1 h 21600"/>
                <a:gd name="T58" fmla="*/ 4 w 21600"/>
                <a:gd name="T59" fmla="*/ 4 h 21600"/>
                <a:gd name="T60" fmla="*/ 9 w 21600"/>
                <a:gd name="T61" fmla="*/ 9 h 21600"/>
                <a:gd name="T62" fmla="*/ 40 w 21600"/>
                <a:gd name="T63" fmla="*/ 75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600"/>
                <a:gd name="T97" fmla="*/ 0 h 21600"/>
                <a:gd name="T98" fmla="*/ 21600 w 2160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600" h="21600">
                  <a:moveTo>
                    <a:pt x="10096" y="19636"/>
                  </a:moveTo>
                  <a:lnTo>
                    <a:pt x="10096" y="19636"/>
                  </a:lnTo>
                  <a:lnTo>
                    <a:pt x="10565" y="20864"/>
                  </a:lnTo>
                  <a:lnTo>
                    <a:pt x="10800" y="21109"/>
                  </a:lnTo>
                  <a:lnTo>
                    <a:pt x="11270" y="21600"/>
                  </a:lnTo>
                  <a:lnTo>
                    <a:pt x="11739" y="21109"/>
                  </a:lnTo>
                  <a:lnTo>
                    <a:pt x="11739" y="20864"/>
                  </a:lnTo>
                  <a:lnTo>
                    <a:pt x="12443" y="19636"/>
                  </a:lnTo>
                  <a:lnTo>
                    <a:pt x="20191" y="2455"/>
                  </a:lnTo>
                  <a:lnTo>
                    <a:pt x="20426" y="1473"/>
                  </a:lnTo>
                  <a:lnTo>
                    <a:pt x="21130" y="982"/>
                  </a:lnTo>
                  <a:lnTo>
                    <a:pt x="21600" y="736"/>
                  </a:lnTo>
                  <a:lnTo>
                    <a:pt x="21600" y="245"/>
                  </a:lnTo>
                  <a:lnTo>
                    <a:pt x="21130" y="0"/>
                  </a:lnTo>
                  <a:lnTo>
                    <a:pt x="19017" y="245"/>
                  </a:lnTo>
                  <a:lnTo>
                    <a:pt x="16670" y="0"/>
                  </a:lnTo>
                  <a:lnTo>
                    <a:pt x="16200" y="245"/>
                  </a:lnTo>
                  <a:lnTo>
                    <a:pt x="16670" y="736"/>
                  </a:lnTo>
                  <a:lnTo>
                    <a:pt x="17374" y="982"/>
                  </a:lnTo>
                  <a:lnTo>
                    <a:pt x="17843" y="1473"/>
                  </a:lnTo>
                  <a:lnTo>
                    <a:pt x="18078" y="1718"/>
                  </a:lnTo>
                  <a:lnTo>
                    <a:pt x="18078" y="2945"/>
                  </a:lnTo>
                  <a:lnTo>
                    <a:pt x="17843" y="3927"/>
                  </a:lnTo>
                  <a:lnTo>
                    <a:pt x="12443" y="16691"/>
                  </a:lnTo>
                  <a:lnTo>
                    <a:pt x="11974" y="17182"/>
                  </a:lnTo>
                  <a:lnTo>
                    <a:pt x="11974" y="17427"/>
                  </a:lnTo>
                  <a:lnTo>
                    <a:pt x="11270" y="16691"/>
                  </a:lnTo>
                  <a:lnTo>
                    <a:pt x="10565" y="15218"/>
                  </a:lnTo>
                  <a:lnTo>
                    <a:pt x="5165" y="2945"/>
                  </a:lnTo>
                  <a:lnTo>
                    <a:pt x="4696" y="1718"/>
                  </a:lnTo>
                  <a:lnTo>
                    <a:pt x="5165" y="1473"/>
                  </a:lnTo>
                  <a:lnTo>
                    <a:pt x="5400" y="982"/>
                  </a:lnTo>
                  <a:lnTo>
                    <a:pt x="5870" y="736"/>
                  </a:lnTo>
                  <a:lnTo>
                    <a:pt x="6339" y="245"/>
                  </a:lnTo>
                  <a:lnTo>
                    <a:pt x="5870" y="0"/>
                  </a:lnTo>
                  <a:lnTo>
                    <a:pt x="3287" y="245"/>
                  </a:lnTo>
                  <a:lnTo>
                    <a:pt x="470" y="0"/>
                  </a:lnTo>
                  <a:lnTo>
                    <a:pt x="0" y="245"/>
                  </a:lnTo>
                  <a:lnTo>
                    <a:pt x="0" y="736"/>
                  </a:lnTo>
                  <a:lnTo>
                    <a:pt x="939" y="982"/>
                  </a:lnTo>
                  <a:lnTo>
                    <a:pt x="1643" y="1473"/>
                  </a:lnTo>
                  <a:lnTo>
                    <a:pt x="2348" y="2455"/>
                  </a:lnTo>
                  <a:lnTo>
                    <a:pt x="10096" y="19636"/>
                  </a:lnTo>
                  <a:close/>
                  <a:moveTo>
                    <a:pt x="10096" y="1963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2" name="Freeform 8"/>
            <p:cNvSpPr>
              <a:spLocks/>
            </p:cNvSpPr>
            <p:nvPr/>
          </p:nvSpPr>
          <p:spPr bwMode="auto">
            <a:xfrm>
              <a:off x="478" y="11"/>
              <a:ext cx="65" cy="81"/>
            </a:xfrm>
            <a:custGeom>
              <a:avLst/>
              <a:gdLst>
                <a:gd name="T0" fmla="*/ 21 w 21600"/>
                <a:gd name="T1" fmla="*/ 12 h 21600"/>
                <a:gd name="T2" fmla="*/ 22 w 21600"/>
                <a:gd name="T3" fmla="*/ 6 h 21600"/>
                <a:gd name="T4" fmla="*/ 33 w 21600"/>
                <a:gd name="T5" fmla="*/ 6 h 21600"/>
                <a:gd name="T6" fmla="*/ 43 w 21600"/>
                <a:gd name="T7" fmla="*/ 6 h 21600"/>
                <a:gd name="T8" fmla="*/ 55 w 21600"/>
                <a:gd name="T9" fmla="*/ 8 h 21600"/>
                <a:gd name="T10" fmla="*/ 55 w 21600"/>
                <a:gd name="T11" fmla="*/ 11 h 21600"/>
                <a:gd name="T12" fmla="*/ 56 w 21600"/>
                <a:gd name="T13" fmla="*/ 15 h 21600"/>
                <a:gd name="T14" fmla="*/ 56 w 21600"/>
                <a:gd name="T15" fmla="*/ 17 h 21600"/>
                <a:gd name="T16" fmla="*/ 57 w 21600"/>
                <a:gd name="T17" fmla="*/ 14 h 21600"/>
                <a:gd name="T18" fmla="*/ 59 w 21600"/>
                <a:gd name="T19" fmla="*/ 3 h 21600"/>
                <a:gd name="T20" fmla="*/ 57 w 21600"/>
                <a:gd name="T21" fmla="*/ 0 h 21600"/>
                <a:gd name="T22" fmla="*/ 41 w 21600"/>
                <a:gd name="T23" fmla="*/ 1 h 21600"/>
                <a:gd name="T24" fmla="*/ 5 w 21600"/>
                <a:gd name="T25" fmla="*/ 0 h 21600"/>
                <a:gd name="T26" fmla="*/ 2 w 21600"/>
                <a:gd name="T27" fmla="*/ 1 h 21600"/>
                <a:gd name="T28" fmla="*/ 0 w 21600"/>
                <a:gd name="T29" fmla="*/ 1 h 21600"/>
                <a:gd name="T30" fmla="*/ 5 w 21600"/>
                <a:gd name="T31" fmla="*/ 4 h 21600"/>
                <a:gd name="T32" fmla="*/ 8 w 21600"/>
                <a:gd name="T33" fmla="*/ 6 h 21600"/>
                <a:gd name="T34" fmla="*/ 11 w 21600"/>
                <a:gd name="T35" fmla="*/ 15 h 21600"/>
                <a:gd name="T36" fmla="*/ 11 w 21600"/>
                <a:gd name="T37" fmla="*/ 67 h 21600"/>
                <a:gd name="T38" fmla="*/ 9 w 21600"/>
                <a:gd name="T39" fmla="*/ 75 h 21600"/>
                <a:gd name="T40" fmla="*/ 8 w 21600"/>
                <a:gd name="T41" fmla="*/ 77 h 21600"/>
                <a:gd name="T42" fmla="*/ 2 w 21600"/>
                <a:gd name="T43" fmla="*/ 80 h 21600"/>
                <a:gd name="T44" fmla="*/ 2 w 21600"/>
                <a:gd name="T45" fmla="*/ 80 h 21600"/>
                <a:gd name="T46" fmla="*/ 4 w 21600"/>
                <a:gd name="T47" fmla="*/ 81 h 21600"/>
                <a:gd name="T48" fmla="*/ 19 w 21600"/>
                <a:gd name="T49" fmla="*/ 80 h 21600"/>
                <a:gd name="T50" fmla="*/ 48 w 21600"/>
                <a:gd name="T51" fmla="*/ 81 h 21600"/>
                <a:gd name="T52" fmla="*/ 57 w 21600"/>
                <a:gd name="T53" fmla="*/ 78 h 21600"/>
                <a:gd name="T54" fmla="*/ 59 w 21600"/>
                <a:gd name="T55" fmla="*/ 77 h 21600"/>
                <a:gd name="T56" fmla="*/ 65 w 21600"/>
                <a:gd name="T57" fmla="*/ 69 h 21600"/>
                <a:gd name="T58" fmla="*/ 65 w 21600"/>
                <a:gd name="T59" fmla="*/ 66 h 21600"/>
                <a:gd name="T60" fmla="*/ 65 w 21600"/>
                <a:gd name="T61" fmla="*/ 64 h 21600"/>
                <a:gd name="T62" fmla="*/ 62 w 21600"/>
                <a:gd name="T63" fmla="*/ 66 h 21600"/>
                <a:gd name="T64" fmla="*/ 53 w 21600"/>
                <a:gd name="T65" fmla="*/ 73 h 21600"/>
                <a:gd name="T66" fmla="*/ 41 w 21600"/>
                <a:gd name="T67" fmla="*/ 75 h 21600"/>
                <a:gd name="T68" fmla="*/ 29 w 21600"/>
                <a:gd name="T69" fmla="*/ 75 h 21600"/>
                <a:gd name="T70" fmla="*/ 22 w 21600"/>
                <a:gd name="T71" fmla="*/ 74 h 21600"/>
                <a:gd name="T72" fmla="*/ 21 w 21600"/>
                <a:gd name="T73" fmla="*/ 67 h 21600"/>
                <a:gd name="T74" fmla="*/ 21 w 21600"/>
                <a:gd name="T75" fmla="*/ 46 h 21600"/>
                <a:gd name="T76" fmla="*/ 22 w 21600"/>
                <a:gd name="T77" fmla="*/ 41 h 21600"/>
                <a:gd name="T78" fmla="*/ 42 w 21600"/>
                <a:gd name="T79" fmla="*/ 41 h 21600"/>
                <a:gd name="T80" fmla="*/ 45 w 21600"/>
                <a:gd name="T81" fmla="*/ 41 h 21600"/>
                <a:gd name="T82" fmla="*/ 50 w 21600"/>
                <a:gd name="T83" fmla="*/ 47 h 21600"/>
                <a:gd name="T84" fmla="*/ 50 w 21600"/>
                <a:gd name="T85" fmla="*/ 52 h 21600"/>
                <a:gd name="T86" fmla="*/ 51 w 21600"/>
                <a:gd name="T87" fmla="*/ 52 h 21600"/>
                <a:gd name="T88" fmla="*/ 53 w 21600"/>
                <a:gd name="T89" fmla="*/ 50 h 21600"/>
                <a:gd name="T90" fmla="*/ 53 w 21600"/>
                <a:gd name="T91" fmla="*/ 41 h 21600"/>
                <a:gd name="T92" fmla="*/ 53 w 21600"/>
                <a:gd name="T93" fmla="*/ 31 h 21600"/>
                <a:gd name="T94" fmla="*/ 53 w 21600"/>
                <a:gd name="T95" fmla="*/ 29 h 21600"/>
                <a:gd name="T96" fmla="*/ 51 w 21600"/>
                <a:gd name="T97" fmla="*/ 28 h 21600"/>
                <a:gd name="T98" fmla="*/ 50 w 21600"/>
                <a:gd name="T99" fmla="*/ 32 h 21600"/>
                <a:gd name="T100" fmla="*/ 43 w 21600"/>
                <a:gd name="T101" fmla="*/ 36 h 21600"/>
                <a:gd name="T102" fmla="*/ 25 w 21600"/>
                <a:gd name="T103" fmla="*/ 38 h 21600"/>
                <a:gd name="T104" fmla="*/ 22 w 21600"/>
                <a:gd name="T105" fmla="*/ 36 h 21600"/>
                <a:gd name="T106" fmla="*/ 21 w 21600"/>
                <a:gd name="T107" fmla="*/ 12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6887" y="3265"/>
                  </a:moveTo>
                  <a:lnTo>
                    <a:pt x="6887" y="3265"/>
                  </a:lnTo>
                  <a:lnTo>
                    <a:pt x="6887" y="2260"/>
                  </a:lnTo>
                  <a:lnTo>
                    <a:pt x="7200" y="1507"/>
                  </a:lnTo>
                  <a:lnTo>
                    <a:pt x="8452" y="1507"/>
                  </a:lnTo>
                  <a:lnTo>
                    <a:pt x="10957" y="1507"/>
                  </a:lnTo>
                  <a:lnTo>
                    <a:pt x="14400" y="1507"/>
                  </a:lnTo>
                  <a:lnTo>
                    <a:pt x="16591" y="1758"/>
                  </a:lnTo>
                  <a:lnTo>
                    <a:pt x="18157" y="2260"/>
                  </a:lnTo>
                  <a:lnTo>
                    <a:pt x="18157" y="3014"/>
                  </a:lnTo>
                  <a:lnTo>
                    <a:pt x="18157" y="3767"/>
                  </a:lnTo>
                  <a:lnTo>
                    <a:pt x="18470" y="4019"/>
                  </a:lnTo>
                  <a:lnTo>
                    <a:pt x="18470" y="4521"/>
                  </a:lnTo>
                  <a:lnTo>
                    <a:pt x="19096" y="4521"/>
                  </a:lnTo>
                  <a:lnTo>
                    <a:pt x="19096" y="3767"/>
                  </a:lnTo>
                  <a:lnTo>
                    <a:pt x="19722" y="753"/>
                  </a:lnTo>
                  <a:lnTo>
                    <a:pt x="19722" y="251"/>
                  </a:lnTo>
                  <a:lnTo>
                    <a:pt x="19096" y="0"/>
                  </a:lnTo>
                  <a:lnTo>
                    <a:pt x="13461" y="251"/>
                  </a:lnTo>
                  <a:lnTo>
                    <a:pt x="1565" y="0"/>
                  </a:lnTo>
                  <a:lnTo>
                    <a:pt x="626" y="251"/>
                  </a:lnTo>
                  <a:lnTo>
                    <a:pt x="0" y="251"/>
                  </a:lnTo>
                  <a:lnTo>
                    <a:pt x="626" y="753"/>
                  </a:lnTo>
                  <a:lnTo>
                    <a:pt x="1565" y="1005"/>
                  </a:lnTo>
                  <a:lnTo>
                    <a:pt x="2817" y="1507"/>
                  </a:lnTo>
                  <a:lnTo>
                    <a:pt x="3130" y="2260"/>
                  </a:lnTo>
                  <a:lnTo>
                    <a:pt x="3757" y="4019"/>
                  </a:lnTo>
                  <a:lnTo>
                    <a:pt x="3757" y="17833"/>
                  </a:lnTo>
                  <a:lnTo>
                    <a:pt x="3757" y="19340"/>
                  </a:lnTo>
                  <a:lnTo>
                    <a:pt x="3130" y="20093"/>
                  </a:lnTo>
                  <a:lnTo>
                    <a:pt x="2817" y="20595"/>
                  </a:lnTo>
                  <a:lnTo>
                    <a:pt x="1252" y="20847"/>
                  </a:lnTo>
                  <a:lnTo>
                    <a:pt x="626" y="21349"/>
                  </a:lnTo>
                  <a:lnTo>
                    <a:pt x="1252" y="21600"/>
                  </a:lnTo>
                  <a:lnTo>
                    <a:pt x="6261" y="21349"/>
                  </a:lnTo>
                  <a:lnTo>
                    <a:pt x="15965" y="21600"/>
                  </a:lnTo>
                  <a:lnTo>
                    <a:pt x="18157" y="21349"/>
                  </a:lnTo>
                  <a:lnTo>
                    <a:pt x="19096" y="20847"/>
                  </a:lnTo>
                  <a:lnTo>
                    <a:pt x="19722" y="20595"/>
                  </a:lnTo>
                  <a:lnTo>
                    <a:pt x="20974" y="19088"/>
                  </a:lnTo>
                  <a:lnTo>
                    <a:pt x="21600" y="18335"/>
                  </a:lnTo>
                  <a:lnTo>
                    <a:pt x="21600" y="17581"/>
                  </a:lnTo>
                  <a:lnTo>
                    <a:pt x="21600" y="17079"/>
                  </a:lnTo>
                  <a:lnTo>
                    <a:pt x="20661" y="17581"/>
                  </a:lnTo>
                  <a:lnTo>
                    <a:pt x="19096" y="18586"/>
                  </a:lnTo>
                  <a:lnTo>
                    <a:pt x="17530" y="19340"/>
                  </a:lnTo>
                  <a:lnTo>
                    <a:pt x="15965" y="19842"/>
                  </a:lnTo>
                  <a:lnTo>
                    <a:pt x="13461" y="20093"/>
                  </a:lnTo>
                  <a:lnTo>
                    <a:pt x="9704" y="20093"/>
                  </a:lnTo>
                  <a:lnTo>
                    <a:pt x="8452" y="20093"/>
                  </a:lnTo>
                  <a:lnTo>
                    <a:pt x="7200" y="19842"/>
                  </a:lnTo>
                  <a:lnTo>
                    <a:pt x="6887" y="19088"/>
                  </a:lnTo>
                  <a:lnTo>
                    <a:pt x="6887" y="17833"/>
                  </a:lnTo>
                  <a:lnTo>
                    <a:pt x="6887" y="12307"/>
                  </a:lnTo>
                  <a:lnTo>
                    <a:pt x="6887" y="11553"/>
                  </a:lnTo>
                  <a:lnTo>
                    <a:pt x="7200" y="11051"/>
                  </a:lnTo>
                  <a:lnTo>
                    <a:pt x="7826" y="11051"/>
                  </a:lnTo>
                  <a:lnTo>
                    <a:pt x="14087" y="11051"/>
                  </a:lnTo>
                  <a:lnTo>
                    <a:pt x="15026" y="11051"/>
                  </a:lnTo>
                  <a:lnTo>
                    <a:pt x="15339" y="11553"/>
                  </a:lnTo>
                  <a:lnTo>
                    <a:pt x="16591" y="12558"/>
                  </a:lnTo>
                  <a:lnTo>
                    <a:pt x="16591" y="13312"/>
                  </a:lnTo>
                  <a:lnTo>
                    <a:pt x="16591" y="13814"/>
                  </a:lnTo>
                  <a:lnTo>
                    <a:pt x="16904" y="13814"/>
                  </a:lnTo>
                  <a:lnTo>
                    <a:pt x="17530" y="13814"/>
                  </a:lnTo>
                  <a:lnTo>
                    <a:pt x="17530" y="13312"/>
                  </a:lnTo>
                  <a:lnTo>
                    <a:pt x="17530" y="11051"/>
                  </a:lnTo>
                  <a:lnTo>
                    <a:pt x="17530" y="8288"/>
                  </a:lnTo>
                  <a:lnTo>
                    <a:pt x="17530" y="7786"/>
                  </a:lnTo>
                  <a:lnTo>
                    <a:pt x="16904" y="7535"/>
                  </a:lnTo>
                  <a:lnTo>
                    <a:pt x="16591" y="7786"/>
                  </a:lnTo>
                  <a:lnTo>
                    <a:pt x="16591" y="8540"/>
                  </a:lnTo>
                  <a:lnTo>
                    <a:pt x="15339" y="9544"/>
                  </a:lnTo>
                  <a:lnTo>
                    <a:pt x="14400" y="9544"/>
                  </a:lnTo>
                  <a:lnTo>
                    <a:pt x="12835" y="10047"/>
                  </a:lnTo>
                  <a:lnTo>
                    <a:pt x="8452" y="10047"/>
                  </a:lnTo>
                  <a:lnTo>
                    <a:pt x="7200" y="9544"/>
                  </a:lnTo>
                  <a:lnTo>
                    <a:pt x="6887" y="8791"/>
                  </a:lnTo>
                  <a:lnTo>
                    <a:pt x="6887" y="3265"/>
                  </a:lnTo>
                  <a:close/>
                  <a:moveTo>
                    <a:pt x="6887" y="32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3" name="AutoShape 9"/>
            <p:cNvSpPr>
              <a:spLocks/>
            </p:cNvSpPr>
            <p:nvPr/>
          </p:nvSpPr>
          <p:spPr bwMode="auto">
            <a:xfrm>
              <a:off x="550" y="11"/>
              <a:ext cx="81" cy="81"/>
            </a:xfrm>
            <a:custGeom>
              <a:avLst/>
              <a:gdLst>
                <a:gd name="T0" fmla="*/ 5274 w 21600"/>
                <a:gd name="T1" fmla="*/ 2260 h 21600"/>
                <a:gd name="T2" fmla="*/ 6028 w 21600"/>
                <a:gd name="T3" fmla="*/ 1005 h 21600"/>
                <a:gd name="T4" fmla="*/ 9795 w 21600"/>
                <a:gd name="T5" fmla="*/ 1507 h 21600"/>
                <a:gd name="T6" fmla="*/ 12558 w 21600"/>
                <a:gd name="T7" fmla="*/ 3014 h 21600"/>
                <a:gd name="T8" fmla="*/ 13563 w 21600"/>
                <a:gd name="T9" fmla="*/ 4772 h 21600"/>
                <a:gd name="T10" fmla="*/ 13563 w 21600"/>
                <a:gd name="T11" fmla="*/ 7535 h 21600"/>
                <a:gd name="T12" fmla="*/ 12558 w 21600"/>
                <a:gd name="T13" fmla="*/ 8791 h 21600"/>
                <a:gd name="T14" fmla="*/ 10047 w 21600"/>
                <a:gd name="T15" fmla="*/ 10047 h 21600"/>
                <a:gd name="T16" fmla="*/ 6530 w 21600"/>
                <a:gd name="T17" fmla="*/ 10298 h 21600"/>
                <a:gd name="T18" fmla="*/ 5274 w 21600"/>
                <a:gd name="T19" fmla="*/ 10047 h 21600"/>
                <a:gd name="T20" fmla="*/ 11805 w 21600"/>
                <a:gd name="T21" fmla="*/ 10298 h 21600"/>
                <a:gd name="T22" fmla="*/ 13563 w 21600"/>
                <a:gd name="T23" fmla="*/ 9544 h 21600"/>
                <a:gd name="T24" fmla="*/ 15823 w 21600"/>
                <a:gd name="T25" fmla="*/ 7033 h 21600"/>
                <a:gd name="T26" fmla="*/ 15823 w 21600"/>
                <a:gd name="T27" fmla="*/ 3265 h 21600"/>
                <a:gd name="T28" fmla="*/ 13814 w 21600"/>
                <a:gd name="T29" fmla="*/ 1005 h 21600"/>
                <a:gd name="T30" fmla="*/ 9795 w 21600"/>
                <a:gd name="T31" fmla="*/ 0 h 21600"/>
                <a:gd name="T32" fmla="*/ 2763 w 21600"/>
                <a:gd name="T33" fmla="*/ 251 h 21600"/>
                <a:gd name="T34" fmla="*/ 251 w 21600"/>
                <a:gd name="T35" fmla="*/ 251 h 21600"/>
                <a:gd name="T36" fmla="*/ 0 w 21600"/>
                <a:gd name="T37" fmla="*/ 753 h 21600"/>
                <a:gd name="T38" fmla="*/ 1507 w 21600"/>
                <a:gd name="T39" fmla="*/ 1005 h 21600"/>
                <a:gd name="T40" fmla="*/ 2763 w 21600"/>
                <a:gd name="T41" fmla="*/ 2260 h 21600"/>
                <a:gd name="T42" fmla="*/ 2763 w 21600"/>
                <a:gd name="T43" fmla="*/ 18586 h 21600"/>
                <a:gd name="T44" fmla="*/ 2260 w 21600"/>
                <a:gd name="T45" fmla="*/ 19842 h 21600"/>
                <a:gd name="T46" fmla="*/ 753 w 21600"/>
                <a:gd name="T47" fmla="*/ 20847 h 21600"/>
                <a:gd name="T48" fmla="*/ 753 w 21600"/>
                <a:gd name="T49" fmla="*/ 21600 h 21600"/>
                <a:gd name="T50" fmla="*/ 8037 w 21600"/>
                <a:gd name="T51" fmla="*/ 21600 h 21600"/>
                <a:gd name="T52" fmla="*/ 9042 w 21600"/>
                <a:gd name="T53" fmla="*/ 21349 h 21600"/>
                <a:gd name="T54" fmla="*/ 7284 w 21600"/>
                <a:gd name="T55" fmla="*/ 20595 h 21600"/>
                <a:gd name="T56" fmla="*/ 5526 w 21600"/>
                <a:gd name="T57" fmla="*/ 19340 h 21600"/>
                <a:gd name="T58" fmla="*/ 5274 w 21600"/>
                <a:gd name="T59" fmla="*/ 12307 h 21600"/>
                <a:gd name="T60" fmla="*/ 6530 w 21600"/>
                <a:gd name="T61" fmla="*/ 11051 h 21600"/>
                <a:gd name="T62" fmla="*/ 9293 w 21600"/>
                <a:gd name="T63" fmla="*/ 11553 h 21600"/>
                <a:gd name="T64" fmla="*/ 10549 w 21600"/>
                <a:gd name="T65" fmla="*/ 13060 h 21600"/>
                <a:gd name="T66" fmla="*/ 15572 w 21600"/>
                <a:gd name="T67" fmla="*/ 19340 h 21600"/>
                <a:gd name="T68" fmla="*/ 17581 w 21600"/>
                <a:gd name="T69" fmla="*/ 21349 h 21600"/>
                <a:gd name="T70" fmla="*/ 20344 w 21600"/>
                <a:gd name="T71" fmla="*/ 21349 h 21600"/>
                <a:gd name="T72" fmla="*/ 21600 w 21600"/>
                <a:gd name="T73" fmla="*/ 21349 h 21600"/>
                <a:gd name="T74" fmla="*/ 20344 w 21600"/>
                <a:gd name="T75" fmla="*/ 20595 h 21600"/>
                <a:gd name="T76" fmla="*/ 17581 w 21600"/>
                <a:gd name="T77" fmla="*/ 18335 h 21600"/>
                <a:gd name="T78" fmla="*/ 11805 w 21600"/>
                <a:gd name="T79" fmla="*/ 10298 h 21600"/>
                <a:gd name="T80" fmla="*/ 0 w 21600"/>
                <a:gd name="T81" fmla="*/ 0 h 21600"/>
                <a:gd name="T82" fmla="*/ 21600 w 21600"/>
                <a:gd name="T8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21600" h="21600">
                  <a:moveTo>
                    <a:pt x="5274" y="2260"/>
                  </a:moveTo>
                  <a:lnTo>
                    <a:pt x="5274" y="2260"/>
                  </a:lnTo>
                  <a:lnTo>
                    <a:pt x="5526" y="1507"/>
                  </a:lnTo>
                  <a:lnTo>
                    <a:pt x="6028" y="1005"/>
                  </a:lnTo>
                  <a:lnTo>
                    <a:pt x="7284" y="1005"/>
                  </a:lnTo>
                  <a:lnTo>
                    <a:pt x="9795" y="1507"/>
                  </a:lnTo>
                  <a:lnTo>
                    <a:pt x="11805" y="2260"/>
                  </a:lnTo>
                  <a:lnTo>
                    <a:pt x="12558" y="3014"/>
                  </a:lnTo>
                  <a:lnTo>
                    <a:pt x="13060" y="3767"/>
                  </a:lnTo>
                  <a:lnTo>
                    <a:pt x="13563" y="4772"/>
                  </a:lnTo>
                  <a:lnTo>
                    <a:pt x="13563" y="6028"/>
                  </a:lnTo>
                  <a:lnTo>
                    <a:pt x="13563" y="7535"/>
                  </a:lnTo>
                  <a:lnTo>
                    <a:pt x="13060" y="8288"/>
                  </a:lnTo>
                  <a:lnTo>
                    <a:pt x="12558" y="8791"/>
                  </a:lnTo>
                  <a:lnTo>
                    <a:pt x="11805" y="9544"/>
                  </a:lnTo>
                  <a:lnTo>
                    <a:pt x="10047" y="10047"/>
                  </a:lnTo>
                  <a:lnTo>
                    <a:pt x="9042" y="10298"/>
                  </a:lnTo>
                  <a:lnTo>
                    <a:pt x="6530" y="10298"/>
                  </a:lnTo>
                  <a:lnTo>
                    <a:pt x="5526" y="10047"/>
                  </a:lnTo>
                  <a:lnTo>
                    <a:pt x="5274" y="10047"/>
                  </a:lnTo>
                  <a:lnTo>
                    <a:pt x="5274" y="2260"/>
                  </a:lnTo>
                  <a:close/>
                  <a:moveTo>
                    <a:pt x="11805" y="10298"/>
                  </a:moveTo>
                  <a:lnTo>
                    <a:pt x="11805" y="10298"/>
                  </a:lnTo>
                  <a:lnTo>
                    <a:pt x="13563" y="9544"/>
                  </a:lnTo>
                  <a:lnTo>
                    <a:pt x="15070" y="8540"/>
                  </a:lnTo>
                  <a:lnTo>
                    <a:pt x="15823" y="7033"/>
                  </a:lnTo>
                  <a:lnTo>
                    <a:pt x="16326" y="5274"/>
                  </a:lnTo>
                  <a:lnTo>
                    <a:pt x="15823" y="3265"/>
                  </a:lnTo>
                  <a:lnTo>
                    <a:pt x="15070" y="2260"/>
                  </a:lnTo>
                  <a:lnTo>
                    <a:pt x="13814" y="1005"/>
                  </a:lnTo>
                  <a:lnTo>
                    <a:pt x="12307" y="753"/>
                  </a:lnTo>
                  <a:lnTo>
                    <a:pt x="9795" y="0"/>
                  </a:lnTo>
                  <a:lnTo>
                    <a:pt x="8037" y="0"/>
                  </a:lnTo>
                  <a:lnTo>
                    <a:pt x="2763" y="251"/>
                  </a:lnTo>
                  <a:lnTo>
                    <a:pt x="753" y="0"/>
                  </a:lnTo>
                  <a:lnTo>
                    <a:pt x="251" y="251"/>
                  </a:lnTo>
                  <a:lnTo>
                    <a:pt x="0" y="251"/>
                  </a:lnTo>
                  <a:lnTo>
                    <a:pt x="0" y="753"/>
                  </a:lnTo>
                  <a:lnTo>
                    <a:pt x="251" y="1005"/>
                  </a:lnTo>
                  <a:lnTo>
                    <a:pt x="1507" y="1005"/>
                  </a:lnTo>
                  <a:lnTo>
                    <a:pt x="2260" y="1758"/>
                  </a:lnTo>
                  <a:lnTo>
                    <a:pt x="2763" y="2260"/>
                  </a:lnTo>
                  <a:lnTo>
                    <a:pt x="2763" y="3265"/>
                  </a:lnTo>
                  <a:lnTo>
                    <a:pt x="2763" y="18586"/>
                  </a:lnTo>
                  <a:lnTo>
                    <a:pt x="2763" y="19340"/>
                  </a:lnTo>
                  <a:lnTo>
                    <a:pt x="2260" y="19842"/>
                  </a:lnTo>
                  <a:lnTo>
                    <a:pt x="1507" y="20595"/>
                  </a:lnTo>
                  <a:lnTo>
                    <a:pt x="753" y="20847"/>
                  </a:lnTo>
                  <a:lnTo>
                    <a:pt x="251" y="21349"/>
                  </a:lnTo>
                  <a:lnTo>
                    <a:pt x="753" y="21600"/>
                  </a:lnTo>
                  <a:lnTo>
                    <a:pt x="4521" y="21349"/>
                  </a:lnTo>
                  <a:lnTo>
                    <a:pt x="8037" y="21600"/>
                  </a:lnTo>
                  <a:lnTo>
                    <a:pt x="8540" y="21349"/>
                  </a:lnTo>
                  <a:lnTo>
                    <a:pt x="9042" y="21349"/>
                  </a:lnTo>
                  <a:lnTo>
                    <a:pt x="8540" y="20847"/>
                  </a:lnTo>
                  <a:lnTo>
                    <a:pt x="7284" y="20595"/>
                  </a:lnTo>
                  <a:lnTo>
                    <a:pt x="6028" y="19842"/>
                  </a:lnTo>
                  <a:lnTo>
                    <a:pt x="5526" y="19340"/>
                  </a:lnTo>
                  <a:lnTo>
                    <a:pt x="5274" y="18586"/>
                  </a:lnTo>
                  <a:lnTo>
                    <a:pt x="5274" y="12307"/>
                  </a:lnTo>
                  <a:lnTo>
                    <a:pt x="5526" y="11553"/>
                  </a:lnTo>
                  <a:lnTo>
                    <a:pt x="6530" y="11051"/>
                  </a:lnTo>
                  <a:lnTo>
                    <a:pt x="8540" y="11051"/>
                  </a:lnTo>
                  <a:lnTo>
                    <a:pt x="9293" y="11553"/>
                  </a:lnTo>
                  <a:lnTo>
                    <a:pt x="10047" y="11805"/>
                  </a:lnTo>
                  <a:lnTo>
                    <a:pt x="10549" y="13060"/>
                  </a:lnTo>
                  <a:lnTo>
                    <a:pt x="14316" y="18335"/>
                  </a:lnTo>
                  <a:lnTo>
                    <a:pt x="15572" y="19340"/>
                  </a:lnTo>
                  <a:lnTo>
                    <a:pt x="16326" y="20595"/>
                  </a:lnTo>
                  <a:lnTo>
                    <a:pt x="17581" y="21349"/>
                  </a:lnTo>
                  <a:lnTo>
                    <a:pt x="19088" y="21600"/>
                  </a:lnTo>
                  <a:lnTo>
                    <a:pt x="20344" y="21349"/>
                  </a:lnTo>
                  <a:lnTo>
                    <a:pt x="21349" y="21349"/>
                  </a:lnTo>
                  <a:lnTo>
                    <a:pt x="21600" y="21349"/>
                  </a:lnTo>
                  <a:lnTo>
                    <a:pt x="21349" y="20847"/>
                  </a:lnTo>
                  <a:lnTo>
                    <a:pt x="20344" y="20595"/>
                  </a:lnTo>
                  <a:lnTo>
                    <a:pt x="19088" y="19842"/>
                  </a:lnTo>
                  <a:lnTo>
                    <a:pt x="17581" y="18335"/>
                  </a:lnTo>
                  <a:lnTo>
                    <a:pt x="11805" y="10298"/>
                  </a:lnTo>
                  <a:close/>
                  <a:moveTo>
                    <a:pt x="11805" y="10298"/>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4" name="Freeform 10"/>
            <p:cNvSpPr>
              <a:spLocks/>
            </p:cNvSpPr>
            <p:nvPr/>
          </p:nvSpPr>
          <p:spPr bwMode="auto">
            <a:xfrm>
              <a:off x="630" y="11"/>
              <a:ext cx="59" cy="81"/>
            </a:xfrm>
            <a:custGeom>
              <a:avLst/>
              <a:gdLst>
                <a:gd name="T0" fmla="*/ 3 w 21600"/>
                <a:gd name="T1" fmla="*/ 75 h 21600"/>
                <a:gd name="T2" fmla="*/ 10 w 21600"/>
                <a:gd name="T3" fmla="*/ 78 h 21600"/>
                <a:gd name="T4" fmla="*/ 24 w 21600"/>
                <a:gd name="T5" fmla="*/ 81 h 21600"/>
                <a:gd name="T6" fmla="*/ 34 w 21600"/>
                <a:gd name="T7" fmla="*/ 81 h 21600"/>
                <a:gd name="T8" fmla="*/ 47 w 21600"/>
                <a:gd name="T9" fmla="*/ 77 h 21600"/>
                <a:gd name="T10" fmla="*/ 55 w 21600"/>
                <a:gd name="T11" fmla="*/ 69 h 21600"/>
                <a:gd name="T12" fmla="*/ 59 w 21600"/>
                <a:gd name="T13" fmla="*/ 57 h 21600"/>
                <a:gd name="T14" fmla="*/ 58 w 21600"/>
                <a:gd name="T15" fmla="*/ 52 h 21600"/>
                <a:gd name="T16" fmla="*/ 55 w 21600"/>
                <a:gd name="T17" fmla="*/ 44 h 21600"/>
                <a:gd name="T18" fmla="*/ 42 w 21600"/>
                <a:gd name="T19" fmla="*/ 36 h 21600"/>
                <a:gd name="T20" fmla="*/ 24 w 21600"/>
                <a:gd name="T21" fmla="*/ 31 h 21600"/>
                <a:gd name="T22" fmla="*/ 10 w 21600"/>
                <a:gd name="T23" fmla="*/ 24 h 21600"/>
                <a:gd name="T24" fmla="*/ 8 w 21600"/>
                <a:gd name="T25" fmla="*/ 18 h 21600"/>
                <a:gd name="T26" fmla="*/ 8 w 21600"/>
                <a:gd name="T27" fmla="*/ 14 h 21600"/>
                <a:gd name="T28" fmla="*/ 15 w 21600"/>
                <a:gd name="T29" fmla="*/ 7 h 21600"/>
                <a:gd name="T30" fmla="*/ 29 w 21600"/>
                <a:gd name="T31" fmla="*/ 3 h 21600"/>
                <a:gd name="T32" fmla="*/ 37 w 21600"/>
                <a:gd name="T33" fmla="*/ 4 h 21600"/>
                <a:gd name="T34" fmla="*/ 49 w 21600"/>
                <a:gd name="T35" fmla="*/ 11 h 21600"/>
                <a:gd name="T36" fmla="*/ 52 w 21600"/>
                <a:gd name="T37" fmla="*/ 18 h 21600"/>
                <a:gd name="T38" fmla="*/ 55 w 21600"/>
                <a:gd name="T39" fmla="*/ 21 h 21600"/>
                <a:gd name="T40" fmla="*/ 56 w 21600"/>
                <a:gd name="T41" fmla="*/ 21 h 21600"/>
                <a:gd name="T42" fmla="*/ 55 w 21600"/>
                <a:gd name="T43" fmla="*/ 4 h 21600"/>
                <a:gd name="T44" fmla="*/ 53 w 21600"/>
                <a:gd name="T45" fmla="*/ 3 h 21600"/>
                <a:gd name="T46" fmla="*/ 53 w 21600"/>
                <a:gd name="T47" fmla="*/ 3 h 21600"/>
                <a:gd name="T48" fmla="*/ 51 w 21600"/>
                <a:gd name="T49" fmla="*/ 4 h 21600"/>
                <a:gd name="T50" fmla="*/ 39 w 21600"/>
                <a:gd name="T51" fmla="*/ 0 h 21600"/>
                <a:gd name="T52" fmla="*/ 30 w 21600"/>
                <a:gd name="T53" fmla="*/ 0 h 21600"/>
                <a:gd name="T54" fmla="*/ 10 w 21600"/>
                <a:gd name="T55" fmla="*/ 4 h 21600"/>
                <a:gd name="T56" fmla="*/ 5 w 21600"/>
                <a:gd name="T57" fmla="*/ 11 h 21600"/>
                <a:gd name="T58" fmla="*/ 3 w 21600"/>
                <a:gd name="T59" fmla="*/ 21 h 21600"/>
                <a:gd name="T60" fmla="*/ 3 w 21600"/>
                <a:gd name="T61" fmla="*/ 25 h 21600"/>
                <a:gd name="T62" fmla="*/ 7 w 21600"/>
                <a:gd name="T63" fmla="*/ 33 h 21600"/>
                <a:gd name="T64" fmla="*/ 18 w 21600"/>
                <a:gd name="T65" fmla="*/ 41 h 21600"/>
                <a:gd name="T66" fmla="*/ 37 w 21600"/>
                <a:gd name="T67" fmla="*/ 46 h 21600"/>
                <a:gd name="T68" fmla="*/ 47 w 21600"/>
                <a:gd name="T69" fmla="*/ 50 h 21600"/>
                <a:gd name="T70" fmla="*/ 52 w 21600"/>
                <a:gd name="T71" fmla="*/ 56 h 21600"/>
                <a:gd name="T72" fmla="*/ 52 w 21600"/>
                <a:gd name="T73" fmla="*/ 60 h 21600"/>
                <a:gd name="T74" fmla="*/ 51 w 21600"/>
                <a:gd name="T75" fmla="*/ 67 h 21600"/>
                <a:gd name="T76" fmla="*/ 46 w 21600"/>
                <a:gd name="T77" fmla="*/ 73 h 21600"/>
                <a:gd name="T78" fmla="*/ 29 w 21600"/>
                <a:gd name="T79" fmla="*/ 77 h 21600"/>
                <a:gd name="T80" fmla="*/ 22 w 21600"/>
                <a:gd name="T81" fmla="*/ 77 h 21600"/>
                <a:gd name="T82" fmla="*/ 10 w 21600"/>
                <a:gd name="T83" fmla="*/ 72 h 21600"/>
                <a:gd name="T84" fmla="*/ 3 w 21600"/>
                <a:gd name="T85" fmla="*/ 60 h 21600"/>
                <a:gd name="T86" fmla="*/ 3 w 21600"/>
                <a:gd name="T87" fmla="*/ 57 h 21600"/>
                <a:gd name="T88" fmla="*/ 1 w 21600"/>
                <a:gd name="T89" fmla="*/ 57 h 21600"/>
                <a:gd name="T90" fmla="*/ 0 w 21600"/>
                <a:gd name="T91" fmla="*/ 60 h 21600"/>
                <a:gd name="T92" fmla="*/ 3 w 21600"/>
                <a:gd name="T93" fmla="*/ 75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29" y="20093"/>
                  </a:moveTo>
                  <a:lnTo>
                    <a:pt x="1029" y="20093"/>
                  </a:lnTo>
                  <a:lnTo>
                    <a:pt x="1714" y="20595"/>
                  </a:lnTo>
                  <a:lnTo>
                    <a:pt x="3771" y="20847"/>
                  </a:lnTo>
                  <a:lnTo>
                    <a:pt x="6171" y="21600"/>
                  </a:lnTo>
                  <a:lnTo>
                    <a:pt x="8914" y="21600"/>
                  </a:lnTo>
                  <a:lnTo>
                    <a:pt x="12343" y="21600"/>
                  </a:lnTo>
                  <a:lnTo>
                    <a:pt x="15086" y="20847"/>
                  </a:lnTo>
                  <a:lnTo>
                    <a:pt x="17143" y="20595"/>
                  </a:lnTo>
                  <a:lnTo>
                    <a:pt x="18857" y="19340"/>
                  </a:lnTo>
                  <a:lnTo>
                    <a:pt x="20229" y="18335"/>
                  </a:lnTo>
                  <a:lnTo>
                    <a:pt x="21257" y="17581"/>
                  </a:lnTo>
                  <a:lnTo>
                    <a:pt x="21600" y="15321"/>
                  </a:lnTo>
                  <a:lnTo>
                    <a:pt x="21257" y="13814"/>
                  </a:lnTo>
                  <a:lnTo>
                    <a:pt x="20571" y="12558"/>
                  </a:lnTo>
                  <a:lnTo>
                    <a:pt x="20229" y="11805"/>
                  </a:lnTo>
                  <a:lnTo>
                    <a:pt x="18514" y="10800"/>
                  </a:lnTo>
                  <a:lnTo>
                    <a:pt x="15429" y="9544"/>
                  </a:lnTo>
                  <a:lnTo>
                    <a:pt x="12343" y="8791"/>
                  </a:lnTo>
                  <a:lnTo>
                    <a:pt x="8914" y="8288"/>
                  </a:lnTo>
                  <a:lnTo>
                    <a:pt x="6171" y="7535"/>
                  </a:lnTo>
                  <a:lnTo>
                    <a:pt x="3771" y="6279"/>
                  </a:lnTo>
                  <a:lnTo>
                    <a:pt x="3086" y="5526"/>
                  </a:lnTo>
                  <a:lnTo>
                    <a:pt x="3086" y="4772"/>
                  </a:lnTo>
                  <a:lnTo>
                    <a:pt x="3086" y="3767"/>
                  </a:lnTo>
                  <a:lnTo>
                    <a:pt x="3771" y="3014"/>
                  </a:lnTo>
                  <a:lnTo>
                    <a:pt x="5486" y="1758"/>
                  </a:lnTo>
                  <a:lnTo>
                    <a:pt x="7886" y="1005"/>
                  </a:lnTo>
                  <a:lnTo>
                    <a:pt x="10629" y="753"/>
                  </a:lnTo>
                  <a:lnTo>
                    <a:pt x="13371" y="1005"/>
                  </a:lnTo>
                  <a:lnTo>
                    <a:pt x="15429" y="1758"/>
                  </a:lnTo>
                  <a:lnTo>
                    <a:pt x="17829" y="3014"/>
                  </a:lnTo>
                  <a:lnTo>
                    <a:pt x="18857" y="4772"/>
                  </a:lnTo>
                  <a:lnTo>
                    <a:pt x="19543" y="5274"/>
                  </a:lnTo>
                  <a:lnTo>
                    <a:pt x="20229" y="5526"/>
                  </a:lnTo>
                  <a:lnTo>
                    <a:pt x="20571" y="5526"/>
                  </a:lnTo>
                  <a:lnTo>
                    <a:pt x="20571" y="5274"/>
                  </a:lnTo>
                  <a:lnTo>
                    <a:pt x="20229" y="1005"/>
                  </a:lnTo>
                  <a:lnTo>
                    <a:pt x="19543" y="753"/>
                  </a:lnTo>
                  <a:lnTo>
                    <a:pt x="18514" y="1005"/>
                  </a:lnTo>
                  <a:lnTo>
                    <a:pt x="16800" y="251"/>
                  </a:lnTo>
                  <a:lnTo>
                    <a:pt x="14400" y="0"/>
                  </a:lnTo>
                  <a:lnTo>
                    <a:pt x="10971" y="0"/>
                  </a:lnTo>
                  <a:lnTo>
                    <a:pt x="7200" y="251"/>
                  </a:lnTo>
                  <a:lnTo>
                    <a:pt x="3771" y="1005"/>
                  </a:lnTo>
                  <a:lnTo>
                    <a:pt x="2743" y="2260"/>
                  </a:lnTo>
                  <a:lnTo>
                    <a:pt x="1714" y="3014"/>
                  </a:lnTo>
                  <a:lnTo>
                    <a:pt x="1029" y="4019"/>
                  </a:lnTo>
                  <a:lnTo>
                    <a:pt x="1029" y="5526"/>
                  </a:lnTo>
                  <a:lnTo>
                    <a:pt x="1029" y="6781"/>
                  </a:lnTo>
                  <a:lnTo>
                    <a:pt x="1714" y="7786"/>
                  </a:lnTo>
                  <a:lnTo>
                    <a:pt x="2743" y="8791"/>
                  </a:lnTo>
                  <a:lnTo>
                    <a:pt x="3771" y="9544"/>
                  </a:lnTo>
                  <a:lnTo>
                    <a:pt x="6514" y="10800"/>
                  </a:lnTo>
                  <a:lnTo>
                    <a:pt x="9943" y="11553"/>
                  </a:lnTo>
                  <a:lnTo>
                    <a:pt x="13371" y="12307"/>
                  </a:lnTo>
                  <a:lnTo>
                    <a:pt x="16114" y="13060"/>
                  </a:lnTo>
                  <a:lnTo>
                    <a:pt x="17143" y="13312"/>
                  </a:lnTo>
                  <a:lnTo>
                    <a:pt x="18514" y="14065"/>
                  </a:lnTo>
                  <a:lnTo>
                    <a:pt x="18857" y="14819"/>
                  </a:lnTo>
                  <a:lnTo>
                    <a:pt x="18857" y="16074"/>
                  </a:lnTo>
                  <a:lnTo>
                    <a:pt x="18857" y="17079"/>
                  </a:lnTo>
                  <a:lnTo>
                    <a:pt x="18514" y="17833"/>
                  </a:lnTo>
                  <a:lnTo>
                    <a:pt x="17829" y="19088"/>
                  </a:lnTo>
                  <a:lnTo>
                    <a:pt x="16800" y="19340"/>
                  </a:lnTo>
                  <a:lnTo>
                    <a:pt x="14057" y="20595"/>
                  </a:lnTo>
                  <a:lnTo>
                    <a:pt x="10629" y="20595"/>
                  </a:lnTo>
                  <a:lnTo>
                    <a:pt x="8229" y="20595"/>
                  </a:lnTo>
                  <a:lnTo>
                    <a:pt x="6514" y="20093"/>
                  </a:lnTo>
                  <a:lnTo>
                    <a:pt x="3771" y="19088"/>
                  </a:lnTo>
                  <a:lnTo>
                    <a:pt x="2057" y="17581"/>
                  </a:lnTo>
                  <a:lnTo>
                    <a:pt x="1029" y="16074"/>
                  </a:lnTo>
                  <a:lnTo>
                    <a:pt x="1029" y="15321"/>
                  </a:lnTo>
                  <a:lnTo>
                    <a:pt x="343" y="15321"/>
                  </a:lnTo>
                  <a:lnTo>
                    <a:pt x="0" y="15321"/>
                  </a:lnTo>
                  <a:lnTo>
                    <a:pt x="0" y="16074"/>
                  </a:lnTo>
                  <a:lnTo>
                    <a:pt x="1029" y="20093"/>
                  </a:lnTo>
                  <a:close/>
                  <a:moveTo>
                    <a:pt x="1029" y="20093"/>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5" name="Freeform 11"/>
            <p:cNvSpPr>
              <a:spLocks/>
            </p:cNvSpPr>
            <p:nvPr/>
          </p:nvSpPr>
          <p:spPr bwMode="auto">
            <a:xfrm>
              <a:off x="700" y="11"/>
              <a:ext cx="32" cy="81"/>
            </a:xfrm>
            <a:custGeom>
              <a:avLst/>
              <a:gdLst>
                <a:gd name="T0" fmla="*/ 10 w 21600"/>
                <a:gd name="T1" fmla="*/ 69 h 21600"/>
                <a:gd name="T2" fmla="*/ 10 w 21600"/>
                <a:gd name="T3" fmla="*/ 69 h 21600"/>
                <a:gd name="T4" fmla="*/ 10 w 21600"/>
                <a:gd name="T5" fmla="*/ 72 h 21600"/>
                <a:gd name="T6" fmla="*/ 9 w 21600"/>
                <a:gd name="T7" fmla="*/ 74 h 21600"/>
                <a:gd name="T8" fmla="*/ 6 w 21600"/>
                <a:gd name="T9" fmla="*/ 77 h 21600"/>
                <a:gd name="T10" fmla="*/ 3 w 21600"/>
                <a:gd name="T11" fmla="*/ 77 h 21600"/>
                <a:gd name="T12" fmla="*/ 2 w 21600"/>
                <a:gd name="T13" fmla="*/ 78 h 21600"/>
                <a:gd name="T14" fmla="*/ 2 w 21600"/>
                <a:gd name="T15" fmla="*/ 78 h 21600"/>
                <a:gd name="T16" fmla="*/ 2 w 21600"/>
                <a:gd name="T17" fmla="*/ 80 h 21600"/>
                <a:gd name="T18" fmla="*/ 3 w 21600"/>
                <a:gd name="T19" fmla="*/ 81 h 21600"/>
                <a:gd name="T20" fmla="*/ 3 w 21600"/>
                <a:gd name="T21" fmla="*/ 81 h 21600"/>
                <a:gd name="T22" fmla="*/ 15 w 21600"/>
                <a:gd name="T23" fmla="*/ 80 h 21600"/>
                <a:gd name="T24" fmla="*/ 15 w 21600"/>
                <a:gd name="T25" fmla="*/ 80 h 21600"/>
                <a:gd name="T26" fmla="*/ 29 w 21600"/>
                <a:gd name="T27" fmla="*/ 81 h 21600"/>
                <a:gd name="T28" fmla="*/ 29 w 21600"/>
                <a:gd name="T29" fmla="*/ 81 h 21600"/>
                <a:gd name="T30" fmla="*/ 31 w 21600"/>
                <a:gd name="T31" fmla="*/ 80 h 21600"/>
                <a:gd name="T32" fmla="*/ 32 w 21600"/>
                <a:gd name="T33" fmla="*/ 80 h 21600"/>
                <a:gd name="T34" fmla="*/ 32 w 21600"/>
                <a:gd name="T35" fmla="*/ 80 h 21600"/>
                <a:gd name="T36" fmla="*/ 31 w 21600"/>
                <a:gd name="T37" fmla="*/ 78 h 21600"/>
                <a:gd name="T38" fmla="*/ 29 w 21600"/>
                <a:gd name="T39" fmla="*/ 78 h 21600"/>
                <a:gd name="T40" fmla="*/ 26 w 21600"/>
                <a:gd name="T41" fmla="*/ 77 h 21600"/>
                <a:gd name="T42" fmla="*/ 22 w 21600"/>
                <a:gd name="T43" fmla="*/ 75 h 21600"/>
                <a:gd name="T44" fmla="*/ 22 w 21600"/>
                <a:gd name="T45" fmla="*/ 73 h 21600"/>
                <a:gd name="T46" fmla="*/ 20 w 21600"/>
                <a:gd name="T47" fmla="*/ 72 h 21600"/>
                <a:gd name="T48" fmla="*/ 20 w 21600"/>
                <a:gd name="T49" fmla="*/ 9 h 21600"/>
                <a:gd name="T50" fmla="*/ 20 w 21600"/>
                <a:gd name="T51" fmla="*/ 9 h 21600"/>
                <a:gd name="T52" fmla="*/ 22 w 21600"/>
                <a:gd name="T53" fmla="*/ 7 h 21600"/>
                <a:gd name="T54" fmla="*/ 22 w 21600"/>
                <a:gd name="T55" fmla="*/ 6 h 21600"/>
                <a:gd name="T56" fmla="*/ 24 w 21600"/>
                <a:gd name="T57" fmla="*/ 4 h 21600"/>
                <a:gd name="T58" fmla="*/ 27 w 21600"/>
                <a:gd name="T59" fmla="*/ 3 h 21600"/>
                <a:gd name="T60" fmla="*/ 29 w 21600"/>
                <a:gd name="T61" fmla="*/ 1 h 21600"/>
                <a:gd name="T62" fmla="*/ 29 w 21600"/>
                <a:gd name="T63" fmla="*/ 1 h 21600"/>
                <a:gd name="T64" fmla="*/ 29 w 21600"/>
                <a:gd name="T65" fmla="*/ 1 h 21600"/>
                <a:gd name="T66" fmla="*/ 27 w 21600"/>
                <a:gd name="T67" fmla="*/ 0 h 21600"/>
                <a:gd name="T68" fmla="*/ 27 w 21600"/>
                <a:gd name="T69" fmla="*/ 0 h 21600"/>
                <a:gd name="T70" fmla="*/ 15 w 21600"/>
                <a:gd name="T71" fmla="*/ 1 h 21600"/>
                <a:gd name="T72" fmla="*/ 15 w 21600"/>
                <a:gd name="T73" fmla="*/ 1 h 21600"/>
                <a:gd name="T74" fmla="*/ 2 w 21600"/>
                <a:gd name="T75" fmla="*/ 0 h 21600"/>
                <a:gd name="T76" fmla="*/ 2 w 21600"/>
                <a:gd name="T77" fmla="*/ 0 h 21600"/>
                <a:gd name="T78" fmla="*/ 2 w 21600"/>
                <a:gd name="T79" fmla="*/ 1 h 21600"/>
                <a:gd name="T80" fmla="*/ 0 w 21600"/>
                <a:gd name="T81" fmla="*/ 1 h 21600"/>
                <a:gd name="T82" fmla="*/ 0 w 21600"/>
                <a:gd name="T83" fmla="*/ 1 h 21600"/>
                <a:gd name="T84" fmla="*/ 2 w 21600"/>
                <a:gd name="T85" fmla="*/ 3 h 21600"/>
                <a:gd name="T86" fmla="*/ 6 w 21600"/>
                <a:gd name="T87" fmla="*/ 4 h 21600"/>
                <a:gd name="T88" fmla="*/ 9 w 21600"/>
                <a:gd name="T89" fmla="*/ 6 h 21600"/>
                <a:gd name="T90" fmla="*/ 10 w 21600"/>
                <a:gd name="T91" fmla="*/ 7 h 21600"/>
                <a:gd name="T92" fmla="*/ 10 w 21600"/>
                <a:gd name="T93" fmla="*/ 9 h 21600"/>
                <a:gd name="T94" fmla="*/ 10 w 21600"/>
                <a:gd name="T95" fmla="*/ 69 h 21600"/>
                <a:gd name="T96" fmla="*/ 10 w 21600"/>
                <a:gd name="T97" fmla="*/ 69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6988" y="18335"/>
                  </a:moveTo>
                  <a:lnTo>
                    <a:pt x="6988" y="18335"/>
                  </a:lnTo>
                  <a:lnTo>
                    <a:pt x="6988" y="19088"/>
                  </a:lnTo>
                  <a:lnTo>
                    <a:pt x="6353" y="19842"/>
                  </a:lnTo>
                  <a:lnTo>
                    <a:pt x="3812" y="20595"/>
                  </a:lnTo>
                  <a:lnTo>
                    <a:pt x="1906" y="20595"/>
                  </a:lnTo>
                  <a:lnTo>
                    <a:pt x="1271" y="20847"/>
                  </a:lnTo>
                  <a:lnTo>
                    <a:pt x="1271" y="21349"/>
                  </a:lnTo>
                  <a:lnTo>
                    <a:pt x="1906" y="21600"/>
                  </a:lnTo>
                  <a:lnTo>
                    <a:pt x="10165" y="21349"/>
                  </a:lnTo>
                  <a:lnTo>
                    <a:pt x="19694" y="21600"/>
                  </a:lnTo>
                  <a:lnTo>
                    <a:pt x="20965" y="21349"/>
                  </a:lnTo>
                  <a:lnTo>
                    <a:pt x="21600" y="21349"/>
                  </a:lnTo>
                  <a:lnTo>
                    <a:pt x="20965" y="20847"/>
                  </a:lnTo>
                  <a:lnTo>
                    <a:pt x="19694" y="20847"/>
                  </a:lnTo>
                  <a:lnTo>
                    <a:pt x="17788" y="20595"/>
                  </a:lnTo>
                  <a:lnTo>
                    <a:pt x="14612" y="20093"/>
                  </a:lnTo>
                  <a:lnTo>
                    <a:pt x="14612" y="19340"/>
                  </a:lnTo>
                  <a:lnTo>
                    <a:pt x="13341" y="19088"/>
                  </a:lnTo>
                  <a:lnTo>
                    <a:pt x="13341" y="2512"/>
                  </a:lnTo>
                  <a:lnTo>
                    <a:pt x="14612" y="1758"/>
                  </a:lnTo>
                  <a:lnTo>
                    <a:pt x="14612" y="1507"/>
                  </a:lnTo>
                  <a:lnTo>
                    <a:pt x="16518" y="1005"/>
                  </a:lnTo>
                  <a:lnTo>
                    <a:pt x="18424" y="753"/>
                  </a:lnTo>
                  <a:lnTo>
                    <a:pt x="19694" y="251"/>
                  </a:lnTo>
                  <a:lnTo>
                    <a:pt x="18424" y="0"/>
                  </a:lnTo>
                  <a:lnTo>
                    <a:pt x="10165" y="251"/>
                  </a:lnTo>
                  <a:lnTo>
                    <a:pt x="1271" y="0"/>
                  </a:lnTo>
                  <a:lnTo>
                    <a:pt x="1271" y="251"/>
                  </a:lnTo>
                  <a:lnTo>
                    <a:pt x="0" y="251"/>
                  </a:lnTo>
                  <a:lnTo>
                    <a:pt x="1271" y="753"/>
                  </a:lnTo>
                  <a:lnTo>
                    <a:pt x="3812" y="1005"/>
                  </a:lnTo>
                  <a:lnTo>
                    <a:pt x="6353" y="1507"/>
                  </a:lnTo>
                  <a:lnTo>
                    <a:pt x="6988" y="1758"/>
                  </a:lnTo>
                  <a:lnTo>
                    <a:pt x="6988" y="2512"/>
                  </a:lnTo>
                  <a:lnTo>
                    <a:pt x="6988" y="18335"/>
                  </a:lnTo>
                  <a:close/>
                  <a:moveTo>
                    <a:pt x="6988" y="1833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6" name="Freeform 12"/>
            <p:cNvSpPr>
              <a:spLocks/>
            </p:cNvSpPr>
            <p:nvPr/>
          </p:nvSpPr>
          <p:spPr bwMode="auto">
            <a:xfrm>
              <a:off x="737" y="11"/>
              <a:ext cx="80" cy="81"/>
            </a:xfrm>
            <a:custGeom>
              <a:avLst/>
              <a:gdLst>
                <a:gd name="T0" fmla="*/ 36 w 21600"/>
                <a:gd name="T1" fmla="*/ 70 h 21600"/>
                <a:gd name="T2" fmla="*/ 34 w 21600"/>
                <a:gd name="T3" fmla="*/ 74 h 21600"/>
                <a:gd name="T4" fmla="*/ 26 w 21600"/>
                <a:gd name="T5" fmla="*/ 77 h 21600"/>
                <a:gd name="T6" fmla="*/ 24 w 21600"/>
                <a:gd name="T7" fmla="*/ 78 h 21600"/>
                <a:gd name="T8" fmla="*/ 26 w 21600"/>
                <a:gd name="T9" fmla="*/ 81 h 21600"/>
                <a:gd name="T10" fmla="*/ 43 w 21600"/>
                <a:gd name="T11" fmla="*/ 80 h 21600"/>
                <a:gd name="T12" fmla="*/ 54 w 21600"/>
                <a:gd name="T13" fmla="*/ 81 h 21600"/>
                <a:gd name="T14" fmla="*/ 56 w 21600"/>
                <a:gd name="T15" fmla="*/ 80 h 21600"/>
                <a:gd name="T16" fmla="*/ 56 w 21600"/>
                <a:gd name="T17" fmla="*/ 80 h 21600"/>
                <a:gd name="T18" fmla="*/ 54 w 21600"/>
                <a:gd name="T19" fmla="*/ 77 h 21600"/>
                <a:gd name="T20" fmla="*/ 46 w 21600"/>
                <a:gd name="T21" fmla="*/ 74 h 21600"/>
                <a:gd name="T22" fmla="*/ 45 w 21600"/>
                <a:gd name="T23" fmla="*/ 70 h 21600"/>
                <a:gd name="T24" fmla="*/ 45 w 21600"/>
                <a:gd name="T25" fmla="*/ 12 h 21600"/>
                <a:gd name="T26" fmla="*/ 46 w 21600"/>
                <a:gd name="T27" fmla="*/ 7 h 21600"/>
                <a:gd name="T28" fmla="*/ 68 w 21600"/>
                <a:gd name="T29" fmla="*/ 7 h 21600"/>
                <a:gd name="T30" fmla="*/ 71 w 21600"/>
                <a:gd name="T31" fmla="*/ 7 h 21600"/>
                <a:gd name="T32" fmla="*/ 75 w 21600"/>
                <a:gd name="T33" fmla="*/ 11 h 21600"/>
                <a:gd name="T34" fmla="*/ 77 w 21600"/>
                <a:gd name="T35" fmla="*/ 15 h 21600"/>
                <a:gd name="T36" fmla="*/ 79 w 21600"/>
                <a:gd name="T37" fmla="*/ 15 h 21600"/>
                <a:gd name="T38" fmla="*/ 80 w 21600"/>
                <a:gd name="T39" fmla="*/ 12 h 21600"/>
                <a:gd name="T40" fmla="*/ 79 w 21600"/>
                <a:gd name="T41" fmla="*/ 4 h 21600"/>
                <a:gd name="T42" fmla="*/ 75 w 21600"/>
                <a:gd name="T43" fmla="*/ 0 h 21600"/>
                <a:gd name="T44" fmla="*/ 39 w 21600"/>
                <a:gd name="T45" fmla="*/ 1 h 21600"/>
                <a:gd name="T46" fmla="*/ 3 w 21600"/>
                <a:gd name="T47" fmla="*/ 0 h 21600"/>
                <a:gd name="T48" fmla="*/ 3 w 21600"/>
                <a:gd name="T49" fmla="*/ 1 h 21600"/>
                <a:gd name="T50" fmla="*/ 2 w 21600"/>
                <a:gd name="T51" fmla="*/ 6 h 21600"/>
                <a:gd name="T52" fmla="*/ 0 w 21600"/>
                <a:gd name="T53" fmla="*/ 15 h 21600"/>
                <a:gd name="T54" fmla="*/ 2 w 21600"/>
                <a:gd name="T55" fmla="*/ 17 h 21600"/>
                <a:gd name="T56" fmla="*/ 3 w 21600"/>
                <a:gd name="T57" fmla="*/ 14 h 21600"/>
                <a:gd name="T58" fmla="*/ 5 w 21600"/>
                <a:gd name="T59" fmla="*/ 11 h 21600"/>
                <a:gd name="T60" fmla="*/ 9 w 21600"/>
                <a:gd name="T61" fmla="*/ 7 h 21600"/>
                <a:gd name="T62" fmla="*/ 34 w 21600"/>
                <a:gd name="T63" fmla="*/ 7 h 21600"/>
                <a:gd name="T64" fmla="*/ 36 w 21600"/>
                <a:gd name="T65" fmla="*/ 7 h 21600"/>
                <a:gd name="T66" fmla="*/ 36 w 21600"/>
                <a:gd name="T67" fmla="*/ 12 h 21600"/>
                <a:gd name="T68" fmla="*/ 36 w 21600"/>
                <a:gd name="T69" fmla="*/ 7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9656" y="18586"/>
                  </a:moveTo>
                  <a:lnTo>
                    <a:pt x="9656" y="18586"/>
                  </a:lnTo>
                  <a:lnTo>
                    <a:pt x="9656" y="19340"/>
                  </a:lnTo>
                  <a:lnTo>
                    <a:pt x="9148" y="19842"/>
                  </a:lnTo>
                  <a:lnTo>
                    <a:pt x="8386" y="20595"/>
                  </a:lnTo>
                  <a:lnTo>
                    <a:pt x="7115" y="20595"/>
                  </a:lnTo>
                  <a:lnTo>
                    <a:pt x="6607" y="20847"/>
                  </a:lnTo>
                  <a:lnTo>
                    <a:pt x="7115" y="21349"/>
                  </a:lnTo>
                  <a:lnTo>
                    <a:pt x="7115" y="21600"/>
                  </a:lnTo>
                  <a:lnTo>
                    <a:pt x="11689" y="21349"/>
                  </a:lnTo>
                  <a:lnTo>
                    <a:pt x="14485" y="21600"/>
                  </a:lnTo>
                  <a:lnTo>
                    <a:pt x="14993" y="21349"/>
                  </a:lnTo>
                  <a:lnTo>
                    <a:pt x="14485" y="20847"/>
                  </a:lnTo>
                  <a:lnTo>
                    <a:pt x="14485" y="20595"/>
                  </a:lnTo>
                  <a:lnTo>
                    <a:pt x="13214" y="20595"/>
                  </a:lnTo>
                  <a:lnTo>
                    <a:pt x="12452" y="19842"/>
                  </a:lnTo>
                  <a:lnTo>
                    <a:pt x="12198" y="19340"/>
                  </a:lnTo>
                  <a:lnTo>
                    <a:pt x="12198" y="18586"/>
                  </a:lnTo>
                  <a:lnTo>
                    <a:pt x="12198" y="3265"/>
                  </a:lnTo>
                  <a:lnTo>
                    <a:pt x="12198" y="1758"/>
                  </a:lnTo>
                  <a:lnTo>
                    <a:pt x="12452" y="1758"/>
                  </a:lnTo>
                  <a:lnTo>
                    <a:pt x="13214" y="1758"/>
                  </a:lnTo>
                  <a:lnTo>
                    <a:pt x="18296" y="1758"/>
                  </a:lnTo>
                  <a:lnTo>
                    <a:pt x="19059" y="1758"/>
                  </a:lnTo>
                  <a:lnTo>
                    <a:pt x="20075" y="2260"/>
                  </a:lnTo>
                  <a:lnTo>
                    <a:pt x="20329" y="3014"/>
                  </a:lnTo>
                  <a:lnTo>
                    <a:pt x="20838" y="3767"/>
                  </a:lnTo>
                  <a:lnTo>
                    <a:pt x="20838" y="4019"/>
                  </a:lnTo>
                  <a:lnTo>
                    <a:pt x="21346" y="4019"/>
                  </a:lnTo>
                  <a:lnTo>
                    <a:pt x="21600" y="3767"/>
                  </a:lnTo>
                  <a:lnTo>
                    <a:pt x="21600" y="3265"/>
                  </a:lnTo>
                  <a:lnTo>
                    <a:pt x="21346" y="1005"/>
                  </a:lnTo>
                  <a:lnTo>
                    <a:pt x="21346" y="251"/>
                  </a:lnTo>
                  <a:lnTo>
                    <a:pt x="20329" y="0"/>
                  </a:lnTo>
                  <a:lnTo>
                    <a:pt x="10419" y="251"/>
                  </a:lnTo>
                  <a:lnTo>
                    <a:pt x="762" y="0"/>
                  </a:lnTo>
                  <a:lnTo>
                    <a:pt x="762" y="251"/>
                  </a:lnTo>
                  <a:lnTo>
                    <a:pt x="508" y="753"/>
                  </a:lnTo>
                  <a:lnTo>
                    <a:pt x="508" y="1507"/>
                  </a:lnTo>
                  <a:lnTo>
                    <a:pt x="0" y="4019"/>
                  </a:lnTo>
                  <a:lnTo>
                    <a:pt x="508" y="4521"/>
                  </a:lnTo>
                  <a:lnTo>
                    <a:pt x="762" y="4521"/>
                  </a:lnTo>
                  <a:lnTo>
                    <a:pt x="762" y="3767"/>
                  </a:lnTo>
                  <a:lnTo>
                    <a:pt x="1271" y="3014"/>
                  </a:lnTo>
                  <a:lnTo>
                    <a:pt x="1779" y="2260"/>
                  </a:lnTo>
                  <a:lnTo>
                    <a:pt x="2541" y="1758"/>
                  </a:lnTo>
                  <a:lnTo>
                    <a:pt x="3812" y="1758"/>
                  </a:lnTo>
                  <a:lnTo>
                    <a:pt x="9148" y="1758"/>
                  </a:lnTo>
                  <a:lnTo>
                    <a:pt x="9656" y="1758"/>
                  </a:lnTo>
                  <a:lnTo>
                    <a:pt x="9656" y="2260"/>
                  </a:lnTo>
                  <a:lnTo>
                    <a:pt x="9656" y="3265"/>
                  </a:lnTo>
                  <a:lnTo>
                    <a:pt x="9656" y="18586"/>
                  </a:lnTo>
                  <a:close/>
                  <a:moveTo>
                    <a:pt x="9656" y="18586"/>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7" name="Freeform 13"/>
            <p:cNvSpPr>
              <a:spLocks/>
            </p:cNvSpPr>
            <p:nvPr/>
          </p:nvSpPr>
          <p:spPr bwMode="auto">
            <a:xfrm>
              <a:off x="817" y="11"/>
              <a:ext cx="75" cy="81"/>
            </a:xfrm>
            <a:custGeom>
              <a:avLst/>
              <a:gdLst>
                <a:gd name="T0" fmla="*/ 31 w 21600"/>
                <a:gd name="T1" fmla="*/ 38 h 21600"/>
                <a:gd name="T2" fmla="*/ 33 w 21600"/>
                <a:gd name="T3" fmla="*/ 43 h 21600"/>
                <a:gd name="T4" fmla="*/ 33 w 21600"/>
                <a:gd name="T5" fmla="*/ 72 h 21600"/>
                <a:gd name="T6" fmla="*/ 31 w 21600"/>
                <a:gd name="T7" fmla="*/ 75 h 21600"/>
                <a:gd name="T8" fmla="*/ 25 w 21600"/>
                <a:gd name="T9" fmla="*/ 77 h 21600"/>
                <a:gd name="T10" fmla="*/ 24 w 21600"/>
                <a:gd name="T11" fmla="*/ 80 h 21600"/>
                <a:gd name="T12" fmla="*/ 25 w 21600"/>
                <a:gd name="T13" fmla="*/ 81 h 21600"/>
                <a:gd name="T14" fmla="*/ 37 w 21600"/>
                <a:gd name="T15" fmla="*/ 80 h 21600"/>
                <a:gd name="T16" fmla="*/ 51 w 21600"/>
                <a:gd name="T17" fmla="*/ 81 h 21600"/>
                <a:gd name="T18" fmla="*/ 53 w 21600"/>
                <a:gd name="T19" fmla="*/ 80 h 21600"/>
                <a:gd name="T20" fmla="*/ 53 w 21600"/>
                <a:gd name="T21" fmla="*/ 80 h 21600"/>
                <a:gd name="T22" fmla="*/ 51 w 21600"/>
                <a:gd name="T23" fmla="*/ 78 h 21600"/>
                <a:gd name="T24" fmla="*/ 46 w 21600"/>
                <a:gd name="T25" fmla="*/ 74 h 21600"/>
                <a:gd name="T26" fmla="*/ 44 w 21600"/>
                <a:gd name="T27" fmla="*/ 69 h 21600"/>
                <a:gd name="T28" fmla="*/ 44 w 21600"/>
                <a:gd name="T29" fmla="*/ 41 h 21600"/>
                <a:gd name="T30" fmla="*/ 47 w 21600"/>
                <a:gd name="T31" fmla="*/ 36 h 21600"/>
                <a:gd name="T32" fmla="*/ 64 w 21600"/>
                <a:gd name="T33" fmla="*/ 11 h 21600"/>
                <a:gd name="T34" fmla="*/ 71 w 21600"/>
                <a:gd name="T35" fmla="*/ 4 h 21600"/>
                <a:gd name="T36" fmla="*/ 73 w 21600"/>
                <a:gd name="T37" fmla="*/ 3 h 21600"/>
                <a:gd name="T38" fmla="*/ 75 w 21600"/>
                <a:gd name="T39" fmla="*/ 1 h 21600"/>
                <a:gd name="T40" fmla="*/ 73 w 21600"/>
                <a:gd name="T41" fmla="*/ 0 h 21600"/>
                <a:gd name="T42" fmla="*/ 63 w 21600"/>
                <a:gd name="T43" fmla="*/ 1 h 21600"/>
                <a:gd name="T44" fmla="*/ 53 w 21600"/>
                <a:gd name="T45" fmla="*/ 0 h 21600"/>
                <a:gd name="T46" fmla="*/ 50 w 21600"/>
                <a:gd name="T47" fmla="*/ 3 h 21600"/>
                <a:gd name="T48" fmla="*/ 51 w 21600"/>
                <a:gd name="T49" fmla="*/ 3 h 21600"/>
                <a:gd name="T50" fmla="*/ 58 w 21600"/>
                <a:gd name="T51" fmla="*/ 6 h 21600"/>
                <a:gd name="T52" fmla="*/ 59 w 21600"/>
                <a:gd name="T53" fmla="*/ 8 h 21600"/>
                <a:gd name="T54" fmla="*/ 58 w 21600"/>
                <a:gd name="T55" fmla="*/ 11 h 21600"/>
                <a:gd name="T56" fmla="*/ 44 w 21600"/>
                <a:gd name="T57" fmla="*/ 33 h 21600"/>
                <a:gd name="T58" fmla="*/ 42 w 21600"/>
                <a:gd name="T59" fmla="*/ 35 h 21600"/>
                <a:gd name="T60" fmla="*/ 39 w 21600"/>
                <a:gd name="T61" fmla="*/ 33 h 21600"/>
                <a:gd name="T62" fmla="*/ 24 w 21600"/>
                <a:gd name="T63" fmla="*/ 11 h 21600"/>
                <a:gd name="T64" fmla="*/ 22 w 21600"/>
                <a:gd name="T65" fmla="*/ 7 h 21600"/>
                <a:gd name="T66" fmla="*/ 22 w 21600"/>
                <a:gd name="T67" fmla="*/ 6 h 21600"/>
                <a:gd name="T68" fmla="*/ 27 w 21600"/>
                <a:gd name="T69" fmla="*/ 3 h 21600"/>
                <a:gd name="T70" fmla="*/ 28 w 21600"/>
                <a:gd name="T71" fmla="*/ 1 h 21600"/>
                <a:gd name="T72" fmla="*/ 25 w 21600"/>
                <a:gd name="T73" fmla="*/ 0 h 21600"/>
                <a:gd name="T74" fmla="*/ 16 w 21600"/>
                <a:gd name="T75" fmla="*/ 1 h 21600"/>
                <a:gd name="T76" fmla="*/ 2 w 21600"/>
                <a:gd name="T77" fmla="*/ 0 h 21600"/>
                <a:gd name="T78" fmla="*/ 0 w 21600"/>
                <a:gd name="T79" fmla="*/ 1 h 21600"/>
                <a:gd name="T80" fmla="*/ 0 w 21600"/>
                <a:gd name="T81" fmla="*/ 3 h 21600"/>
                <a:gd name="T82" fmla="*/ 3 w 21600"/>
                <a:gd name="T83" fmla="*/ 4 h 21600"/>
                <a:gd name="T84" fmla="*/ 9 w 21600"/>
                <a:gd name="T85" fmla="*/ 7 h 21600"/>
                <a:gd name="T86" fmla="*/ 31 w 21600"/>
                <a:gd name="T87" fmla="*/ 3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00"/>
                <a:gd name="T133" fmla="*/ 0 h 21600"/>
                <a:gd name="T134" fmla="*/ 21600 w 21600"/>
                <a:gd name="T135" fmla="*/ 21600 h 216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00" h="21600">
                  <a:moveTo>
                    <a:pt x="9023" y="10047"/>
                  </a:moveTo>
                  <a:lnTo>
                    <a:pt x="9023" y="10047"/>
                  </a:lnTo>
                  <a:lnTo>
                    <a:pt x="9570" y="10800"/>
                  </a:lnTo>
                  <a:lnTo>
                    <a:pt x="9570" y="11553"/>
                  </a:lnTo>
                  <a:lnTo>
                    <a:pt x="9570" y="19088"/>
                  </a:lnTo>
                  <a:lnTo>
                    <a:pt x="9570" y="19340"/>
                  </a:lnTo>
                  <a:lnTo>
                    <a:pt x="9023" y="20093"/>
                  </a:lnTo>
                  <a:lnTo>
                    <a:pt x="8203" y="20595"/>
                  </a:lnTo>
                  <a:lnTo>
                    <a:pt x="7109" y="20595"/>
                  </a:lnTo>
                  <a:lnTo>
                    <a:pt x="6835" y="21349"/>
                  </a:lnTo>
                  <a:lnTo>
                    <a:pt x="7109" y="21349"/>
                  </a:lnTo>
                  <a:lnTo>
                    <a:pt x="7109" y="21600"/>
                  </a:lnTo>
                  <a:lnTo>
                    <a:pt x="10663" y="21349"/>
                  </a:lnTo>
                  <a:lnTo>
                    <a:pt x="14765" y="21600"/>
                  </a:lnTo>
                  <a:lnTo>
                    <a:pt x="15311" y="21349"/>
                  </a:lnTo>
                  <a:lnTo>
                    <a:pt x="15311" y="20847"/>
                  </a:lnTo>
                  <a:lnTo>
                    <a:pt x="14765" y="20847"/>
                  </a:lnTo>
                  <a:lnTo>
                    <a:pt x="13944" y="20595"/>
                  </a:lnTo>
                  <a:lnTo>
                    <a:pt x="13124" y="19842"/>
                  </a:lnTo>
                  <a:lnTo>
                    <a:pt x="12577" y="19340"/>
                  </a:lnTo>
                  <a:lnTo>
                    <a:pt x="12577" y="18335"/>
                  </a:lnTo>
                  <a:lnTo>
                    <a:pt x="12577" y="11051"/>
                  </a:lnTo>
                  <a:lnTo>
                    <a:pt x="12577" y="10298"/>
                  </a:lnTo>
                  <a:lnTo>
                    <a:pt x="13397" y="9544"/>
                  </a:lnTo>
                  <a:lnTo>
                    <a:pt x="18319" y="3014"/>
                  </a:lnTo>
                  <a:lnTo>
                    <a:pt x="19413" y="1758"/>
                  </a:lnTo>
                  <a:lnTo>
                    <a:pt x="20506" y="1005"/>
                  </a:lnTo>
                  <a:lnTo>
                    <a:pt x="21053" y="753"/>
                  </a:lnTo>
                  <a:lnTo>
                    <a:pt x="21600" y="251"/>
                  </a:lnTo>
                  <a:lnTo>
                    <a:pt x="21053" y="0"/>
                  </a:lnTo>
                  <a:lnTo>
                    <a:pt x="18046" y="251"/>
                  </a:lnTo>
                  <a:lnTo>
                    <a:pt x="15311" y="0"/>
                  </a:lnTo>
                  <a:lnTo>
                    <a:pt x="14765" y="251"/>
                  </a:lnTo>
                  <a:lnTo>
                    <a:pt x="14491" y="753"/>
                  </a:lnTo>
                  <a:lnTo>
                    <a:pt x="14765" y="753"/>
                  </a:lnTo>
                  <a:lnTo>
                    <a:pt x="15585" y="1005"/>
                  </a:lnTo>
                  <a:lnTo>
                    <a:pt x="16678" y="1507"/>
                  </a:lnTo>
                  <a:lnTo>
                    <a:pt x="16952" y="1758"/>
                  </a:lnTo>
                  <a:lnTo>
                    <a:pt x="16952" y="2260"/>
                  </a:lnTo>
                  <a:lnTo>
                    <a:pt x="16678" y="3014"/>
                  </a:lnTo>
                  <a:lnTo>
                    <a:pt x="16132" y="3767"/>
                  </a:lnTo>
                  <a:lnTo>
                    <a:pt x="12577" y="8791"/>
                  </a:lnTo>
                  <a:lnTo>
                    <a:pt x="12030" y="9293"/>
                  </a:lnTo>
                  <a:lnTo>
                    <a:pt x="11210" y="8791"/>
                  </a:lnTo>
                  <a:lnTo>
                    <a:pt x="6835" y="3014"/>
                  </a:lnTo>
                  <a:lnTo>
                    <a:pt x="6289" y="2512"/>
                  </a:lnTo>
                  <a:lnTo>
                    <a:pt x="6289" y="1758"/>
                  </a:lnTo>
                  <a:lnTo>
                    <a:pt x="6289" y="1507"/>
                  </a:lnTo>
                  <a:lnTo>
                    <a:pt x="7109" y="1005"/>
                  </a:lnTo>
                  <a:lnTo>
                    <a:pt x="7656" y="753"/>
                  </a:lnTo>
                  <a:lnTo>
                    <a:pt x="8203" y="251"/>
                  </a:lnTo>
                  <a:lnTo>
                    <a:pt x="7656" y="0"/>
                  </a:lnTo>
                  <a:lnTo>
                    <a:pt x="7109" y="0"/>
                  </a:lnTo>
                  <a:lnTo>
                    <a:pt x="4648" y="251"/>
                  </a:lnTo>
                  <a:lnTo>
                    <a:pt x="547" y="0"/>
                  </a:lnTo>
                  <a:lnTo>
                    <a:pt x="0" y="251"/>
                  </a:lnTo>
                  <a:lnTo>
                    <a:pt x="0" y="753"/>
                  </a:lnTo>
                  <a:lnTo>
                    <a:pt x="547" y="753"/>
                  </a:lnTo>
                  <a:lnTo>
                    <a:pt x="820" y="1005"/>
                  </a:lnTo>
                  <a:lnTo>
                    <a:pt x="1914" y="1507"/>
                  </a:lnTo>
                  <a:lnTo>
                    <a:pt x="2734" y="1758"/>
                  </a:lnTo>
                  <a:lnTo>
                    <a:pt x="9023" y="10047"/>
                  </a:lnTo>
                  <a:close/>
                  <a:moveTo>
                    <a:pt x="9023" y="1004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8" name="Freeform 14"/>
            <p:cNvSpPr>
              <a:spLocks/>
            </p:cNvSpPr>
            <p:nvPr/>
          </p:nvSpPr>
          <p:spPr bwMode="auto">
            <a:xfrm>
              <a:off x="7" y="33"/>
              <a:ext cx="40" cy="38"/>
            </a:xfrm>
            <a:custGeom>
              <a:avLst/>
              <a:gdLst>
                <a:gd name="T0" fmla="*/ 17 w 21600"/>
                <a:gd name="T1" fmla="*/ 30 h 21600"/>
                <a:gd name="T2" fmla="*/ 17 w 21600"/>
                <a:gd name="T3" fmla="*/ 30 h 21600"/>
                <a:gd name="T4" fmla="*/ 15 w 21600"/>
                <a:gd name="T5" fmla="*/ 33 h 21600"/>
                <a:gd name="T6" fmla="*/ 14 w 21600"/>
                <a:gd name="T7" fmla="*/ 35 h 21600"/>
                <a:gd name="T8" fmla="*/ 10 w 21600"/>
                <a:gd name="T9" fmla="*/ 36 h 21600"/>
                <a:gd name="T10" fmla="*/ 10 w 21600"/>
                <a:gd name="T11" fmla="*/ 36 h 21600"/>
                <a:gd name="T12" fmla="*/ 10 w 21600"/>
                <a:gd name="T13" fmla="*/ 36 h 21600"/>
                <a:gd name="T14" fmla="*/ 10 w 21600"/>
                <a:gd name="T15" fmla="*/ 38 h 21600"/>
                <a:gd name="T16" fmla="*/ 12 w 21600"/>
                <a:gd name="T17" fmla="*/ 38 h 21600"/>
                <a:gd name="T18" fmla="*/ 12 w 21600"/>
                <a:gd name="T19" fmla="*/ 38 h 21600"/>
                <a:gd name="T20" fmla="*/ 20 w 21600"/>
                <a:gd name="T21" fmla="*/ 38 h 21600"/>
                <a:gd name="T22" fmla="*/ 20 w 21600"/>
                <a:gd name="T23" fmla="*/ 38 h 21600"/>
                <a:gd name="T24" fmla="*/ 30 w 21600"/>
                <a:gd name="T25" fmla="*/ 38 h 21600"/>
                <a:gd name="T26" fmla="*/ 30 w 21600"/>
                <a:gd name="T27" fmla="*/ 38 h 21600"/>
                <a:gd name="T28" fmla="*/ 31 w 21600"/>
                <a:gd name="T29" fmla="*/ 38 h 21600"/>
                <a:gd name="T30" fmla="*/ 32 w 21600"/>
                <a:gd name="T31" fmla="*/ 36 h 21600"/>
                <a:gd name="T32" fmla="*/ 32 w 21600"/>
                <a:gd name="T33" fmla="*/ 36 h 21600"/>
                <a:gd name="T34" fmla="*/ 31 w 21600"/>
                <a:gd name="T35" fmla="*/ 36 h 21600"/>
                <a:gd name="T36" fmla="*/ 28 w 21600"/>
                <a:gd name="T37" fmla="*/ 35 h 21600"/>
                <a:gd name="T38" fmla="*/ 25 w 21600"/>
                <a:gd name="T39" fmla="*/ 33 h 21600"/>
                <a:gd name="T40" fmla="*/ 25 w 21600"/>
                <a:gd name="T41" fmla="*/ 30 h 21600"/>
                <a:gd name="T42" fmla="*/ 25 w 21600"/>
                <a:gd name="T43" fmla="*/ 6 h 21600"/>
                <a:gd name="T44" fmla="*/ 25 w 21600"/>
                <a:gd name="T45" fmla="*/ 6 h 21600"/>
                <a:gd name="T46" fmla="*/ 25 w 21600"/>
                <a:gd name="T47" fmla="*/ 3 h 21600"/>
                <a:gd name="T48" fmla="*/ 28 w 21600"/>
                <a:gd name="T49" fmla="*/ 3 h 21600"/>
                <a:gd name="T50" fmla="*/ 32 w 21600"/>
                <a:gd name="T51" fmla="*/ 3 h 21600"/>
                <a:gd name="T52" fmla="*/ 32 w 21600"/>
                <a:gd name="T53" fmla="*/ 3 h 21600"/>
                <a:gd name="T54" fmla="*/ 35 w 21600"/>
                <a:gd name="T55" fmla="*/ 4 h 21600"/>
                <a:gd name="T56" fmla="*/ 37 w 21600"/>
                <a:gd name="T57" fmla="*/ 6 h 21600"/>
                <a:gd name="T58" fmla="*/ 39 w 21600"/>
                <a:gd name="T59" fmla="*/ 7 h 21600"/>
                <a:gd name="T60" fmla="*/ 40 w 21600"/>
                <a:gd name="T61" fmla="*/ 9 h 21600"/>
                <a:gd name="T62" fmla="*/ 40 w 21600"/>
                <a:gd name="T63" fmla="*/ 9 h 21600"/>
                <a:gd name="T64" fmla="*/ 40 w 21600"/>
                <a:gd name="T65" fmla="*/ 7 h 21600"/>
                <a:gd name="T66" fmla="*/ 40 w 21600"/>
                <a:gd name="T67" fmla="*/ 6 h 21600"/>
                <a:gd name="T68" fmla="*/ 40 w 21600"/>
                <a:gd name="T69" fmla="*/ 1 h 21600"/>
                <a:gd name="T70" fmla="*/ 40 w 21600"/>
                <a:gd name="T71" fmla="*/ 1 h 21600"/>
                <a:gd name="T72" fmla="*/ 40 w 21600"/>
                <a:gd name="T73" fmla="*/ 0 h 21600"/>
                <a:gd name="T74" fmla="*/ 39 w 21600"/>
                <a:gd name="T75" fmla="*/ 0 h 21600"/>
                <a:gd name="T76" fmla="*/ 39 w 21600"/>
                <a:gd name="T77" fmla="*/ 0 h 21600"/>
                <a:gd name="T78" fmla="*/ 20 w 21600"/>
                <a:gd name="T79" fmla="*/ 0 h 21600"/>
                <a:gd name="T80" fmla="*/ 20 w 21600"/>
                <a:gd name="T81" fmla="*/ 0 h 21600"/>
                <a:gd name="T82" fmla="*/ 1 w 21600"/>
                <a:gd name="T83" fmla="*/ 0 h 21600"/>
                <a:gd name="T84" fmla="*/ 1 w 21600"/>
                <a:gd name="T85" fmla="*/ 0 h 21600"/>
                <a:gd name="T86" fmla="*/ 1 w 21600"/>
                <a:gd name="T87" fmla="*/ 0 h 21600"/>
                <a:gd name="T88" fmla="*/ 1 w 21600"/>
                <a:gd name="T89" fmla="*/ 1 h 21600"/>
                <a:gd name="T90" fmla="*/ 0 w 21600"/>
                <a:gd name="T91" fmla="*/ 9 h 21600"/>
                <a:gd name="T92" fmla="*/ 0 w 21600"/>
                <a:gd name="T93" fmla="*/ 9 h 21600"/>
                <a:gd name="T94" fmla="*/ 0 w 21600"/>
                <a:gd name="T95" fmla="*/ 10 h 21600"/>
                <a:gd name="T96" fmla="*/ 1 w 21600"/>
                <a:gd name="T97" fmla="*/ 10 h 21600"/>
                <a:gd name="T98" fmla="*/ 1 w 21600"/>
                <a:gd name="T99" fmla="*/ 10 h 21600"/>
                <a:gd name="T100" fmla="*/ 1 w 21600"/>
                <a:gd name="T101" fmla="*/ 9 h 21600"/>
                <a:gd name="T102" fmla="*/ 3 w 21600"/>
                <a:gd name="T103" fmla="*/ 6 h 21600"/>
                <a:gd name="T104" fmla="*/ 5 w 21600"/>
                <a:gd name="T105" fmla="*/ 4 h 21600"/>
                <a:gd name="T106" fmla="*/ 8 w 21600"/>
                <a:gd name="T107" fmla="*/ 3 h 21600"/>
                <a:gd name="T108" fmla="*/ 14 w 21600"/>
                <a:gd name="T109" fmla="*/ 3 h 21600"/>
                <a:gd name="T110" fmla="*/ 14 w 21600"/>
                <a:gd name="T111" fmla="*/ 3 h 21600"/>
                <a:gd name="T112" fmla="*/ 15 w 21600"/>
                <a:gd name="T113" fmla="*/ 3 h 21600"/>
                <a:gd name="T114" fmla="*/ 17 w 21600"/>
                <a:gd name="T115" fmla="*/ 6 h 21600"/>
                <a:gd name="T116" fmla="*/ 17 w 21600"/>
                <a:gd name="T117" fmla="*/ 30 h 21600"/>
                <a:gd name="T118" fmla="*/ 17 w 21600"/>
                <a:gd name="T119" fmla="*/ 30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00"/>
                <a:gd name="T181" fmla="*/ 0 h 21600"/>
                <a:gd name="T182" fmla="*/ 21600 w 21600"/>
                <a:gd name="T183" fmla="*/ 21600 h 21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00" h="21600">
                  <a:moveTo>
                    <a:pt x="9257" y="17280"/>
                  </a:moveTo>
                  <a:lnTo>
                    <a:pt x="9257" y="17280"/>
                  </a:lnTo>
                  <a:lnTo>
                    <a:pt x="8229" y="18900"/>
                  </a:lnTo>
                  <a:lnTo>
                    <a:pt x="7714" y="19980"/>
                  </a:lnTo>
                  <a:lnTo>
                    <a:pt x="5657" y="20520"/>
                  </a:lnTo>
                  <a:lnTo>
                    <a:pt x="5143" y="20520"/>
                  </a:lnTo>
                  <a:lnTo>
                    <a:pt x="5657" y="21600"/>
                  </a:lnTo>
                  <a:lnTo>
                    <a:pt x="6686" y="21600"/>
                  </a:lnTo>
                  <a:lnTo>
                    <a:pt x="10800" y="21600"/>
                  </a:lnTo>
                  <a:lnTo>
                    <a:pt x="15943" y="21600"/>
                  </a:lnTo>
                  <a:lnTo>
                    <a:pt x="16971" y="21600"/>
                  </a:lnTo>
                  <a:lnTo>
                    <a:pt x="17486" y="20520"/>
                  </a:lnTo>
                  <a:lnTo>
                    <a:pt x="16971" y="20520"/>
                  </a:lnTo>
                  <a:lnTo>
                    <a:pt x="14914" y="19980"/>
                  </a:lnTo>
                  <a:lnTo>
                    <a:pt x="13371" y="18900"/>
                  </a:lnTo>
                  <a:lnTo>
                    <a:pt x="13371" y="17280"/>
                  </a:lnTo>
                  <a:lnTo>
                    <a:pt x="13371" y="3240"/>
                  </a:lnTo>
                  <a:lnTo>
                    <a:pt x="13371" y="1620"/>
                  </a:lnTo>
                  <a:lnTo>
                    <a:pt x="14914" y="1620"/>
                  </a:lnTo>
                  <a:lnTo>
                    <a:pt x="17486" y="1620"/>
                  </a:lnTo>
                  <a:lnTo>
                    <a:pt x="19029" y="2160"/>
                  </a:lnTo>
                  <a:lnTo>
                    <a:pt x="20057" y="3240"/>
                  </a:lnTo>
                  <a:lnTo>
                    <a:pt x="21086" y="3780"/>
                  </a:lnTo>
                  <a:lnTo>
                    <a:pt x="21600" y="4860"/>
                  </a:lnTo>
                  <a:lnTo>
                    <a:pt x="21600" y="3780"/>
                  </a:lnTo>
                  <a:lnTo>
                    <a:pt x="21600" y="3240"/>
                  </a:lnTo>
                  <a:lnTo>
                    <a:pt x="21600" y="540"/>
                  </a:lnTo>
                  <a:lnTo>
                    <a:pt x="21600" y="0"/>
                  </a:lnTo>
                  <a:lnTo>
                    <a:pt x="21086" y="0"/>
                  </a:lnTo>
                  <a:lnTo>
                    <a:pt x="10800" y="0"/>
                  </a:lnTo>
                  <a:lnTo>
                    <a:pt x="514" y="0"/>
                  </a:lnTo>
                  <a:lnTo>
                    <a:pt x="514" y="540"/>
                  </a:lnTo>
                  <a:lnTo>
                    <a:pt x="0" y="4860"/>
                  </a:lnTo>
                  <a:lnTo>
                    <a:pt x="0" y="5400"/>
                  </a:lnTo>
                  <a:lnTo>
                    <a:pt x="514" y="5400"/>
                  </a:lnTo>
                  <a:lnTo>
                    <a:pt x="514" y="4860"/>
                  </a:lnTo>
                  <a:lnTo>
                    <a:pt x="1543" y="3240"/>
                  </a:lnTo>
                  <a:lnTo>
                    <a:pt x="2571" y="2160"/>
                  </a:lnTo>
                  <a:lnTo>
                    <a:pt x="4114" y="1620"/>
                  </a:lnTo>
                  <a:lnTo>
                    <a:pt x="7714" y="1620"/>
                  </a:lnTo>
                  <a:lnTo>
                    <a:pt x="8229" y="1620"/>
                  </a:lnTo>
                  <a:lnTo>
                    <a:pt x="9257" y="3240"/>
                  </a:lnTo>
                  <a:lnTo>
                    <a:pt x="9257" y="17280"/>
                  </a:lnTo>
                  <a:close/>
                  <a:moveTo>
                    <a:pt x="9257" y="1728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19" name="Freeform 15"/>
            <p:cNvSpPr>
              <a:spLocks/>
            </p:cNvSpPr>
            <p:nvPr/>
          </p:nvSpPr>
          <p:spPr bwMode="auto">
            <a:xfrm>
              <a:off x="50" y="33"/>
              <a:ext cx="49" cy="38"/>
            </a:xfrm>
            <a:custGeom>
              <a:avLst/>
              <a:gdLst>
                <a:gd name="T0" fmla="*/ 42 w 21600"/>
                <a:gd name="T1" fmla="*/ 6 h 21600"/>
                <a:gd name="T2" fmla="*/ 44 w 21600"/>
                <a:gd name="T3" fmla="*/ 1 h 21600"/>
                <a:gd name="T4" fmla="*/ 46 w 21600"/>
                <a:gd name="T5" fmla="*/ 0 h 21600"/>
                <a:gd name="T6" fmla="*/ 46 w 21600"/>
                <a:gd name="T7" fmla="*/ 0 h 21600"/>
                <a:gd name="T8" fmla="*/ 39 w 21600"/>
                <a:gd name="T9" fmla="*/ 0 h 21600"/>
                <a:gd name="T10" fmla="*/ 29 w 21600"/>
                <a:gd name="T11" fmla="*/ 0 h 21600"/>
                <a:gd name="T12" fmla="*/ 29 w 21600"/>
                <a:gd name="T13" fmla="*/ 0 h 21600"/>
                <a:gd name="T14" fmla="*/ 29 w 21600"/>
                <a:gd name="T15" fmla="*/ 0 h 21600"/>
                <a:gd name="T16" fmla="*/ 32 w 21600"/>
                <a:gd name="T17" fmla="*/ 1 h 21600"/>
                <a:gd name="T18" fmla="*/ 35 w 21600"/>
                <a:gd name="T19" fmla="*/ 6 h 21600"/>
                <a:gd name="T20" fmla="*/ 35 w 21600"/>
                <a:gd name="T21" fmla="*/ 13 h 21600"/>
                <a:gd name="T22" fmla="*/ 34 w 21600"/>
                <a:gd name="T23" fmla="*/ 15 h 21600"/>
                <a:gd name="T24" fmla="*/ 15 w 21600"/>
                <a:gd name="T25" fmla="*/ 15 h 21600"/>
                <a:gd name="T26" fmla="*/ 13 w 21600"/>
                <a:gd name="T27" fmla="*/ 13 h 21600"/>
                <a:gd name="T28" fmla="*/ 13 w 21600"/>
                <a:gd name="T29" fmla="*/ 6 h 21600"/>
                <a:gd name="T30" fmla="*/ 15 w 21600"/>
                <a:gd name="T31" fmla="*/ 1 h 21600"/>
                <a:gd name="T32" fmla="*/ 18 w 21600"/>
                <a:gd name="T33" fmla="*/ 0 h 21600"/>
                <a:gd name="T34" fmla="*/ 17 w 21600"/>
                <a:gd name="T35" fmla="*/ 0 h 21600"/>
                <a:gd name="T36" fmla="*/ 8 w 21600"/>
                <a:gd name="T37" fmla="*/ 0 h 21600"/>
                <a:gd name="T38" fmla="*/ 3 w 21600"/>
                <a:gd name="T39" fmla="*/ 0 h 21600"/>
                <a:gd name="T40" fmla="*/ 1 w 21600"/>
                <a:gd name="T41" fmla="*/ 0 h 21600"/>
                <a:gd name="T42" fmla="*/ 0 w 21600"/>
                <a:gd name="T43" fmla="*/ 0 h 21600"/>
                <a:gd name="T44" fmla="*/ 3 w 21600"/>
                <a:gd name="T45" fmla="*/ 1 h 21600"/>
                <a:gd name="T46" fmla="*/ 6 w 21600"/>
                <a:gd name="T47" fmla="*/ 6 h 21600"/>
                <a:gd name="T48" fmla="*/ 6 w 21600"/>
                <a:gd name="T49" fmla="*/ 30 h 21600"/>
                <a:gd name="T50" fmla="*/ 5 w 21600"/>
                <a:gd name="T51" fmla="*/ 35 h 21600"/>
                <a:gd name="T52" fmla="*/ 1 w 21600"/>
                <a:gd name="T53" fmla="*/ 38 h 21600"/>
                <a:gd name="T54" fmla="*/ 1 w 21600"/>
                <a:gd name="T55" fmla="*/ 38 h 21600"/>
                <a:gd name="T56" fmla="*/ 3 w 21600"/>
                <a:gd name="T57" fmla="*/ 38 h 21600"/>
                <a:gd name="T58" fmla="*/ 10 w 21600"/>
                <a:gd name="T59" fmla="*/ 38 h 21600"/>
                <a:gd name="T60" fmla="*/ 20 w 21600"/>
                <a:gd name="T61" fmla="*/ 38 h 21600"/>
                <a:gd name="T62" fmla="*/ 22 w 21600"/>
                <a:gd name="T63" fmla="*/ 38 h 21600"/>
                <a:gd name="T64" fmla="*/ 20 w 21600"/>
                <a:gd name="T65" fmla="*/ 36 h 21600"/>
                <a:gd name="T66" fmla="*/ 15 w 21600"/>
                <a:gd name="T67" fmla="*/ 33 h 21600"/>
                <a:gd name="T68" fmla="*/ 13 w 21600"/>
                <a:gd name="T69" fmla="*/ 22 h 21600"/>
                <a:gd name="T70" fmla="*/ 13 w 21600"/>
                <a:gd name="T71" fmla="*/ 19 h 21600"/>
                <a:gd name="T72" fmla="*/ 32 w 21600"/>
                <a:gd name="T73" fmla="*/ 19 h 21600"/>
                <a:gd name="T74" fmla="*/ 35 w 21600"/>
                <a:gd name="T75" fmla="*/ 19 h 21600"/>
                <a:gd name="T76" fmla="*/ 35 w 21600"/>
                <a:gd name="T77" fmla="*/ 32 h 21600"/>
                <a:gd name="T78" fmla="*/ 34 w 21600"/>
                <a:gd name="T79" fmla="*/ 35 h 21600"/>
                <a:gd name="T80" fmla="*/ 30 w 21600"/>
                <a:gd name="T81" fmla="*/ 36 h 21600"/>
                <a:gd name="T82" fmla="*/ 30 w 21600"/>
                <a:gd name="T83" fmla="*/ 38 h 21600"/>
                <a:gd name="T84" fmla="*/ 32 w 21600"/>
                <a:gd name="T85" fmla="*/ 38 h 21600"/>
                <a:gd name="T86" fmla="*/ 40 w 21600"/>
                <a:gd name="T87" fmla="*/ 38 h 21600"/>
                <a:gd name="T88" fmla="*/ 47 w 21600"/>
                <a:gd name="T89" fmla="*/ 38 h 21600"/>
                <a:gd name="T90" fmla="*/ 49 w 21600"/>
                <a:gd name="T91" fmla="*/ 38 h 21600"/>
                <a:gd name="T92" fmla="*/ 47 w 21600"/>
                <a:gd name="T93" fmla="*/ 36 h 21600"/>
                <a:gd name="T94" fmla="*/ 42 w 21600"/>
                <a:gd name="T95" fmla="*/ 33 h 21600"/>
                <a:gd name="T96" fmla="*/ 42 w 21600"/>
                <a:gd name="T97" fmla="*/ 6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00"/>
                <a:gd name="T148" fmla="*/ 0 h 21600"/>
                <a:gd name="T149" fmla="*/ 21600 w 21600"/>
                <a:gd name="T150" fmla="*/ 21600 h 216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00" h="21600">
                  <a:moveTo>
                    <a:pt x="18692" y="3240"/>
                  </a:moveTo>
                  <a:lnTo>
                    <a:pt x="18692" y="3240"/>
                  </a:lnTo>
                  <a:lnTo>
                    <a:pt x="18692" y="1620"/>
                  </a:lnTo>
                  <a:lnTo>
                    <a:pt x="19523" y="540"/>
                  </a:lnTo>
                  <a:lnTo>
                    <a:pt x="20354" y="540"/>
                  </a:lnTo>
                  <a:lnTo>
                    <a:pt x="20354" y="0"/>
                  </a:lnTo>
                  <a:lnTo>
                    <a:pt x="17031" y="0"/>
                  </a:lnTo>
                  <a:lnTo>
                    <a:pt x="12877" y="0"/>
                  </a:lnTo>
                  <a:lnTo>
                    <a:pt x="12877" y="540"/>
                  </a:lnTo>
                  <a:lnTo>
                    <a:pt x="14123" y="540"/>
                  </a:lnTo>
                  <a:lnTo>
                    <a:pt x="14954" y="1620"/>
                  </a:lnTo>
                  <a:lnTo>
                    <a:pt x="15369" y="3240"/>
                  </a:lnTo>
                  <a:lnTo>
                    <a:pt x="15369" y="7560"/>
                  </a:lnTo>
                  <a:lnTo>
                    <a:pt x="15369" y="8640"/>
                  </a:lnTo>
                  <a:lnTo>
                    <a:pt x="14954" y="8640"/>
                  </a:lnTo>
                  <a:lnTo>
                    <a:pt x="6646" y="8640"/>
                  </a:lnTo>
                  <a:lnTo>
                    <a:pt x="5815" y="8640"/>
                  </a:lnTo>
                  <a:lnTo>
                    <a:pt x="5815" y="7560"/>
                  </a:lnTo>
                  <a:lnTo>
                    <a:pt x="5815" y="3240"/>
                  </a:lnTo>
                  <a:lnTo>
                    <a:pt x="5815" y="1620"/>
                  </a:lnTo>
                  <a:lnTo>
                    <a:pt x="6646" y="540"/>
                  </a:lnTo>
                  <a:lnTo>
                    <a:pt x="7892" y="540"/>
                  </a:lnTo>
                  <a:lnTo>
                    <a:pt x="7892" y="0"/>
                  </a:lnTo>
                  <a:lnTo>
                    <a:pt x="7477" y="0"/>
                  </a:lnTo>
                  <a:lnTo>
                    <a:pt x="3738" y="0"/>
                  </a:lnTo>
                  <a:lnTo>
                    <a:pt x="1246" y="0"/>
                  </a:lnTo>
                  <a:lnTo>
                    <a:pt x="415" y="0"/>
                  </a:lnTo>
                  <a:lnTo>
                    <a:pt x="0" y="0"/>
                  </a:lnTo>
                  <a:lnTo>
                    <a:pt x="415" y="540"/>
                  </a:lnTo>
                  <a:lnTo>
                    <a:pt x="1246" y="540"/>
                  </a:lnTo>
                  <a:lnTo>
                    <a:pt x="2492" y="1620"/>
                  </a:lnTo>
                  <a:lnTo>
                    <a:pt x="2492" y="3240"/>
                  </a:lnTo>
                  <a:lnTo>
                    <a:pt x="2492" y="17280"/>
                  </a:lnTo>
                  <a:lnTo>
                    <a:pt x="2492" y="18900"/>
                  </a:lnTo>
                  <a:lnTo>
                    <a:pt x="2077" y="19980"/>
                  </a:lnTo>
                  <a:lnTo>
                    <a:pt x="415" y="20520"/>
                  </a:lnTo>
                  <a:lnTo>
                    <a:pt x="415" y="21600"/>
                  </a:lnTo>
                  <a:lnTo>
                    <a:pt x="1246" y="21600"/>
                  </a:lnTo>
                  <a:lnTo>
                    <a:pt x="4569" y="21600"/>
                  </a:lnTo>
                  <a:lnTo>
                    <a:pt x="8723" y="21600"/>
                  </a:lnTo>
                  <a:lnTo>
                    <a:pt x="9554" y="21600"/>
                  </a:lnTo>
                  <a:lnTo>
                    <a:pt x="8723" y="20520"/>
                  </a:lnTo>
                  <a:lnTo>
                    <a:pt x="7477" y="19980"/>
                  </a:lnTo>
                  <a:lnTo>
                    <a:pt x="6646" y="18900"/>
                  </a:lnTo>
                  <a:lnTo>
                    <a:pt x="5815" y="17280"/>
                  </a:lnTo>
                  <a:lnTo>
                    <a:pt x="5815" y="12420"/>
                  </a:lnTo>
                  <a:lnTo>
                    <a:pt x="5815" y="10800"/>
                  </a:lnTo>
                  <a:lnTo>
                    <a:pt x="7477" y="10800"/>
                  </a:lnTo>
                  <a:lnTo>
                    <a:pt x="14123" y="10800"/>
                  </a:lnTo>
                  <a:lnTo>
                    <a:pt x="15369" y="10800"/>
                  </a:lnTo>
                  <a:lnTo>
                    <a:pt x="15369" y="12420"/>
                  </a:lnTo>
                  <a:lnTo>
                    <a:pt x="15369" y="18360"/>
                  </a:lnTo>
                  <a:lnTo>
                    <a:pt x="14954" y="19980"/>
                  </a:lnTo>
                  <a:lnTo>
                    <a:pt x="14123" y="20520"/>
                  </a:lnTo>
                  <a:lnTo>
                    <a:pt x="13292" y="20520"/>
                  </a:lnTo>
                  <a:lnTo>
                    <a:pt x="13292" y="21600"/>
                  </a:lnTo>
                  <a:lnTo>
                    <a:pt x="14123" y="21600"/>
                  </a:lnTo>
                  <a:lnTo>
                    <a:pt x="17446" y="21600"/>
                  </a:lnTo>
                  <a:lnTo>
                    <a:pt x="20769" y="21600"/>
                  </a:lnTo>
                  <a:lnTo>
                    <a:pt x="21600" y="21600"/>
                  </a:lnTo>
                  <a:lnTo>
                    <a:pt x="20769" y="20520"/>
                  </a:lnTo>
                  <a:lnTo>
                    <a:pt x="20354" y="19980"/>
                  </a:lnTo>
                  <a:lnTo>
                    <a:pt x="18692" y="18900"/>
                  </a:lnTo>
                  <a:lnTo>
                    <a:pt x="18692" y="17280"/>
                  </a:lnTo>
                  <a:lnTo>
                    <a:pt x="18692" y="3240"/>
                  </a:lnTo>
                  <a:close/>
                  <a:moveTo>
                    <a:pt x="18692"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0" name="Freeform 16"/>
            <p:cNvSpPr>
              <a:spLocks/>
            </p:cNvSpPr>
            <p:nvPr/>
          </p:nvSpPr>
          <p:spPr bwMode="auto">
            <a:xfrm>
              <a:off x="104" y="33"/>
              <a:ext cx="36" cy="38"/>
            </a:xfrm>
            <a:custGeom>
              <a:avLst/>
              <a:gdLst>
                <a:gd name="T0" fmla="*/ 14 w 21600"/>
                <a:gd name="T1" fmla="*/ 6 h 21600"/>
                <a:gd name="T2" fmla="*/ 15 w 21600"/>
                <a:gd name="T3" fmla="*/ 3 h 21600"/>
                <a:gd name="T4" fmla="*/ 22 w 21600"/>
                <a:gd name="T5" fmla="*/ 1 h 21600"/>
                <a:gd name="T6" fmla="*/ 29 w 21600"/>
                <a:gd name="T7" fmla="*/ 6 h 21600"/>
                <a:gd name="T8" fmla="*/ 31 w 21600"/>
                <a:gd name="T9" fmla="*/ 9 h 21600"/>
                <a:gd name="T10" fmla="*/ 32 w 21600"/>
                <a:gd name="T11" fmla="*/ 7 h 21600"/>
                <a:gd name="T12" fmla="*/ 32 w 21600"/>
                <a:gd name="T13" fmla="*/ 0 h 21600"/>
                <a:gd name="T14" fmla="*/ 31 w 21600"/>
                <a:gd name="T15" fmla="*/ 0 h 21600"/>
                <a:gd name="T16" fmla="*/ 17 w 21600"/>
                <a:gd name="T17" fmla="*/ 0 h 21600"/>
                <a:gd name="T18" fmla="*/ 2 w 21600"/>
                <a:gd name="T19" fmla="*/ 0 h 21600"/>
                <a:gd name="T20" fmla="*/ 0 w 21600"/>
                <a:gd name="T21" fmla="*/ 0 h 21600"/>
                <a:gd name="T22" fmla="*/ 0 w 21600"/>
                <a:gd name="T23" fmla="*/ 1 h 21600"/>
                <a:gd name="T24" fmla="*/ 5 w 21600"/>
                <a:gd name="T25" fmla="*/ 3 h 21600"/>
                <a:gd name="T26" fmla="*/ 6 w 21600"/>
                <a:gd name="T27" fmla="*/ 30 h 21600"/>
                <a:gd name="T28" fmla="*/ 6 w 21600"/>
                <a:gd name="T29" fmla="*/ 35 h 21600"/>
                <a:gd name="T30" fmla="*/ 3 w 21600"/>
                <a:gd name="T31" fmla="*/ 36 h 21600"/>
                <a:gd name="T32" fmla="*/ 2 w 21600"/>
                <a:gd name="T33" fmla="*/ 38 h 21600"/>
                <a:gd name="T34" fmla="*/ 3 w 21600"/>
                <a:gd name="T35" fmla="*/ 38 h 21600"/>
                <a:gd name="T36" fmla="*/ 10 w 21600"/>
                <a:gd name="T37" fmla="*/ 38 h 21600"/>
                <a:gd name="T38" fmla="*/ 27 w 21600"/>
                <a:gd name="T39" fmla="*/ 38 h 21600"/>
                <a:gd name="T40" fmla="*/ 32 w 21600"/>
                <a:gd name="T41" fmla="*/ 35 h 21600"/>
                <a:gd name="T42" fmla="*/ 36 w 21600"/>
                <a:gd name="T43" fmla="*/ 29 h 21600"/>
                <a:gd name="T44" fmla="*/ 34 w 21600"/>
                <a:gd name="T45" fmla="*/ 28 h 21600"/>
                <a:gd name="T46" fmla="*/ 32 w 21600"/>
                <a:gd name="T47" fmla="*/ 29 h 21600"/>
                <a:gd name="T48" fmla="*/ 27 w 21600"/>
                <a:gd name="T49" fmla="*/ 33 h 21600"/>
                <a:gd name="T50" fmla="*/ 19 w 21600"/>
                <a:gd name="T51" fmla="*/ 35 h 21600"/>
                <a:gd name="T52" fmla="*/ 14 w 21600"/>
                <a:gd name="T53" fmla="*/ 33 h 21600"/>
                <a:gd name="T54" fmla="*/ 14 w 21600"/>
                <a:gd name="T55" fmla="*/ 22 h 21600"/>
                <a:gd name="T56" fmla="*/ 14 w 21600"/>
                <a:gd name="T57" fmla="*/ 19 h 21600"/>
                <a:gd name="T58" fmla="*/ 20 w 21600"/>
                <a:gd name="T59" fmla="*/ 19 h 21600"/>
                <a:gd name="T60" fmla="*/ 25 w 21600"/>
                <a:gd name="T61" fmla="*/ 19 h 21600"/>
                <a:gd name="T62" fmla="*/ 27 w 21600"/>
                <a:gd name="T63" fmla="*/ 24 h 21600"/>
                <a:gd name="T64" fmla="*/ 27 w 21600"/>
                <a:gd name="T65" fmla="*/ 25 h 21600"/>
                <a:gd name="T66" fmla="*/ 27 w 21600"/>
                <a:gd name="T67" fmla="*/ 22 h 21600"/>
                <a:gd name="T68" fmla="*/ 27 w 21600"/>
                <a:gd name="T69" fmla="*/ 12 h 21600"/>
                <a:gd name="T70" fmla="*/ 27 w 21600"/>
                <a:gd name="T71" fmla="*/ 10 h 21600"/>
                <a:gd name="T72" fmla="*/ 25 w 21600"/>
                <a:gd name="T73" fmla="*/ 13 h 21600"/>
                <a:gd name="T74" fmla="*/ 20 w 21600"/>
                <a:gd name="T75" fmla="*/ 16 h 21600"/>
                <a:gd name="T76" fmla="*/ 17 w 21600"/>
                <a:gd name="T77" fmla="*/ 16 h 21600"/>
                <a:gd name="T78" fmla="*/ 14 w 21600"/>
                <a:gd name="T79" fmla="*/ 13 h 21600"/>
                <a:gd name="T80" fmla="*/ 14 w 21600"/>
                <a:gd name="T81" fmla="*/ 6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600"/>
                <a:gd name="T124" fmla="*/ 0 h 21600"/>
                <a:gd name="T125" fmla="*/ 21600 w 21600"/>
                <a:gd name="T126" fmla="*/ 21600 h 216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600" h="21600">
                  <a:moveTo>
                    <a:pt x="8526" y="3240"/>
                  </a:moveTo>
                  <a:lnTo>
                    <a:pt x="8526" y="3240"/>
                  </a:lnTo>
                  <a:lnTo>
                    <a:pt x="8526" y="2160"/>
                  </a:lnTo>
                  <a:lnTo>
                    <a:pt x="9095" y="1620"/>
                  </a:lnTo>
                  <a:lnTo>
                    <a:pt x="13074" y="540"/>
                  </a:lnTo>
                  <a:lnTo>
                    <a:pt x="16484" y="1620"/>
                  </a:lnTo>
                  <a:lnTo>
                    <a:pt x="17621" y="3240"/>
                  </a:lnTo>
                  <a:lnTo>
                    <a:pt x="17621" y="3780"/>
                  </a:lnTo>
                  <a:lnTo>
                    <a:pt x="18758" y="4860"/>
                  </a:lnTo>
                  <a:lnTo>
                    <a:pt x="19326" y="3780"/>
                  </a:lnTo>
                  <a:lnTo>
                    <a:pt x="19326" y="3240"/>
                  </a:lnTo>
                  <a:lnTo>
                    <a:pt x="19326" y="0"/>
                  </a:lnTo>
                  <a:lnTo>
                    <a:pt x="18758" y="0"/>
                  </a:lnTo>
                  <a:lnTo>
                    <a:pt x="10232" y="0"/>
                  </a:lnTo>
                  <a:lnTo>
                    <a:pt x="1137" y="0"/>
                  </a:lnTo>
                  <a:lnTo>
                    <a:pt x="0" y="0"/>
                  </a:lnTo>
                  <a:lnTo>
                    <a:pt x="0" y="540"/>
                  </a:lnTo>
                  <a:lnTo>
                    <a:pt x="1705" y="540"/>
                  </a:lnTo>
                  <a:lnTo>
                    <a:pt x="2842" y="1620"/>
                  </a:lnTo>
                  <a:lnTo>
                    <a:pt x="3411" y="3240"/>
                  </a:lnTo>
                  <a:lnTo>
                    <a:pt x="3411" y="17280"/>
                  </a:lnTo>
                  <a:lnTo>
                    <a:pt x="3411" y="19980"/>
                  </a:lnTo>
                  <a:lnTo>
                    <a:pt x="2842" y="20520"/>
                  </a:lnTo>
                  <a:lnTo>
                    <a:pt x="1705" y="20520"/>
                  </a:lnTo>
                  <a:lnTo>
                    <a:pt x="1137" y="21600"/>
                  </a:lnTo>
                  <a:lnTo>
                    <a:pt x="1705" y="21600"/>
                  </a:lnTo>
                  <a:lnTo>
                    <a:pt x="6253" y="21600"/>
                  </a:lnTo>
                  <a:lnTo>
                    <a:pt x="15916" y="21600"/>
                  </a:lnTo>
                  <a:lnTo>
                    <a:pt x="17621" y="21600"/>
                  </a:lnTo>
                  <a:lnTo>
                    <a:pt x="19326" y="19980"/>
                  </a:lnTo>
                  <a:lnTo>
                    <a:pt x="20463" y="18360"/>
                  </a:lnTo>
                  <a:lnTo>
                    <a:pt x="21600" y="16740"/>
                  </a:lnTo>
                  <a:lnTo>
                    <a:pt x="20463" y="15660"/>
                  </a:lnTo>
                  <a:lnTo>
                    <a:pt x="19326" y="16740"/>
                  </a:lnTo>
                  <a:lnTo>
                    <a:pt x="18758" y="18360"/>
                  </a:lnTo>
                  <a:lnTo>
                    <a:pt x="15916" y="18900"/>
                  </a:lnTo>
                  <a:lnTo>
                    <a:pt x="11368" y="19980"/>
                  </a:lnTo>
                  <a:lnTo>
                    <a:pt x="9095" y="19980"/>
                  </a:lnTo>
                  <a:lnTo>
                    <a:pt x="8526" y="18900"/>
                  </a:lnTo>
                  <a:lnTo>
                    <a:pt x="8526" y="16740"/>
                  </a:lnTo>
                  <a:lnTo>
                    <a:pt x="8526" y="12420"/>
                  </a:lnTo>
                  <a:lnTo>
                    <a:pt x="8526" y="10800"/>
                  </a:lnTo>
                  <a:lnTo>
                    <a:pt x="10232" y="10800"/>
                  </a:lnTo>
                  <a:lnTo>
                    <a:pt x="11937" y="10800"/>
                  </a:lnTo>
                  <a:lnTo>
                    <a:pt x="14779" y="10800"/>
                  </a:lnTo>
                  <a:lnTo>
                    <a:pt x="15916" y="12420"/>
                  </a:lnTo>
                  <a:lnTo>
                    <a:pt x="15916" y="13500"/>
                  </a:lnTo>
                  <a:lnTo>
                    <a:pt x="16484" y="14040"/>
                  </a:lnTo>
                  <a:lnTo>
                    <a:pt x="16484" y="13500"/>
                  </a:lnTo>
                  <a:lnTo>
                    <a:pt x="16484" y="12420"/>
                  </a:lnTo>
                  <a:lnTo>
                    <a:pt x="16484" y="7020"/>
                  </a:lnTo>
                  <a:lnTo>
                    <a:pt x="16484" y="5940"/>
                  </a:lnTo>
                  <a:lnTo>
                    <a:pt x="15916" y="5940"/>
                  </a:lnTo>
                  <a:lnTo>
                    <a:pt x="14779" y="7560"/>
                  </a:lnTo>
                  <a:lnTo>
                    <a:pt x="13642" y="8640"/>
                  </a:lnTo>
                  <a:lnTo>
                    <a:pt x="11937" y="9180"/>
                  </a:lnTo>
                  <a:lnTo>
                    <a:pt x="10232" y="9180"/>
                  </a:lnTo>
                  <a:lnTo>
                    <a:pt x="8526" y="8640"/>
                  </a:lnTo>
                  <a:lnTo>
                    <a:pt x="8526" y="7560"/>
                  </a:lnTo>
                  <a:lnTo>
                    <a:pt x="8526" y="3240"/>
                  </a:lnTo>
                  <a:close/>
                  <a:moveTo>
                    <a:pt x="8526" y="32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1" name="Freeform 17"/>
            <p:cNvSpPr>
              <a:spLocks/>
            </p:cNvSpPr>
            <p:nvPr/>
          </p:nvSpPr>
          <p:spPr bwMode="auto">
            <a:xfrm>
              <a:off x="0" y="97"/>
              <a:ext cx="150" cy="151"/>
            </a:xfrm>
            <a:custGeom>
              <a:avLst/>
              <a:gdLst>
                <a:gd name="T0" fmla="*/ 66 w 21600"/>
                <a:gd name="T1" fmla="*/ 133 h 21600"/>
                <a:gd name="T2" fmla="*/ 63 w 21600"/>
                <a:gd name="T3" fmla="*/ 140 h 21600"/>
                <a:gd name="T4" fmla="*/ 56 w 21600"/>
                <a:gd name="T5" fmla="*/ 144 h 21600"/>
                <a:gd name="T6" fmla="*/ 49 w 21600"/>
                <a:gd name="T7" fmla="*/ 147 h 21600"/>
                <a:gd name="T8" fmla="*/ 47 w 21600"/>
                <a:gd name="T9" fmla="*/ 148 h 21600"/>
                <a:gd name="T10" fmla="*/ 51 w 21600"/>
                <a:gd name="T11" fmla="*/ 151 h 21600"/>
                <a:gd name="T12" fmla="*/ 56 w 21600"/>
                <a:gd name="T13" fmla="*/ 151 h 21600"/>
                <a:gd name="T14" fmla="*/ 83 w 21600"/>
                <a:gd name="T15" fmla="*/ 151 h 21600"/>
                <a:gd name="T16" fmla="*/ 101 w 21600"/>
                <a:gd name="T17" fmla="*/ 151 h 21600"/>
                <a:gd name="T18" fmla="*/ 102 w 21600"/>
                <a:gd name="T19" fmla="*/ 148 h 21600"/>
                <a:gd name="T20" fmla="*/ 102 w 21600"/>
                <a:gd name="T21" fmla="*/ 147 h 21600"/>
                <a:gd name="T22" fmla="*/ 93 w 21600"/>
                <a:gd name="T23" fmla="*/ 144 h 21600"/>
                <a:gd name="T24" fmla="*/ 87 w 21600"/>
                <a:gd name="T25" fmla="*/ 142 h 21600"/>
                <a:gd name="T26" fmla="*/ 84 w 21600"/>
                <a:gd name="T27" fmla="*/ 131 h 21600"/>
                <a:gd name="T28" fmla="*/ 84 w 21600"/>
                <a:gd name="T29" fmla="*/ 23 h 21600"/>
                <a:gd name="T30" fmla="*/ 85 w 21600"/>
                <a:gd name="T31" fmla="*/ 12 h 21600"/>
                <a:gd name="T32" fmla="*/ 93 w 21600"/>
                <a:gd name="T33" fmla="*/ 12 h 21600"/>
                <a:gd name="T34" fmla="*/ 127 w 21600"/>
                <a:gd name="T35" fmla="*/ 12 h 21600"/>
                <a:gd name="T36" fmla="*/ 140 w 21600"/>
                <a:gd name="T37" fmla="*/ 15 h 21600"/>
                <a:gd name="T38" fmla="*/ 143 w 21600"/>
                <a:gd name="T39" fmla="*/ 21 h 21600"/>
                <a:gd name="T40" fmla="*/ 143 w 21600"/>
                <a:gd name="T41" fmla="*/ 28 h 21600"/>
                <a:gd name="T42" fmla="*/ 147 w 21600"/>
                <a:gd name="T43" fmla="*/ 28 h 21600"/>
                <a:gd name="T44" fmla="*/ 150 w 21600"/>
                <a:gd name="T45" fmla="*/ 26 h 21600"/>
                <a:gd name="T46" fmla="*/ 148 w 21600"/>
                <a:gd name="T47" fmla="*/ 7 h 21600"/>
                <a:gd name="T48" fmla="*/ 148 w 21600"/>
                <a:gd name="T49" fmla="*/ 4 h 21600"/>
                <a:gd name="T50" fmla="*/ 145 w 21600"/>
                <a:gd name="T51" fmla="*/ 1 h 21600"/>
                <a:gd name="T52" fmla="*/ 141 w 21600"/>
                <a:gd name="T53" fmla="*/ 0 h 21600"/>
                <a:gd name="T54" fmla="*/ 73 w 21600"/>
                <a:gd name="T55" fmla="*/ 1 h 21600"/>
                <a:gd name="T56" fmla="*/ 6 w 21600"/>
                <a:gd name="T57" fmla="*/ 0 h 21600"/>
                <a:gd name="T58" fmla="*/ 3 w 21600"/>
                <a:gd name="T59" fmla="*/ 4 h 21600"/>
                <a:gd name="T60" fmla="*/ 0 w 21600"/>
                <a:gd name="T61" fmla="*/ 29 h 21600"/>
                <a:gd name="T62" fmla="*/ 0 w 21600"/>
                <a:gd name="T63" fmla="*/ 31 h 21600"/>
                <a:gd name="T64" fmla="*/ 3 w 21600"/>
                <a:gd name="T65" fmla="*/ 32 h 21600"/>
                <a:gd name="T66" fmla="*/ 5 w 21600"/>
                <a:gd name="T67" fmla="*/ 31 h 21600"/>
                <a:gd name="T68" fmla="*/ 6 w 21600"/>
                <a:gd name="T69" fmla="*/ 26 h 21600"/>
                <a:gd name="T70" fmla="*/ 12 w 21600"/>
                <a:gd name="T71" fmla="*/ 15 h 21600"/>
                <a:gd name="T72" fmla="*/ 25 w 21600"/>
                <a:gd name="T73" fmla="*/ 12 h 21600"/>
                <a:gd name="T74" fmla="*/ 64 w 21600"/>
                <a:gd name="T75" fmla="*/ 12 h 21600"/>
                <a:gd name="T76" fmla="*/ 66 w 21600"/>
                <a:gd name="T77" fmla="*/ 17 h 21600"/>
                <a:gd name="T78" fmla="*/ 66 w 21600"/>
                <a:gd name="T79" fmla="*/ 133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9450" y="19051"/>
                  </a:moveTo>
                  <a:lnTo>
                    <a:pt x="9450" y="19051"/>
                  </a:lnTo>
                  <a:lnTo>
                    <a:pt x="9450" y="19588"/>
                  </a:lnTo>
                  <a:lnTo>
                    <a:pt x="9045" y="19990"/>
                  </a:lnTo>
                  <a:lnTo>
                    <a:pt x="8505" y="20393"/>
                  </a:lnTo>
                  <a:lnTo>
                    <a:pt x="8100" y="20661"/>
                  </a:lnTo>
                  <a:lnTo>
                    <a:pt x="7290" y="20795"/>
                  </a:lnTo>
                  <a:lnTo>
                    <a:pt x="7020" y="21063"/>
                  </a:lnTo>
                  <a:lnTo>
                    <a:pt x="6750" y="21198"/>
                  </a:lnTo>
                  <a:lnTo>
                    <a:pt x="6750" y="21600"/>
                  </a:lnTo>
                  <a:lnTo>
                    <a:pt x="7290" y="21600"/>
                  </a:lnTo>
                  <a:lnTo>
                    <a:pt x="8100" y="21600"/>
                  </a:lnTo>
                  <a:lnTo>
                    <a:pt x="11880" y="21600"/>
                  </a:lnTo>
                  <a:lnTo>
                    <a:pt x="14580" y="21600"/>
                  </a:lnTo>
                  <a:lnTo>
                    <a:pt x="14715" y="21600"/>
                  </a:lnTo>
                  <a:lnTo>
                    <a:pt x="14715" y="21198"/>
                  </a:lnTo>
                  <a:lnTo>
                    <a:pt x="14715" y="21063"/>
                  </a:lnTo>
                  <a:lnTo>
                    <a:pt x="14580" y="20795"/>
                  </a:lnTo>
                  <a:lnTo>
                    <a:pt x="13365" y="20661"/>
                  </a:lnTo>
                  <a:lnTo>
                    <a:pt x="12960" y="20393"/>
                  </a:lnTo>
                  <a:lnTo>
                    <a:pt x="12555" y="20258"/>
                  </a:lnTo>
                  <a:lnTo>
                    <a:pt x="12285" y="19588"/>
                  </a:lnTo>
                  <a:lnTo>
                    <a:pt x="12150" y="18783"/>
                  </a:lnTo>
                  <a:lnTo>
                    <a:pt x="12150" y="3220"/>
                  </a:lnTo>
                  <a:lnTo>
                    <a:pt x="12150" y="2415"/>
                  </a:lnTo>
                  <a:lnTo>
                    <a:pt x="12285" y="1744"/>
                  </a:lnTo>
                  <a:lnTo>
                    <a:pt x="12555" y="1744"/>
                  </a:lnTo>
                  <a:lnTo>
                    <a:pt x="13365" y="1744"/>
                  </a:lnTo>
                  <a:lnTo>
                    <a:pt x="18225" y="1744"/>
                  </a:lnTo>
                  <a:lnTo>
                    <a:pt x="19440" y="1744"/>
                  </a:lnTo>
                  <a:lnTo>
                    <a:pt x="20115" y="2147"/>
                  </a:lnTo>
                  <a:lnTo>
                    <a:pt x="20250" y="2415"/>
                  </a:lnTo>
                  <a:lnTo>
                    <a:pt x="20520" y="2952"/>
                  </a:lnTo>
                  <a:lnTo>
                    <a:pt x="20655" y="3757"/>
                  </a:lnTo>
                  <a:lnTo>
                    <a:pt x="20655" y="4025"/>
                  </a:lnTo>
                  <a:lnTo>
                    <a:pt x="21195" y="4025"/>
                  </a:lnTo>
                  <a:lnTo>
                    <a:pt x="21330" y="4025"/>
                  </a:lnTo>
                  <a:lnTo>
                    <a:pt x="21600" y="3757"/>
                  </a:lnTo>
                  <a:lnTo>
                    <a:pt x="21600" y="3354"/>
                  </a:lnTo>
                  <a:lnTo>
                    <a:pt x="21330" y="939"/>
                  </a:lnTo>
                  <a:lnTo>
                    <a:pt x="21330" y="537"/>
                  </a:lnTo>
                  <a:lnTo>
                    <a:pt x="21195" y="134"/>
                  </a:lnTo>
                  <a:lnTo>
                    <a:pt x="20925" y="134"/>
                  </a:lnTo>
                  <a:lnTo>
                    <a:pt x="20250" y="0"/>
                  </a:lnTo>
                  <a:lnTo>
                    <a:pt x="10530" y="134"/>
                  </a:lnTo>
                  <a:lnTo>
                    <a:pt x="810" y="0"/>
                  </a:lnTo>
                  <a:lnTo>
                    <a:pt x="675" y="134"/>
                  </a:lnTo>
                  <a:lnTo>
                    <a:pt x="405" y="537"/>
                  </a:lnTo>
                  <a:lnTo>
                    <a:pt x="405" y="1207"/>
                  </a:lnTo>
                  <a:lnTo>
                    <a:pt x="0" y="4159"/>
                  </a:lnTo>
                  <a:lnTo>
                    <a:pt x="0" y="4427"/>
                  </a:lnTo>
                  <a:lnTo>
                    <a:pt x="405" y="4561"/>
                  </a:lnTo>
                  <a:lnTo>
                    <a:pt x="675" y="4561"/>
                  </a:lnTo>
                  <a:lnTo>
                    <a:pt x="675" y="4427"/>
                  </a:lnTo>
                  <a:lnTo>
                    <a:pt x="810" y="3757"/>
                  </a:lnTo>
                  <a:lnTo>
                    <a:pt x="1215" y="2817"/>
                  </a:lnTo>
                  <a:lnTo>
                    <a:pt x="1755" y="2147"/>
                  </a:lnTo>
                  <a:lnTo>
                    <a:pt x="2430" y="1744"/>
                  </a:lnTo>
                  <a:lnTo>
                    <a:pt x="3645" y="1744"/>
                  </a:lnTo>
                  <a:lnTo>
                    <a:pt x="9180" y="1744"/>
                  </a:lnTo>
                  <a:lnTo>
                    <a:pt x="9450" y="2012"/>
                  </a:lnTo>
                  <a:lnTo>
                    <a:pt x="9450" y="2415"/>
                  </a:lnTo>
                  <a:lnTo>
                    <a:pt x="9450" y="3220"/>
                  </a:lnTo>
                  <a:lnTo>
                    <a:pt x="9450" y="19051"/>
                  </a:lnTo>
                  <a:close/>
                  <a:moveTo>
                    <a:pt x="9450" y="1905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2" name="Freeform 18"/>
            <p:cNvSpPr>
              <a:spLocks/>
            </p:cNvSpPr>
            <p:nvPr/>
          </p:nvSpPr>
          <p:spPr bwMode="auto">
            <a:xfrm>
              <a:off x="127" y="133"/>
              <a:ext cx="94" cy="115"/>
            </a:xfrm>
            <a:custGeom>
              <a:avLst/>
              <a:gdLst>
                <a:gd name="T0" fmla="*/ 30 w 21600"/>
                <a:gd name="T1" fmla="*/ 17 h 21600"/>
                <a:gd name="T2" fmla="*/ 31 w 21600"/>
                <a:gd name="T3" fmla="*/ 7 h 21600"/>
                <a:gd name="T4" fmla="*/ 46 w 21600"/>
                <a:gd name="T5" fmla="*/ 7 h 21600"/>
                <a:gd name="T6" fmla="*/ 62 w 21600"/>
                <a:gd name="T7" fmla="*/ 7 h 21600"/>
                <a:gd name="T8" fmla="*/ 74 w 21600"/>
                <a:gd name="T9" fmla="*/ 9 h 21600"/>
                <a:gd name="T10" fmla="*/ 77 w 21600"/>
                <a:gd name="T11" fmla="*/ 11 h 21600"/>
                <a:gd name="T12" fmla="*/ 79 w 21600"/>
                <a:gd name="T13" fmla="*/ 18 h 21600"/>
                <a:gd name="T14" fmla="*/ 80 w 21600"/>
                <a:gd name="T15" fmla="*/ 23 h 21600"/>
                <a:gd name="T16" fmla="*/ 82 w 21600"/>
                <a:gd name="T17" fmla="*/ 23 h 21600"/>
                <a:gd name="T18" fmla="*/ 84 w 21600"/>
                <a:gd name="T19" fmla="*/ 14 h 21600"/>
                <a:gd name="T20" fmla="*/ 85 w 21600"/>
                <a:gd name="T21" fmla="*/ 3 h 21600"/>
                <a:gd name="T22" fmla="*/ 84 w 21600"/>
                <a:gd name="T23" fmla="*/ 0 h 21600"/>
                <a:gd name="T24" fmla="*/ 57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9 w 21600"/>
                <a:gd name="T45" fmla="*/ 109 h 21600"/>
                <a:gd name="T46" fmla="*/ 2 w 21600"/>
                <a:gd name="T47" fmla="*/ 114 h 21600"/>
                <a:gd name="T48" fmla="*/ 4 w 21600"/>
                <a:gd name="T49" fmla="*/ 115 h 21600"/>
                <a:gd name="T50" fmla="*/ 5 w 21600"/>
                <a:gd name="T51" fmla="*/ 115 h 21600"/>
                <a:gd name="T52" fmla="*/ 26 w 21600"/>
                <a:gd name="T53" fmla="*/ 115 h 21600"/>
                <a:gd name="T54" fmla="*/ 68 w 21600"/>
                <a:gd name="T55" fmla="*/ 115 h 21600"/>
                <a:gd name="T56" fmla="*/ 82 w 21600"/>
                <a:gd name="T57" fmla="*/ 114 h 21600"/>
                <a:gd name="T58" fmla="*/ 85 w 21600"/>
                <a:gd name="T59" fmla="*/ 109 h 21600"/>
                <a:gd name="T60" fmla="*/ 94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7 w 21600"/>
                <a:gd name="T71" fmla="*/ 108 h 21600"/>
                <a:gd name="T72" fmla="*/ 43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2 w 21600"/>
                <a:gd name="T91" fmla="*/ 73 h 21600"/>
                <a:gd name="T92" fmla="*/ 74 w 21600"/>
                <a:gd name="T93" fmla="*/ 74 h 21600"/>
                <a:gd name="T94" fmla="*/ 76 w 21600"/>
                <a:gd name="T95" fmla="*/ 72 h 21600"/>
                <a:gd name="T96" fmla="*/ 76 w 21600"/>
                <a:gd name="T97" fmla="*/ 59 h 21600"/>
                <a:gd name="T98" fmla="*/ 76 w 21600"/>
                <a:gd name="T99" fmla="*/ 42 h 21600"/>
                <a:gd name="T100" fmla="*/ 76 w 21600"/>
                <a:gd name="T101" fmla="*/ 41 h 21600"/>
                <a:gd name="T102" fmla="*/ 74 w 21600"/>
                <a:gd name="T103" fmla="*/ 40 h 21600"/>
                <a:gd name="T104" fmla="*/ 71 w 21600"/>
                <a:gd name="T105" fmla="*/ 42 h 21600"/>
                <a:gd name="T106" fmla="*/ 68 w 21600"/>
                <a:gd name="T107" fmla="*/ 49 h 21600"/>
                <a:gd name="T108" fmla="*/ 62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584"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440" y="0"/>
                  </a:lnTo>
                  <a:lnTo>
                    <a:pt x="19224" y="0"/>
                  </a:lnTo>
                  <a:lnTo>
                    <a:pt x="13176" y="0"/>
                  </a:lnTo>
                  <a:lnTo>
                    <a:pt x="1512" y="0"/>
                  </a:lnTo>
                  <a:lnTo>
                    <a:pt x="432" y="0"/>
                  </a:lnTo>
                  <a:lnTo>
                    <a:pt x="0" y="177"/>
                  </a:lnTo>
                  <a:lnTo>
                    <a:pt x="0" y="531"/>
                  </a:lnTo>
                  <a:lnTo>
                    <a:pt x="432" y="531"/>
                  </a:lnTo>
                  <a:lnTo>
                    <a:pt x="1080" y="708"/>
                  </a:lnTo>
                  <a:lnTo>
                    <a:pt x="2592" y="1062"/>
                  </a:lnTo>
                  <a:lnTo>
                    <a:pt x="3240" y="1770"/>
                  </a:lnTo>
                  <a:lnTo>
                    <a:pt x="3672"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600"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984"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3" name="Freeform 19"/>
            <p:cNvSpPr>
              <a:spLocks/>
            </p:cNvSpPr>
            <p:nvPr/>
          </p:nvSpPr>
          <p:spPr bwMode="auto">
            <a:xfrm>
              <a:off x="226" y="133"/>
              <a:ext cx="131" cy="117"/>
            </a:xfrm>
            <a:custGeom>
              <a:avLst/>
              <a:gdLst>
                <a:gd name="T0" fmla="*/ 22 w 21600"/>
                <a:gd name="T1" fmla="*/ 92 h 21600"/>
                <a:gd name="T2" fmla="*/ 19 w 21600"/>
                <a:gd name="T3" fmla="*/ 104 h 21600"/>
                <a:gd name="T4" fmla="*/ 14 w 21600"/>
                <a:gd name="T5" fmla="*/ 109 h 21600"/>
                <a:gd name="T6" fmla="*/ 7 w 21600"/>
                <a:gd name="T7" fmla="*/ 112 h 21600"/>
                <a:gd name="T8" fmla="*/ 7 w 21600"/>
                <a:gd name="T9" fmla="*/ 114 h 21600"/>
                <a:gd name="T10" fmla="*/ 8 w 21600"/>
                <a:gd name="T11" fmla="*/ 115 h 21600"/>
                <a:gd name="T12" fmla="*/ 25 w 21600"/>
                <a:gd name="T13" fmla="*/ 115 h 21600"/>
                <a:gd name="T14" fmla="*/ 43 w 21600"/>
                <a:gd name="T15" fmla="*/ 115 h 21600"/>
                <a:gd name="T16" fmla="*/ 45 w 21600"/>
                <a:gd name="T17" fmla="*/ 115 h 21600"/>
                <a:gd name="T18" fmla="*/ 45 w 21600"/>
                <a:gd name="T19" fmla="*/ 114 h 21600"/>
                <a:gd name="T20" fmla="*/ 41 w 21600"/>
                <a:gd name="T21" fmla="*/ 111 h 21600"/>
                <a:gd name="T22" fmla="*/ 34 w 21600"/>
                <a:gd name="T23" fmla="*/ 109 h 21600"/>
                <a:gd name="T24" fmla="*/ 29 w 21600"/>
                <a:gd name="T25" fmla="*/ 104 h 21600"/>
                <a:gd name="T26" fmla="*/ 29 w 21600"/>
                <a:gd name="T27" fmla="*/ 32 h 21600"/>
                <a:gd name="T28" fmla="*/ 29 w 21600"/>
                <a:gd name="T29" fmla="*/ 29 h 21600"/>
                <a:gd name="T30" fmla="*/ 31 w 21600"/>
                <a:gd name="T31" fmla="*/ 29 h 21600"/>
                <a:gd name="T32" fmla="*/ 34 w 21600"/>
                <a:gd name="T33" fmla="*/ 32 h 21600"/>
                <a:gd name="T34" fmla="*/ 111 w 21600"/>
                <a:gd name="T35" fmla="*/ 111 h 21600"/>
                <a:gd name="T36" fmla="*/ 119 w 21600"/>
                <a:gd name="T37" fmla="*/ 117 h 21600"/>
                <a:gd name="T38" fmla="*/ 119 w 21600"/>
                <a:gd name="T39" fmla="*/ 114 h 21600"/>
                <a:gd name="T40" fmla="*/ 121 w 21600"/>
                <a:gd name="T41" fmla="*/ 14 h 21600"/>
                <a:gd name="T42" fmla="*/ 121 w 21600"/>
                <a:gd name="T43" fmla="*/ 9 h 21600"/>
                <a:gd name="T44" fmla="*/ 125 w 21600"/>
                <a:gd name="T45" fmla="*/ 4 h 21600"/>
                <a:gd name="T46" fmla="*/ 130 w 21600"/>
                <a:gd name="T47" fmla="*/ 3 h 21600"/>
                <a:gd name="T48" fmla="*/ 131 w 21600"/>
                <a:gd name="T49" fmla="*/ 1 h 21600"/>
                <a:gd name="T50" fmla="*/ 128 w 21600"/>
                <a:gd name="T51" fmla="*/ 0 h 21600"/>
                <a:gd name="T52" fmla="*/ 111 w 21600"/>
                <a:gd name="T53" fmla="*/ 0 h 21600"/>
                <a:gd name="T54" fmla="*/ 94 w 21600"/>
                <a:gd name="T55" fmla="*/ 0 h 21600"/>
                <a:gd name="T56" fmla="*/ 92 w 21600"/>
                <a:gd name="T57" fmla="*/ 0 h 21600"/>
                <a:gd name="T58" fmla="*/ 92 w 21600"/>
                <a:gd name="T59" fmla="*/ 1 h 21600"/>
                <a:gd name="T60" fmla="*/ 96 w 21600"/>
                <a:gd name="T61" fmla="*/ 4 h 21600"/>
                <a:gd name="T62" fmla="*/ 106 w 21600"/>
                <a:gd name="T63" fmla="*/ 7 h 21600"/>
                <a:gd name="T64" fmla="*/ 111 w 21600"/>
                <a:gd name="T65" fmla="*/ 15 h 21600"/>
                <a:gd name="T66" fmla="*/ 113 w 21600"/>
                <a:gd name="T67" fmla="*/ 90 h 21600"/>
                <a:gd name="T68" fmla="*/ 111 w 21600"/>
                <a:gd name="T69" fmla="*/ 92 h 21600"/>
                <a:gd name="T70" fmla="*/ 109 w 21600"/>
                <a:gd name="T71" fmla="*/ 90 h 21600"/>
                <a:gd name="T72" fmla="*/ 24 w 21600"/>
                <a:gd name="T73" fmla="*/ 3 h 21600"/>
                <a:gd name="T74" fmla="*/ 19 w 21600"/>
                <a:gd name="T75" fmla="*/ 0 h 21600"/>
                <a:gd name="T76" fmla="*/ 11 w 21600"/>
                <a:gd name="T77" fmla="*/ 0 h 21600"/>
                <a:gd name="T78" fmla="*/ 2 w 21600"/>
                <a:gd name="T79" fmla="*/ 0 h 21600"/>
                <a:gd name="T80" fmla="*/ 0 w 21600"/>
                <a:gd name="T81" fmla="*/ 0 h 21600"/>
                <a:gd name="T82" fmla="*/ 0 w 21600"/>
                <a:gd name="T83" fmla="*/ 1 h 21600"/>
                <a:gd name="T84" fmla="*/ 3 w 21600"/>
                <a:gd name="T85" fmla="*/ 4 h 21600"/>
                <a:gd name="T86" fmla="*/ 14 w 21600"/>
                <a:gd name="T87" fmla="*/ 8 h 21600"/>
                <a:gd name="T88" fmla="*/ 20 w 21600"/>
                <a:gd name="T89" fmla="*/ 21 h 21600"/>
                <a:gd name="T90" fmla="*/ 22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574" y="17071"/>
                  </a:moveTo>
                  <a:lnTo>
                    <a:pt x="3574" y="17071"/>
                  </a:lnTo>
                  <a:lnTo>
                    <a:pt x="3263" y="18465"/>
                  </a:lnTo>
                  <a:lnTo>
                    <a:pt x="3108" y="19161"/>
                  </a:lnTo>
                  <a:lnTo>
                    <a:pt x="2797" y="20032"/>
                  </a:lnTo>
                  <a:lnTo>
                    <a:pt x="2331" y="20206"/>
                  </a:lnTo>
                  <a:lnTo>
                    <a:pt x="1243" y="20555"/>
                  </a:lnTo>
                  <a:lnTo>
                    <a:pt x="1088" y="20729"/>
                  </a:lnTo>
                  <a:lnTo>
                    <a:pt x="1088" y="21077"/>
                  </a:lnTo>
                  <a:lnTo>
                    <a:pt x="1088" y="21252"/>
                  </a:lnTo>
                  <a:lnTo>
                    <a:pt x="1243" y="21252"/>
                  </a:lnTo>
                  <a:lnTo>
                    <a:pt x="4040" y="21252"/>
                  </a:lnTo>
                  <a:lnTo>
                    <a:pt x="7148" y="21252"/>
                  </a:lnTo>
                  <a:lnTo>
                    <a:pt x="7459" y="21252"/>
                  </a:lnTo>
                  <a:lnTo>
                    <a:pt x="7459" y="21077"/>
                  </a:lnTo>
                  <a:lnTo>
                    <a:pt x="7459" y="20729"/>
                  </a:lnTo>
                  <a:lnTo>
                    <a:pt x="6837" y="20555"/>
                  </a:lnTo>
                  <a:lnTo>
                    <a:pt x="6060" y="20555"/>
                  </a:lnTo>
                  <a:lnTo>
                    <a:pt x="5594" y="20206"/>
                  </a:lnTo>
                  <a:lnTo>
                    <a:pt x="5128" y="20032"/>
                  </a:lnTo>
                  <a:lnTo>
                    <a:pt x="4817" y="19161"/>
                  </a:lnTo>
                  <a:lnTo>
                    <a:pt x="4817" y="18465"/>
                  </a:lnTo>
                  <a:lnTo>
                    <a:pt x="4817" y="5923"/>
                  </a:lnTo>
                  <a:lnTo>
                    <a:pt x="4817" y="5400"/>
                  </a:lnTo>
                  <a:lnTo>
                    <a:pt x="5128" y="5400"/>
                  </a:lnTo>
                  <a:lnTo>
                    <a:pt x="5283" y="5748"/>
                  </a:lnTo>
                  <a:lnTo>
                    <a:pt x="5594" y="5923"/>
                  </a:lnTo>
                  <a:lnTo>
                    <a:pt x="18337" y="20555"/>
                  </a:lnTo>
                  <a:lnTo>
                    <a:pt x="19114" y="21252"/>
                  </a:lnTo>
                  <a:lnTo>
                    <a:pt x="19580" y="21600"/>
                  </a:lnTo>
                  <a:lnTo>
                    <a:pt x="19580" y="21077"/>
                  </a:lnTo>
                  <a:lnTo>
                    <a:pt x="19891" y="20206"/>
                  </a:lnTo>
                  <a:lnTo>
                    <a:pt x="19891" y="2613"/>
                  </a:lnTo>
                  <a:lnTo>
                    <a:pt x="19891" y="1742"/>
                  </a:lnTo>
                  <a:lnTo>
                    <a:pt x="20046" y="1219"/>
                  </a:lnTo>
                  <a:lnTo>
                    <a:pt x="20668" y="697"/>
                  </a:lnTo>
                  <a:lnTo>
                    <a:pt x="21134" y="523"/>
                  </a:lnTo>
                  <a:lnTo>
                    <a:pt x="21445" y="523"/>
                  </a:lnTo>
                  <a:lnTo>
                    <a:pt x="21600" y="174"/>
                  </a:lnTo>
                  <a:lnTo>
                    <a:pt x="21445" y="0"/>
                  </a:lnTo>
                  <a:lnTo>
                    <a:pt x="21134" y="0"/>
                  </a:lnTo>
                  <a:lnTo>
                    <a:pt x="18337" y="0"/>
                  </a:lnTo>
                  <a:lnTo>
                    <a:pt x="15540" y="0"/>
                  </a:lnTo>
                  <a:lnTo>
                    <a:pt x="15229" y="0"/>
                  </a:lnTo>
                  <a:lnTo>
                    <a:pt x="15229" y="174"/>
                  </a:lnTo>
                  <a:lnTo>
                    <a:pt x="15229" y="523"/>
                  </a:lnTo>
                  <a:lnTo>
                    <a:pt x="15850" y="697"/>
                  </a:lnTo>
                  <a:lnTo>
                    <a:pt x="16783" y="1045"/>
                  </a:lnTo>
                  <a:lnTo>
                    <a:pt x="17560" y="1219"/>
                  </a:lnTo>
                  <a:lnTo>
                    <a:pt x="18026" y="1742"/>
                  </a:lnTo>
                  <a:lnTo>
                    <a:pt x="18337" y="2787"/>
                  </a:lnTo>
                  <a:lnTo>
                    <a:pt x="18647" y="3832"/>
                  </a:lnTo>
                  <a:lnTo>
                    <a:pt x="18647" y="16548"/>
                  </a:lnTo>
                  <a:lnTo>
                    <a:pt x="18337" y="16897"/>
                  </a:lnTo>
                  <a:lnTo>
                    <a:pt x="18026" y="16548"/>
                  </a:lnTo>
                  <a:lnTo>
                    <a:pt x="3885" y="523"/>
                  </a:lnTo>
                  <a:lnTo>
                    <a:pt x="3574" y="174"/>
                  </a:lnTo>
                  <a:lnTo>
                    <a:pt x="3108" y="0"/>
                  </a:lnTo>
                  <a:lnTo>
                    <a:pt x="1865" y="0"/>
                  </a:lnTo>
                  <a:lnTo>
                    <a:pt x="311" y="0"/>
                  </a:lnTo>
                  <a:lnTo>
                    <a:pt x="0" y="0"/>
                  </a:lnTo>
                  <a:lnTo>
                    <a:pt x="0" y="174"/>
                  </a:lnTo>
                  <a:lnTo>
                    <a:pt x="0" y="523"/>
                  </a:lnTo>
                  <a:lnTo>
                    <a:pt x="466" y="697"/>
                  </a:lnTo>
                  <a:lnTo>
                    <a:pt x="1865" y="1045"/>
                  </a:lnTo>
                  <a:lnTo>
                    <a:pt x="2331" y="1568"/>
                  </a:lnTo>
                  <a:lnTo>
                    <a:pt x="3108" y="2613"/>
                  </a:lnTo>
                  <a:lnTo>
                    <a:pt x="3263" y="3832"/>
                  </a:lnTo>
                  <a:lnTo>
                    <a:pt x="3574" y="5923"/>
                  </a:lnTo>
                  <a:lnTo>
                    <a:pt x="3574" y="17071"/>
                  </a:lnTo>
                  <a:close/>
                  <a:moveTo>
                    <a:pt x="3574"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4" name="Freeform 20"/>
            <p:cNvSpPr>
              <a:spLocks/>
            </p:cNvSpPr>
            <p:nvPr/>
          </p:nvSpPr>
          <p:spPr bwMode="auto">
            <a:xfrm>
              <a:off x="363" y="133"/>
              <a:ext cx="131" cy="117"/>
            </a:xfrm>
            <a:custGeom>
              <a:avLst/>
              <a:gdLst>
                <a:gd name="T0" fmla="*/ 23 w 21600"/>
                <a:gd name="T1" fmla="*/ 92 h 21600"/>
                <a:gd name="T2" fmla="*/ 20 w 21600"/>
                <a:gd name="T3" fmla="*/ 104 h 21600"/>
                <a:gd name="T4" fmla="*/ 13 w 21600"/>
                <a:gd name="T5" fmla="*/ 109 h 21600"/>
                <a:gd name="T6" fmla="*/ 8 w 21600"/>
                <a:gd name="T7" fmla="*/ 112 h 21600"/>
                <a:gd name="T8" fmla="*/ 6 w 21600"/>
                <a:gd name="T9" fmla="*/ 114 h 21600"/>
                <a:gd name="T10" fmla="*/ 8 w 21600"/>
                <a:gd name="T11" fmla="*/ 115 h 21600"/>
                <a:gd name="T12" fmla="*/ 25 w 21600"/>
                <a:gd name="T13" fmla="*/ 115 h 21600"/>
                <a:gd name="T14" fmla="*/ 44 w 21600"/>
                <a:gd name="T15" fmla="*/ 115 h 21600"/>
                <a:gd name="T16" fmla="*/ 46 w 21600"/>
                <a:gd name="T17" fmla="*/ 115 h 21600"/>
                <a:gd name="T18" fmla="*/ 46 w 21600"/>
                <a:gd name="T19" fmla="*/ 114 h 21600"/>
                <a:gd name="T20" fmla="*/ 42 w 21600"/>
                <a:gd name="T21" fmla="*/ 111 h 21600"/>
                <a:gd name="T22" fmla="*/ 35 w 21600"/>
                <a:gd name="T23" fmla="*/ 109 h 21600"/>
                <a:gd name="T24" fmla="*/ 30 w 21600"/>
                <a:gd name="T25" fmla="*/ 104 h 21600"/>
                <a:gd name="T26" fmla="*/ 30 w 21600"/>
                <a:gd name="T27" fmla="*/ 32 h 21600"/>
                <a:gd name="T28" fmla="*/ 30 w 21600"/>
                <a:gd name="T29" fmla="*/ 29 h 21600"/>
                <a:gd name="T30" fmla="*/ 30 w 21600"/>
                <a:gd name="T31" fmla="*/ 29 h 21600"/>
                <a:gd name="T32" fmla="*/ 35 w 21600"/>
                <a:gd name="T33" fmla="*/ 32 h 21600"/>
                <a:gd name="T34" fmla="*/ 112 w 21600"/>
                <a:gd name="T35" fmla="*/ 111 h 21600"/>
                <a:gd name="T36" fmla="*/ 119 w 21600"/>
                <a:gd name="T37" fmla="*/ 117 h 21600"/>
                <a:gd name="T38" fmla="*/ 120 w 21600"/>
                <a:gd name="T39" fmla="*/ 114 h 21600"/>
                <a:gd name="T40" fmla="*/ 120 w 21600"/>
                <a:gd name="T41" fmla="*/ 14 h 21600"/>
                <a:gd name="T42" fmla="*/ 122 w 21600"/>
                <a:gd name="T43" fmla="*/ 9 h 21600"/>
                <a:gd name="T44" fmla="*/ 126 w 21600"/>
                <a:gd name="T45" fmla="*/ 4 h 21600"/>
                <a:gd name="T46" fmla="*/ 131 w 21600"/>
                <a:gd name="T47" fmla="*/ 3 h 21600"/>
                <a:gd name="T48" fmla="*/ 131 w 21600"/>
                <a:gd name="T49" fmla="*/ 1 h 21600"/>
                <a:gd name="T50" fmla="*/ 129 w 21600"/>
                <a:gd name="T51" fmla="*/ 0 h 21600"/>
                <a:gd name="T52" fmla="*/ 110 w 21600"/>
                <a:gd name="T53" fmla="*/ 0 h 21600"/>
                <a:gd name="T54" fmla="*/ 95 w 21600"/>
                <a:gd name="T55" fmla="*/ 0 h 21600"/>
                <a:gd name="T56" fmla="*/ 93 w 21600"/>
                <a:gd name="T57" fmla="*/ 0 h 21600"/>
                <a:gd name="T58" fmla="*/ 92 w 21600"/>
                <a:gd name="T59" fmla="*/ 1 h 21600"/>
                <a:gd name="T60" fmla="*/ 97 w 21600"/>
                <a:gd name="T61" fmla="*/ 4 h 21600"/>
                <a:gd name="T62" fmla="*/ 106 w 21600"/>
                <a:gd name="T63" fmla="*/ 7 h 21600"/>
                <a:gd name="T64" fmla="*/ 112 w 21600"/>
                <a:gd name="T65" fmla="*/ 15 h 21600"/>
                <a:gd name="T66" fmla="*/ 112 w 21600"/>
                <a:gd name="T67" fmla="*/ 90 h 21600"/>
                <a:gd name="T68" fmla="*/ 112 w 21600"/>
                <a:gd name="T69" fmla="*/ 92 h 21600"/>
                <a:gd name="T70" fmla="*/ 110 w 21600"/>
                <a:gd name="T71" fmla="*/ 90 h 21600"/>
                <a:gd name="T72" fmla="*/ 25 w 21600"/>
                <a:gd name="T73" fmla="*/ 3 h 21600"/>
                <a:gd name="T74" fmla="*/ 20 w 21600"/>
                <a:gd name="T75" fmla="*/ 0 h 21600"/>
                <a:gd name="T76" fmla="*/ 12 w 21600"/>
                <a:gd name="T77" fmla="*/ 0 h 21600"/>
                <a:gd name="T78" fmla="*/ 3 w 21600"/>
                <a:gd name="T79" fmla="*/ 0 h 21600"/>
                <a:gd name="T80" fmla="*/ 1 w 21600"/>
                <a:gd name="T81" fmla="*/ 0 h 21600"/>
                <a:gd name="T82" fmla="*/ 0 w 21600"/>
                <a:gd name="T83" fmla="*/ 1 h 21600"/>
                <a:gd name="T84" fmla="*/ 5 w 21600"/>
                <a:gd name="T85" fmla="*/ 4 h 21600"/>
                <a:gd name="T86" fmla="*/ 15 w 21600"/>
                <a:gd name="T87" fmla="*/ 8 h 21600"/>
                <a:gd name="T88" fmla="*/ 22 w 21600"/>
                <a:gd name="T89" fmla="*/ 21 h 21600"/>
                <a:gd name="T90" fmla="*/ 23 w 21600"/>
                <a:gd name="T91" fmla="*/ 92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3729" y="17071"/>
                  </a:moveTo>
                  <a:lnTo>
                    <a:pt x="3729" y="17071"/>
                  </a:lnTo>
                  <a:lnTo>
                    <a:pt x="3574" y="18465"/>
                  </a:lnTo>
                  <a:lnTo>
                    <a:pt x="3263" y="19161"/>
                  </a:lnTo>
                  <a:lnTo>
                    <a:pt x="2797" y="20032"/>
                  </a:lnTo>
                  <a:lnTo>
                    <a:pt x="2176" y="20206"/>
                  </a:lnTo>
                  <a:lnTo>
                    <a:pt x="1399" y="20555"/>
                  </a:lnTo>
                  <a:lnTo>
                    <a:pt x="1243" y="20729"/>
                  </a:lnTo>
                  <a:lnTo>
                    <a:pt x="932" y="21077"/>
                  </a:lnTo>
                  <a:lnTo>
                    <a:pt x="1243" y="21252"/>
                  </a:lnTo>
                  <a:lnTo>
                    <a:pt x="1399" y="21252"/>
                  </a:lnTo>
                  <a:lnTo>
                    <a:pt x="4196" y="21252"/>
                  </a:lnTo>
                  <a:lnTo>
                    <a:pt x="7304" y="21252"/>
                  </a:lnTo>
                  <a:lnTo>
                    <a:pt x="7614" y="21252"/>
                  </a:lnTo>
                  <a:lnTo>
                    <a:pt x="7614" y="21077"/>
                  </a:lnTo>
                  <a:lnTo>
                    <a:pt x="7304" y="20729"/>
                  </a:lnTo>
                  <a:lnTo>
                    <a:pt x="6993" y="20555"/>
                  </a:lnTo>
                  <a:lnTo>
                    <a:pt x="6371" y="20555"/>
                  </a:lnTo>
                  <a:lnTo>
                    <a:pt x="5750" y="20206"/>
                  </a:lnTo>
                  <a:lnTo>
                    <a:pt x="5283" y="20032"/>
                  </a:lnTo>
                  <a:lnTo>
                    <a:pt x="4973" y="19161"/>
                  </a:lnTo>
                  <a:lnTo>
                    <a:pt x="4973" y="18465"/>
                  </a:lnTo>
                  <a:lnTo>
                    <a:pt x="4973" y="5923"/>
                  </a:lnTo>
                  <a:lnTo>
                    <a:pt x="4973" y="5400"/>
                  </a:lnTo>
                  <a:lnTo>
                    <a:pt x="5594" y="5748"/>
                  </a:lnTo>
                  <a:lnTo>
                    <a:pt x="5750" y="5923"/>
                  </a:lnTo>
                  <a:lnTo>
                    <a:pt x="18492" y="20555"/>
                  </a:lnTo>
                  <a:lnTo>
                    <a:pt x="19269" y="21252"/>
                  </a:lnTo>
                  <a:lnTo>
                    <a:pt x="19580" y="21600"/>
                  </a:lnTo>
                  <a:lnTo>
                    <a:pt x="19735" y="21077"/>
                  </a:lnTo>
                  <a:lnTo>
                    <a:pt x="19735" y="20206"/>
                  </a:lnTo>
                  <a:lnTo>
                    <a:pt x="19735" y="2613"/>
                  </a:lnTo>
                  <a:lnTo>
                    <a:pt x="20046" y="1742"/>
                  </a:lnTo>
                  <a:lnTo>
                    <a:pt x="20357" y="1219"/>
                  </a:lnTo>
                  <a:lnTo>
                    <a:pt x="20823" y="697"/>
                  </a:lnTo>
                  <a:lnTo>
                    <a:pt x="21289" y="523"/>
                  </a:lnTo>
                  <a:lnTo>
                    <a:pt x="21600" y="523"/>
                  </a:lnTo>
                  <a:lnTo>
                    <a:pt x="21600" y="174"/>
                  </a:lnTo>
                  <a:lnTo>
                    <a:pt x="21600" y="0"/>
                  </a:lnTo>
                  <a:lnTo>
                    <a:pt x="21289" y="0"/>
                  </a:lnTo>
                  <a:lnTo>
                    <a:pt x="18181" y="0"/>
                  </a:lnTo>
                  <a:lnTo>
                    <a:pt x="15695" y="0"/>
                  </a:lnTo>
                  <a:lnTo>
                    <a:pt x="15384" y="0"/>
                  </a:lnTo>
                  <a:lnTo>
                    <a:pt x="15229" y="174"/>
                  </a:lnTo>
                  <a:lnTo>
                    <a:pt x="15384" y="523"/>
                  </a:lnTo>
                  <a:lnTo>
                    <a:pt x="16006" y="697"/>
                  </a:lnTo>
                  <a:lnTo>
                    <a:pt x="16938" y="1045"/>
                  </a:lnTo>
                  <a:lnTo>
                    <a:pt x="17560" y="1219"/>
                  </a:lnTo>
                  <a:lnTo>
                    <a:pt x="18026" y="1742"/>
                  </a:lnTo>
                  <a:lnTo>
                    <a:pt x="18492" y="2787"/>
                  </a:lnTo>
                  <a:lnTo>
                    <a:pt x="18492" y="3832"/>
                  </a:lnTo>
                  <a:lnTo>
                    <a:pt x="18492" y="16548"/>
                  </a:lnTo>
                  <a:lnTo>
                    <a:pt x="18492" y="16897"/>
                  </a:lnTo>
                  <a:lnTo>
                    <a:pt x="18181" y="16548"/>
                  </a:lnTo>
                  <a:lnTo>
                    <a:pt x="4040" y="523"/>
                  </a:lnTo>
                  <a:lnTo>
                    <a:pt x="3729" y="174"/>
                  </a:lnTo>
                  <a:lnTo>
                    <a:pt x="3263" y="0"/>
                  </a:lnTo>
                  <a:lnTo>
                    <a:pt x="2020" y="0"/>
                  </a:lnTo>
                  <a:lnTo>
                    <a:pt x="466" y="0"/>
                  </a:lnTo>
                  <a:lnTo>
                    <a:pt x="155" y="0"/>
                  </a:lnTo>
                  <a:lnTo>
                    <a:pt x="0" y="174"/>
                  </a:lnTo>
                  <a:lnTo>
                    <a:pt x="155" y="523"/>
                  </a:lnTo>
                  <a:lnTo>
                    <a:pt x="777" y="697"/>
                  </a:lnTo>
                  <a:lnTo>
                    <a:pt x="1709" y="1045"/>
                  </a:lnTo>
                  <a:lnTo>
                    <a:pt x="2486" y="1568"/>
                  </a:lnTo>
                  <a:lnTo>
                    <a:pt x="2953" y="2613"/>
                  </a:lnTo>
                  <a:lnTo>
                    <a:pt x="3574" y="3832"/>
                  </a:lnTo>
                  <a:lnTo>
                    <a:pt x="3729" y="5923"/>
                  </a:lnTo>
                  <a:lnTo>
                    <a:pt x="3729" y="17071"/>
                  </a:lnTo>
                  <a:close/>
                  <a:moveTo>
                    <a:pt x="3729" y="17071"/>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5" name="Freeform 21"/>
            <p:cNvSpPr>
              <a:spLocks/>
            </p:cNvSpPr>
            <p:nvPr/>
          </p:nvSpPr>
          <p:spPr bwMode="auto">
            <a:xfrm>
              <a:off x="507" y="133"/>
              <a:ext cx="95" cy="115"/>
            </a:xfrm>
            <a:custGeom>
              <a:avLst/>
              <a:gdLst>
                <a:gd name="T0" fmla="*/ 30 w 21600"/>
                <a:gd name="T1" fmla="*/ 17 h 21600"/>
                <a:gd name="T2" fmla="*/ 31 w 21600"/>
                <a:gd name="T3" fmla="*/ 7 h 21600"/>
                <a:gd name="T4" fmla="*/ 48 w 21600"/>
                <a:gd name="T5" fmla="*/ 7 h 21600"/>
                <a:gd name="T6" fmla="*/ 63 w 21600"/>
                <a:gd name="T7" fmla="*/ 7 h 21600"/>
                <a:gd name="T8" fmla="*/ 75 w 21600"/>
                <a:gd name="T9" fmla="*/ 9 h 21600"/>
                <a:gd name="T10" fmla="*/ 78 w 21600"/>
                <a:gd name="T11" fmla="*/ 11 h 21600"/>
                <a:gd name="T12" fmla="*/ 80 w 21600"/>
                <a:gd name="T13" fmla="*/ 18 h 21600"/>
                <a:gd name="T14" fmla="*/ 81 w 21600"/>
                <a:gd name="T15" fmla="*/ 23 h 21600"/>
                <a:gd name="T16" fmla="*/ 83 w 21600"/>
                <a:gd name="T17" fmla="*/ 23 h 21600"/>
                <a:gd name="T18" fmla="*/ 85 w 21600"/>
                <a:gd name="T19" fmla="*/ 14 h 21600"/>
                <a:gd name="T20" fmla="*/ 86 w 21600"/>
                <a:gd name="T21" fmla="*/ 3 h 21600"/>
                <a:gd name="T22" fmla="*/ 85 w 21600"/>
                <a:gd name="T23" fmla="*/ 0 h 21600"/>
                <a:gd name="T24" fmla="*/ 58 w 21600"/>
                <a:gd name="T25" fmla="*/ 0 h 21600"/>
                <a:gd name="T26" fmla="*/ 7 w 21600"/>
                <a:gd name="T27" fmla="*/ 0 h 21600"/>
                <a:gd name="T28" fmla="*/ 2 w 21600"/>
                <a:gd name="T29" fmla="*/ 0 h 21600"/>
                <a:gd name="T30" fmla="*/ 0 w 21600"/>
                <a:gd name="T31" fmla="*/ 1 h 21600"/>
                <a:gd name="T32" fmla="*/ 2 w 21600"/>
                <a:gd name="T33" fmla="*/ 3 h 21600"/>
                <a:gd name="T34" fmla="*/ 5 w 21600"/>
                <a:gd name="T35" fmla="*/ 4 h 21600"/>
                <a:gd name="T36" fmla="*/ 14 w 21600"/>
                <a:gd name="T37" fmla="*/ 9 h 21600"/>
                <a:gd name="T38" fmla="*/ 16 w 21600"/>
                <a:gd name="T39" fmla="*/ 21 h 21600"/>
                <a:gd name="T40" fmla="*/ 16 w 21600"/>
                <a:gd name="T41" fmla="*/ 95 h 21600"/>
                <a:gd name="T42" fmla="*/ 13 w 21600"/>
                <a:gd name="T43" fmla="*/ 108 h 21600"/>
                <a:gd name="T44" fmla="*/ 10 w 21600"/>
                <a:gd name="T45" fmla="*/ 109 h 21600"/>
                <a:gd name="T46" fmla="*/ 2 w 21600"/>
                <a:gd name="T47" fmla="*/ 114 h 21600"/>
                <a:gd name="T48" fmla="*/ 4 w 21600"/>
                <a:gd name="T49" fmla="*/ 115 h 21600"/>
                <a:gd name="T50" fmla="*/ 5 w 21600"/>
                <a:gd name="T51" fmla="*/ 115 h 21600"/>
                <a:gd name="T52" fmla="*/ 27 w 21600"/>
                <a:gd name="T53" fmla="*/ 115 h 21600"/>
                <a:gd name="T54" fmla="*/ 68 w 21600"/>
                <a:gd name="T55" fmla="*/ 115 h 21600"/>
                <a:gd name="T56" fmla="*/ 83 w 21600"/>
                <a:gd name="T57" fmla="*/ 114 h 21600"/>
                <a:gd name="T58" fmla="*/ 86 w 21600"/>
                <a:gd name="T59" fmla="*/ 109 h 21600"/>
                <a:gd name="T60" fmla="*/ 94 w 21600"/>
                <a:gd name="T61" fmla="*/ 98 h 21600"/>
                <a:gd name="T62" fmla="*/ 95 w 21600"/>
                <a:gd name="T63" fmla="*/ 94 h 21600"/>
                <a:gd name="T64" fmla="*/ 94 w 21600"/>
                <a:gd name="T65" fmla="*/ 91 h 21600"/>
                <a:gd name="T66" fmla="*/ 90 w 21600"/>
                <a:gd name="T67" fmla="*/ 94 h 21600"/>
                <a:gd name="T68" fmla="*/ 77 w 21600"/>
                <a:gd name="T69" fmla="*/ 104 h 21600"/>
                <a:gd name="T70" fmla="*/ 58 w 21600"/>
                <a:gd name="T71" fmla="*/ 108 h 21600"/>
                <a:gd name="T72" fmla="*/ 44 w 21600"/>
                <a:gd name="T73" fmla="*/ 108 h 21600"/>
                <a:gd name="T74" fmla="*/ 33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60 w 21600"/>
                <a:gd name="T85" fmla="*/ 60 h 21600"/>
                <a:gd name="T86" fmla="*/ 67 w 21600"/>
                <a:gd name="T87" fmla="*/ 61 h 21600"/>
                <a:gd name="T88" fmla="*/ 70 w 21600"/>
                <a:gd name="T89" fmla="*/ 67 h 21600"/>
                <a:gd name="T90" fmla="*/ 73 w 21600"/>
                <a:gd name="T91" fmla="*/ 73 h 21600"/>
                <a:gd name="T92" fmla="*/ 75 w 21600"/>
                <a:gd name="T93" fmla="*/ 74 h 21600"/>
                <a:gd name="T94" fmla="*/ 77 w 21600"/>
                <a:gd name="T95" fmla="*/ 72 h 21600"/>
                <a:gd name="T96" fmla="*/ 77 w 21600"/>
                <a:gd name="T97" fmla="*/ 59 h 21600"/>
                <a:gd name="T98" fmla="*/ 77 w 21600"/>
                <a:gd name="T99" fmla="*/ 42 h 21600"/>
                <a:gd name="T100" fmla="*/ 77 w 21600"/>
                <a:gd name="T101" fmla="*/ 41 h 21600"/>
                <a:gd name="T102" fmla="*/ 75 w 21600"/>
                <a:gd name="T103" fmla="*/ 40 h 21600"/>
                <a:gd name="T104" fmla="*/ 72 w 21600"/>
                <a:gd name="T105" fmla="*/ 42 h 21600"/>
                <a:gd name="T106" fmla="*/ 68 w 21600"/>
                <a:gd name="T107" fmla="*/ 49 h 21600"/>
                <a:gd name="T108" fmla="*/ 63 w 21600"/>
                <a:gd name="T109" fmla="*/ 52 h 21600"/>
                <a:gd name="T110" fmla="*/ 36 w 21600"/>
                <a:gd name="T111" fmla="*/ 54 h 21600"/>
                <a:gd name="T112" fmla="*/ 33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712" y="2125"/>
                  </a:lnTo>
                  <a:lnTo>
                    <a:pt x="17712" y="2656"/>
                  </a:lnTo>
                  <a:lnTo>
                    <a:pt x="18144" y="3364"/>
                  </a:lnTo>
                  <a:lnTo>
                    <a:pt x="18144" y="3895"/>
                  </a:lnTo>
                  <a:lnTo>
                    <a:pt x="18360" y="4249"/>
                  </a:lnTo>
                  <a:lnTo>
                    <a:pt x="18792" y="4249"/>
                  </a:lnTo>
                  <a:lnTo>
                    <a:pt x="19224" y="3718"/>
                  </a:lnTo>
                  <a:lnTo>
                    <a:pt x="19224" y="2656"/>
                  </a:lnTo>
                  <a:lnTo>
                    <a:pt x="19440" y="531"/>
                  </a:lnTo>
                  <a:lnTo>
                    <a:pt x="19224" y="0"/>
                  </a:lnTo>
                  <a:lnTo>
                    <a:pt x="13176" y="0"/>
                  </a:lnTo>
                  <a:lnTo>
                    <a:pt x="1512" y="0"/>
                  </a:lnTo>
                  <a:lnTo>
                    <a:pt x="432" y="0"/>
                  </a:lnTo>
                  <a:lnTo>
                    <a:pt x="0" y="177"/>
                  </a:lnTo>
                  <a:lnTo>
                    <a:pt x="0" y="531"/>
                  </a:lnTo>
                  <a:lnTo>
                    <a:pt x="432" y="531"/>
                  </a:lnTo>
                  <a:lnTo>
                    <a:pt x="1080" y="708"/>
                  </a:lnTo>
                  <a:lnTo>
                    <a:pt x="2592" y="1062"/>
                  </a:lnTo>
                  <a:lnTo>
                    <a:pt x="3240" y="1770"/>
                  </a:lnTo>
                  <a:lnTo>
                    <a:pt x="3240" y="2833"/>
                  </a:lnTo>
                  <a:lnTo>
                    <a:pt x="3672" y="3895"/>
                  </a:lnTo>
                  <a:lnTo>
                    <a:pt x="3672" y="17882"/>
                  </a:lnTo>
                  <a:lnTo>
                    <a:pt x="3240" y="19475"/>
                  </a:lnTo>
                  <a:lnTo>
                    <a:pt x="3024" y="20361"/>
                  </a:lnTo>
                  <a:lnTo>
                    <a:pt x="2160" y="20538"/>
                  </a:lnTo>
                  <a:lnTo>
                    <a:pt x="864" y="21069"/>
                  </a:lnTo>
                  <a:lnTo>
                    <a:pt x="432" y="21423"/>
                  </a:lnTo>
                  <a:lnTo>
                    <a:pt x="864" y="21600"/>
                  </a:lnTo>
                  <a:lnTo>
                    <a:pt x="1080" y="21600"/>
                  </a:lnTo>
                  <a:lnTo>
                    <a:pt x="6048" y="21600"/>
                  </a:lnTo>
                  <a:lnTo>
                    <a:pt x="15552" y="21600"/>
                  </a:lnTo>
                  <a:lnTo>
                    <a:pt x="17712" y="21600"/>
                  </a:lnTo>
                  <a:lnTo>
                    <a:pt x="18792"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3176" y="20361"/>
                  </a:lnTo>
                  <a:lnTo>
                    <a:pt x="9936" y="20361"/>
                  </a:lnTo>
                  <a:lnTo>
                    <a:pt x="7776" y="20361"/>
                  </a:lnTo>
                  <a:lnTo>
                    <a:pt x="7560" y="20007"/>
                  </a:lnTo>
                  <a:lnTo>
                    <a:pt x="7128" y="19830"/>
                  </a:lnTo>
                  <a:lnTo>
                    <a:pt x="6912" y="18944"/>
                  </a:lnTo>
                  <a:lnTo>
                    <a:pt x="6912" y="17882"/>
                  </a:lnTo>
                  <a:lnTo>
                    <a:pt x="6912" y="12039"/>
                  </a:lnTo>
                  <a:lnTo>
                    <a:pt x="6912" y="11508"/>
                  </a:lnTo>
                  <a:lnTo>
                    <a:pt x="7128" y="11331"/>
                  </a:lnTo>
                  <a:lnTo>
                    <a:pt x="7560" y="11331"/>
                  </a:lnTo>
                  <a:lnTo>
                    <a:pt x="13608" y="11331"/>
                  </a:lnTo>
                  <a:lnTo>
                    <a:pt x="14472" y="11331"/>
                  </a:lnTo>
                  <a:lnTo>
                    <a:pt x="15336" y="11508"/>
                  </a:lnTo>
                  <a:lnTo>
                    <a:pt x="15552" y="12039"/>
                  </a:lnTo>
                  <a:lnTo>
                    <a:pt x="15984" y="12570"/>
                  </a:lnTo>
                  <a:lnTo>
                    <a:pt x="16416" y="13456"/>
                  </a:lnTo>
                  <a:lnTo>
                    <a:pt x="16632" y="13633"/>
                  </a:lnTo>
                  <a:lnTo>
                    <a:pt x="17064" y="13987"/>
                  </a:lnTo>
                  <a:lnTo>
                    <a:pt x="17496" y="13987"/>
                  </a:lnTo>
                  <a:lnTo>
                    <a:pt x="17496" y="13456"/>
                  </a:lnTo>
                  <a:lnTo>
                    <a:pt x="17496" y="11154"/>
                  </a:lnTo>
                  <a:lnTo>
                    <a:pt x="17496" y="7967"/>
                  </a:lnTo>
                  <a:lnTo>
                    <a:pt x="17496" y="7613"/>
                  </a:lnTo>
                  <a:lnTo>
                    <a:pt x="17064" y="7436"/>
                  </a:lnTo>
                  <a:lnTo>
                    <a:pt x="16632" y="7613"/>
                  </a:lnTo>
                  <a:lnTo>
                    <a:pt x="16416" y="7967"/>
                  </a:lnTo>
                  <a:lnTo>
                    <a:pt x="15984" y="8675"/>
                  </a:lnTo>
                  <a:lnTo>
                    <a:pt x="15552" y="9207"/>
                  </a:lnTo>
                  <a:lnTo>
                    <a:pt x="14904" y="9561"/>
                  </a:lnTo>
                  <a:lnTo>
                    <a:pt x="14256" y="9738"/>
                  </a:lnTo>
                  <a:lnTo>
                    <a:pt x="12744" y="10092"/>
                  </a:lnTo>
                  <a:lnTo>
                    <a:pt x="8208" y="10092"/>
                  </a:lnTo>
                  <a:lnTo>
                    <a:pt x="7560"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6" name="Freeform 22"/>
            <p:cNvSpPr>
              <a:spLocks/>
            </p:cNvSpPr>
            <p:nvPr/>
          </p:nvSpPr>
          <p:spPr bwMode="auto">
            <a:xfrm>
              <a:off x="613" y="131"/>
              <a:ext cx="86" cy="119"/>
            </a:xfrm>
            <a:custGeom>
              <a:avLst/>
              <a:gdLst>
                <a:gd name="T0" fmla="*/ 5 w 21600"/>
                <a:gd name="T1" fmla="*/ 110 h 21600"/>
                <a:gd name="T2" fmla="*/ 15 w 21600"/>
                <a:gd name="T3" fmla="*/ 116 h 21600"/>
                <a:gd name="T4" fmla="*/ 35 w 21600"/>
                <a:gd name="T5" fmla="*/ 119 h 21600"/>
                <a:gd name="T6" fmla="*/ 49 w 21600"/>
                <a:gd name="T7" fmla="*/ 117 h 21600"/>
                <a:gd name="T8" fmla="*/ 69 w 21600"/>
                <a:gd name="T9" fmla="*/ 111 h 21600"/>
                <a:gd name="T10" fmla="*/ 81 w 21600"/>
                <a:gd name="T11" fmla="*/ 102 h 21600"/>
                <a:gd name="T12" fmla="*/ 86 w 21600"/>
                <a:gd name="T13" fmla="*/ 89 h 21600"/>
                <a:gd name="T14" fmla="*/ 86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5 w 21600"/>
                <a:gd name="T27" fmla="*/ 31 h 21600"/>
                <a:gd name="T28" fmla="*/ 13 w 21600"/>
                <a:gd name="T29" fmla="*/ 26 h 21600"/>
                <a:gd name="T30" fmla="*/ 17 w 21600"/>
                <a:gd name="T31" fmla="*/ 16 h 21600"/>
                <a:gd name="T32" fmla="*/ 23 w 21600"/>
                <a:gd name="T33" fmla="*/ 10 h 21600"/>
                <a:gd name="T34" fmla="*/ 43 w 21600"/>
                <a:gd name="T35" fmla="*/ 5 h 21600"/>
                <a:gd name="T36" fmla="*/ 54 w 21600"/>
                <a:gd name="T37" fmla="*/ 6 h 21600"/>
                <a:gd name="T38" fmla="*/ 73 w 21600"/>
                <a:gd name="T39" fmla="*/ 17 h 21600"/>
                <a:gd name="T40" fmla="*/ 77 w 21600"/>
                <a:gd name="T41" fmla="*/ 26 h 21600"/>
                <a:gd name="T42" fmla="*/ 78 w 21600"/>
                <a:gd name="T43" fmla="*/ 28 h 21600"/>
                <a:gd name="T44" fmla="*/ 81 w 21600"/>
                <a:gd name="T45" fmla="*/ 31 h 21600"/>
                <a:gd name="T46" fmla="*/ 83 w 21600"/>
                <a:gd name="T47" fmla="*/ 30 h 21600"/>
                <a:gd name="T48" fmla="*/ 80 w 21600"/>
                <a:gd name="T49" fmla="*/ 6 h 21600"/>
                <a:gd name="T50" fmla="*/ 80 w 21600"/>
                <a:gd name="T51" fmla="*/ 5 h 21600"/>
                <a:gd name="T52" fmla="*/ 78 w 21600"/>
                <a:gd name="T53" fmla="*/ 3 h 21600"/>
                <a:gd name="T54" fmla="*/ 74 w 21600"/>
                <a:gd name="T55" fmla="*/ 6 h 21600"/>
                <a:gd name="T56" fmla="*/ 66 w 21600"/>
                <a:gd name="T57" fmla="*/ 3 h 21600"/>
                <a:gd name="T58" fmla="*/ 44 w 21600"/>
                <a:gd name="T59" fmla="*/ 0 h 21600"/>
                <a:gd name="T60" fmla="*/ 37 w 21600"/>
                <a:gd name="T61" fmla="*/ 0 h 21600"/>
                <a:gd name="T62" fmla="*/ 23 w 21600"/>
                <a:gd name="T63" fmla="*/ 5 h 21600"/>
                <a:gd name="T64" fmla="*/ 12 w 21600"/>
                <a:gd name="T65" fmla="*/ 11 h 21600"/>
                <a:gd name="T66" fmla="*/ 6 w 21600"/>
                <a:gd name="T67" fmla="*/ 23 h 21600"/>
                <a:gd name="T68" fmla="*/ 5 w 21600"/>
                <a:gd name="T69" fmla="*/ 30 h 21600"/>
                <a:gd name="T70" fmla="*/ 8 w 21600"/>
                <a:gd name="T71" fmla="*/ 44 h 21600"/>
                <a:gd name="T72" fmla="*/ 15 w 21600"/>
                <a:gd name="T73" fmla="*/ 53 h 21600"/>
                <a:gd name="T74" fmla="*/ 27 w 21600"/>
                <a:gd name="T75" fmla="*/ 59 h 21600"/>
                <a:gd name="T76" fmla="*/ 54 w 21600"/>
                <a:gd name="T77" fmla="*/ 66 h 21600"/>
                <a:gd name="T78" fmla="*/ 71 w 21600"/>
                <a:gd name="T79" fmla="*/ 74 h 21600"/>
                <a:gd name="T80" fmla="*/ 77 w 21600"/>
                <a:gd name="T81" fmla="*/ 82 h 21600"/>
                <a:gd name="T82" fmla="*/ 77 w 21600"/>
                <a:gd name="T83" fmla="*/ 88 h 21600"/>
                <a:gd name="T84" fmla="*/ 74 w 21600"/>
                <a:gd name="T85" fmla="*/ 99 h 21600"/>
                <a:gd name="T86" fmla="*/ 66 w 21600"/>
                <a:gd name="T87" fmla="*/ 108 h 21600"/>
                <a:gd name="T88" fmla="*/ 56 w 21600"/>
                <a:gd name="T89" fmla="*/ 111 h 21600"/>
                <a:gd name="T90" fmla="*/ 43 w 21600"/>
                <a:gd name="T91" fmla="*/ 113 h 21600"/>
                <a:gd name="T92" fmla="*/ 27 w 21600"/>
                <a:gd name="T93" fmla="*/ 110 h 21600"/>
                <a:gd name="T94" fmla="*/ 17 w 21600"/>
                <a:gd name="T95" fmla="*/ 105 h 21600"/>
                <a:gd name="T96" fmla="*/ 6 w 21600"/>
                <a:gd name="T97" fmla="*/ 89 h 21600"/>
                <a:gd name="T98" fmla="*/ 5 w 21600"/>
                <a:gd name="T99" fmla="*/ 85 h 21600"/>
                <a:gd name="T100" fmla="*/ 3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87" y="20057"/>
                  </a:moveTo>
                  <a:lnTo>
                    <a:pt x="1187" y="20057"/>
                  </a:lnTo>
                  <a:lnTo>
                    <a:pt x="1899" y="20229"/>
                  </a:lnTo>
                  <a:lnTo>
                    <a:pt x="3798" y="21086"/>
                  </a:lnTo>
                  <a:lnTo>
                    <a:pt x="6171" y="21257"/>
                  </a:lnTo>
                  <a:lnTo>
                    <a:pt x="8782" y="21600"/>
                  </a:lnTo>
                  <a:lnTo>
                    <a:pt x="12343" y="21257"/>
                  </a:lnTo>
                  <a:lnTo>
                    <a:pt x="14954" y="21086"/>
                  </a:lnTo>
                  <a:lnTo>
                    <a:pt x="17327" y="20229"/>
                  </a:lnTo>
                  <a:lnTo>
                    <a:pt x="19226" y="19200"/>
                  </a:lnTo>
                  <a:lnTo>
                    <a:pt x="20413" y="18514"/>
                  </a:lnTo>
                  <a:lnTo>
                    <a:pt x="21363" y="17143"/>
                  </a:lnTo>
                  <a:lnTo>
                    <a:pt x="21600" y="16114"/>
                  </a:lnTo>
                  <a:lnTo>
                    <a:pt x="21600" y="15086"/>
                  </a:lnTo>
                  <a:lnTo>
                    <a:pt x="21600" y="13886"/>
                  </a:lnTo>
                  <a:lnTo>
                    <a:pt x="20888" y="12514"/>
                  </a:lnTo>
                  <a:lnTo>
                    <a:pt x="20176" y="11829"/>
                  </a:lnTo>
                  <a:lnTo>
                    <a:pt x="18989" y="11143"/>
                  </a:lnTo>
                  <a:lnTo>
                    <a:pt x="17327" y="10286"/>
                  </a:lnTo>
                  <a:lnTo>
                    <a:pt x="15903" y="9771"/>
                  </a:lnTo>
                  <a:lnTo>
                    <a:pt x="12818" y="9086"/>
                  </a:lnTo>
                  <a:lnTo>
                    <a:pt x="9257" y="8229"/>
                  </a:lnTo>
                  <a:lnTo>
                    <a:pt x="6171" y="7543"/>
                  </a:lnTo>
                  <a:lnTo>
                    <a:pt x="4985" y="7029"/>
                  </a:lnTo>
                  <a:lnTo>
                    <a:pt x="4273" y="6514"/>
                  </a:lnTo>
                  <a:lnTo>
                    <a:pt x="3798" y="5657"/>
                  </a:lnTo>
                  <a:lnTo>
                    <a:pt x="3323" y="4629"/>
                  </a:lnTo>
                  <a:lnTo>
                    <a:pt x="3323" y="3600"/>
                  </a:lnTo>
                  <a:lnTo>
                    <a:pt x="4273" y="2914"/>
                  </a:lnTo>
                  <a:lnTo>
                    <a:pt x="4985" y="2400"/>
                  </a:lnTo>
                  <a:lnTo>
                    <a:pt x="5697" y="1886"/>
                  </a:lnTo>
                  <a:lnTo>
                    <a:pt x="8070" y="1029"/>
                  </a:lnTo>
                  <a:lnTo>
                    <a:pt x="10681" y="857"/>
                  </a:lnTo>
                  <a:lnTo>
                    <a:pt x="13530" y="1029"/>
                  </a:lnTo>
                  <a:lnTo>
                    <a:pt x="16141" y="1886"/>
                  </a:lnTo>
                  <a:lnTo>
                    <a:pt x="18277" y="3086"/>
                  </a:lnTo>
                  <a:lnTo>
                    <a:pt x="18989" y="3943"/>
                  </a:lnTo>
                  <a:lnTo>
                    <a:pt x="19226" y="4629"/>
                  </a:lnTo>
                  <a:lnTo>
                    <a:pt x="19701" y="5143"/>
                  </a:lnTo>
                  <a:lnTo>
                    <a:pt x="20176" y="5486"/>
                  </a:lnTo>
                  <a:lnTo>
                    <a:pt x="20413" y="5657"/>
                  </a:lnTo>
                  <a:lnTo>
                    <a:pt x="20888" y="5486"/>
                  </a:lnTo>
                  <a:lnTo>
                    <a:pt x="20888" y="5143"/>
                  </a:lnTo>
                  <a:lnTo>
                    <a:pt x="20176" y="1029"/>
                  </a:lnTo>
                  <a:lnTo>
                    <a:pt x="20176" y="857"/>
                  </a:lnTo>
                  <a:lnTo>
                    <a:pt x="19701" y="514"/>
                  </a:lnTo>
                  <a:lnTo>
                    <a:pt x="19226" y="857"/>
                  </a:lnTo>
                  <a:lnTo>
                    <a:pt x="18514" y="1029"/>
                  </a:lnTo>
                  <a:lnTo>
                    <a:pt x="16615" y="514"/>
                  </a:lnTo>
                  <a:lnTo>
                    <a:pt x="14716" y="0"/>
                  </a:lnTo>
                  <a:lnTo>
                    <a:pt x="11156" y="0"/>
                  </a:lnTo>
                  <a:lnTo>
                    <a:pt x="9257" y="0"/>
                  </a:lnTo>
                  <a:lnTo>
                    <a:pt x="7358" y="343"/>
                  </a:lnTo>
                  <a:lnTo>
                    <a:pt x="5697" y="857"/>
                  </a:lnTo>
                  <a:lnTo>
                    <a:pt x="4273" y="1371"/>
                  </a:lnTo>
                  <a:lnTo>
                    <a:pt x="3086" y="2057"/>
                  </a:lnTo>
                  <a:lnTo>
                    <a:pt x="1899" y="3086"/>
                  </a:lnTo>
                  <a:lnTo>
                    <a:pt x="1424" y="4114"/>
                  </a:lnTo>
                  <a:lnTo>
                    <a:pt x="1187" y="5486"/>
                  </a:lnTo>
                  <a:lnTo>
                    <a:pt x="1187" y="7029"/>
                  </a:lnTo>
                  <a:lnTo>
                    <a:pt x="1899" y="8057"/>
                  </a:lnTo>
                  <a:lnTo>
                    <a:pt x="2611" y="9086"/>
                  </a:lnTo>
                  <a:lnTo>
                    <a:pt x="3798" y="9600"/>
                  </a:lnTo>
                  <a:lnTo>
                    <a:pt x="5459" y="10286"/>
                  </a:lnTo>
                  <a:lnTo>
                    <a:pt x="6884" y="10800"/>
                  </a:lnTo>
                  <a:lnTo>
                    <a:pt x="10444" y="11486"/>
                  </a:lnTo>
                  <a:lnTo>
                    <a:pt x="13530" y="12000"/>
                  </a:lnTo>
                  <a:lnTo>
                    <a:pt x="16615" y="12857"/>
                  </a:lnTo>
                  <a:lnTo>
                    <a:pt x="17802" y="13371"/>
                  </a:lnTo>
                  <a:lnTo>
                    <a:pt x="18514" y="14057"/>
                  </a:lnTo>
                  <a:lnTo>
                    <a:pt x="19226" y="14914"/>
                  </a:lnTo>
                  <a:lnTo>
                    <a:pt x="19226" y="15943"/>
                  </a:lnTo>
                  <a:lnTo>
                    <a:pt x="19226" y="16971"/>
                  </a:lnTo>
                  <a:lnTo>
                    <a:pt x="18514" y="18000"/>
                  </a:lnTo>
                  <a:lnTo>
                    <a:pt x="17802" y="18686"/>
                  </a:lnTo>
                  <a:lnTo>
                    <a:pt x="16615" y="19543"/>
                  </a:lnTo>
                  <a:lnTo>
                    <a:pt x="15429" y="20057"/>
                  </a:lnTo>
                  <a:lnTo>
                    <a:pt x="14004" y="20229"/>
                  </a:lnTo>
                  <a:lnTo>
                    <a:pt x="10681" y="20571"/>
                  </a:lnTo>
                  <a:lnTo>
                    <a:pt x="8782" y="20571"/>
                  </a:lnTo>
                  <a:lnTo>
                    <a:pt x="6884" y="20057"/>
                  </a:lnTo>
                  <a:lnTo>
                    <a:pt x="5459" y="19543"/>
                  </a:lnTo>
                  <a:lnTo>
                    <a:pt x="4273" y="19029"/>
                  </a:lnTo>
                  <a:lnTo>
                    <a:pt x="2136" y="17486"/>
                  </a:lnTo>
                  <a:lnTo>
                    <a:pt x="1424" y="16114"/>
                  </a:lnTo>
                  <a:lnTo>
                    <a:pt x="1187" y="15429"/>
                  </a:lnTo>
                  <a:lnTo>
                    <a:pt x="1187" y="15086"/>
                  </a:lnTo>
                  <a:lnTo>
                    <a:pt x="712" y="15086"/>
                  </a:lnTo>
                  <a:lnTo>
                    <a:pt x="0" y="15429"/>
                  </a:lnTo>
                  <a:lnTo>
                    <a:pt x="0" y="16114"/>
                  </a:lnTo>
                  <a:lnTo>
                    <a:pt x="1187" y="20057"/>
                  </a:lnTo>
                  <a:close/>
                  <a:moveTo>
                    <a:pt x="1187"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7" name="Freeform 23"/>
            <p:cNvSpPr>
              <a:spLocks/>
            </p:cNvSpPr>
            <p:nvPr/>
          </p:nvSpPr>
          <p:spPr bwMode="auto">
            <a:xfrm>
              <a:off x="708" y="131"/>
              <a:ext cx="87" cy="119"/>
            </a:xfrm>
            <a:custGeom>
              <a:avLst/>
              <a:gdLst>
                <a:gd name="T0" fmla="*/ 5 w 21600"/>
                <a:gd name="T1" fmla="*/ 110 h 21600"/>
                <a:gd name="T2" fmla="*/ 15 w 21600"/>
                <a:gd name="T3" fmla="*/ 116 h 21600"/>
                <a:gd name="T4" fmla="*/ 36 w 21600"/>
                <a:gd name="T5" fmla="*/ 119 h 21600"/>
                <a:gd name="T6" fmla="*/ 49 w 21600"/>
                <a:gd name="T7" fmla="*/ 117 h 21600"/>
                <a:gd name="T8" fmla="*/ 70 w 21600"/>
                <a:gd name="T9" fmla="*/ 111 h 21600"/>
                <a:gd name="T10" fmla="*/ 80 w 21600"/>
                <a:gd name="T11" fmla="*/ 102 h 21600"/>
                <a:gd name="T12" fmla="*/ 87 w 21600"/>
                <a:gd name="T13" fmla="*/ 89 h 21600"/>
                <a:gd name="T14" fmla="*/ 87 w 21600"/>
                <a:gd name="T15" fmla="*/ 83 h 21600"/>
                <a:gd name="T16" fmla="*/ 83 w 21600"/>
                <a:gd name="T17" fmla="*/ 69 h 21600"/>
                <a:gd name="T18" fmla="*/ 76 w 21600"/>
                <a:gd name="T19" fmla="*/ 61 h 21600"/>
                <a:gd name="T20" fmla="*/ 63 w 21600"/>
                <a:gd name="T21" fmla="*/ 54 h 21600"/>
                <a:gd name="T22" fmla="*/ 37 w 21600"/>
                <a:gd name="T23" fmla="*/ 45 h 21600"/>
                <a:gd name="T24" fmla="*/ 20 w 21600"/>
                <a:gd name="T25" fmla="*/ 39 h 21600"/>
                <a:gd name="T26" fmla="*/ 14 w 21600"/>
                <a:gd name="T27" fmla="*/ 31 h 21600"/>
                <a:gd name="T28" fmla="*/ 14 w 21600"/>
                <a:gd name="T29" fmla="*/ 26 h 21600"/>
                <a:gd name="T30" fmla="*/ 15 w 21600"/>
                <a:gd name="T31" fmla="*/ 16 h 21600"/>
                <a:gd name="T32" fmla="*/ 24 w 21600"/>
                <a:gd name="T33" fmla="*/ 10 h 21600"/>
                <a:gd name="T34" fmla="*/ 44 w 21600"/>
                <a:gd name="T35" fmla="*/ 5 h 21600"/>
                <a:gd name="T36" fmla="*/ 54 w 21600"/>
                <a:gd name="T37" fmla="*/ 6 h 21600"/>
                <a:gd name="T38" fmla="*/ 71 w 21600"/>
                <a:gd name="T39" fmla="*/ 17 h 21600"/>
                <a:gd name="T40" fmla="*/ 78 w 21600"/>
                <a:gd name="T41" fmla="*/ 26 h 21600"/>
                <a:gd name="T42" fmla="*/ 78 w 21600"/>
                <a:gd name="T43" fmla="*/ 28 h 21600"/>
                <a:gd name="T44" fmla="*/ 80 w 21600"/>
                <a:gd name="T45" fmla="*/ 31 h 21600"/>
                <a:gd name="T46" fmla="*/ 82 w 21600"/>
                <a:gd name="T47" fmla="*/ 30 h 21600"/>
                <a:gd name="T48" fmla="*/ 80 w 21600"/>
                <a:gd name="T49" fmla="*/ 6 h 21600"/>
                <a:gd name="T50" fmla="*/ 78 w 21600"/>
                <a:gd name="T51" fmla="*/ 5 h 21600"/>
                <a:gd name="T52" fmla="*/ 78 w 21600"/>
                <a:gd name="T53" fmla="*/ 3 h 21600"/>
                <a:gd name="T54" fmla="*/ 75 w 21600"/>
                <a:gd name="T55" fmla="*/ 6 h 21600"/>
                <a:gd name="T56" fmla="*/ 66 w 21600"/>
                <a:gd name="T57" fmla="*/ 3 h 21600"/>
                <a:gd name="T58" fmla="*/ 44 w 21600"/>
                <a:gd name="T59" fmla="*/ 0 h 21600"/>
                <a:gd name="T60" fmla="*/ 36 w 21600"/>
                <a:gd name="T61" fmla="*/ 0 h 21600"/>
                <a:gd name="T62" fmla="*/ 22 w 21600"/>
                <a:gd name="T63" fmla="*/ 5 h 21600"/>
                <a:gd name="T64" fmla="*/ 11 w 21600"/>
                <a:gd name="T65" fmla="*/ 11 h 21600"/>
                <a:gd name="T66" fmla="*/ 5 w 21600"/>
                <a:gd name="T67" fmla="*/ 23 h 21600"/>
                <a:gd name="T68" fmla="*/ 5 w 21600"/>
                <a:gd name="T69" fmla="*/ 30 h 21600"/>
                <a:gd name="T70" fmla="*/ 8 w 21600"/>
                <a:gd name="T71" fmla="*/ 44 h 21600"/>
                <a:gd name="T72" fmla="*/ 15 w 21600"/>
                <a:gd name="T73" fmla="*/ 53 h 21600"/>
                <a:gd name="T74" fmla="*/ 26 w 21600"/>
                <a:gd name="T75" fmla="*/ 59 h 21600"/>
                <a:gd name="T76" fmla="*/ 54 w 21600"/>
                <a:gd name="T77" fmla="*/ 66 h 21600"/>
                <a:gd name="T78" fmla="*/ 70 w 21600"/>
                <a:gd name="T79" fmla="*/ 74 h 21600"/>
                <a:gd name="T80" fmla="*/ 76 w 21600"/>
                <a:gd name="T81" fmla="*/ 82 h 21600"/>
                <a:gd name="T82" fmla="*/ 78 w 21600"/>
                <a:gd name="T83" fmla="*/ 88 h 21600"/>
                <a:gd name="T84" fmla="*/ 75 w 21600"/>
                <a:gd name="T85" fmla="*/ 99 h 21600"/>
                <a:gd name="T86" fmla="*/ 66 w 21600"/>
                <a:gd name="T87" fmla="*/ 108 h 21600"/>
                <a:gd name="T88" fmla="*/ 56 w 21600"/>
                <a:gd name="T89" fmla="*/ 111 h 21600"/>
                <a:gd name="T90" fmla="*/ 44 w 21600"/>
                <a:gd name="T91" fmla="*/ 113 h 21600"/>
                <a:gd name="T92" fmla="*/ 28 w 21600"/>
                <a:gd name="T93" fmla="*/ 110 h 21600"/>
                <a:gd name="T94" fmla="*/ 15 w 21600"/>
                <a:gd name="T95" fmla="*/ 105 h 21600"/>
                <a:gd name="T96" fmla="*/ 5 w 21600"/>
                <a:gd name="T97" fmla="*/ 89 h 21600"/>
                <a:gd name="T98" fmla="*/ 5 w 21600"/>
                <a:gd name="T99" fmla="*/ 85 h 21600"/>
                <a:gd name="T100" fmla="*/ 2 w 21600"/>
                <a:gd name="T101" fmla="*/ 83 h 21600"/>
                <a:gd name="T102" fmla="*/ 0 w 21600"/>
                <a:gd name="T103" fmla="*/ 85 h 21600"/>
                <a:gd name="T104" fmla="*/ 5 w 21600"/>
                <a:gd name="T105" fmla="*/ 11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174" y="20057"/>
                  </a:moveTo>
                  <a:lnTo>
                    <a:pt x="1174" y="20057"/>
                  </a:lnTo>
                  <a:lnTo>
                    <a:pt x="1878" y="20229"/>
                  </a:lnTo>
                  <a:lnTo>
                    <a:pt x="3757" y="21086"/>
                  </a:lnTo>
                  <a:lnTo>
                    <a:pt x="6104" y="21257"/>
                  </a:lnTo>
                  <a:lnTo>
                    <a:pt x="8922" y="21600"/>
                  </a:lnTo>
                  <a:lnTo>
                    <a:pt x="12209" y="21257"/>
                  </a:lnTo>
                  <a:lnTo>
                    <a:pt x="15026" y="21086"/>
                  </a:lnTo>
                  <a:lnTo>
                    <a:pt x="17374" y="20229"/>
                  </a:lnTo>
                  <a:lnTo>
                    <a:pt x="18783" y="19200"/>
                  </a:lnTo>
                  <a:lnTo>
                    <a:pt x="19957" y="18514"/>
                  </a:lnTo>
                  <a:lnTo>
                    <a:pt x="20661" y="17143"/>
                  </a:lnTo>
                  <a:lnTo>
                    <a:pt x="21600" y="16114"/>
                  </a:lnTo>
                  <a:lnTo>
                    <a:pt x="21600" y="15086"/>
                  </a:lnTo>
                  <a:lnTo>
                    <a:pt x="21130" y="13886"/>
                  </a:lnTo>
                  <a:lnTo>
                    <a:pt x="20661" y="12514"/>
                  </a:lnTo>
                  <a:lnTo>
                    <a:pt x="19957" y="11829"/>
                  </a:lnTo>
                  <a:lnTo>
                    <a:pt x="18783" y="11143"/>
                  </a:lnTo>
                  <a:lnTo>
                    <a:pt x="17374" y="10286"/>
                  </a:lnTo>
                  <a:lnTo>
                    <a:pt x="15730" y="9771"/>
                  </a:lnTo>
                  <a:lnTo>
                    <a:pt x="12209" y="9086"/>
                  </a:lnTo>
                  <a:lnTo>
                    <a:pt x="9157" y="8229"/>
                  </a:lnTo>
                  <a:lnTo>
                    <a:pt x="6104" y="7543"/>
                  </a:lnTo>
                  <a:lnTo>
                    <a:pt x="4930" y="7029"/>
                  </a:lnTo>
                  <a:lnTo>
                    <a:pt x="4226" y="6514"/>
                  </a:lnTo>
                  <a:lnTo>
                    <a:pt x="3522" y="5657"/>
                  </a:lnTo>
                  <a:lnTo>
                    <a:pt x="3522" y="4629"/>
                  </a:lnTo>
                  <a:lnTo>
                    <a:pt x="3522" y="3600"/>
                  </a:lnTo>
                  <a:lnTo>
                    <a:pt x="3757" y="2914"/>
                  </a:lnTo>
                  <a:lnTo>
                    <a:pt x="4696" y="2400"/>
                  </a:lnTo>
                  <a:lnTo>
                    <a:pt x="5870" y="1886"/>
                  </a:lnTo>
                  <a:lnTo>
                    <a:pt x="7983" y="1029"/>
                  </a:lnTo>
                  <a:lnTo>
                    <a:pt x="10800" y="857"/>
                  </a:lnTo>
                  <a:lnTo>
                    <a:pt x="13383" y="1029"/>
                  </a:lnTo>
                  <a:lnTo>
                    <a:pt x="15730" y="1886"/>
                  </a:lnTo>
                  <a:lnTo>
                    <a:pt x="17609" y="3086"/>
                  </a:lnTo>
                  <a:lnTo>
                    <a:pt x="18548" y="3943"/>
                  </a:lnTo>
                  <a:lnTo>
                    <a:pt x="19252" y="4629"/>
                  </a:lnTo>
                  <a:lnTo>
                    <a:pt x="19487" y="5143"/>
                  </a:lnTo>
                  <a:lnTo>
                    <a:pt x="19487" y="5486"/>
                  </a:lnTo>
                  <a:lnTo>
                    <a:pt x="19957" y="5657"/>
                  </a:lnTo>
                  <a:lnTo>
                    <a:pt x="20426" y="5486"/>
                  </a:lnTo>
                  <a:lnTo>
                    <a:pt x="20661" y="5143"/>
                  </a:lnTo>
                  <a:lnTo>
                    <a:pt x="19957" y="1029"/>
                  </a:lnTo>
                  <a:lnTo>
                    <a:pt x="19487" y="857"/>
                  </a:lnTo>
                  <a:lnTo>
                    <a:pt x="19252" y="514"/>
                  </a:lnTo>
                  <a:lnTo>
                    <a:pt x="18783" y="857"/>
                  </a:lnTo>
                  <a:lnTo>
                    <a:pt x="18548" y="1029"/>
                  </a:lnTo>
                  <a:lnTo>
                    <a:pt x="16435" y="514"/>
                  </a:lnTo>
                  <a:lnTo>
                    <a:pt x="14322" y="0"/>
                  </a:lnTo>
                  <a:lnTo>
                    <a:pt x="10800" y="0"/>
                  </a:lnTo>
                  <a:lnTo>
                    <a:pt x="8922" y="0"/>
                  </a:lnTo>
                  <a:lnTo>
                    <a:pt x="7278" y="343"/>
                  </a:lnTo>
                  <a:lnTo>
                    <a:pt x="5400" y="857"/>
                  </a:lnTo>
                  <a:lnTo>
                    <a:pt x="3757" y="1371"/>
                  </a:lnTo>
                  <a:lnTo>
                    <a:pt x="2817" y="2057"/>
                  </a:lnTo>
                  <a:lnTo>
                    <a:pt x="1878" y="3086"/>
                  </a:lnTo>
                  <a:lnTo>
                    <a:pt x="1174" y="4114"/>
                  </a:lnTo>
                  <a:lnTo>
                    <a:pt x="1174" y="5486"/>
                  </a:lnTo>
                  <a:lnTo>
                    <a:pt x="1174" y="7029"/>
                  </a:lnTo>
                  <a:lnTo>
                    <a:pt x="1878" y="8057"/>
                  </a:lnTo>
                  <a:lnTo>
                    <a:pt x="2817" y="9086"/>
                  </a:lnTo>
                  <a:lnTo>
                    <a:pt x="3757" y="9600"/>
                  </a:lnTo>
                  <a:lnTo>
                    <a:pt x="4930" y="10286"/>
                  </a:lnTo>
                  <a:lnTo>
                    <a:pt x="6574" y="10800"/>
                  </a:lnTo>
                  <a:lnTo>
                    <a:pt x="10096" y="11486"/>
                  </a:lnTo>
                  <a:lnTo>
                    <a:pt x="13383" y="12000"/>
                  </a:lnTo>
                  <a:lnTo>
                    <a:pt x="16200" y="12857"/>
                  </a:lnTo>
                  <a:lnTo>
                    <a:pt x="17374" y="13371"/>
                  </a:lnTo>
                  <a:lnTo>
                    <a:pt x="18548" y="14057"/>
                  </a:lnTo>
                  <a:lnTo>
                    <a:pt x="18783" y="14914"/>
                  </a:lnTo>
                  <a:lnTo>
                    <a:pt x="19252" y="15943"/>
                  </a:lnTo>
                  <a:lnTo>
                    <a:pt x="18783" y="16971"/>
                  </a:lnTo>
                  <a:lnTo>
                    <a:pt x="18548" y="18000"/>
                  </a:lnTo>
                  <a:lnTo>
                    <a:pt x="17609" y="18686"/>
                  </a:lnTo>
                  <a:lnTo>
                    <a:pt x="16435" y="19543"/>
                  </a:lnTo>
                  <a:lnTo>
                    <a:pt x="15261" y="20057"/>
                  </a:lnTo>
                  <a:lnTo>
                    <a:pt x="13852" y="20229"/>
                  </a:lnTo>
                  <a:lnTo>
                    <a:pt x="10800" y="20571"/>
                  </a:lnTo>
                  <a:lnTo>
                    <a:pt x="8452" y="20571"/>
                  </a:lnTo>
                  <a:lnTo>
                    <a:pt x="7043" y="20057"/>
                  </a:lnTo>
                  <a:lnTo>
                    <a:pt x="4930" y="19543"/>
                  </a:lnTo>
                  <a:lnTo>
                    <a:pt x="3757" y="19029"/>
                  </a:lnTo>
                  <a:lnTo>
                    <a:pt x="2348" y="17486"/>
                  </a:lnTo>
                  <a:lnTo>
                    <a:pt x="1174" y="16114"/>
                  </a:lnTo>
                  <a:lnTo>
                    <a:pt x="1174" y="15429"/>
                  </a:lnTo>
                  <a:lnTo>
                    <a:pt x="704" y="15086"/>
                  </a:lnTo>
                  <a:lnTo>
                    <a:pt x="470" y="15086"/>
                  </a:lnTo>
                  <a:lnTo>
                    <a:pt x="0" y="15429"/>
                  </a:lnTo>
                  <a:lnTo>
                    <a:pt x="0" y="16114"/>
                  </a:lnTo>
                  <a:lnTo>
                    <a:pt x="1174" y="20057"/>
                  </a:lnTo>
                  <a:close/>
                  <a:moveTo>
                    <a:pt x="1174" y="2005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8" name="Freeform 24"/>
            <p:cNvSpPr>
              <a:spLocks/>
            </p:cNvSpPr>
            <p:nvPr/>
          </p:nvSpPr>
          <p:spPr bwMode="auto">
            <a:xfrm>
              <a:off x="803" y="133"/>
              <a:ext cx="94" cy="115"/>
            </a:xfrm>
            <a:custGeom>
              <a:avLst/>
              <a:gdLst>
                <a:gd name="T0" fmla="*/ 30 w 21600"/>
                <a:gd name="T1" fmla="*/ 17 h 21600"/>
                <a:gd name="T2" fmla="*/ 31 w 21600"/>
                <a:gd name="T3" fmla="*/ 7 h 21600"/>
                <a:gd name="T4" fmla="*/ 47 w 21600"/>
                <a:gd name="T5" fmla="*/ 7 h 21600"/>
                <a:gd name="T6" fmla="*/ 62 w 21600"/>
                <a:gd name="T7" fmla="*/ 7 h 21600"/>
                <a:gd name="T8" fmla="*/ 74 w 21600"/>
                <a:gd name="T9" fmla="*/ 9 h 21600"/>
                <a:gd name="T10" fmla="*/ 76 w 21600"/>
                <a:gd name="T11" fmla="*/ 11 h 21600"/>
                <a:gd name="T12" fmla="*/ 77 w 21600"/>
                <a:gd name="T13" fmla="*/ 18 h 21600"/>
                <a:gd name="T14" fmla="*/ 81 w 21600"/>
                <a:gd name="T15" fmla="*/ 23 h 21600"/>
                <a:gd name="T16" fmla="*/ 82 w 21600"/>
                <a:gd name="T17" fmla="*/ 23 h 21600"/>
                <a:gd name="T18" fmla="*/ 84 w 21600"/>
                <a:gd name="T19" fmla="*/ 14 h 21600"/>
                <a:gd name="T20" fmla="*/ 84 w 21600"/>
                <a:gd name="T21" fmla="*/ 3 h 21600"/>
                <a:gd name="T22" fmla="*/ 82 w 21600"/>
                <a:gd name="T23" fmla="*/ 0 h 21600"/>
                <a:gd name="T24" fmla="*/ 57 w 21600"/>
                <a:gd name="T25" fmla="*/ 0 h 21600"/>
                <a:gd name="T26" fmla="*/ 7 w 21600"/>
                <a:gd name="T27" fmla="*/ 0 h 21600"/>
                <a:gd name="T28" fmla="*/ 0 w 21600"/>
                <a:gd name="T29" fmla="*/ 0 h 21600"/>
                <a:gd name="T30" fmla="*/ 0 w 21600"/>
                <a:gd name="T31" fmla="*/ 1 h 21600"/>
                <a:gd name="T32" fmla="*/ 2 w 21600"/>
                <a:gd name="T33" fmla="*/ 3 h 21600"/>
                <a:gd name="T34" fmla="*/ 5 w 21600"/>
                <a:gd name="T35" fmla="*/ 4 h 21600"/>
                <a:gd name="T36" fmla="*/ 14 w 21600"/>
                <a:gd name="T37" fmla="*/ 9 h 21600"/>
                <a:gd name="T38" fmla="*/ 14 w 21600"/>
                <a:gd name="T39" fmla="*/ 21 h 21600"/>
                <a:gd name="T40" fmla="*/ 14 w 21600"/>
                <a:gd name="T41" fmla="*/ 95 h 21600"/>
                <a:gd name="T42" fmla="*/ 13 w 21600"/>
                <a:gd name="T43" fmla="*/ 108 h 21600"/>
                <a:gd name="T44" fmla="*/ 9 w 21600"/>
                <a:gd name="T45" fmla="*/ 109 h 21600"/>
                <a:gd name="T46" fmla="*/ 2 w 21600"/>
                <a:gd name="T47" fmla="*/ 114 h 21600"/>
                <a:gd name="T48" fmla="*/ 2 w 21600"/>
                <a:gd name="T49" fmla="*/ 115 h 21600"/>
                <a:gd name="T50" fmla="*/ 5 w 21600"/>
                <a:gd name="T51" fmla="*/ 115 h 21600"/>
                <a:gd name="T52" fmla="*/ 26 w 21600"/>
                <a:gd name="T53" fmla="*/ 115 h 21600"/>
                <a:gd name="T54" fmla="*/ 67 w 21600"/>
                <a:gd name="T55" fmla="*/ 115 h 21600"/>
                <a:gd name="T56" fmla="*/ 81 w 21600"/>
                <a:gd name="T57" fmla="*/ 114 h 21600"/>
                <a:gd name="T58" fmla="*/ 85 w 21600"/>
                <a:gd name="T59" fmla="*/ 109 h 21600"/>
                <a:gd name="T60" fmla="*/ 93 w 21600"/>
                <a:gd name="T61" fmla="*/ 98 h 21600"/>
                <a:gd name="T62" fmla="*/ 94 w 21600"/>
                <a:gd name="T63" fmla="*/ 94 h 21600"/>
                <a:gd name="T64" fmla="*/ 93 w 21600"/>
                <a:gd name="T65" fmla="*/ 91 h 21600"/>
                <a:gd name="T66" fmla="*/ 89 w 21600"/>
                <a:gd name="T67" fmla="*/ 94 h 21600"/>
                <a:gd name="T68" fmla="*/ 76 w 21600"/>
                <a:gd name="T69" fmla="*/ 104 h 21600"/>
                <a:gd name="T70" fmla="*/ 55 w 21600"/>
                <a:gd name="T71" fmla="*/ 108 h 21600"/>
                <a:gd name="T72" fmla="*/ 42 w 21600"/>
                <a:gd name="T73" fmla="*/ 108 h 21600"/>
                <a:gd name="T74" fmla="*/ 31 w 21600"/>
                <a:gd name="T75" fmla="*/ 107 h 21600"/>
                <a:gd name="T76" fmla="*/ 30 w 21600"/>
                <a:gd name="T77" fmla="*/ 101 h 21600"/>
                <a:gd name="T78" fmla="*/ 30 w 21600"/>
                <a:gd name="T79" fmla="*/ 64 h 21600"/>
                <a:gd name="T80" fmla="*/ 30 w 21600"/>
                <a:gd name="T81" fmla="*/ 61 h 21600"/>
                <a:gd name="T82" fmla="*/ 33 w 21600"/>
                <a:gd name="T83" fmla="*/ 60 h 21600"/>
                <a:gd name="T84" fmla="*/ 59 w 21600"/>
                <a:gd name="T85" fmla="*/ 60 h 21600"/>
                <a:gd name="T86" fmla="*/ 67 w 21600"/>
                <a:gd name="T87" fmla="*/ 61 h 21600"/>
                <a:gd name="T88" fmla="*/ 70 w 21600"/>
                <a:gd name="T89" fmla="*/ 67 h 21600"/>
                <a:gd name="T90" fmla="*/ 71 w 21600"/>
                <a:gd name="T91" fmla="*/ 73 h 21600"/>
                <a:gd name="T92" fmla="*/ 72 w 21600"/>
                <a:gd name="T93" fmla="*/ 74 h 21600"/>
                <a:gd name="T94" fmla="*/ 76 w 21600"/>
                <a:gd name="T95" fmla="*/ 72 h 21600"/>
                <a:gd name="T96" fmla="*/ 74 w 21600"/>
                <a:gd name="T97" fmla="*/ 59 h 21600"/>
                <a:gd name="T98" fmla="*/ 76 w 21600"/>
                <a:gd name="T99" fmla="*/ 42 h 21600"/>
                <a:gd name="T100" fmla="*/ 74 w 21600"/>
                <a:gd name="T101" fmla="*/ 41 h 21600"/>
                <a:gd name="T102" fmla="*/ 72 w 21600"/>
                <a:gd name="T103" fmla="*/ 40 h 21600"/>
                <a:gd name="T104" fmla="*/ 71 w 21600"/>
                <a:gd name="T105" fmla="*/ 42 h 21600"/>
                <a:gd name="T106" fmla="*/ 68 w 21600"/>
                <a:gd name="T107" fmla="*/ 49 h 21600"/>
                <a:gd name="T108" fmla="*/ 60 w 21600"/>
                <a:gd name="T109" fmla="*/ 52 h 21600"/>
                <a:gd name="T110" fmla="*/ 36 w 21600"/>
                <a:gd name="T111" fmla="*/ 54 h 21600"/>
                <a:gd name="T112" fmla="*/ 31 w 21600"/>
                <a:gd name="T113" fmla="*/ 52 h 21600"/>
                <a:gd name="T114" fmla="*/ 30 w 21600"/>
                <a:gd name="T115" fmla="*/ 51 h 21600"/>
                <a:gd name="T116" fmla="*/ 30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912" y="3187"/>
                  </a:moveTo>
                  <a:lnTo>
                    <a:pt x="6912" y="3187"/>
                  </a:lnTo>
                  <a:lnTo>
                    <a:pt x="6912" y="1770"/>
                  </a:lnTo>
                  <a:lnTo>
                    <a:pt x="7128" y="1239"/>
                  </a:lnTo>
                  <a:lnTo>
                    <a:pt x="8208" y="1239"/>
                  </a:lnTo>
                  <a:lnTo>
                    <a:pt x="10800" y="1239"/>
                  </a:lnTo>
                  <a:lnTo>
                    <a:pt x="14256" y="1239"/>
                  </a:lnTo>
                  <a:lnTo>
                    <a:pt x="16416" y="1593"/>
                  </a:lnTo>
                  <a:lnTo>
                    <a:pt x="17064" y="1770"/>
                  </a:lnTo>
                  <a:lnTo>
                    <a:pt x="17496" y="2125"/>
                  </a:lnTo>
                  <a:lnTo>
                    <a:pt x="17712" y="2656"/>
                  </a:lnTo>
                  <a:lnTo>
                    <a:pt x="17712" y="3364"/>
                  </a:lnTo>
                  <a:lnTo>
                    <a:pt x="18144" y="3895"/>
                  </a:lnTo>
                  <a:lnTo>
                    <a:pt x="18576" y="4249"/>
                  </a:lnTo>
                  <a:lnTo>
                    <a:pt x="18792" y="4249"/>
                  </a:lnTo>
                  <a:lnTo>
                    <a:pt x="19224" y="3718"/>
                  </a:lnTo>
                  <a:lnTo>
                    <a:pt x="19224" y="2656"/>
                  </a:lnTo>
                  <a:lnTo>
                    <a:pt x="19224" y="531"/>
                  </a:lnTo>
                  <a:lnTo>
                    <a:pt x="19224" y="0"/>
                  </a:lnTo>
                  <a:lnTo>
                    <a:pt x="18792" y="0"/>
                  </a:lnTo>
                  <a:lnTo>
                    <a:pt x="13176" y="0"/>
                  </a:lnTo>
                  <a:lnTo>
                    <a:pt x="1512" y="0"/>
                  </a:lnTo>
                  <a:lnTo>
                    <a:pt x="0" y="0"/>
                  </a:lnTo>
                  <a:lnTo>
                    <a:pt x="0" y="177"/>
                  </a:lnTo>
                  <a:lnTo>
                    <a:pt x="0" y="531"/>
                  </a:lnTo>
                  <a:lnTo>
                    <a:pt x="432" y="531"/>
                  </a:lnTo>
                  <a:lnTo>
                    <a:pt x="1080" y="708"/>
                  </a:lnTo>
                  <a:lnTo>
                    <a:pt x="2592" y="1062"/>
                  </a:lnTo>
                  <a:lnTo>
                    <a:pt x="3240" y="1770"/>
                  </a:lnTo>
                  <a:lnTo>
                    <a:pt x="3240" y="2833"/>
                  </a:lnTo>
                  <a:lnTo>
                    <a:pt x="3240" y="3895"/>
                  </a:lnTo>
                  <a:lnTo>
                    <a:pt x="3240" y="17882"/>
                  </a:lnTo>
                  <a:lnTo>
                    <a:pt x="3240" y="19475"/>
                  </a:lnTo>
                  <a:lnTo>
                    <a:pt x="3024" y="20361"/>
                  </a:lnTo>
                  <a:lnTo>
                    <a:pt x="2160" y="20538"/>
                  </a:lnTo>
                  <a:lnTo>
                    <a:pt x="864" y="21069"/>
                  </a:lnTo>
                  <a:lnTo>
                    <a:pt x="432" y="21423"/>
                  </a:lnTo>
                  <a:lnTo>
                    <a:pt x="432" y="21600"/>
                  </a:lnTo>
                  <a:lnTo>
                    <a:pt x="1080" y="21600"/>
                  </a:lnTo>
                  <a:lnTo>
                    <a:pt x="6048" y="21600"/>
                  </a:lnTo>
                  <a:lnTo>
                    <a:pt x="15336" y="21600"/>
                  </a:lnTo>
                  <a:lnTo>
                    <a:pt x="17712" y="21600"/>
                  </a:lnTo>
                  <a:lnTo>
                    <a:pt x="18576" y="21423"/>
                  </a:lnTo>
                  <a:lnTo>
                    <a:pt x="19440" y="20538"/>
                  </a:lnTo>
                  <a:lnTo>
                    <a:pt x="20952" y="19298"/>
                  </a:lnTo>
                  <a:lnTo>
                    <a:pt x="21384" y="18413"/>
                  </a:lnTo>
                  <a:lnTo>
                    <a:pt x="21600" y="17705"/>
                  </a:lnTo>
                  <a:lnTo>
                    <a:pt x="21600" y="17351"/>
                  </a:lnTo>
                  <a:lnTo>
                    <a:pt x="21384" y="17174"/>
                  </a:lnTo>
                  <a:lnTo>
                    <a:pt x="20520" y="17705"/>
                  </a:lnTo>
                  <a:lnTo>
                    <a:pt x="18792" y="18767"/>
                  </a:lnTo>
                  <a:lnTo>
                    <a:pt x="17496" y="19475"/>
                  </a:lnTo>
                  <a:lnTo>
                    <a:pt x="15552" y="20007"/>
                  </a:lnTo>
                  <a:lnTo>
                    <a:pt x="12744" y="20361"/>
                  </a:lnTo>
                  <a:lnTo>
                    <a:pt x="9720" y="20361"/>
                  </a:lnTo>
                  <a:lnTo>
                    <a:pt x="7776" y="20361"/>
                  </a:lnTo>
                  <a:lnTo>
                    <a:pt x="7128" y="20007"/>
                  </a:lnTo>
                  <a:lnTo>
                    <a:pt x="6912" y="19830"/>
                  </a:lnTo>
                  <a:lnTo>
                    <a:pt x="6912" y="18944"/>
                  </a:lnTo>
                  <a:lnTo>
                    <a:pt x="6912" y="17882"/>
                  </a:lnTo>
                  <a:lnTo>
                    <a:pt x="6912" y="12039"/>
                  </a:lnTo>
                  <a:lnTo>
                    <a:pt x="6912" y="11508"/>
                  </a:lnTo>
                  <a:lnTo>
                    <a:pt x="6912" y="11331"/>
                  </a:lnTo>
                  <a:lnTo>
                    <a:pt x="7560" y="11331"/>
                  </a:lnTo>
                  <a:lnTo>
                    <a:pt x="13608" y="11331"/>
                  </a:lnTo>
                  <a:lnTo>
                    <a:pt x="14688" y="11331"/>
                  </a:lnTo>
                  <a:lnTo>
                    <a:pt x="15336" y="11508"/>
                  </a:lnTo>
                  <a:lnTo>
                    <a:pt x="15552" y="12039"/>
                  </a:lnTo>
                  <a:lnTo>
                    <a:pt x="15984" y="12570"/>
                  </a:lnTo>
                  <a:lnTo>
                    <a:pt x="16416" y="13456"/>
                  </a:lnTo>
                  <a:lnTo>
                    <a:pt x="16416" y="13633"/>
                  </a:lnTo>
                  <a:lnTo>
                    <a:pt x="16632" y="13987"/>
                  </a:lnTo>
                  <a:lnTo>
                    <a:pt x="17064" y="13987"/>
                  </a:lnTo>
                  <a:lnTo>
                    <a:pt x="17496" y="13456"/>
                  </a:lnTo>
                  <a:lnTo>
                    <a:pt x="17064" y="11154"/>
                  </a:lnTo>
                  <a:lnTo>
                    <a:pt x="17496" y="7967"/>
                  </a:lnTo>
                  <a:lnTo>
                    <a:pt x="17064" y="7613"/>
                  </a:lnTo>
                  <a:lnTo>
                    <a:pt x="16632" y="7436"/>
                  </a:lnTo>
                  <a:lnTo>
                    <a:pt x="16632" y="7613"/>
                  </a:lnTo>
                  <a:lnTo>
                    <a:pt x="16416" y="7967"/>
                  </a:lnTo>
                  <a:lnTo>
                    <a:pt x="15984" y="8675"/>
                  </a:lnTo>
                  <a:lnTo>
                    <a:pt x="15552" y="9207"/>
                  </a:lnTo>
                  <a:lnTo>
                    <a:pt x="14904" y="9561"/>
                  </a:lnTo>
                  <a:lnTo>
                    <a:pt x="13824" y="9738"/>
                  </a:lnTo>
                  <a:lnTo>
                    <a:pt x="12744" y="10092"/>
                  </a:lnTo>
                  <a:lnTo>
                    <a:pt x="8208" y="10092"/>
                  </a:lnTo>
                  <a:lnTo>
                    <a:pt x="7128" y="9738"/>
                  </a:lnTo>
                  <a:lnTo>
                    <a:pt x="6912" y="9738"/>
                  </a:lnTo>
                  <a:lnTo>
                    <a:pt x="6912" y="9561"/>
                  </a:lnTo>
                  <a:lnTo>
                    <a:pt x="6912" y="9030"/>
                  </a:lnTo>
                  <a:lnTo>
                    <a:pt x="6912" y="3187"/>
                  </a:lnTo>
                  <a:close/>
                  <a:moveTo>
                    <a:pt x="6912"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29" name="Freeform 25"/>
            <p:cNvSpPr>
              <a:spLocks/>
            </p:cNvSpPr>
            <p:nvPr/>
          </p:nvSpPr>
          <p:spPr bwMode="auto">
            <a:xfrm>
              <a:off x="901" y="133"/>
              <a:ext cx="93" cy="115"/>
            </a:xfrm>
            <a:custGeom>
              <a:avLst/>
              <a:gdLst>
                <a:gd name="T0" fmla="*/ 29 w 21600"/>
                <a:gd name="T1" fmla="*/ 17 h 21600"/>
                <a:gd name="T2" fmla="*/ 30 w 21600"/>
                <a:gd name="T3" fmla="*/ 7 h 21600"/>
                <a:gd name="T4" fmla="*/ 46 w 21600"/>
                <a:gd name="T5" fmla="*/ 7 h 21600"/>
                <a:gd name="T6" fmla="*/ 61 w 21600"/>
                <a:gd name="T7" fmla="*/ 7 h 21600"/>
                <a:gd name="T8" fmla="*/ 73 w 21600"/>
                <a:gd name="T9" fmla="*/ 9 h 21600"/>
                <a:gd name="T10" fmla="*/ 76 w 21600"/>
                <a:gd name="T11" fmla="*/ 11 h 21600"/>
                <a:gd name="T12" fmla="*/ 78 w 21600"/>
                <a:gd name="T13" fmla="*/ 18 h 21600"/>
                <a:gd name="T14" fmla="*/ 80 w 21600"/>
                <a:gd name="T15" fmla="*/ 23 h 21600"/>
                <a:gd name="T16" fmla="*/ 81 w 21600"/>
                <a:gd name="T17" fmla="*/ 23 h 21600"/>
                <a:gd name="T18" fmla="*/ 83 w 21600"/>
                <a:gd name="T19" fmla="*/ 14 h 21600"/>
                <a:gd name="T20" fmla="*/ 84 w 21600"/>
                <a:gd name="T21" fmla="*/ 3 h 21600"/>
                <a:gd name="T22" fmla="*/ 83 w 21600"/>
                <a:gd name="T23" fmla="*/ 0 h 21600"/>
                <a:gd name="T24" fmla="*/ 56 w 21600"/>
                <a:gd name="T25" fmla="*/ 0 h 21600"/>
                <a:gd name="T26" fmla="*/ 6 w 21600"/>
                <a:gd name="T27" fmla="*/ 0 h 21600"/>
                <a:gd name="T28" fmla="*/ 1 w 21600"/>
                <a:gd name="T29" fmla="*/ 0 h 21600"/>
                <a:gd name="T30" fmla="*/ 0 w 21600"/>
                <a:gd name="T31" fmla="*/ 1 h 21600"/>
                <a:gd name="T32" fmla="*/ 1 w 21600"/>
                <a:gd name="T33" fmla="*/ 3 h 21600"/>
                <a:gd name="T34" fmla="*/ 4 w 21600"/>
                <a:gd name="T35" fmla="*/ 4 h 21600"/>
                <a:gd name="T36" fmla="*/ 13 w 21600"/>
                <a:gd name="T37" fmla="*/ 9 h 21600"/>
                <a:gd name="T38" fmla="*/ 15 w 21600"/>
                <a:gd name="T39" fmla="*/ 21 h 21600"/>
                <a:gd name="T40" fmla="*/ 15 w 21600"/>
                <a:gd name="T41" fmla="*/ 95 h 21600"/>
                <a:gd name="T42" fmla="*/ 12 w 21600"/>
                <a:gd name="T43" fmla="*/ 108 h 21600"/>
                <a:gd name="T44" fmla="*/ 8 w 21600"/>
                <a:gd name="T45" fmla="*/ 109 h 21600"/>
                <a:gd name="T46" fmla="*/ 1 w 21600"/>
                <a:gd name="T47" fmla="*/ 114 h 21600"/>
                <a:gd name="T48" fmla="*/ 3 w 21600"/>
                <a:gd name="T49" fmla="*/ 115 h 21600"/>
                <a:gd name="T50" fmla="*/ 4 w 21600"/>
                <a:gd name="T51" fmla="*/ 115 h 21600"/>
                <a:gd name="T52" fmla="*/ 25 w 21600"/>
                <a:gd name="T53" fmla="*/ 115 h 21600"/>
                <a:gd name="T54" fmla="*/ 67 w 21600"/>
                <a:gd name="T55" fmla="*/ 115 h 21600"/>
                <a:gd name="T56" fmla="*/ 81 w 21600"/>
                <a:gd name="T57" fmla="*/ 114 h 21600"/>
                <a:gd name="T58" fmla="*/ 84 w 21600"/>
                <a:gd name="T59" fmla="*/ 109 h 21600"/>
                <a:gd name="T60" fmla="*/ 93 w 21600"/>
                <a:gd name="T61" fmla="*/ 98 h 21600"/>
                <a:gd name="T62" fmla="*/ 93 w 21600"/>
                <a:gd name="T63" fmla="*/ 94 h 21600"/>
                <a:gd name="T64" fmla="*/ 92 w 21600"/>
                <a:gd name="T65" fmla="*/ 91 h 21600"/>
                <a:gd name="T66" fmla="*/ 88 w 21600"/>
                <a:gd name="T67" fmla="*/ 94 h 21600"/>
                <a:gd name="T68" fmla="*/ 75 w 21600"/>
                <a:gd name="T69" fmla="*/ 104 h 21600"/>
                <a:gd name="T70" fmla="*/ 56 w 21600"/>
                <a:gd name="T71" fmla="*/ 108 h 21600"/>
                <a:gd name="T72" fmla="*/ 42 w 21600"/>
                <a:gd name="T73" fmla="*/ 108 h 21600"/>
                <a:gd name="T74" fmla="*/ 32 w 21600"/>
                <a:gd name="T75" fmla="*/ 107 h 21600"/>
                <a:gd name="T76" fmla="*/ 29 w 21600"/>
                <a:gd name="T77" fmla="*/ 101 h 21600"/>
                <a:gd name="T78" fmla="*/ 29 w 21600"/>
                <a:gd name="T79" fmla="*/ 64 h 21600"/>
                <a:gd name="T80" fmla="*/ 29 w 21600"/>
                <a:gd name="T81" fmla="*/ 61 h 21600"/>
                <a:gd name="T82" fmla="*/ 32 w 21600"/>
                <a:gd name="T83" fmla="*/ 60 h 21600"/>
                <a:gd name="T84" fmla="*/ 58 w 21600"/>
                <a:gd name="T85" fmla="*/ 60 h 21600"/>
                <a:gd name="T86" fmla="*/ 66 w 21600"/>
                <a:gd name="T87" fmla="*/ 61 h 21600"/>
                <a:gd name="T88" fmla="*/ 69 w 21600"/>
                <a:gd name="T89" fmla="*/ 67 h 21600"/>
                <a:gd name="T90" fmla="*/ 71 w 21600"/>
                <a:gd name="T91" fmla="*/ 73 h 21600"/>
                <a:gd name="T92" fmla="*/ 73 w 21600"/>
                <a:gd name="T93" fmla="*/ 74 h 21600"/>
                <a:gd name="T94" fmla="*/ 75 w 21600"/>
                <a:gd name="T95" fmla="*/ 72 h 21600"/>
                <a:gd name="T96" fmla="*/ 75 w 21600"/>
                <a:gd name="T97" fmla="*/ 59 h 21600"/>
                <a:gd name="T98" fmla="*/ 75 w 21600"/>
                <a:gd name="T99" fmla="*/ 42 h 21600"/>
                <a:gd name="T100" fmla="*/ 75 w 21600"/>
                <a:gd name="T101" fmla="*/ 41 h 21600"/>
                <a:gd name="T102" fmla="*/ 73 w 21600"/>
                <a:gd name="T103" fmla="*/ 40 h 21600"/>
                <a:gd name="T104" fmla="*/ 70 w 21600"/>
                <a:gd name="T105" fmla="*/ 42 h 21600"/>
                <a:gd name="T106" fmla="*/ 67 w 21600"/>
                <a:gd name="T107" fmla="*/ 49 h 21600"/>
                <a:gd name="T108" fmla="*/ 61 w 21600"/>
                <a:gd name="T109" fmla="*/ 52 h 21600"/>
                <a:gd name="T110" fmla="*/ 35 w 21600"/>
                <a:gd name="T111" fmla="*/ 54 h 21600"/>
                <a:gd name="T112" fmla="*/ 32 w 21600"/>
                <a:gd name="T113" fmla="*/ 52 h 21600"/>
                <a:gd name="T114" fmla="*/ 29 w 21600"/>
                <a:gd name="T115" fmla="*/ 51 h 21600"/>
                <a:gd name="T116" fmla="*/ 29 w 21600"/>
                <a:gd name="T117" fmla="*/ 17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00"/>
                <a:gd name="T178" fmla="*/ 0 h 21600"/>
                <a:gd name="T179" fmla="*/ 21600 w 21600"/>
                <a:gd name="T180" fmla="*/ 21600 h 216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00" h="21600">
                  <a:moveTo>
                    <a:pt x="6764" y="3187"/>
                  </a:moveTo>
                  <a:lnTo>
                    <a:pt x="6764" y="3187"/>
                  </a:lnTo>
                  <a:lnTo>
                    <a:pt x="6764" y="1770"/>
                  </a:lnTo>
                  <a:lnTo>
                    <a:pt x="6982" y="1239"/>
                  </a:lnTo>
                  <a:lnTo>
                    <a:pt x="8073" y="1239"/>
                  </a:lnTo>
                  <a:lnTo>
                    <a:pt x="10691" y="1239"/>
                  </a:lnTo>
                  <a:lnTo>
                    <a:pt x="14182" y="1239"/>
                  </a:lnTo>
                  <a:lnTo>
                    <a:pt x="16364" y="1593"/>
                  </a:lnTo>
                  <a:lnTo>
                    <a:pt x="17018" y="1770"/>
                  </a:lnTo>
                  <a:lnTo>
                    <a:pt x="17673" y="2125"/>
                  </a:lnTo>
                  <a:lnTo>
                    <a:pt x="17673" y="2656"/>
                  </a:lnTo>
                  <a:lnTo>
                    <a:pt x="18109" y="3364"/>
                  </a:lnTo>
                  <a:lnTo>
                    <a:pt x="18109" y="3895"/>
                  </a:lnTo>
                  <a:lnTo>
                    <a:pt x="18545" y="4249"/>
                  </a:lnTo>
                  <a:lnTo>
                    <a:pt x="18764" y="4249"/>
                  </a:lnTo>
                  <a:lnTo>
                    <a:pt x="19200" y="3718"/>
                  </a:lnTo>
                  <a:lnTo>
                    <a:pt x="19200" y="2656"/>
                  </a:lnTo>
                  <a:lnTo>
                    <a:pt x="19418" y="531"/>
                  </a:lnTo>
                  <a:lnTo>
                    <a:pt x="19200" y="0"/>
                  </a:lnTo>
                  <a:lnTo>
                    <a:pt x="13091" y="0"/>
                  </a:lnTo>
                  <a:lnTo>
                    <a:pt x="1309" y="0"/>
                  </a:lnTo>
                  <a:lnTo>
                    <a:pt x="218" y="0"/>
                  </a:lnTo>
                  <a:lnTo>
                    <a:pt x="0" y="177"/>
                  </a:lnTo>
                  <a:lnTo>
                    <a:pt x="0" y="531"/>
                  </a:lnTo>
                  <a:lnTo>
                    <a:pt x="218" y="531"/>
                  </a:lnTo>
                  <a:lnTo>
                    <a:pt x="873" y="708"/>
                  </a:lnTo>
                  <a:lnTo>
                    <a:pt x="2400" y="1062"/>
                  </a:lnTo>
                  <a:lnTo>
                    <a:pt x="3055" y="1770"/>
                  </a:lnTo>
                  <a:lnTo>
                    <a:pt x="3491" y="2833"/>
                  </a:lnTo>
                  <a:lnTo>
                    <a:pt x="3491" y="3895"/>
                  </a:lnTo>
                  <a:lnTo>
                    <a:pt x="3491" y="17882"/>
                  </a:lnTo>
                  <a:lnTo>
                    <a:pt x="3055" y="19475"/>
                  </a:lnTo>
                  <a:lnTo>
                    <a:pt x="2836" y="20361"/>
                  </a:lnTo>
                  <a:lnTo>
                    <a:pt x="1964" y="20538"/>
                  </a:lnTo>
                  <a:lnTo>
                    <a:pt x="655" y="21069"/>
                  </a:lnTo>
                  <a:lnTo>
                    <a:pt x="218" y="21423"/>
                  </a:lnTo>
                  <a:lnTo>
                    <a:pt x="655" y="21600"/>
                  </a:lnTo>
                  <a:lnTo>
                    <a:pt x="873" y="21600"/>
                  </a:lnTo>
                  <a:lnTo>
                    <a:pt x="5891" y="21600"/>
                  </a:lnTo>
                  <a:lnTo>
                    <a:pt x="15491" y="21600"/>
                  </a:lnTo>
                  <a:lnTo>
                    <a:pt x="17673" y="21600"/>
                  </a:lnTo>
                  <a:lnTo>
                    <a:pt x="18764" y="21423"/>
                  </a:lnTo>
                  <a:lnTo>
                    <a:pt x="19418" y="20538"/>
                  </a:lnTo>
                  <a:lnTo>
                    <a:pt x="20945" y="19298"/>
                  </a:lnTo>
                  <a:lnTo>
                    <a:pt x="21600" y="18413"/>
                  </a:lnTo>
                  <a:lnTo>
                    <a:pt x="21600" y="17705"/>
                  </a:lnTo>
                  <a:lnTo>
                    <a:pt x="21600" y="17351"/>
                  </a:lnTo>
                  <a:lnTo>
                    <a:pt x="21382" y="17174"/>
                  </a:lnTo>
                  <a:lnTo>
                    <a:pt x="20509" y="17705"/>
                  </a:lnTo>
                  <a:lnTo>
                    <a:pt x="18764" y="18767"/>
                  </a:lnTo>
                  <a:lnTo>
                    <a:pt x="17455" y="19475"/>
                  </a:lnTo>
                  <a:lnTo>
                    <a:pt x="15491" y="20007"/>
                  </a:lnTo>
                  <a:lnTo>
                    <a:pt x="13091" y="20361"/>
                  </a:lnTo>
                  <a:lnTo>
                    <a:pt x="9818" y="20361"/>
                  </a:lnTo>
                  <a:lnTo>
                    <a:pt x="7855" y="20361"/>
                  </a:lnTo>
                  <a:lnTo>
                    <a:pt x="7418" y="20007"/>
                  </a:lnTo>
                  <a:lnTo>
                    <a:pt x="6982" y="19830"/>
                  </a:lnTo>
                  <a:lnTo>
                    <a:pt x="6764" y="18944"/>
                  </a:lnTo>
                  <a:lnTo>
                    <a:pt x="6764" y="17882"/>
                  </a:lnTo>
                  <a:lnTo>
                    <a:pt x="6764" y="12039"/>
                  </a:lnTo>
                  <a:lnTo>
                    <a:pt x="6764" y="11508"/>
                  </a:lnTo>
                  <a:lnTo>
                    <a:pt x="6982" y="11331"/>
                  </a:lnTo>
                  <a:lnTo>
                    <a:pt x="7418" y="11331"/>
                  </a:lnTo>
                  <a:lnTo>
                    <a:pt x="13527" y="11331"/>
                  </a:lnTo>
                  <a:lnTo>
                    <a:pt x="14618" y="11331"/>
                  </a:lnTo>
                  <a:lnTo>
                    <a:pt x="15273" y="11508"/>
                  </a:lnTo>
                  <a:lnTo>
                    <a:pt x="15927" y="12039"/>
                  </a:lnTo>
                  <a:lnTo>
                    <a:pt x="15927" y="12570"/>
                  </a:lnTo>
                  <a:lnTo>
                    <a:pt x="16364" y="13456"/>
                  </a:lnTo>
                  <a:lnTo>
                    <a:pt x="16582" y="13633"/>
                  </a:lnTo>
                  <a:lnTo>
                    <a:pt x="17018" y="13987"/>
                  </a:lnTo>
                  <a:lnTo>
                    <a:pt x="17455" y="13987"/>
                  </a:lnTo>
                  <a:lnTo>
                    <a:pt x="17455" y="13456"/>
                  </a:lnTo>
                  <a:lnTo>
                    <a:pt x="17455" y="11154"/>
                  </a:lnTo>
                  <a:lnTo>
                    <a:pt x="17455" y="7967"/>
                  </a:lnTo>
                  <a:lnTo>
                    <a:pt x="17455" y="7613"/>
                  </a:lnTo>
                  <a:lnTo>
                    <a:pt x="17018" y="7436"/>
                  </a:lnTo>
                  <a:lnTo>
                    <a:pt x="16582" y="7613"/>
                  </a:lnTo>
                  <a:lnTo>
                    <a:pt x="16364" y="7967"/>
                  </a:lnTo>
                  <a:lnTo>
                    <a:pt x="15927" y="8675"/>
                  </a:lnTo>
                  <a:lnTo>
                    <a:pt x="15491" y="9207"/>
                  </a:lnTo>
                  <a:lnTo>
                    <a:pt x="14836" y="9561"/>
                  </a:lnTo>
                  <a:lnTo>
                    <a:pt x="14182" y="9738"/>
                  </a:lnTo>
                  <a:lnTo>
                    <a:pt x="12655" y="10092"/>
                  </a:lnTo>
                  <a:lnTo>
                    <a:pt x="8073" y="10092"/>
                  </a:lnTo>
                  <a:lnTo>
                    <a:pt x="7418" y="9738"/>
                  </a:lnTo>
                  <a:lnTo>
                    <a:pt x="6764" y="9738"/>
                  </a:lnTo>
                  <a:lnTo>
                    <a:pt x="6764" y="9561"/>
                  </a:lnTo>
                  <a:lnTo>
                    <a:pt x="6764" y="9030"/>
                  </a:lnTo>
                  <a:lnTo>
                    <a:pt x="6764" y="3187"/>
                  </a:lnTo>
                  <a:close/>
                  <a:moveTo>
                    <a:pt x="6764" y="3187"/>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0" name="Line 26"/>
            <p:cNvSpPr>
              <a:spLocks noChangeShapeType="1"/>
            </p:cNvSpPr>
            <p:nvPr/>
          </p:nvSpPr>
          <p:spPr bwMode="auto">
            <a:xfrm>
              <a:off x="167" y="112"/>
              <a:ext cx="817"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1" name="Freeform 27"/>
            <p:cNvSpPr>
              <a:spLocks/>
            </p:cNvSpPr>
            <p:nvPr/>
          </p:nvSpPr>
          <p:spPr bwMode="auto">
            <a:xfrm>
              <a:off x="1156" y="126"/>
              <a:ext cx="104" cy="124"/>
            </a:xfrm>
            <a:custGeom>
              <a:avLst/>
              <a:gdLst>
                <a:gd name="T0" fmla="*/ 65 w 21600"/>
                <a:gd name="T1" fmla="*/ 42 h 21600"/>
                <a:gd name="T2" fmla="*/ 39 w 21600"/>
                <a:gd name="T3" fmla="*/ 42 h 21600"/>
                <a:gd name="T4" fmla="*/ 39 w 21600"/>
                <a:gd name="T5" fmla="*/ 124 h 21600"/>
                <a:gd name="T6" fmla="*/ 0 w 21600"/>
                <a:gd name="T7" fmla="*/ 124 h 21600"/>
                <a:gd name="T8" fmla="*/ 0 w 21600"/>
                <a:gd name="T9" fmla="*/ 0 h 21600"/>
                <a:gd name="T10" fmla="*/ 104 w 21600"/>
                <a:gd name="T11" fmla="*/ 0 h 21600"/>
                <a:gd name="T12" fmla="*/ 104 w 21600"/>
                <a:gd name="T13" fmla="*/ 0 h 21600"/>
                <a:gd name="T14" fmla="*/ 102 w 21600"/>
                <a:gd name="T15" fmla="*/ 3 h 21600"/>
                <a:gd name="T16" fmla="*/ 99 w 21600"/>
                <a:gd name="T17" fmla="*/ 8 h 21600"/>
                <a:gd name="T18" fmla="*/ 99 w 21600"/>
                <a:gd name="T19" fmla="*/ 8 h 21600"/>
                <a:gd name="T20" fmla="*/ 95 w 21600"/>
                <a:gd name="T21" fmla="*/ 10 h 21600"/>
                <a:gd name="T22" fmla="*/ 93 w 21600"/>
                <a:gd name="T23" fmla="*/ 11 h 21600"/>
                <a:gd name="T24" fmla="*/ 92 w 21600"/>
                <a:gd name="T25" fmla="*/ 13 h 21600"/>
                <a:gd name="T26" fmla="*/ 88 w 21600"/>
                <a:gd name="T27" fmla="*/ 14 h 21600"/>
                <a:gd name="T28" fmla="*/ 88 w 21600"/>
                <a:gd name="T29" fmla="*/ 14 h 21600"/>
                <a:gd name="T30" fmla="*/ 87 w 21600"/>
                <a:gd name="T31" fmla="*/ 17 h 21600"/>
                <a:gd name="T32" fmla="*/ 87 w 21600"/>
                <a:gd name="T33" fmla="*/ 19 h 21600"/>
                <a:gd name="T34" fmla="*/ 83 w 21600"/>
                <a:gd name="T35" fmla="*/ 24 h 21600"/>
                <a:gd name="T36" fmla="*/ 83 w 21600"/>
                <a:gd name="T37" fmla="*/ 24 h 21600"/>
                <a:gd name="T38" fmla="*/ 80 w 21600"/>
                <a:gd name="T39" fmla="*/ 25 h 21600"/>
                <a:gd name="T40" fmla="*/ 78 w 21600"/>
                <a:gd name="T41" fmla="*/ 27 h 21600"/>
                <a:gd name="T42" fmla="*/ 75 w 21600"/>
                <a:gd name="T43" fmla="*/ 28 h 21600"/>
                <a:gd name="T44" fmla="*/ 71 w 21600"/>
                <a:gd name="T45" fmla="*/ 31 h 21600"/>
                <a:gd name="T46" fmla="*/ 71 w 21600"/>
                <a:gd name="T47" fmla="*/ 31 h 21600"/>
                <a:gd name="T48" fmla="*/ 68 w 21600"/>
                <a:gd name="T49" fmla="*/ 37 h 21600"/>
                <a:gd name="T50" fmla="*/ 65 w 21600"/>
                <a:gd name="T51" fmla="*/ 42 h 21600"/>
                <a:gd name="T52" fmla="*/ 65 w 21600"/>
                <a:gd name="T53" fmla="*/ 4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13549" y="7364"/>
                  </a:moveTo>
                  <a:lnTo>
                    <a:pt x="8051" y="7364"/>
                  </a:lnTo>
                  <a:lnTo>
                    <a:pt x="8051" y="21600"/>
                  </a:lnTo>
                  <a:lnTo>
                    <a:pt x="0" y="21600"/>
                  </a:lnTo>
                  <a:lnTo>
                    <a:pt x="0" y="0"/>
                  </a:lnTo>
                  <a:lnTo>
                    <a:pt x="21600" y="0"/>
                  </a:lnTo>
                  <a:lnTo>
                    <a:pt x="21207" y="491"/>
                  </a:lnTo>
                  <a:lnTo>
                    <a:pt x="20618" y="1473"/>
                  </a:lnTo>
                  <a:lnTo>
                    <a:pt x="19833" y="1800"/>
                  </a:lnTo>
                  <a:lnTo>
                    <a:pt x="19244" y="1964"/>
                  </a:lnTo>
                  <a:lnTo>
                    <a:pt x="19047" y="2291"/>
                  </a:lnTo>
                  <a:lnTo>
                    <a:pt x="18262" y="2455"/>
                  </a:lnTo>
                  <a:lnTo>
                    <a:pt x="18065" y="2945"/>
                  </a:lnTo>
                  <a:lnTo>
                    <a:pt x="18065" y="3273"/>
                  </a:lnTo>
                  <a:lnTo>
                    <a:pt x="17280" y="4255"/>
                  </a:lnTo>
                  <a:lnTo>
                    <a:pt x="16691" y="4418"/>
                  </a:lnTo>
                  <a:lnTo>
                    <a:pt x="16102" y="4745"/>
                  </a:lnTo>
                  <a:lnTo>
                    <a:pt x="15513" y="4909"/>
                  </a:lnTo>
                  <a:lnTo>
                    <a:pt x="14727" y="5400"/>
                  </a:lnTo>
                  <a:lnTo>
                    <a:pt x="14138" y="6382"/>
                  </a:lnTo>
                  <a:lnTo>
                    <a:pt x="13549" y="7364"/>
                  </a:lnTo>
                  <a:close/>
                  <a:moveTo>
                    <a:pt x="13549" y="7364"/>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2" name="Freeform 28"/>
            <p:cNvSpPr>
              <a:spLocks/>
            </p:cNvSpPr>
            <p:nvPr/>
          </p:nvSpPr>
          <p:spPr bwMode="auto">
            <a:xfrm>
              <a:off x="1018" y="126"/>
              <a:ext cx="134" cy="124"/>
            </a:xfrm>
            <a:custGeom>
              <a:avLst/>
              <a:gdLst>
                <a:gd name="T0" fmla="*/ 86 w 21600"/>
                <a:gd name="T1" fmla="*/ 0 h 21600"/>
                <a:gd name="T2" fmla="*/ 86 w 21600"/>
                <a:gd name="T3" fmla="*/ 0 h 21600"/>
                <a:gd name="T4" fmla="*/ 85 w 21600"/>
                <a:gd name="T5" fmla="*/ 3 h 21600"/>
                <a:gd name="T6" fmla="*/ 82 w 21600"/>
                <a:gd name="T7" fmla="*/ 8 h 21600"/>
                <a:gd name="T8" fmla="*/ 82 w 21600"/>
                <a:gd name="T9" fmla="*/ 8 h 21600"/>
                <a:gd name="T10" fmla="*/ 78 w 21600"/>
                <a:gd name="T11" fmla="*/ 11 h 21600"/>
                <a:gd name="T12" fmla="*/ 75 w 21600"/>
                <a:gd name="T13" fmla="*/ 11 h 21600"/>
                <a:gd name="T14" fmla="*/ 74 w 21600"/>
                <a:gd name="T15" fmla="*/ 13 h 21600"/>
                <a:gd name="T16" fmla="*/ 71 w 21600"/>
                <a:gd name="T17" fmla="*/ 14 h 21600"/>
                <a:gd name="T18" fmla="*/ 71 w 21600"/>
                <a:gd name="T19" fmla="*/ 14 h 21600"/>
                <a:gd name="T20" fmla="*/ 69 w 21600"/>
                <a:gd name="T21" fmla="*/ 17 h 21600"/>
                <a:gd name="T22" fmla="*/ 69 w 21600"/>
                <a:gd name="T23" fmla="*/ 20 h 21600"/>
                <a:gd name="T24" fmla="*/ 66 w 21600"/>
                <a:gd name="T25" fmla="*/ 24 h 21600"/>
                <a:gd name="T26" fmla="*/ 66 w 21600"/>
                <a:gd name="T27" fmla="*/ 24 h 21600"/>
                <a:gd name="T28" fmla="*/ 63 w 21600"/>
                <a:gd name="T29" fmla="*/ 27 h 21600"/>
                <a:gd name="T30" fmla="*/ 60 w 21600"/>
                <a:gd name="T31" fmla="*/ 28 h 21600"/>
                <a:gd name="T32" fmla="*/ 57 w 21600"/>
                <a:gd name="T33" fmla="*/ 30 h 21600"/>
                <a:gd name="T34" fmla="*/ 54 w 21600"/>
                <a:gd name="T35" fmla="*/ 31 h 21600"/>
                <a:gd name="T36" fmla="*/ 54 w 21600"/>
                <a:gd name="T37" fmla="*/ 31 h 21600"/>
                <a:gd name="T38" fmla="*/ 49 w 21600"/>
                <a:gd name="T39" fmla="*/ 39 h 21600"/>
                <a:gd name="T40" fmla="*/ 46 w 21600"/>
                <a:gd name="T41" fmla="*/ 44 h 21600"/>
                <a:gd name="T42" fmla="*/ 97 w 21600"/>
                <a:gd name="T43" fmla="*/ 44 h 21600"/>
                <a:gd name="T44" fmla="*/ 97 w 21600"/>
                <a:gd name="T45" fmla="*/ 83 h 21600"/>
                <a:gd name="T46" fmla="*/ 56 w 21600"/>
                <a:gd name="T47" fmla="*/ 83 h 21600"/>
                <a:gd name="T48" fmla="*/ 56 w 21600"/>
                <a:gd name="T49" fmla="*/ 83 h 21600"/>
                <a:gd name="T50" fmla="*/ 51 w 21600"/>
                <a:gd name="T51" fmla="*/ 83 h 21600"/>
                <a:gd name="T52" fmla="*/ 46 w 21600"/>
                <a:gd name="T53" fmla="*/ 82 h 21600"/>
                <a:gd name="T54" fmla="*/ 46 w 21600"/>
                <a:gd name="T55" fmla="*/ 82 h 21600"/>
                <a:gd name="T56" fmla="*/ 44 w 21600"/>
                <a:gd name="T57" fmla="*/ 79 h 21600"/>
                <a:gd name="T58" fmla="*/ 44 w 21600"/>
                <a:gd name="T59" fmla="*/ 76 h 21600"/>
                <a:gd name="T60" fmla="*/ 44 w 21600"/>
                <a:gd name="T61" fmla="*/ 0 h 21600"/>
                <a:gd name="T62" fmla="*/ 0 w 21600"/>
                <a:gd name="T63" fmla="*/ 0 h 21600"/>
                <a:gd name="T64" fmla="*/ 0 w 21600"/>
                <a:gd name="T65" fmla="*/ 87 h 21600"/>
                <a:gd name="T66" fmla="*/ 0 w 21600"/>
                <a:gd name="T67" fmla="*/ 87 h 21600"/>
                <a:gd name="T68" fmla="*/ 1 w 21600"/>
                <a:gd name="T69" fmla="*/ 94 h 21600"/>
                <a:gd name="T70" fmla="*/ 5 w 21600"/>
                <a:gd name="T71" fmla="*/ 101 h 21600"/>
                <a:gd name="T72" fmla="*/ 9 w 21600"/>
                <a:gd name="T73" fmla="*/ 107 h 21600"/>
                <a:gd name="T74" fmla="*/ 12 w 21600"/>
                <a:gd name="T75" fmla="*/ 111 h 21600"/>
                <a:gd name="T76" fmla="*/ 12 w 21600"/>
                <a:gd name="T77" fmla="*/ 111 h 21600"/>
                <a:gd name="T78" fmla="*/ 17 w 21600"/>
                <a:gd name="T79" fmla="*/ 116 h 21600"/>
                <a:gd name="T80" fmla="*/ 23 w 21600"/>
                <a:gd name="T81" fmla="*/ 119 h 21600"/>
                <a:gd name="T82" fmla="*/ 32 w 21600"/>
                <a:gd name="T83" fmla="*/ 122 h 21600"/>
                <a:gd name="T84" fmla="*/ 40 w 21600"/>
                <a:gd name="T85" fmla="*/ 124 h 21600"/>
                <a:gd name="T86" fmla="*/ 99 w 21600"/>
                <a:gd name="T87" fmla="*/ 124 h 21600"/>
                <a:gd name="T88" fmla="*/ 132 w 21600"/>
                <a:gd name="T89" fmla="*/ 87 h 21600"/>
                <a:gd name="T90" fmla="*/ 134 w 21600"/>
                <a:gd name="T91" fmla="*/ 0 h 21600"/>
                <a:gd name="T92" fmla="*/ 86 w 21600"/>
                <a:gd name="T93" fmla="*/ 0 h 21600"/>
                <a:gd name="T94" fmla="*/ 86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3842" y="0"/>
                  </a:moveTo>
                  <a:lnTo>
                    <a:pt x="13842" y="0"/>
                  </a:lnTo>
                  <a:lnTo>
                    <a:pt x="13690" y="491"/>
                  </a:lnTo>
                  <a:lnTo>
                    <a:pt x="13234" y="1473"/>
                  </a:lnTo>
                  <a:lnTo>
                    <a:pt x="12625" y="1964"/>
                  </a:lnTo>
                  <a:lnTo>
                    <a:pt x="12169" y="1964"/>
                  </a:lnTo>
                  <a:lnTo>
                    <a:pt x="11865" y="2291"/>
                  </a:lnTo>
                  <a:lnTo>
                    <a:pt x="11408" y="2455"/>
                  </a:lnTo>
                  <a:lnTo>
                    <a:pt x="11104" y="2945"/>
                  </a:lnTo>
                  <a:lnTo>
                    <a:pt x="11104" y="3436"/>
                  </a:lnTo>
                  <a:lnTo>
                    <a:pt x="10648" y="4255"/>
                  </a:lnTo>
                  <a:lnTo>
                    <a:pt x="10192" y="4745"/>
                  </a:lnTo>
                  <a:lnTo>
                    <a:pt x="9735" y="4909"/>
                  </a:lnTo>
                  <a:lnTo>
                    <a:pt x="9127" y="5236"/>
                  </a:lnTo>
                  <a:lnTo>
                    <a:pt x="8670" y="5400"/>
                  </a:lnTo>
                  <a:lnTo>
                    <a:pt x="7910" y="6709"/>
                  </a:lnTo>
                  <a:lnTo>
                    <a:pt x="7454" y="7691"/>
                  </a:lnTo>
                  <a:lnTo>
                    <a:pt x="15668" y="7691"/>
                  </a:lnTo>
                  <a:lnTo>
                    <a:pt x="15668" y="14400"/>
                  </a:lnTo>
                  <a:lnTo>
                    <a:pt x="8975" y="14400"/>
                  </a:lnTo>
                  <a:lnTo>
                    <a:pt x="8214" y="14400"/>
                  </a:lnTo>
                  <a:lnTo>
                    <a:pt x="7454" y="14236"/>
                  </a:lnTo>
                  <a:lnTo>
                    <a:pt x="7149" y="13745"/>
                  </a:lnTo>
                  <a:lnTo>
                    <a:pt x="7149" y="13255"/>
                  </a:lnTo>
                  <a:lnTo>
                    <a:pt x="7149" y="0"/>
                  </a:lnTo>
                  <a:lnTo>
                    <a:pt x="0" y="0"/>
                  </a:lnTo>
                  <a:lnTo>
                    <a:pt x="0" y="15218"/>
                  </a:lnTo>
                  <a:lnTo>
                    <a:pt x="152" y="16364"/>
                  </a:lnTo>
                  <a:lnTo>
                    <a:pt x="761" y="17673"/>
                  </a:lnTo>
                  <a:lnTo>
                    <a:pt x="1521" y="18655"/>
                  </a:lnTo>
                  <a:lnTo>
                    <a:pt x="1977" y="19309"/>
                  </a:lnTo>
                  <a:lnTo>
                    <a:pt x="2738" y="20127"/>
                  </a:lnTo>
                  <a:lnTo>
                    <a:pt x="3651" y="20782"/>
                  </a:lnTo>
                  <a:lnTo>
                    <a:pt x="5172" y="21273"/>
                  </a:lnTo>
                  <a:lnTo>
                    <a:pt x="6389" y="21600"/>
                  </a:lnTo>
                  <a:lnTo>
                    <a:pt x="15972" y="21600"/>
                  </a:lnTo>
                  <a:lnTo>
                    <a:pt x="21296" y="15218"/>
                  </a:lnTo>
                  <a:lnTo>
                    <a:pt x="21600" y="0"/>
                  </a:lnTo>
                  <a:lnTo>
                    <a:pt x="13842" y="0"/>
                  </a:lnTo>
                  <a:close/>
                  <a:moveTo>
                    <a:pt x="13842" y="0"/>
                  </a:moveTo>
                </a:path>
              </a:pathLst>
            </a:custGeom>
            <a:solidFill>
              <a:srgbClr val="F898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3" name="Line 29"/>
            <p:cNvSpPr>
              <a:spLocks noChangeShapeType="1"/>
            </p:cNvSpPr>
            <p:nvPr/>
          </p:nvSpPr>
          <p:spPr bwMode="auto">
            <a:xfrm>
              <a:off x="46" y="273"/>
              <a:ext cx="1152" cy="1"/>
            </a:xfrm>
            <a:prstGeom prst="line">
              <a:avLst/>
            </a:prstGeom>
            <a:noFill/>
            <a:ln w="3175">
              <a:solidFill>
                <a:srgbClr val="F5F4F4"/>
              </a:solidFill>
              <a:round/>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4" name="AutoShape 30"/>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sp>
          <p:nvSpPr>
            <p:cNvPr id="35" name="AutoShape 31"/>
            <p:cNvSpPr>
              <a:spLocks/>
            </p:cNvSpPr>
            <p:nvPr/>
          </p:nvSpPr>
          <p:spPr bwMode="auto">
            <a:xfrm>
              <a:off x="59" y="292"/>
              <a:ext cx="1134" cy="55"/>
            </a:xfrm>
            <a:custGeom>
              <a:avLst/>
              <a:gdLst>
                <a:gd name="T0" fmla="*/ 20847 w 21600"/>
                <a:gd name="T1" fmla="*/ 2234 h 21600"/>
                <a:gd name="T2" fmla="*/ 20667 w 21600"/>
                <a:gd name="T3" fmla="*/ 1117 h 21600"/>
                <a:gd name="T4" fmla="*/ 20847 w 21600"/>
                <a:gd name="T5" fmla="*/ 12290 h 21600"/>
                <a:gd name="T6" fmla="*/ 19896 w 21600"/>
                <a:gd name="T7" fmla="*/ 3352 h 21600"/>
                <a:gd name="T8" fmla="*/ 19698 w 21600"/>
                <a:gd name="T9" fmla="*/ 1117 h 21600"/>
                <a:gd name="T10" fmla="*/ 20380 w 21600"/>
                <a:gd name="T11" fmla="*/ 18993 h 21600"/>
                <a:gd name="T12" fmla="*/ 20290 w 21600"/>
                <a:gd name="T13" fmla="*/ 7821 h 21600"/>
                <a:gd name="T14" fmla="*/ 19196 w 21600"/>
                <a:gd name="T15" fmla="*/ 20855 h 21600"/>
                <a:gd name="T16" fmla="*/ 18999 w 21600"/>
                <a:gd name="T17" fmla="*/ 372 h 21600"/>
                <a:gd name="T18" fmla="*/ 17258 w 21600"/>
                <a:gd name="T19" fmla="*/ 20483 h 21600"/>
                <a:gd name="T20" fmla="*/ 18209 w 21600"/>
                <a:gd name="T21" fmla="*/ 20483 h 21600"/>
                <a:gd name="T22" fmla="*/ 18120 w 21600"/>
                <a:gd name="T23" fmla="*/ 16759 h 21600"/>
                <a:gd name="T24" fmla="*/ 16649 w 21600"/>
                <a:gd name="T25" fmla="*/ 1490 h 21600"/>
                <a:gd name="T26" fmla="*/ 16361 w 21600"/>
                <a:gd name="T27" fmla="*/ 17876 h 21600"/>
                <a:gd name="T28" fmla="*/ 16505 w 21600"/>
                <a:gd name="T29" fmla="*/ 19366 h 21600"/>
                <a:gd name="T30" fmla="*/ 16738 w 21600"/>
                <a:gd name="T31" fmla="*/ 10055 h 21600"/>
                <a:gd name="T32" fmla="*/ 16039 w 21600"/>
                <a:gd name="T33" fmla="*/ 20110 h 21600"/>
                <a:gd name="T34" fmla="*/ 15213 w 21600"/>
                <a:gd name="T35" fmla="*/ 4841 h 21600"/>
                <a:gd name="T36" fmla="*/ 15877 w 21600"/>
                <a:gd name="T37" fmla="*/ 1117 h 21600"/>
                <a:gd name="T38" fmla="*/ 14209 w 21600"/>
                <a:gd name="T39" fmla="*/ 1490 h 21600"/>
                <a:gd name="T40" fmla="*/ 13706 w 21600"/>
                <a:gd name="T41" fmla="*/ 17876 h 21600"/>
                <a:gd name="T42" fmla="*/ 13832 w 21600"/>
                <a:gd name="T43" fmla="*/ 19366 h 21600"/>
                <a:gd name="T44" fmla="*/ 13886 w 21600"/>
                <a:gd name="T45" fmla="*/ 10055 h 21600"/>
                <a:gd name="T46" fmla="*/ 13383 w 21600"/>
                <a:gd name="T47" fmla="*/ 19366 h 21600"/>
                <a:gd name="T48" fmla="*/ 12684 w 21600"/>
                <a:gd name="T49" fmla="*/ 2234 h 21600"/>
                <a:gd name="T50" fmla="*/ 13132 w 21600"/>
                <a:gd name="T51" fmla="*/ 372 h 21600"/>
                <a:gd name="T52" fmla="*/ 11213 w 21600"/>
                <a:gd name="T53" fmla="*/ 20855 h 21600"/>
                <a:gd name="T54" fmla="*/ 12128 w 21600"/>
                <a:gd name="T55" fmla="*/ 1117 h 21600"/>
                <a:gd name="T56" fmla="*/ 11015 w 21600"/>
                <a:gd name="T57" fmla="*/ 0 h 21600"/>
                <a:gd name="T58" fmla="*/ 10782 w 21600"/>
                <a:gd name="T59" fmla="*/ 3724 h 21600"/>
                <a:gd name="T60" fmla="*/ 10100 w 21600"/>
                <a:gd name="T61" fmla="*/ 20855 h 21600"/>
                <a:gd name="T62" fmla="*/ 10369 w 21600"/>
                <a:gd name="T63" fmla="*/ 11172 h 21600"/>
                <a:gd name="T64" fmla="*/ 9634 w 21600"/>
                <a:gd name="T65" fmla="*/ 18248 h 21600"/>
                <a:gd name="T66" fmla="*/ 9867 w 21600"/>
                <a:gd name="T67" fmla="*/ 1117 h 21600"/>
                <a:gd name="T68" fmla="*/ 8486 w 21600"/>
                <a:gd name="T69" fmla="*/ 20110 h 21600"/>
                <a:gd name="T70" fmla="*/ 8522 w 21600"/>
                <a:gd name="T71" fmla="*/ 17131 h 21600"/>
                <a:gd name="T72" fmla="*/ 9311 w 21600"/>
                <a:gd name="T73" fmla="*/ 6703 h 21600"/>
                <a:gd name="T74" fmla="*/ 7338 w 21600"/>
                <a:gd name="T75" fmla="*/ 20110 h 21600"/>
                <a:gd name="T76" fmla="*/ 7463 w 21600"/>
                <a:gd name="T77" fmla="*/ 2607 h 21600"/>
                <a:gd name="T78" fmla="*/ 7696 w 21600"/>
                <a:gd name="T79" fmla="*/ 0 h 21600"/>
                <a:gd name="T80" fmla="*/ 7463 w 21600"/>
                <a:gd name="T81" fmla="*/ 18993 h 21600"/>
                <a:gd name="T82" fmla="*/ 5938 w 21600"/>
                <a:gd name="T83" fmla="*/ 20855 h 21600"/>
                <a:gd name="T84" fmla="*/ 6494 w 21600"/>
                <a:gd name="T85" fmla="*/ 20855 h 21600"/>
                <a:gd name="T86" fmla="*/ 6315 w 21600"/>
                <a:gd name="T87" fmla="*/ 1117 h 21600"/>
                <a:gd name="T88" fmla="*/ 5579 w 21600"/>
                <a:gd name="T89" fmla="*/ 1117 h 21600"/>
                <a:gd name="T90" fmla="*/ 4916 w 21600"/>
                <a:gd name="T91" fmla="*/ 18993 h 21600"/>
                <a:gd name="T92" fmla="*/ 4359 w 21600"/>
                <a:gd name="T93" fmla="*/ 4469 h 21600"/>
                <a:gd name="T94" fmla="*/ 3767 w 21600"/>
                <a:gd name="T95" fmla="*/ 372 h 21600"/>
                <a:gd name="T96" fmla="*/ 4377 w 21600"/>
                <a:gd name="T97" fmla="*/ 18993 h 21600"/>
                <a:gd name="T98" fmla="*/ 3086 w 21600"/>
                <a:gd name="T99" fmla="*/ 21600 h 21600"/>
                <a:gd name="T100" fmla="*/ 2260 w 21600"/>
                <a:gd name="T101" fmla="*/ 20483 h 21600"/>
                <a:gd name="T102" fmla="*/ 3068 w 21600"/>
                <a:gd name="T103" fmla="*/ 14524 h 21600"/>
                <a:gd name="T104" fmla="*/ 1866 w 21600"/>
                <a:gd name="T105" fmla="*/ 1490 h 21600"/>
                <a:gd name="T106" fmla="*/ 1453 w 21600"/>
                <a:gd name="T107" fmla="*/ 3724 h 21600"/>
                <a:gd name="T108" fmla="*/ 1615 w 21600"/>
                <a:gd name="T109" fmla="*/ 20110 h 21600"/>
                <a:gd name="T110" fmla="*/ 1794 w 21600"/>
                <a:gd name="T111" fmla="*/ 10055 h 21600"/>
                <a:gd name="T112" fmla="*/ 305 w 21600"/>
                <a:gd name="T113" fmla="*/ 20110 h 21600"/>
                <a:gd name="T114" fmla="*/ 1130 w 21600"/>
                <a:gd name="T115" fmla="*/ 20483 h 21600"/>
                <a:gd name="T116" fmla="*/ 897 w 21600"/>
                <a:gd name="T117" fmla="*/ 2607 h 21600"/>
                <a:gd name="T118" fmla="*/ 72 w 21600"/>
                <a:gd name="T119" fmla="*/ 1117 h 21600"/>
                <a:gd name="T120" fmla="*/ 0 w 21600"/>
                <a:gd name="T121" fmla="*/ 0 h 21600"/>
                <a:gd name="T122" fmla="*/ 21600 w 21600"/>
                <a:gd name="T1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21600" h="21600">
                  <a:moveTo>
                    <a:pt x="20847" y="2234"/>
                  </a:moveTo>
                  <a:lnTo>
                    <a:pt x="20847" y="2234"/>
                  </a:lnTo>
                  <a:lnTo>
                    <a:pt x="20847" y="1490"/>
                  </a:lnTo>
                  <a:lnTo>
                    <a:pt x="20864" y="1117"/>
                  </a:lnTo>
                  <a:lnTo>
                    <a:pt x="20936" y="1117"/>
                  </a:lnTo>
                  <a:lnTo>
                    <a:pt x="21044" y="1490"/>
                  </a:lnTo>
                  <a:lnTo>
                    <a:pt x="21134" y="2234"/>
                  </a:lnTo>
                  <a:lnTo>
                    <a:pt x="21223" y="3724"/>
                  </a:lnTo>
                  <a:lnTo>
                    <a:pt x="21259" y="5959"/>
                  </a:lnTo>
                  <a:lnTo>
                    <a:pt x="21223" y="8193"/>
                  </a:lnTo>
                  <a:lnTo>
                    <a:pt x="21169" y="9310"/>
                  </a:lnTo>
                  <a:lnTo>
                    <a:pt x="21080" y="10055"/>
                  </a:lnTo>
                  <a:lnTo>
                    <a:pt x="21026" y="10428"/>
                  </a:lnTo>
                  <a:lnTo>
                    <a:pt x="20900" y="10428"/>
                  </a:lnTo>
                  <a:lnTo>
                    <a:pt x="20864" y="10055"/>
                  </a:lnTo>
                  <a:lnTo>
                    <a:pt x="20847" y="10055"/>
                  </a:lnTo>
                  <a:lnTo>
                    <a:pt x="20847" y="2234"/>
                  </a:lnTo>
                  <a:close/>
                  <a:moveTo>
                    <a:pt x="21169" y="10428"/>
                  </a:moveTo>
                  <a:lnTo>
                    <a:pt x="21169" y="10428"/>
                  </a:lnTo>
                  <a:lnTo>
                    <a:pt x="21259" y="10055"/>
                  </a:lnTo>
                  <a:lnTo>
                    <a:pt x="21313" y="8193"/>
                  </a:lnTo>
                  <a:lnTo>
                    <a:pt x="21349" y="7076"/>
                  </a:lnTo>
                  <a:lnTo>
                    <a:pt x="21367" y="5586"/>
                  </a:lnTo>
                  <a:lnTo>
                    <a:pt x="21349" y="3352"/>
                  </a:lnTo>
                  <a:lnTo>
                    <a:pt x="21313" y="2234"/>
                  </a:lnTo>
                  <a:lnTo>
                    <a:pt x="21259" y="1117"/>
                  </a:lnTo>
                  <a:lnTo>
                    <a:pt x="21187" y="372"/>
                  </a:lnTo>
                  <a:lnTo>
                    <a:pt x="21044" y="0"/>
                  </a:lnTo>
                  <a:lnTo>
                    <a:pt x="20990" y="0"/>
                  </a:lnTo>
                  <a:lnTo>
                    <a:pt x="20721" y="372"/>
                  </a:lnTo>
                  <a:lnTo>
                    <a:pt x="20613" y="0"/>
                  </a:lnTo>
                  <a:lnTo>
                    <a:pt x="20577" y="372"/>
                  </a:lnTo>
                  <a:lnTo>
                    <a:pt x="20613" y="1117"/>
                  </a:lnTo>
                  <a:lnTo>
                    <a:pt x="20667" y="1117"/>
                  </a:lnTo>
                  <a:lnTo>
                    <a:pt x="20703" y="1490"/>
                  </a:lnTo>
                  <a:lnTo>
                    <a:pt x="20721" y="3352"/>
                  </a:lnTo>
                  <a:lnTo>
                    <a:pt x="20721" y="18248"/>
                  </a:lnTo>
                  <a:lnTo>
                    <a:pt x="20703" y="20110"/>
                  </a:lnTo>
                  <a:lnTo>
                    <a:pt x="20667" y="20483"/>
                  </a:lnTo>
                  <a:lnTo>
                    <a:pt x="20631" y="20483"/>
                  </a:lnTo>
                  <a:lnTo>
                    <a:pt x="20613" y="20855"/>
                  </a:lnTo>
                  <a:lnTo>
                    <a:pt x="20631" y="21600"/>
                  </a:lnTo>
                  <a:lnTo>
                    <a:pt x="20811" y="20855"/>
                  </a:lnTo>
                  <a:lnTo>
                    <a:pt x="20990" y="21600"/>
                  </a:lnTo>
                  <a:lnTo>
                    <a:pt x="21026" y="21600"/>
                  </a:lnTo>
                  <a:lnTo>
                    <a:pt x="21026" y="20855"/>
                  </a:lnTo>
                  <a:lnTo>
                    <a:pt x="20990" y="20483"/>
                  </a:lnTo>
                  <a:lnTo>
                    <a:pt x="20936" y="20483"/>
                  </a:lnTo>
                  <a:lnTo>
                    <a:pt x="20864" y="20110"/>
                  </a:lnTo>
                  <a:lnTo>
                    <a:pt x="20847" y="18248"/>
                  </a:lnTo>
                  <a:lnTo>
                    <a:pt x="20847" y="12290"/>
                  </a:lnTo>
                  <a:lnTo>
                    <a:pt x="20847" y="11545"/>
                  </a:lnTo>
                  <a:lnTo>
                    <a:pt x="20900" y="11172"/>
                  </a:lnTo>
                  <a:lnTo>
                    <a:pt x="21044" y="11545"/>
                  </a:lnTo>
                  <a:lnTo>
                    <a:pt x="21080" y="12290"/>
                  </a:lnTo>
                  <a:lnTo>
                    <a:pt x="21098" y="12662"/>
                  </a:lnTo>
                  <a:lnTo>
                    <a:pt x="21277" y="18248"/>
                  </a:lnTo>
                  <a:lnTo>
                    <a:pt x="21367" y="20483"/>
                  </a:lnTo>
                  <a:lnTo>
                    <a:pt x="21421" y="20855"/>
                  </a:lnTo>
                  <a:lnTo>
                    <a:pt x="21510" y="21600"/>
                  </a:lnTo>
                  <a:lnTo>
                    <a:pt x="21582" y="21600"/>
                  </a:lnTo>
                  <a:lnTo>
                    <a:pt x="21600" y="20855"/>
                  </a:lnTo>
                  <a:lnTo>
                    <a:pt x="21600" y="20483"/>
                  </a:lnTo>
                  <a:lnTo>
                    <a:pt x="21582" y="20483"/>
                  </a:lnTo>
                  <a:lnTo>
                    <a:pt x="21510" y="20110"/>
                  </a:lnTo>
                  <a:lnTo>
                    <a:pt x="21421" y="18248"/>
                  </a:lnTo>
                  <a:lnTo>
                    <a:pt x="21169" y="10428"/>
                  </a:lnTo>
                  <a:close/>
                  <a:moveTo>
                    <a:pt x="19896" y="3352"/>
                  </a:moveTo>
                  <a:lnTo>
                    <a:pt x="19896" y="3352"/>
                  </a:lnTo>
                  <a:lnTo>
                    <a:pt x="19896" y="2234"/>
                  </a:lnTo>
                  <a:lnTo>
                    <a:pt x="19896" y="1490"/>
                  </a:lnTo>
                  <a:lnTo>
                    <a:pt x="20057" y="1490"/>
                  </a:lnTo>
                  <a:lnTo>
                    <a:pt x="20201" y="1490"/>
                  </a:lnTo>
                  <a:lnTo>
                    <a:pt x="20254" y="1490"/>
                  </a:lnTo>
                  <a:lnTo>
                    <a:pt x="20308" y="2234"/>
                  </a:lnTo>
                  <a:lnTo>
                    <a:pt x="20344" y="3724"/>
                  </a:lnTo>
                  <a:lnTo>
                    <a:pt x="20344" y="4469"/>
                  </a:lnTo>
                  <a:lnTo>
                    <a:pt x="20380" y="3724"/>
                  </a:lnTo>
                  <a:lnTo>
                    <a:pt x="20380" y="1117"/>
                  </a:lnTo>
                  <a:lnTo>
                    <a:pt x="20380" y="0"/>
                  </a:lnTo>
                  <a:lnTo>
                    <a:pt x="20147" y="372"/>
                  </a:lnTo>
                  <a:lnTo>
                    <a:pt x="19698" y="0"/>
                  </a:lnTo>
                  <a:lnTo>
                    <a:pt x="19645" y="372"/>
                  </a:lnTo>
                  <a:lnTo>
                    <a:pt x="19662" y="1117"/>
                  </a:lnTo>
                  <a:lnTo>
                    <a:pt x="19698" y="1117"/>
                  </a:lnTo>
                  <a:lnTo>
                    <a:pt x="19734" y="1490"/>
                  </a:lnTo>
                  <a:lnTo>
                    <a:pt x="19752" y="2234"/>
                  </a:lnTo>
                  <a:lnTo>
                    <a:pt x="19788" y="3724"/>
                  </a:lnTo>
                  <a:lnTo>
                    <a:pt x="19788" y="17876"/>
                  </a:lnTo>
                  <a:lnTo>
                    <a:pt x="19752" y="19366"/>
                  </a:lnTo>
                  <a:lnTo>
                    <a:pt x="19734" y="20483"/>
                  </a:lnTo>
                  <a:lnTo>
                    <a:pt x="19662" y="20483"/>
                  </a:lnTo>
                  <a:lnTo>
                    <a:pt x="19662" y="20855"/>
                  </a:lnTo>
                  <a:lnTo>
                    <a:pt x="19662" y="21600"/>
                  </a:lnTo>
                  <a:lnTo>
                    <a:pt x="19878" y="20855"/>
                  </a:lnTo>
                  <a:lnTo>
                    <a:pt x="20219" y="21600"/>
                  </a:lnTo>
                  <a:lnTo>
                    <a:pt x="20308" y="20855"/>
                  </a:lnTo>
                  <a:lnTo>
                    <a:pt x="20398" y="20483"/>
                  </a:lnTo>
                  <a:lnTo>
                    <a:pt x="20434" y="18993"/>
                  </a:lnTo>
                  <a:lnTo>
                    <a:pt x="20470" y="17876"/>
                  </a:lnTo>
                  <a:lnTo>
                    <a:pt x="20470" y="17131"/>
                  </a:lnTo>
                  <a:lnTo>
                    <a:pt x="20380" y="18993"/>
                  </a:lnTo>
                  <a:lnTo>
                    <a:pt x="20219" y="20110"/>
                  </a:lnTo>
                  <a:lnTo>
                    <a:pt x="20021" y="20110"/>
                  </a:lnTo>
                  <a:lnTo>
                    <a:pt x="19932" y="20110"/>
                  </a:lnTo>
                  <a:lnTo>
                    <a:pt x="19896" y="19366"/>
                  </a:lnTo>
                  <a:lnTo>
                    <a:pt x="19896" y="17876"/>
                  </a:lnTo>
                  <a:lnTo>
                    <a:pt x="19896" y="12290"/>
                  </a:lnTo>
                  <a:lnTo>
                    <a:pt x="19896" y="11545"/>
                  </a:lnTo>
                  <a:lnTo>
                    <a:pt x="19932" y="11172"/>
                  </a:lnTo>
                  <a:lnTo>
                    <a:pt x="20165" y="11172"/>
                  </a:lnTo>
                  <a:lnTo>
                    <a:pt x="20219" y="11545"/>
                  </a:lnTo>
                  <a:lnTo>
                    <a:pt x="20254" y="12662"/>
                  </a:lnTo>
                  <a:lnTo>
                    <a:pt x="20254" y="13407"/>
                  </a:lnTo>
                  <a:lnTo>
                    <a:pt x="20290" y="13779"/>
                  </a:lnTo>
                  <a:lnTo>
                    <a:pt x="20308" y="13407"/>
                  </a:lnTo>
                  <a:lnTo>
                    <a:pt x="20308" y="11172"/>
                  </a:lnTo>
                  <a:lnTo>
                    <a:pt x="20308" y="8193"/>
                  </a:lnTo>
                  <a:lnTo>
                    <a:pt x="20290" y="7821"/>
                  </a:lnTo>
                  <a:lnTo>
                    <a:pt x="20254" y="8938"/>
                  </a:lnTo>
                  <a:lnTo>
                    <a:pt x="20219" y="9310"/>
                  </a:lnTo>
                  <a:lnTo>
                    <a:pt x="20147" y="10055"/>
                  </a:lnTo>
                  <a:lnTo>
                    <a:pt x="19967" y="10055"/>
                  </a:lnTo>
                  <a:lnTo>
                    <a:pt x="19896" y="10055"/>
                  </a:lnTo>
                  <a:lnTo>
                    <a:pt x="19896" y="8938"/>
                  </a:lnTo>
                  <a:lnTo>
                    <a:pt x="19896" y="3352"/>
                  </a:lnTo>
                  <a:close/>
                  <a:moveTo>
                    <a:pt x="18927" y="18993"/>
                  </a:moveTo>
                  <a:lnTo>
                    <a:pt x="18927" y="18993"/>
                  </a:lnTo>
                  <a:lnTo>
                    <a:pt x="18909" y="20110"/>
                  </a:lnTo>
                  <a:lnTo>
                    <a:pt x="18873" y="20483"/>
                  </a:lnTo>
                  <a:lnTo>
                    <a:pt x="18819" y="20483"/>
                  </a:lnTo>
                  <a:lnTo>
                    <a:pt x="18819" y="20855"/>
                  </a:lnTo>
                  <a:lnTo>
                    <a:pt x="18819" y="21600"/>
                  </a:lnTo>
                  <a:lnTo>
                    <a:pt x="19052" y="20855"/>
                  </a:lnTo>
                  <a:lnTo>
                    <a:pt x="19178" y="21600"/>
                  </a:lnTo>
                  <a:lnTo>
                    <a:pt x="19196" y="20855"/>
                  </a:lnTo>
                  <a:lnTo>
                    <a:pt x="19178" y="20483"/>
                  </a:lnTo>
                  <a:lnTo>
                    <a:pt x="19106" y="20483"/>
                  </a:lnTo>
                  <a:lnTo>
                    <a:pt x="19088" y="20110"/>
                  </a:lnTo>
                  <a:lnTo>
                    <a:pt x="19052" y="18993"/>
                  </a:lnTo>
                  <a:lnTo>
                    <a:pt x="19052" y="3352"/>
                  </a:lnTo>
                  <a:lnTo>
                    <a:pt x="19052" y="2234"/>
                  </a:lnTo>
                  <a:lnTo>
                    <a:pt x="19106" y="1490"/>
                  </a:lnTo>
                  <a:lnTo>
                    <a:pt x="19340" y="1490"/>
                  </a:lnTo>
                  <a:lnTo>
                    <a:pt x="19429" y="2234"/>
                  </a:lnTo>
                  <a:lnTo>
                    <a:pt x="19465" y="2607"/>
                  </a:lnTo>
                  <a:lnTo>
                    <a:pt x="19465" y="3724"/>
                  </a:lnTo>
                  <a:lnTo>
                    <a:pt x="19501" y="3724"/>
                  </a:lnTo>
                  <a:lnTo>
                    <a:pt x="19501" y="3352"/>
                  </a:lnTo>
                  <a:lnTo>
                    <a:pt x="19501" y="1117"/>
                  </a:lnTo>
                  <a:lnTo>
                    <a:pt x="19501" y="372"/>
                  </a:lnTo>
                  <a:lnTo>
                    <a:pt x="19429" y="0"/>
                  </a:lnTo>
                  <a:lnTo>
                    <a:pt x="18999" y="372"/>
                  </a:lnTo>
                  <a:lnTo>
                    <a:pt x="18532" y="0"/>
                  </a:lnTo>
                  <a:lnTo>
                    <a:pt x="18496" y="372"/>
                  </a:lnTo>
                  <a:lnTo>
                    <a:pt x="18496" y="1117"/>
                  </a:lnTo>
                  <a:lnTo>
                    <a:pt x="18496" y="4469"/>
                  </a:lnTo>
                  <a:lnTo>
                    <a:pt x="18532" y="4469"/>
                  </a:lnTo>
                  <a:lnTo>
                    <a:pt x="18532" y="3724"/>
                  </a:lnTo>
                  <a:lnTo>
                    <a:pt x="18586" y="2234"/>
                  </a:lnTo>
                  <a:lnTo>
                    <a:pt x="18604" y="2234"/>
                  </a:lnTo>
                  <a:lnTo>
                    <a:pt x="18676" y="1490"/>
                  </a:lnTo>
                  <a:lnTo>
                    <a:pt x="18909" y="1490"/>
                  </a:lnTo>
                  <a:lnTo>
                    <a:pt x="18927" y="2234"/>
                  </a:lnTo>
                  <a:lnTo>
                    <a:pt x="18927" y="3352"/>
                  </a:lnTo>
                  <a:lnTo>
                    <a:pt x="18927" y="18993"/>
                  </a:lnTo>
                  <a:close/>
                  <a:moveTo>
                    <a:pt x="17348" y="17131"/>
                  </a:moveTo>
                  <a:lnTo>
                    <a:pt x="17348" y="17131"/>
                  </a:lnTo>
                  <a:lnTo>
                    <a:pt x="17312" y="19366"/>
                  </a:lnTo>
                  <a:lnTo>
                    <a:pt x="17258" y="20483"/>
                  </a:lnTo>
                  <a:lnTo>
                    <a:pt x="17241" y="20483"/>
                  </a:lnTo>
                  <a:lnTo>
                    <a:pt x="17205" y="20855"/>
                  </a:lnTo>
                  <a:lnTo>
                    <a:pt x="17241" y="21600"/>
                  </a:lnTo>
                  <a:lnTo>
                    <a:pt x="17384" y="20855"/>
                  </a:lnTo>
                  <a:lnTo>
                    <a:pt x="17528" y="21600"/>
                  </a:lnTo>
                  <a:lnTo>
                    <a:pt x="17563" y="20855"/>
                  </a:lnTo>
                  <a:lnTo>
                    <a:pt x="17528" y="20483"/>
                  </a:lnTo>
                  <a:lnTo>
                    <a:pt x="17474" y="20483"/>
                  </a:lnTo>
                  <a:lnTo>
                    <a:pt x="17438" y="20110"/>
                  </a:lnTo>
                  <a:lnTo>
                    <a:pt x="17402" y="18248"/>
                  </a:lnTo>
                  <a:lnTo>
                    <a:pt x="17402" y="5959"/>
                  </a:lnTo>
                  <a:lnTo>
                    <a:pt x="17402" y="5586"/>
                  </a:lnTo>
                  <a:lnTo>
                    <a:pt x="17474" y="5959"/>
                  </a:lnTo>
                  <a:lnTo>
                    <a:pt x="18138" y="20483"/>
                  </a:lnTo>
                  <a:lnTo>
                    <a:pt x="18209" y="21600"/>
                  </a:lnTo>
                  <a:lnTo>
                    <a:pt x="18209" y="20855"/>
                  </a:lnTo>
                  <a:lnTo>
                    <a:pt x="18209" y="20483"/>
                  </a:lnTo>
                  <a:lnTo>
                    <a:pt x="18209" y="2607"/>
                  </a:lnTo>
                  <a:lnTo>
                    <a:pt x="18227" y="1490"/>
                  </a:lnTo>
                  <a:lnTo>
                    <a:pt x="18263" y="1117"/>
                  </a:lnTo>
                  <a:lnTo>
                    <a:pt x="18281" y="1117"/>
                  </a:lnTo>
                  <a:lnTo>
                    <a:pt x="18281" y="372"/>
                  </a:lnTo>
                  <a:lnTo>
                    <a:pt x="18281" y="0"/>
                  </a:lnTo>
                  <a:lnTo>
                    <a:pt x="18120" y="372"/>
                  </a:lnTo>
                  <a:lnTo>
                    <a:pt x="17994" y="0"/>
                  </a:lnTo>
                  <a:lnTo>
                    <a:pt x="17958" y="372"/>
                  </a:lnTo>
                  <a:lnTo>
                    <a:pt x="17994" y="1117"/>
                  </a:lnTo>
                  <a:lnTo>
                    <a:pt x="18048" y="1117"/>
                  </a:lnTo>
                  <a:lnTo>
                    <a:pt x="18120" y="2234"/>
                  </a:lnTo>
                  <a:lnTo>
                    <a:pt x="18138" y="2607"/>
                  </a:lnTo>
                  <a:lnTo>
                    <a:pt x="18138" y="4469"/>
                  </a:lnTo>
                  <a:lnTo>
                    <a:pt x="18138" y="16759"/>
                  </a:lnTo>
                  <a:lnTo>
                    <a:pt x="18138" y="17131"/>
                  </a:lnTo>
                  <a:lnTo>
                    <a:pt x="18120" y="16759"/>
                  </a:lnTo>
                  <a:lnTo>
                    <a:pt x="17348" y="1117"/>
                  </a:lnTo>
                  <a:lnTo>
                    <a:pt x="17312" y="0"/>
                  </a:lnTo>
                  <a:lnTo>
                    <a:pt x="17241" y="372"/>
                  </a:lnTo>
                  <a:lnTo>
                    <a:pt x="17169" y="0"/>
                  </a:lnTo>
                  <a:lnTo>
                    <a:pt x="17151" y="372"/>
                  </a:lnTo>
                  <a:lnTo>
                    <a:pt x="17169" y="1117"/>
                  </a:lnTo>
                  <a:lnTo>
                    <a:pt x="17241" y="1490"/>
                  </a:lnTo>
                  <a:lnTo>
                    <a:pt x="17294" y="1490"/>
                  </a:lnTo>
                  <a:lnTo>
                    <a:pt x="17312" y="2607"/>
                  </a:lnTo>
                  <a:lnTo>
                    <a:pt x="17312" y="3724"/>
                  </a:lnTo>
                  <a:lnTo>
                    <a:pt x="17348" y="5959"/>
                  </a:lnTo>
                  <a:lnTo>
                    <a:pt x="17348" y="17131"/>
                  </a:lnTo>
                  <a:close/>
                  <a:moveTo>
                    <a:pt x="16505" y="3352"/>
                  </a:moveTo>
                  <a:lnTo>
                    <a:pt x="16505" y="3352"/>
                  </a:lnTo>
                  <a:lnTo>
                    <a:pt x="16505" y="2234"/>
                  </a:lnTo>
                  <a:lnTo>
                    <a:pt x="16505" y="1490"/>
                  </a:lnTo>
                  <a:lnTo>
                    <a:pt x="16649" y="1490"/>
                  </a:lnTo>
                  <a:lnTo>
                    <a:pt x="16792" y="1490"/>
                  </a:lnTo>
                  <a:lnTo>
                    <a:pt x="16846" y="1490"/>
                  </a:lnTo>
                  <a:lnTo>
                    <a:pt x="16918" y="2234"/>
                  </a:lnTo>
                  <a:lnTo>
                    <a:pt x="16918" y="3724"/>
                  </a:lnTo>
                  <a:lnTo>
                    <a:pt x="16936" y="4469"/>
                  </a:lnTo>
                  <a:lnTo>
                    <a:pt x="16971" y="3724"/>
                  </a:lnTo>
                  <a:lnTo>
                    <a:pt x="16971" y="1117"/>
                  </a:lnTo>
                  <a:lnTo>
                    <a:pt x="16971" y="0"/>
                  </a:lnTo>
                  <a:lnTo>
                    <a:pt x="16738" y="372"/>
                  </a:lnTo>
                  <a:lnTo>
                    <a:pt x="16290" y="0"/>
                  </a:lnTo>
                  <a:lnTo>
                    <a:pt x="16236" y="372"/>
                  </a:lnTo>
                  <a:lnTo>
                    <a:pt x="16236" y="1117"/>
                  </a:lnTo>
                  <a:lnTo>
                    <a:pt x="16272" y="1117"/>
                  </a:lnTo>
                  <a:lnTo>
                    <a:pt x="16326" y="1490"/>
                  </a:lnTo>
                  <a:lnTo>
                    <a:pt x="16361" y="2234"/>
                  </a:lnTo>
                  <a:lnTo>
                    <a:pt x="16361" y="3724"/>
                  </a:lnTo>
                  <a:lnTo>
                    <a:pt x="16361" y="17876"/>
                  </a:lnTo>
                  <a:lnTo>
                    <a:pt x="16361" y="19366"/>
                  </a:lnTo>
                  <a:lnTo>
                    <a:pt x="16326" y="20483"/>
                  </a:lnTo>
                  <a:lnTo>
                    <a:pt x="16272" y="20483"/>
                  </a:lnTo>
                  <a:lnTo>
                    <a:pt x="16236" y="20855"/>
                  </a:lnTo>
                  <a:lnTo>
                    <a:pt x="16272" y="21600"/>
                  </a:lnTo>
                  <a:lnTo>
                    <a:pt x="16469" y="20855"/>
                  </a:lnTo>
                  <a:lnTo>
                    <a:pt x="16828" y="21600"/>
                  </a:lnTo>
                  <a:lnTo>
                    <a:pt x="16918" y="20855"/>
                  </a:lnTo>
                  <a:lnTo>
                    <a:pt x="16971" y="20483"/>
                  </a:lnTo>
                  <a:lnTo>
                    <a:pt x="17025" y="18993"/>
                  </a:lnTo>
                  <a:lnTo>
                    <a:pt x="17061" y="17876"/>
                  </a:lnTo>
                  <a:lnTo>
                    <a:pt x="17061" y="17131"/>
                  </a:lnTo>
                  <a:lnTo>
                    <a:pt x="16971" y="18993"/>
                  </a:lnTo>
                  <a:lnTo>
                    <a:pt x="16828" y="20110"/>
                  </a:lnTo>
                  <a:lnTo>
                    <a:pt x="16613" y="20110"/>
                  </a:lnTo>
                  <a:lnTo>
                    <a:pt x="16523" y="20110"/>
                  </a:lnTo>
                  <a:lnTo>
                    <a:pt x="16505" y="19366"/>
                  </a:lnTo>
                  <a:lnTo>
                    <a:pt x="16505" y="17876"/>
                  </a:lnTo>
                  <a:lnTo>
                    <a:pt x="16505" y="12290"/>
                  </a:lnTo>
                  <a:lnTo>
                    <a:pt x="16505" y="11545"/>
                  </a:lnTo>
                  <a:lnTo>
                    <a:pt x="16523" y="11172"/>
                  </a:lnTo>
                  <a:lnTo>
                    <a:pt x="16756" y="11172"/>
                  </a:lnTo>
                  <a:lnTo>
                    <a:pt x="16828" y="11545"/>
                  </a:lnTo>
                  <a:lnTo>
                    <a:pt x="16846" y="12662"/>
                  </a:lnTo>
                  <a:lnTo>
                    <a:pt x="16846" y="13407"/>
                  </a:lnTo>
                  <a:lnTo>
                    <a:pt x="16882" y="13779"/>
                  </a:lnTo>
                  <a:lnTo>
                    <a:pt x="16918" y="13407"/>
                  </a:lnTo>
                  <a:lnTo>
                    <a:pt x="16882" y="11172"/>
                  </a:lnTo>
                  <a:lnTo>
                    <a:pt x="16918" y="8193"/>
                  </a:lnTo>
                  <a:lnTo>
                    <a:pt x="16882" y="7821"/>
                  </a:lnTo>
                  <a:lnTo>
                    <a:pt x="16846" y="7821"/>
                  </a:lnTo>
                  <a:lnTo>
                    <a:pt x="16846" y="8938"/>
                  </a:lnTo>
                  <a:lnTo>
                    <a:pt x="16828" y="9310"/>
                  </a:lnTo>
                  <a:lnTo>
                    <a:pt x="16738" y="10055"/>
                  </a:lnTo>
                  <a:lnTo>
                    <a:pt x="16559" y="10055"/>
                  </a:lnTo>
                  <a:lnTo>
                    <a:pt x="16505" y="10055"/>
                  </a:lnTo>
                  <a:lnTo>
                    <a:pt x="16505" y="8938"/>
                  </a:lnTo>
                  <a:lnTo>
                    <a:pt x="16505" y="3352"/>
                  </a:lnTo>
                  <a:close/>
                  <a:moveTo>
                    <a:pt x="14998" y="11172"/>
                  </a:moveTo>
                  <a:lnTo>
                    <a:pt x="14998" y="11172"/>
                  </a:lnTo>
                  <a:lnTo>
                    <a:pt x="15034" y="13407"/>
                  </a:lnTo>
                  <a:lnTo>
                    <a:pt x="15070" y="15641"/>
                  </a:lnTo>
                  <a:lnTo>
                    <a:pt x="15124" y="17131"/>
                  </a:lnTo>
                  <a:lnTo>
                    <a:pt x="15177" y="18993"/>
                  </a:lnTo>
                  <a:lnTo>
                    <a:pt x="15267" y="20110"/>
                  </a:lnTo>
                  <a:lnTo>
                    <a:pt x="15357" y="20855"/>
                  </a:lnTo>
                  <a:lnTo>
                    <a:pt x="15447" y="21600"/>
                  </a:lnTo>
                  <a:lnTo>
                    <a:pt x="15554" y="21600"/>
                  </a:lnTo>
                  <a:lnTo>
                    <a:pt x="15787" y="20855"/>
                  </a:lnTo>
                  <a:lnTo>
                    <a:pt x="15949" y="20483"/>
                  </a:lnTo>
                  <a:lnTo>
                    <a:pt x="16039" y="20110"/>
                  </a:lnTo>
                  <a:lnTo>
                    <a:pt x="16039" y="19366"/>
                  </a:lnTo>
                  <a:lnTo>
                    <a:pt x="16092" y="16014"/>
                  </a:lnTo>
                  <a:lnTo>
                    <a:pt x="16056" y="16014"/>
                  </a:lnTo>
                  <a:lnTo>
                    <a:pt x="16039" y="16014"/>
                  </a:lnTo>
                  <a:lnTo>
                    <a:pt x="16003" y="17876"/>
                  </a:lnTo>
                  <a:lnTo>
                    <a:pt x="15913" y="18993"/>
                  </a:lnTo>
                  <a:lnTo>
                    <a:pt x="15787" y="20110"/>
                  </a:lnTo>
                  <a:lnTo>
                    <a:pt x="15626" y="20483"/>
                  </a:lnTo>
                  <a:lnTo>
                    <a:pt x="15500" y="20483"/>
                  </a:lnTo>
                  <a:lnTo>
                    <a:pt x="15411" y="20110"/>
                  </a:lnTo>
                  <a:lnTo>
                    <a:pt x="15321" y="18993"/>
                  </a:lnTo>
                  <a:lnTo>
                    <a:pt x="15267" y="17131"/>
                  </a:lnTo>
                  <a:lnTo>
                    <a:pt x="15213" y="16014"/>
                  </a:lnTo>
                  <a:lnTo>
                    <a:pt x="15177" y="13779"/>
                  </a:lnTo>
                  <a:lnTo>
                    <a:pt x="15142" y="10428"/>
                  </a:lnTo>
                  <a:lnTo>
                    <a:pt x="15177" y="6703"/>
                  </a:lnTo>
                  <a:lnTo>
                    <a:pt x="15213" y="4841"/>
                  </a:lnTo>
                  <a:lnTo>
                    <a:pt x="15267" y="3352"/>
                  </a:lnTo>
                  <a:lnTo>
                    <a:pt x="15321" y="2234"/>
                  </a:lnTo>
                  <a:lnTo>
                    <a:pt x="15411" y="1490"/>
                  </a:lnTo>
                  <a:lnTo>
                    <a:pt x="15500" y="1117"/>
                  </a:lnTo>
                  <a:lnTo>
                    <a:pt x="15626" y="372"/>
                  </a:lnTo>
                  <a:lnTo>
                    <a:pt x="15734" y="1117"/>
                  </a:lnTo>
                  <a:lnTo>
                    <a:pt x="15859" y="2234"/>
                  </a:lnTo>
                  <a:lnTo>
                    <a:pt x="15949" y="3724"/>
                  </a:lnTo>
                  <a:lnTo>
                    <a:pt x="16039" y="5959"/>
                  </a:lnTo>
                  <a:lnTo>
                    <a:pt x="16039" y="6703"/>
                  </a:lnTo>
                  <a:lnTo>
                    <a:pt x="16056" y="7076"/>
                  </a:lnTo>
                  <a:lnTo>
                    <a:pt x="16092" y="6703"/>
                  </a:lnTo>
                  <a:lnTo>
                    <a:pt x="16092" y="5959"/>
                  </a:lnTo>
                  <a:lnTo>
                    <a:pt x="16056" y="4469"/>
                  </a:lnTo>
                  <a:lnTo>
                    <a:pt x="16056" y="2234"/>
                  </a:lnTo>
                  <a:lnTo>
                    <a:pt x="16003" y="2234"/>
                  </a:lnTo>
                  <a:lnTo>
                    <a:pt x="15877" y="1117"/>
                  </a:lnTo>
                  <a:lnTo>
                    <a:pt x="15769" y="372"/>
                  </a:lnTo>
                  <a:lnTo>
                    <a:pt x="15590" y="0"/>
                  </a:lnTo>
                  <a:lnTo>
                    <a:pt x="15464" y="0"/>
                  </a:lnTo>
                  <a:lnTo>
                    <a:pt x="15357" y="1117"/>
                  </a:lnTo>
                  <a:lnTo>
                    <a:pt x="15267" y="1490"/>
                  </a:lnTo>
                  <a:lnTo>
                    <a:pt x="15177" y="3352"/>
                  </a:lnTo>
                  <a:lnTo>
                    <a:pt x="15124" y="4841"/>
                  </a:lnTo>
                  <a:lnTo>
                    <a:pt x="15070" y="6703"/>
                  </a:lnTo>
                  <a:lnTo>
                    <a:pt x="15034" y="8938"/>
                  </a:lnTo>
                  <a:lnTo>
                    <a:pt x="14998" y="11172"/>
                  </a:lnTo>
                  <a:close/>
                  <a:moveTo>
                    <a:pt x="13832" y="3352"/>
                  </a:moveTo>
                  <a:lnTo>
                    <a:pt x="13832" y="3352"/>
                  </a:lnTo>
                  <a:lnTo>
                    <a:pt x="13832" y="2234"/>
                  </a:lnTo>
                  <a:lnTo>
                    <a:pt x="13850" y="1490"/>
                  </a:lnTo>
                  <a:lnTo>
                    <a:pt x="13975" y="1490"/>
                  </a:lnTo>
                  <a:lnTo>
                    <a:pt x="14119" y="1490"/>
                  </a:lnTo>
                  <a:lnTo>
                    <a:pt x="14209" y="1490"/>
                  </a:lnTo>
                  <a:lnTo>
                    <a:pt x="14245" y="2234"/>
                  </a:lnTo>
                  <a:lnTo>
                    <a:pt x="14262" y="3724"/>
                  </a:lnTo>
                  <a:lnTo>
                    <a:pt x="14262" y="4469"/>
                  </a:lnTo>
                  <a:lnTo>
                    <a:pt x="14298" y="4469"/>
                  </a:lnTo>
                  <a:lnTo>
                    <a:pt x="14298" y="3724"/>
                  </a:lnTo>
                  <a:lnTo>
                    <a:pt x="14334" y="1117"/>
                  </a:lnTo>
                  <a:lnTo>
                    <a:pt x="14298" y="0"/>
                  </a:lnTo>
                  <a:lnTo>
                    <a:pt x="14065" y="372"/>
                  </a:lnTo>
                  <a:lnTo>
                    <a:pt x="13617" y="0"/>
                  </a:lnTo>
                  <a:lnTo>
                    <a:pt x="13599" y="372"/>
                  </a:lnTo>
                  <a:lnTo>
                    <a:pt x="13563" y="372"/>
                  </a:lnTo>
                  <a:lnTo>
                    <a:pt x="13599" y="1117"/>
                  </a:lnTo>
                  <a:lnTo>
                    <a:pt x="13617" y="1117"/>
                  </a:lnTo>
                  <a:lnTo>
                    <a:pt x="13688" y="1490"/>
                  </a:lnTo>
                  <a:lnTo>
                    <a:pt x="13688" y="2234"/>
                  </a:lnTo>
                  <a:lnTo>
                    <a:pt x="13706" y="3724"/>
                  </a:lnTo>
                  <a:lnTo>
                    <a:pt x="13706" y="17876"/>
                  </a:lnTo>
                  <a:lnTo>
                    <a:pt x="13706" y="19366"/>
                  </a:lnTo>
                  <a:lnTo>
                    <a:pt x="13652" y="20483"/>
                  </a:lnTo>
                  <a:lnTo>
                    <a:pt x="13599" y="20483"/>
                  </a:lnTo>
                  <a:lnTo>
                    <a:pt x="13599" y="20855"/>
                  </a:lnTo>
                  <a:lnTo>
                    <a:pt x="13617" y="21600"/>
                  </a:lnTo>
                  <a:lnTo>
                    <a:pt x="13796" y="20855"/>
                  </a:lnTo>
                  <a:lnTo>
                    <a:pt x="14173" y="21600"/>
                  </a:lnTo>
                  <a:lnTo>
                    <a:pt x="14245" y="20855"/>
                  </a:lnTo>
                  <a:lnTo>
                    <a:pt x="14334" y="20483"/>
                  </a:lnTo>
                  <a:lnTo>
                    <a:pt x="14388" y="18993"/>
                  </a:lnTo>
                  <a:lnTo>
                    <a:pt x="14424" y="17876"/>
                  </a:lnTo>
                  <a:lnTo>
                    <a:pt x="14388" y="17131"/>
                  </a:lnTo>
                  <a:lnTo>
                    <a:pt x="14298" y="18993"/>
                  </a:lnTo>
                  <a:lnTo>
                    <a:pt x="14173" y="20110"/>
                  </a:lnTo>
                  <a:lnTo>
                    <a:pt x="13940" y="20110"/>
                  </a:lnTo>
                  <a:lnTo>
                    <a:pt x="13886" y="20110"/>
                  </a:lnTo>
                  <a:lnTo>
                    <a:pt x="13832" y="19366"/>
                  </a:lnTo>
                  <a:lnTo>
                    <a:pt x="13832" y="17876"/>
                  </a:lnTo>
                  <a:lnTo>
                    <a:pt x="13832" y="12290"/>
                  </a:lnTo>
                  <a:lnTo>
                    <a:pt x="13832" y="11545"/>
                  </a:lnTo>
                  <a:lnTo>
                    <a:pt x="13850" y="11172"/>
                  </a:lnTo>
                  <a:lnTo>
                    <a:pt x="14101" y="11172"/>
                  </a:lnTo>
                  <a:lnTo>
                    <a:pt x="14155" y="11545"/>
                  </a:lnTo>
                  <a:lnTo>
                    <a:pt x="14173" y="12662"/>
                  </a:lnTo>
                  <a:lnTo>
                    <a:pt x="14209" y="13407"/>
                  </a:lnTo>
                  <a:lnTo>
                    <a:pt x="14209" y="13779"/>
                  </a:lnTo>
                  <a:lnTo>
                    <a:pt x="14245" y="13407"/>
                  </a:lnTo>
                  <a:lnTo>
                    <a:pt x="14245" y="11172"/>
                  </a:lnTo>
                  <a:lnTo>
                    <a:pt x="14245" y="8193"/>
                  </a:lnTo>
                  <a:lnTo>
                    <a:pt x="14209" y="7821"/>
                  </a:lnTo>
                  <a:lnTo>
                    <a:pt x="14173" y="8938"/>
                  </a:lnTo>
                  <a:lnTo>
                    <a:pt x="14155" y="9310"/>
                  </a:lnTo>
                  <a:lnTo>
                    <a:pt x="14065" y="10055"/>
                  </a:lnTo>
                  <a:lnTo>
                    <a:pt x="13886" y="10055"/>
                  </a:lnTo>
                  <a:lnTo>
                    <a:pt x="13832" y="10055"/>
                  </a:lnTo>
                  <a:lnTo>
                    <a:pt x="13832" y="8938"/>
                  </a:lnTo>
                  <a:lnTo>
                    <a:pt x="13832" y="3352"/>
                  </a:lnTo>
                  <a:close/>
                  <a:moveTo>
                    <a:pt x="12361" y="11172"/>
                  </a:moveTo>
                  <a:lnTo>
                    <a:pt x="12361" y="11172"/>
                  </a:lnTo>
                  <a:lnTo>
                    <a:pt x="12361" y="13407"/>
                  </a:lnTo>
                  <a:lnTo>
                    <a:pt x="12397" y="15641"/>
                  </a:lnTo>
                  <a:lnTo>
                    <a:pt x="12450" y="17131"/>
                  </a:lnTo>
                  <a:lnTo>
                    <a:pt x="12504" y="18993"/>
                  </a:lnTo>
                  <a:lnTo>
                    <a:pt x="12594" y="20110"/>
                  </a:lnTo>
                  <a:lnTo>
                    <a:pt x="12684" y="20855"/>
                  </a:lnTo>
                  <a:lnTo>
                    <a:pt x="12809" y="21600"/>
                  </a:lnTo>
                  <a:lnTo>
                    <a:pt x="12917" y="21600"/>
                  </a:lnTo>
                  <a:lnTo>
                    <a:pt x="13132" y="20855"/>
                  </a:lnTo>
                  <a:lnTo>
                    <a:pt x="13276" y="20483"/>
                  </a:lnTo>
                  <a:lnTo>
                    <a:pt x="13365" y="20110"/>
                  </a:lnTo>
                  <a:lnTo>
                    <a:pt x="13383" y="19366"/>
                  </a:lnTo>
                  <a:lnTo>
                    <a:pt x="13419" y="16014"/>
                  </a:lnTo>
                  <a:lnTo>
                    <a:pt x="13383" y="16014"/>
                  </a:lnTo>
                  <a:lnTo>
                    <a:pt x="13330" y="17876"/>
                  </a:lnTo>
                  <a:lnTo>
                    <a:pt x="13240" y="18993"/>
                  </a:lnTo>
                  <a:lnTo>
                    <a:pt x="13132" y="20110"/>
                  </a:lnTo>
                  <a:lnTo>
                    <a:pt x="12953" y="20483"/>
                  </a:lnTo>
                  <a:lnTo>
                    <a:pt x="12863" y="20483"/>
                  </a:lnTo>
                  <a:lnTo>
                    <a:pt x="12738" y="20110"/>
                  </a:lnTo>
                  <a:lnTo>
                    <a:pt x="12684" y="18993"/>
                  </a:lnTo>
                  <a:lnTo>
                    <a:pt x="12594" y="17131"/>
                  </a:lnTo>
                  <a:lnTo>
                    <a:pt x="12576" y="16014"/>
                  </a:lnTo>
                  <a:lnTo>
                    <a:pt x="12540" y="13779"/>
                  </a:lnTo>
                  <a:lnTo>
                    <a:pt x="12504" y="10428"/>
                  </a:lnTo>
                  <a:lnTo>
                    <a:pt x="12504" y="6703"/>
                  </a:lnTo>
                  <a:lnTo>
                    <a:pt x="12576" y="4841"/>
                  </a:lnTo>
                  <a:lnTo>
                    <a:pt x="12594" y="3352"/>
                  </a:lnTo>
                  <a:lnTo>
                    <a:pt x="12684" y="2234"/>
                  </a:lnTo>
                  <a:lnTo>
                    <a:pt x="12738" y="1490"/>
                  </a:lnTo>
                  <a:lnTo>
                    <a:pt x="12827" y="1117"/>
                  </a:lnTo>
                  <a:lnTo>
                    <a:pt x="12953" y="372"/>
                  </a:lnTo>
                  <a:lnTo>
                    <a:pt x="13096" y="1117"/>
                  </a:lnTo>
                  <a:lnTo>
                    <a:pt x="13204" y="2234"/>
                  </a:lnTo>
                  <a:lnTo>
                    <a:pt x="13294" y="3724"/>
                  </a:lnTo>
                  <a:lnTo>
                    <a:pt x="13365" y="5959"/>
                  </a:lnTo>
                  <a:lnTo>
                    <a:pt x="13383" y="6703"/>
                  </a:lnTo>
                  <a:lnTo>
                    <a:pt x="13383" y="7076"/>
                  </a:lnTo>
                  <a:lnTo>
                    <a:pt x="13419" y="6703"/>
                  </a:lnTo>
                  <a:lnTo>
                    <a:pt x="13419" y="5959"/>
                  </a:lnTo>
                  <a:lnTo>
                    <a:pt x="13419" y="4469"/>
                  </a:lnTo>
                  <a:lnTo>
                    <a:pt x="13419" y="2234"/>
                  </a:lnTo>
                  <a:lnTo>
                    <a:pt x="13383" y="2234"/>
                  </a:lnTo>
                  <a:lnTo>
                    <a:pt x="13365" y="2234"/>
                  </a:lnTo>
                  <a:lnTo>
                    <a:pt x="13240" y="1117"/>
                  </a:lnTo>
                  <a:lnTo>
                    <a:pt x="13132" y="372"/>
                  </a:lnTo>
                  <a:lnTo>
                    <a:pt x="12917" y="0"/>
                  </a:lnTo>
                  <a:lnTo>
                    <a:pt x="12809" y="0"/>
                  </a:lnTo>
                  <a:lnTo>
                    <a:pt x="12684" y="1117"/>
                  </a:lnTo>
                  <a:lnTo>
                    <a:pt x="12594" y="1490"/>
                  </a:lnTo>
                  <a:lnTo>
                    <a:pt x="12504" y="3352"/>
                  </a:lnTo>
                  <a:lnTo>
                    <a:pt x="12450" y="4841"/>
                  </a:lnTo>
                  <a:lnTo>
                    <a:pt x="12397" y="6703"/>
                  </a:lnTo>
                  <a:lnTo>
                    <a:pt x="12361" y="8938"/>
                  </a:lnTo>
                  <a:lnTo>
                    <a:pt x="12361" y="11172"/>
                  </a:lnTo>
                  <a:close/>
                  <a:moveTo>
                    <a:pt x="11195" y="17131"/>
                  </a:moveTo>
                  <a:lnTo>
                    <a:pt x="11195" y="17131"/>
                  </a:lnTo>
                  <a:lnTo>
                    <a:pt x="11159" y="19366"/>
                  </a:lnTo>
                  <a:lnTo>
                    <a:pt x="11123" y="20483"/>
                  </a:lnTo>
                  <a:lnTo>
                    <a:pt x="11069" y="20483"/>
                  </a:lnTo>
                  <a:lnTo>
                    <a:pt x="11033" y="20855"/>
                  </a:lnTo>
                  <a:lnTo>
                    <a:pt x="11069" y="21600"/>
                  </a:lnTo>
                  <a:lnTo>
                    <a:pt x="11213" y="20855"/>
                  </a:lnTo>
                  <a:lnTo>
                    <a:pt x="11356" y="21600"/>
                  </a:lnTo>
                  <a:lnTo>
                    <a:pt x="11392" y="20855"/>
                  </a:lnTo>
                  <a:lnTo>
                    <a:pt x="11356" y="20483"/>
                  </a:lnTo>
                  <a:lnTo>
                    <a:pt x="11338" y="20483"/>
                  </a:lnTo>
                  <a:lnTo>
                    <a:pt x="11284" y="20110"/>
                  </a:lnTo>
                  <a:lnTo>
                    <a:pt x="11249" y="18248"/>
                  </a:lnTo>
                  <a:lnTo>
                    <a:pt x="11249" y="5959"/>
                  </a:lnTo>
                  <a:lnTo>
                    <a:pt x="11284" y="5586"/>
                  </a:lnTo>
                  <a:lnTo>
                    <a:pt x="11302" y="5959"/>
                  </a:lnTo>
                  <a:lnTo>
                    <a:pt x="11984" y="20483"/>
                  </a:lnTo>
                  <a:lnTo>
                    <a:pt x="12038" y="21600"/>
                  </a:lnTo>
                  <a:lnTo>
                    <a:pt x="12038" y="20855"/>
                  </a:lnTo>
                  <a:lnTo>
                    <a:pt x="12074" y="20483"/>
                  </a:lnTo>
                  <a:lnTo>
                    <a:pt x="12074" y="2607"/>
                  </a:lnTo>
                  <a:lnTo>
                    <a:pt x="12074" y="1490"/>
                  </a:lnTo>
                  <a:lnTo>
                    <a:pt x="12092" y="1117"/>
                  </a:lnTo>
                  <a:lnTo>
                    <a:pt x="12128" y="1117"/>
                  </a:lnTo>
                  <a:lnTo>
                    <a:pt x="12163" y="372"/>
                  </a:lnTo>
                  <a:lnTo>
                    <a:pt x="12128" y="0"/>
                  </a:lnTo>
                  <a:lnTo>
                    <a:pt x="11984" y="372"/>
                  </a:lnTo>
                  <a:lnTo>
                    <a:pt x="11841" y="0"/>
                  </a:lnTo>
                  <a:lnTo>
                    <a:pt x="11805" y="372"/>
                  </a:lnTo>
                  <a:lnTo>
                    <a:pt x="11841" y="1117"/>
                  </a:lnTo>
                  <a:lnTo>
                    <a:pt x="11894" y="1117"/>
                  </a:lnTo>
                  <a:lnTo>
                    <a:pt x="11948" y="2234"/>
                  </a:lnTo>
                  <a:lnTo>
                    <a:pt x="11984" y="2607"/>
                  </a:lnTo>
                  <a:lnTo>
                    <a:pt x="11984" y="4469"/>
                  </a:lnTo>
                  <a:lnTo>
                    <a:pt x="11984" y="16759"/>
                  </a:lnTo>
                  <a:lnTo>
                    <a:pt x="11984" y="17131"/>
                  </a:lnTo>
                  <a:lnTo>
                    <a:pt x="11948" y="16759"/>
                  </a:lnTo>
                  <a:lnTo>
                    <a:pt x="11213" y="1117"/>
                  </a:lnTo>
                  <a:lnTo>
                    <a:pt x="11159" y="0"/>
                  </a:lnTo>
                  <a:lnTo>
                    <a:pt x="11105" y="372"/>
                  </a:lnTo>
                  <a:lnTo>
                    <a:pt x="11015" y="0"/>
                  </a:lnTo>
                  <a:lnTo>
                    <a:pt x="10979" y="372"/>
                  </a:lnTo>
                  <a:lnTo>
                    <a:pt x="11015" y="1117"/>
                  </a:lnTo>
                  <a:lnTo>
                    <a:pt x="11105" y="1490"/>
                  </a:lnTo>
                  <a:lnTo>
                    <a:pt x="11123" y="1490"/>
                  </a:lnTo>
                  <a:lnTo>
                    <a:pt x="11159" y="2607"/>
                  </a:lnTo>
                  <a:lnTo>
                    <a:pt x="11195" y="3724"/>
                  </a:lnTo>
                  <a:lnTo>
                    <a:pt x="11195" y="5959"/>
                  </a:lnTo>
                  <a:lnTo>
                    <a:pt x="11195" y="17131"/>
                  </a:lnTo>
                  <a:close/>
                  <a:moveTo>
                    <a:pt x="10334" y="3352"/>
                  </a:moveTo>
                  <a:lnTo>
                    <a:pt x="10334" y="3352"/>
                  </a:lnTo>
                  <a:lnTo>
                    <a:pt x="10334" y="2234"/>
                  </a:lnTo>
                  <a:lnTo>
                    <a:pt x="10334" y="1490"/>
                  </a:lnTo>
                  <a:lnTo>
                    <a:pt x="10477" y="1490"/>
                  </a:lnTo>
                  <a:lnTo>
                    <a:pt x="10639" y="1490"/>
                  </a:lnTo>
                  <a:lnTo>
                    <a:pt x="10692" y="1490"/>
                  </a:lnTo>
                  <a:lnTo>
                    <a:pt x="10746" y="2234"/>
                  </a:lnTo>
                  <a:lnTo>
                    <a:pt x="10782" y="3724"/>
                  </a:lnTo>
                  <a:lnTo>
                    <a:pt x="10782" y="4469"/>
                  </a:lnTo>
                  <a:lnTo>
                    <a:pt x="10800" y="3724"/>
                  </a:lnTo>
                  <a:lnTo>
                    <a:pt x="10836" y="1117"/>
                  </a:lnTo>
                  <a:lnTo>
                    <a:pt x="10800" y="0"/>
                  </a:lnTo>
                  <a:lnTo>
                    <a:pt x="10567" y="372"/>
                  </a:lnTo>
                  <a:lnTo>
                    <a:pt x="10136" y="0"/>
                  </a:lnTo>
                  <a:lnTo>
                    <a:pt x="10064" y="372"/>
                  </a:lnTo>
                  <a:lnTo>
                    <a:pt x="10100" y="1117"/>
                  </a:lnTo>
                  <a:lnTo>
                    <a:pt x="10136" y="1117"/>
                  </a:lnTo>
                  <a:lnTo>
                    <a:pt x="10154" y="1490"/>
                  </a:lnTo>
                  <a:lnTo>
                    <a:pt x="10190" y="2234"/>
                  </a:lnTo>
                  <a:lnTo>
                    <a:pt x="10226" y="3724"/>
                  </a:lnTo>
                  <a:lnTo>
                    <a:pt x="10226" y="17876"/>
                  </a:lnTo>
                  <a:lnTo>
                    <a:pt x="10190" y="19366"/>
                  </a:lnTo>
                  <a:lnTo>
                    <a:pt x="10154" y="20483"/>
                  </a:lnTo>
                  <a:lnTo>
                    <a:pt x="10100" y="20483"/>
                  </a:lnTo>
                  <a:lnTo>
                    <a:pt x="10100" y="20855"/>
                  </a:lnTo>
                  <a:lnTo>
                    <a:pt x="10136" y="21600"/>
                  </a:lnTo>
                  <a:lnTo>
                    <a:pt x="10316" y="20855"/>
                  </a:lnTo>
                  <a:lnTo>
                    <a:pt x="10656" y="21600"/>
                  </a:lnTo>
                  <a:lnTo>
                    <a:pt x="10746" y="20855"/>
                  </a:lnTo>
                  <a:lnTo>
                    <a:pt x="10836" y="20483"/>
                  </a:lnTo>
                  <a:lnTo>
                    <a:pt x="10890" y="18993"/>
                  </a:lnTo>
                  <a:lnTo>
                    <a:pt x="10890" y="17876"/>
                  </a:lnTo>
                  <a:lnTo>
                    <a:pt x="10890" y="17131"/>
                  </a:lnTo>
                  <a:lnTo>
                    <a:pt x="10800" y="18993"/>
                  </a:lnTo>
                  <a:lnTo>
                    <a:pt x="10692" y="20110"/>
                  </a:lnTo>
                  <a:lnTo>
                    <a:pt x="10459" y="20110"/>
                  </a:lnTo>
                  <a:lnTo>
                    <a:pt x="10369" y="20110"/>
                  </a:lnTo>
                  <a:lnTo>
                    <a:pt x="10334" y="19366"/>
                  </a:lnTo>
                  <a:lnTo>
                    <a:pt x="10334" y="17876"/>
                  </a:lnTo>
                  <a:lnTo>
                    <a:pt x="10334" y="12290"/>
                  </a:lnTo>
                  <a:lnTo>
                    <a:pt x="10334" y="11545"/>
                  </a:lnTo>
                  <a:lnTo>
                    <a:pt x="10369" y="11172"/>
                  </a:lnTo>
                  <a:lnTo>
                    <a:pt x="10603" y="11172"/>
                  </a:lnTo>
                  <a:lnTo>
                    <a:pt x="10656" y="11545"/>
                  </a:lnTo>
                  <a:lnTo>
                    <a:pt x="10692" y="12662"/>
                  </a:lnTo>
                  <a:lnTo>
                    <a:pt x="10692" y="13407"/>
                  </a:lnTo>
                  <a:lnTo>
                    <a:pt x="10710" y="13779"/>
                  </a:lnTo>
                  <a:lnTo>
                    <a:pt x="10746" y="13407"/>
                  </a:lnTo>
                  <a:lnTo>
                    <a:pt x="10746" y="11172"/>
                  </a:lnTo>
                  <a:lnTo>
                    <a:pt x="10746" y="8193"/>
                  </a:lnTo>
                  <a:lnTo>
                    <a:pt x="10710" y="7821"/>
                  </a:lnTo>
                  <a:lnTo>
                    <a:pt x="10692" y="8938"/>
                  </a:lnTo>
                  <a:lnTo>
                    <a:pt x="10656" y="9310"/>
                  </a:lnTo>
                  <a:lnTo>
                    <a:pt x="10567" y="10055"/>
                  </a:lnTo>
                  <a:lnTo>
                    <a:pt x="10387" y="10055"/>
                  </a:lnTo>
                  <a:lnTo>
                    <a:pt x="10334" y="10055"/>
                  </a:lnTo>
                  <a:lnTo>
                    <a:pt x="10334" y="8938"/>
                  </a:lnTo>
                  <a:lnTo>
                    <a:pt x="10334" y="3352"/>
                  </a:lnTo>
                  <a:close/>
                  <a:moveTo>
                    <a:pt x="9634" y="18248"/>
                  </a:moveTo>
                  <a:lnTo>
                    <a:pt x="9634" y="18248"/>
                  </a:lnTo>
                  <a:lnTo>
                    <a:pt x="9598" y="20110"/>
                  </a:lnTo>
                  <a:lnTo>
                    <a:pt x="9580" y="20483"/>
                  </a:lnTo>
                  <a:lnTo>
                    <a:pt x="9508" y="20483"/>
                  </a:lnTo>
                  <a:lnTo>
                    <a:pt x="9508" y="20855"/>
                  </a:lnTo>
                  <a:lnTo>
                    <a:pt x="9544" y="21600"/>
                  </a:lnTo>
                  <a:lnTo>
                    <a:pt x="9688" y="20855"/>
                  </a:lnTo>
                  <a:lnTo>
                    <a:pt x="9867" y="21600"/>
                  </a:lnTo>
                  <a:lnTo>
                    <a:pt x="9903" y="20855"/>
                  </a:lnTo>
                  <a:lnTo>
                    <a:pt x="9867" y="20483"/>
                  </a:lnTo>
                  <a:lnTo>
                    <a:pt x="9831" y="20483"/>
                  </a:lnTo>
                  <a:lnTo>
                    <a:pt x="9777" y="20110"/>
                  </a:lnTo>
                  <a:lnTo>
                    <a:pt x="9742" y="18993"/>
                  </a:lnTo>
                  <a:lnTo>
                    <a:pt x="9742" y="2607"/>
                  </a:lnTo>
                  <a:lnTo>
                    <a:pt x="9777" y="1490"/>
                  </a:lnTo>
                  <a:lnTo>
                    <a:pt x="9813" y="1117"/>
                  </a:lnTo>
                  <a:lnTo>
                    <a:pt x="9867" y="1117"/>
                  </a:lnTo>
                  <a:lnTo>
                    <a:pt x="9867" y="372"/>
                  </a:lnTo>
                  <a:lnTo>
                    <a:pt x="9831" y="0"/>
                  </a:lnTo>
                  <a:lnTo>
                    <a:pt x="9688" y="372"/>
                  </a:lnTo>
                  <a:lnTo>
                    <a:pt x="9508" y="0"/>
                  </a:lnTo>
                  <a:lnTo>
                    <a:pt x="9508" y="372"/>
                  </a:lnTo>
                  <a:lnTo>
                    <a:pt x="9508" y="1117"/>
                  </a:lnTo>
                  <a:lnTo>
                    <a:pt x="9580" y="1117"/>
                  </a:lnTo>
                  <a:lnTo>
                    <a:pt x="9598" y="1490"/>
                  </a:lnTo>
                  <a:lnTo>
                    <a:pt x="9634" y="2607"/>
                  </a:lnTo>
                  <a:lnTo>
                    <a:pt x="9634" y="18248"/>
                  </a:lnTo>
                  <a:close/>
                  <a:moveTo>
                    <a:pt x="8252" y="11172"/>
                  </a:moveTo>
                  <a:lnTo>
                    <a:pt x="8252" y="11172"/>
                  </a:lnTo>
                  <a:lnTo>
                    <a:pt x="8252" y="13407"/>
                  </a:lnTo>
                  <a:lnTo>
                    <a:pt x="8288" y="15641"/>
                  </a:lnTo>
                  <a:lnTo>
                    <a:pt x="8342" y="17131"/>
                  </a:lnTo>
                  <a:lnTo>
                    <a:pt x="8396" y="18993"/>
                  </a:lnTo>
                  <a:lnTo>
                    <a:pt x="8486" y="20110"/>
                  </a:lnTo>
                  <a:lnTo>
                    <a:pt x="8575" y="20855"/>
                  </a:lnTo>
                  <a:lnTo>
                    <a:pt x="8701" y="21600"/>
                  </a:lnTo>
                  <a:lnTo>
                    <a:pt x="8809" y="21600"/>
                  </a:lnTo>
                  <a:lnTo>
                    <a:pt x="9042" y="20855"/>
                  </a:lnTo>
                  <a:lnTo>
                    <a:pt x="9185" y="20483"/>
                  </a:lnTo>
                  <a:lnTo>
                    <a:pt x="9257" y="20110"/>
                  </a:lnTo>
                  <a:lnTo>
                    <a:pt x="9275" y="19366"/>
                  </a:lnTo>
                  <a:lnTo>
                    <a:pt x="9311" y="16014"/>
                  </a:lnTo>
                  <a:lnTo>
                    <a:pt x="9275" y="16014"/>
                  </a:lnTo>
                  <a:lnTo>
                    <a:pt x="9257" y="17876"/>
                  </a:lnTo>
                  <a:lnTo>
                    <a:pt x="9167" y="18993"/>
                  </a:lnTo>
                  <a:lnTo>
                    <a:pt x="9024" y="20110"/>
                  </a:lnTo>
                  <a:lnTo>
                    <a:pt x="8845" y="20483"/>
                  </a:lnTo>
                  <a:lnTo>
                    <a:pt x="8755" y="20483"/>
                  </a:lnTo>
                  <a:lnTo>
                    <a:pt x="8665" y="20110"/>
                  </a:lnTo>
                  <a:lnTo>
                    <a:pt x="8575" y="18993"/>
                  </a:lnTo>
                  <a:lnTo>
                    <a:pt x="8522" y="17131"/>
                  </a:lnTo>
                  <a:lnTo>
                    <a:pt x="8468" y="16014"/>
                  </a:lnTo>
                  <a:lnTo>
                    <a:pt x="8432" y="13779"/>
                  </a:lnTo>
                  <a:lnTo>
                    <a:pt x="8396" y="10428"/>
                  </a:lnTo>
                  <a:lnTo>
                    <a:pt x="8432" y="6703"/>
                  </a:lnTo>
                  <a:lnTo>
                    <a:pt x="8468" y="4841"/>
                  </a:lnTo>
                  <a:lnTo>
                    <a:pt x="8522" y="3352"/>
                  </a:lnTo>
                  <a:lnTo>
                    <a:pt x="8575" y="2234"/>
                  </a:lnTo>
                  <a:lnTo>
                    <a:pt x="8629" y="1490"/>
                  </a:lnTo>
                  <a:lnTo>
                    <a:pt x="8755" y="1117"/>
                  </a:lnTo>
                  <a:lnTo>
                    <a:pt x="8845" y="372"/>
                  </a:lnTo>
                  <a:lnTo>
                    <a:pt x="8988" y="1117"/>
                  </a:lnTo>
                  <a:lnTo>
                    <a:pt x="9114" y="2234"/>
                  </a:lnTo>
                  <a:lnTo>
                    <a:pt x="9185" y="3724"/>
                  </a:lnTo>
                  <a:lnTo>
                    <a:pt x="9257" y="5959"/>
                  </a:lnTo>
                  <a:lnTo>
                    <a:pt x="9275" y="6703"/>
                  </a:lnTo>
                  <a:lnTo>
                    <a:pt x="9311" y="7076"/>
                  </a:lnTo>
                  <a:lnTo>
                    <a:pt x="9311" y="6703"/>
                  </a:lnTo>
                  <a:lnTo>
                    <a:pt x="9311" y="5959"/>
                  </a:lnTo>
                  <a:lnTo>
                    <a:pt x="9311" y="4469"/>
                  </a:lnTo>
                  <a:lnTo>
                    <a:pt x="9311" y="2234"/>
                  </a:lnTo>
                  <a:lnTo>
                    <a:pt x="9275" y="2234"/>
                  </a:lnTo>
                  <a:lnTo>
                    <a:pt x="9257" y="2234"/>
                  </a:lnTo>
                  <a:lnTo>
                    <a:pt x="9132" y="1117"/>
                  </a:lnTo>
                  <a:lnTo>
                    <a:pt x="9024" y="372"/>
                  </a:lnTo>
                  <a:lnTo>
                    <a:pt x="8809" y="0"/>
                  </a:lnTo>
                  <a:lnTo>
                    <a:pt x="8701" y="0"/>
                  </a:lnTo>
                  <a:lnTo>
                    <a:pt x="8611" y="1117"/>
                  </a:lnTo>
                  <a:lnTo>
                    <a:pt x="8486" y="1490"/>
                  </a:lnTo>
                  <a:lnTo>
                    <a:pt x="8396" y="3352"/>
                  </a:lnTo>
                  <a:lnTo>
                    <a:pt x="8342" y="4841"/>
                  </a:lnTo>
                  <a:lnTo>
                    <a:pt x="8288" y="6703"/>
                  </a:lnTo>
                  <a:lnTo>
                    <a:pt x="8252" y="8938"/>
                  </a:lnTo>
                  <a:lnTo>
                    <a:pt x="8252" y="11172"/>
                  </a:lnTo>
                  <a:close/>
                  <a:moveTo>
                    <a:pt x="7338" y="20110"/>
                  </a:moveTo>
                  <a:lnTo>
                    <a:pt x="7338" y="20110"/>
                  </a:lnTo>
                  <a:lnTo>
                    <a:pt x="7427" y="20855"/>
                  </a:lnTo>
                  <a:lnTo>
                    <a:pt x="7607" y="21600"/>
                  </a:lnTo>
                  <a:lnTo>
                    <a:pt x="7732" y="21600"/>
                  </a:lnTo>
                  <a:lnTo>
                    <a:pt x="7840" y="20855"/>
                  </a:lnTo>
                  <a:lnTo>
                    <a:pt x="7930" y="20483"/>
                  </a:lnTo>
                  <a:lnTo>
                    <a:pt x="7983" y="19366"/>
                  </a:lnTo>
                  <a:lnTo>
                    <a:pt x="8055" y="17131"/>
                  </a:lnTo>
                  <a:lnTo>
                    <a:pt x="8073" y="15641"/>
                  </a:lnTo>
                  <a:lnTo>
                    <a:pt x="8055" y="12662"/>
                  </a:lnTo>
                  <a:lnTo>
                    <a:pt x="7965" y="11172"/>
                  </a:lnTo>
                  <a:lnTo>
                    <a:pt x="7876" y="10055"/>
                  </a:lnTo>
                  <a:lnTo>
                    <a:pt x="7750" y="8938"/>
                  </a:lnTo>
                  <a:lnTo>
                    <a:pt x="7517" y="7821"/>
                  </a:lnTo>
                  <a:lnTo>
                    <a:pt x="7463" y="6703"/>
                  </a:lnTo>
                  <a:lnTo>
                    <a:pt x="7427" y="4841"/>
                  </a:lnTo>
                  <a:lnTo>
                    <a:pt x="7463" y="2607"/>
                  </a:lnTo>
                  <a:lnTo>
                    <a:pt x="7517" y="1490"/>
                  </a:lnTo>
                  <a:lnTo>
                    <a:pt x="7571" y="1117"/>
                  </a:lnTo>
                  <a:lnTo>
                    <a:pt x="7696" y="1117"/>
                  </a:lnTo>
                  <a:lnTo>
                    <a:pt x="7786" y="1117"/>
                  </a:lnTo>
                  <a:lnTo>
                    <a:pt x="7876" y="1490"/>
                  </a:lnTo>
                  <a:lnTo>
                    <a:pt x="7930" y="2607"/>
                  </a:lnTo>
                  <a:lnTo>
                    <a:pt x="7983" y="4841"/>
                  </a:lnTo>
                  <a:lnTo>
                    <a:pt x="7983" y="5586"/>
                  </a:lnTo>
                  <a:lnTo>
                    <a:pt x="8019" y="5586"/>
                  </a:lnTo>
                  <a:lnTo>
                    <a:pt x="8055" y="5586"/>
                  </a:lnTo>
                  <a:lnTo>
                    <a:pt x="8055" y="4841"/>
                  </a:lnTo>
                  <a:lnTo>
                    <a:pt x="8019" y="1117"/>
                  </a:lnTo>
                  <a:lnTo>
                    <a:pt x="7983" y="372"/>
                  </a:lnTo>
                  <a:lnTo>
                    <a:pt x="7965" y="1117"/>
                  </a:lnTo>
                  <a:lnTo>
                    <a:pt x="7894" y="372"/>
                  </a:lnTo>
                  <a:lnTo>
                    <a:pt x="7822" y="0"/>
                  </a:lnTo>
                  <a:lnTo>
                    <a:pt x="7696" y="0"/>
                  </a:lnTo>
                  <a:lnTo>
                    <a:pt x="7553" y="372"/>
                  </a:lnTo>
                  <a:lnTo>
                    <a:pt x="7463" y="1117"/>
                  </a:lnTo>
                  <a:lnTo>
                    <a:pt x="7373" y="3352"/>
                  </a:lnTo>
                  <a:lnTo>
                    <a:pt x="7338" y="5586"/>
                  </a:lnTo>
                  <a:lnTo>
                    <a:pt x="7373" y="7821"/>
                  </a:lnTo>
                  <a:lnTo>
                    <a:pt x="7427" y="9310"/>
                  </a:lnTo>
                  <a:lnTo>
                    <a:pt x="7553" y="10428"/>
                  </a:lnTo>
                  <a:lnTo>
                    <a:pt x="7660" y="11545"/>
                  </a:lnTo>
                  <a:lnTo>
                    <a:pt x="7876" y="12662"/>
                  </a:lnTo>
                  <a:lnTo>
                    <a:pt x="7965" y="14524"/>
                  </a:lnTo>
                  <a:lnTo>
                    <a:pt x="7983" y="16014"/>
                  </a:lnTo>
                  <a:lnTo>
                    <a:pt x="7965" y="17876"/>
                  </a:lnTo>
                  <a:lnTo>
                    <a:pt x="7894" y="19366"/>
                  </a:lnTo>
                  <a:lnTo>
                    <a:pt x="7822" y="20483"/>
                  </a:lnTo>
                  <a:lnTo>
                    <a:pt x="7696" y="20483"/>
                  </a:lnTo>
                  <a:lnTo>
                    <a:pt x="7553" y="20110"/>
                  </a:lnTo>
                  <a:lnTo>
                    <a:pt x="7463" y="18993"/>
                  </a:lnTo>
                  <a:lnTo>
                    <a:pt x="7373" y="17131"/>
                  </a:lnTo>
                  <a:lnTo>
                    <a:pt x="7338" y="16014"/>
                  </a:lnTo>
                  <a:lnTo>
                    <a:pt x="7338" y="15641"/>
                  </a:lnTo>
                  <a:lnTo>
                    <a:pt x="7320" y="14897"/>
                  </a:lnTo>
                  <a:lnTo>
                    <a:pt x="7320" y="15641"/>
                  </a:lnTo>
                  <a:lnTo>
                    <a:pt x="7320" y="16014"/>
                  </a:lnTo>
                  <a:lnTo>
                    <a:pt x="7338" y="20110"/>
                  </a:lnTo>
                  <a:close/>
                  <a:moveTo>
                    <a:pt x="5651" y="18248"/>
                  </a:moveTo>
                  <a:lnTo>
                    <a:pt x="5651" y="18248"/>
                  </a:lnTo>
                  <a:lnTo>
                    <a:pt x="5615" y="20110"/>
                  </a:lnTo>
                  <a:lnTo>
                    <a:pt x="5579" y="20483"/>
                  </a:lnTo>
                  <a:lnTo>
                    <a:pt x="5561" y="20483"/>
                  </a:lnTo>
                  <a:lnTo>
                    <a:pt x="5526" y="20855"/>
                  </a:lnTo>
                  <a:lnTo>
                    <a:pt x="5526" y="21600"/>
                  </a:lnTo>
                  <a:lnTo>
                    <a:pt x="5669" y="20855"/>
                  </a:lnTo>
                  <a:lnTo>
                    <a:pt x="5902" y="21600"/>
                  </a:lnTo>
                  <a:lnTo>
                    <a:pt x="5938" y="20855"/>
                  </a:lnTo>
                  <a:lnTo>
                    <a:pt x="5902" y="20483"/>
                  </a:lnTo>
                  <a:lnTo>
                    <a:pt x="5849" y="20483"/>
                  </a:lnTo>
                  <a:lnTo>
                    <a:pt x="5795" y="20110"/>
                  </a:lnTo>
                  <a:lnTo>
                    <a:pt x="5759" y="18993"/>
                  </a:lnTo>
                  <a:lnTo>
                    <a:pt x="5759" y="11545"/>
                  </a:lnTo>
                  <a:lnTo>
                    <a:pt x="5759" y="11172"/>
                  </a:lnTo>
                  <a:lnTo>
                    <a:pt x="5795" y="11172"/>
                  </a:lnTo>
                  <a:lnTo>
                    <a:pt x="6369" y="11172"/>
                  </a:lnTo>
                  <a:lnTo>
                    <a:pt x="6369" y="11545"/>
                  </a:lnTo>
                  <a:lnTo>
                    <a:pt x="6369" y="18993"/>
                  </a:lnTo>
                  <a:lnTo>
                    <a:pt x="6369" y="20110"/>
                  </a:lnTo>
                  <a:lnTo>
                    <a:pt x="6315" y="20483"/>
                  </a:lnTo>
                  <a:lnTo>
                    <a:pt x="6279" y="20483"/>
                  </a:lnTo>
                  <a:lnTo>
                    <a:pt x="6279" y="20855"/>
                  </a:lnTo>
                  <a:lnTo>
                    <a:pt x="6279" y="21600"/>
                  </a:lnTo>
                  <a:lnTo>
                    <a:pt x="6315" y="21600"/>
                  </a:lnTo>
                  <a:lnTo>
                    <a:pt x="6494" y="20855"/>
                  </a:lnTo>
                  <a:lnTo>
                    <a:pt x="6638" y="21600"/>
                  </a:lnTo>
                  <a:lnTo>
                    <a:pt x="6674" y="20855"/>
                  </a:lnTo>
                  <a:lnTo>
                    <a:pt x="6638" y="20483"/>
                  </a:lnTo>
                  <a:lnTo>
                    <a:pt x="6584" y="20483"/>
                  </a:lnTo>
                  <a:lnTo>
                    <a:pt x="6530" y="20110"/>
                  </a:lnTo>
                  <a:lnTo>
                    <a:pt x="6530" y="18993"/>
                  </a:lnTo>
                  <a:lnTo>
                    <a:pt x="6530" y="2607"/>
                  </a:lnTo>
                  <a:lnTo>
                    <a:pt x="6530" y="1490"/>
                  </a:lnTo>
                  <a:lnTo>
                    <a:pt x="6548" y="1117"/>
                  </a:lnTo>
                  <a:lnTo>
                    <a:pt x="6602" y="1117"/>
                  </a:lnTo>
                  <a:lnTo>
                    <a:pt x="6602" y="372"/>
                  </a:lnTo>
                  <a:lnTo>
                    <a:pt x="6584" y="0"/>
                  </a:lnTo>
                  <a:lnTo>
                    <a:pt x="6458" y="372"/>
                  </a:lnTo>
                  <a:lnTo>
                    <a:pt x="6279" y="0"/>
                  </a:lnTo>
                  <a:lnTo>
                    <a:pt x="6261" y="372"/>
                  </a:lnTo>
                  <a:lnTo>
                    <a:pt x="6279" y="1117"/>
                  </a:lnTo>
                  <a:lnTo>
                    <a:pt x="6315" y="1117"/>
                  </a:lnTo>
                  <a:lnTo>
                    <a:pt x="6369" y="1490"/>
                  </a:lnTo>
                  <a:lnTo>
                    <a:pt x="6369" y="2607"/>
                  </a:lnTo>
                  <a:lnTo>
                    <a:pt x="6369" y="8938"/>
                  </a:lnTo>
                  <a:lnTo>
                    <a:pt x="6369" y="9310"/>
                  </a:lnTo>
                  <a:lnTo>
                    <a:pt x="6369" y="10055"/>
                  </a:lnTo>
                  <a:lnTo>
                    <a:pt x="5795" y="10055"/>
                  </a:lnTo>
                  <a:lnTo>
                    <a:pt x="5759" y="9310"/>
                  </a:lnTo>
                  <a:lnTo>
                    <a:pt x="5759" y="2607"/>
                  </a:lnTo>
                  <a:lnTo>
                    <a:pt x="5795" y="1490"/>
                  </a:lnTo>
                  <a:lnTo>
                    <a:pt x="5813" y="1117"/>
                  </a:lnTo>
                  <a:lnTo>
                    <a:pt x="5884" y="372"/>
                  </a:lnTo>
                  <a:lnTo>
                    <a:pt x="5849" y="0"/>
                  </a:lnTo>
                  <a:lnTo>
                    <a:pt x="5705" y="372"/>
                  </a:lnTo>
                  <a:lnTo>
                    <a:pt x="5526" y="0"/>
                  </a:lnTo>
                  <a:lnTo>
                    <a:pt x="5490" y="372"/>
                  </a:lnTo>
                  <a:lnTo>
                    <a:pt x="5526" y="1117"/>
                  </a:lnTo>
                  <a:lnTo>
                    <a:pt x="5579" y="1117"/>
                  </a:lnTo>
                  <a:lnTo>
                    <a:pt x="5615" y="1490"/>
                  </a:lnTo>
                  <a:lnTo>
                    <a:pt x="5651" y="2607"/>
                  </a:lnTo>
                  <a:lnTo>
                    <a:pt x="5651" y="18248"/>
                  </a:lnTo>
                  <a:close/>
                  <a:moveTo>
                    <a:pt x="4790" y="18993"/>
                  </a:moveTo>
                  <a:lnTo>
                    <a:pt x="4790" y="18993"/>
                  </a:lnTo>
                  <a:lnTo>
                    <a:pt x="4754" y="20110"/>
                  </a:lnTo>
                  <a:lnTo>
                    <a:pt x="4736" y="20483"/>
                  </a:lnTo>
                  <a:lnTo>
                    <a:pt x="4682" y="20483"/>
                  </a:lnTo>
                  <a:lnTo>
                    <a:pt x="4682" y="20855"/>
                  </a:lnTo>
                  <a:lnTo>
                    <a:pt x="4682" y="21600"/>
                  </a:lnTo>
                  <a:lnTo>
                    <a:pt x="4916" y="20855"/>
                  </a:lnTo>
                  <a:lnTo>
                    <a:pt x="5023" y="21600"/>
                  </a:lnTo>
                  <a:lnTo>
                    <a:pt x="5059" y="20855"/>
                  </a:lnTo>
                  <a:lnTo>
                    <a:pt x="5023" y="20483"/>
                  </a:lnTo>
                  <a:lnTo>
                    <a:pt x="5005" y="20483"/>
                  </a:lnTo>
                  <a:lnTo>
                    <a:pt x="4934" y="20110"/>
                  </a:lnTo>
                  <a:lnTo>
                    <a:pt x="4916" y="18993"/>
                  </a:lnTo>
                  <a:lnTo>
                    <a:pt x="4916" y="3352"/>
                  </a:lnTo>
                  <a:lnTo>
                    <a:pt x="4916" y="2234"/>
                  </a:lnTo>
                  <a:lnTo>
                    <a:pt x="4969" y="1490"/>
                  </a:lnTo>
                  <a:lnTo>
                    <a:pt x="5203" y="1490"/>
                  </a:lnTo>
                  <a:lnTo>
                    <a:pt x="5292" y="2234"/>
                  </a:lnTo>
                  <a:lnTo>
                    <a:pt x="5328" y="2607"/>
                  </a:lnTo>
                  <a:lnTo>
                    <a:pt x="5328" y="3724"/>
                  </a:lnTo>
                  <a:lnTo>
                    <a:pt x="5346" y="3724"/>
                  </a:lnTo>
                  <a:lnTo>
                    <a:pt x="5346" y="3352"/>
                  </a:lnTo>
                  <a:lnTo>
                    <a:pt x="5346" y="1117"/>
                  </a:lnTo>
                  <a:lnTo>
                    <a:pt x="5346" y="372"/>
                  </a:lnTo>
                  <a:lnTo>
                    <a:pt x="5328" y="0"/>
                  </a:lnTo>
                  <a:lnTo>
                    <a:pt x="4844" y="372"/>
                  </a:lnTo>
                  <a:lnTo>
                    <a:pt x="4377" y="0"/>
                  </a:lnTo>
                  <a:lnTo>
                    <a:pt x="4377" y="372"/>
                  </a:lnTo>
                  <a:lnTo>
                    <a:pt x="4359" y="1117"/>
                  </a:lnTo>
                  <a:lnTo>
                    <a:pt x="4359" y="4469"/>
                  </a:lnTo>
                  <a:lnTo>
                    <a:pt x="4377" y="4469"/>
                  </a:lnTo>
                  <a:lnTo>
                    <a:pt x="4377" y="3724"/>
                  </a:lnTo>
                  <a:lnTo>
                    <a:pt x="4431" y="2234"/>
                  </a:lnTo>
                  <a:lnTo>
                    <a:pt x="4467" y="2234"/>
                  </a:lnTo>
                  <a:lnTo>
                    <a:pt x="4521" y="1490"/>
                  </a:lnTo>
                  <a:lnTo>
                    <a:pt x="4790" y="1490"/>
                  </a:lnTo>
                  <a:lnTo>
                    <a:pt x="4790" y="2234"/>
                  </a:lnTo>
                  <a:lnTo>
                    <a:pt x="4790" y="3352"/>
                  </a:lnTo>
                  <a:lnTo>
                    <a:pt x="4790" y="18993"/>
                  </a:lnTo>
                  <a:close/>
                  <a:moveTo>
                    <a:pt x="3821" y="3352"/>
                  </a:moveTo>
                  <a:lnTo>
                    <a:pt x="3821" y="3352"/>
                  </a:lnTo>
                  <a:lnTo>
                    <a:pt x="3857" y="1490"/>
                  </a:lnTo>
                  <a:lnTo>
                    <a:pt x="3875" y="1117"/>
                  </a:lnTo>
                  <a:lnTo>
                    <a:pt x="3947" y="1117"/>
                  </a:lnTo>
                  <a:lnTo>
                    <a:pt x="3947" y="372"/>
                  </a:lnTo>
                  <a:lnTo>
                    <a:pt x="3911" y="0"/>
                  </a:lnTo>
                  <a:lnTo>
                    <a:pt x="3767" y="372"/>
                  </a:lnTo>
                  <a:lnTo>
                    <a:pt x="3624" y="0"/>
                  </a:lnTo>
                  <a:lnTo>
                    <a:pt x="3588" y="372"/>
                  </a:lnTo>
                  <a:lnTo>
                    <a:pt x="3588" y="1117"/>
                  </a:lnTo>
                  <a:lnTo>
                    <a:pt x="3642" y="1117"/>
                  </a:lnTo>
                  <a:lnTo>
                    <a:pt x="3678" y="1490"/>
                  </a:lnTo>
                  <a:lnTo>
                    <a:pt x="3714" y="2607"/>
                  </a:lnTo>
                  <a:lnTo>
                    <a:pt x="3714" y="17876"/>
                  </a:lnTo>
                  <a:lnTo>
                    <a:pt x="3714" y="19366"/>
                  </a:lnTo>
                  <a:lnTo>
                    <a:pt x="3678" y="20483"/>
                  </a:lnTo>
                  <a:lnTo>
                    <a:pt x="3624" y="20483"/>
                  </a:lnTo>
                  <a:lnTo>
                    <a:pt x="3588" y="20855"/>
                  </a:lnTo>
                  <a:lnTo>
                    <a:pt x="3624" y="21600"/>
                  </a:lnTo>
                  <a:lnTo>
                    <a:pt x="3821" y="20855"/>
                  </a:lnTo>
                  <a:lnTo>
                    <a:pt x="4180" y="21600"/>
                  </a:lnTo>
                  <a:lnTo>
                    <a:pt x="4270" y="20855"/>
                  </a:lnTo>
                  <a:lnTo>
                    <a:pt x="4324" y="20483"/>
                  </a:lnTo>
                  <a:lnTo>
                    <a:pt x="4377" y="18993"/>
                  </a:lnTo>
                  <a:lnTo>
                    <a:pt x="4413" y="17876"/>
                  </a:lnTo>
                  <a:lnTo>
                    <a:pt x="4377" y="17131"/>
                  </a:lnTo>
                  <a:lnTo>
                    <a:pt x="4288" y="18993"/>
                  </a:lnTo>
                  <a:lnTo>
                    <a:pt x="4180" y="20110"/>
                  </a:lnTo>
                  <a:lnTo>
                    <a:pt x="3947" y="20110"/>
                  </a:lnTo>
                  <a:lnTo>
                    <a:pt x="3875" y="20110"/>
                  </a:lnTo>
                  <a:lnTo>
                    <a:pt x="3857" y="19366"/>
                  </a:lnTo>
                  <a:lnTo>
                    <a:pt x="3821" y="17876"/>
                  </a:lnTo>
                  <a:lnTo>
                    <a:pt x="3821" y="3352"/>
                  </a:lnTo>
                  <a:close/>
                  <a:moveTo>
                    <a:pt x="3122" y="16759"/>
                  </a:moveTo>
                  <a:lnTo>
                    <a:pt x="3122" y="16759"/>
                  </a:lnTo>
                  <a:lnTo>
                    <a:pt x="3140" y="19366"/>
                  </a:lnTo>
                  <a:lnTo>
                    <a:pt x="3140" y="20110"/>
                  </a:lnTo>
                  <a:lnTo>
                    <a:pt x="3122" y="20483"/>
                  </a:lnTo>
                  <a:lnTo>
                    <a:pt x="3086" y="20483"/>
                  </a:lnTo>
                  <a:lnTo>
                    <a:pt x="3068" y="20855"/>
                  </a:lnTo>
                  <a:lnTo>
                    <a:pt x="3086" y="21600"/>
                  </a:lnTo>
                  <a:lnTo>
                    <a:pt x="3229" y="20855"/>
                  </a:lnTo>
                  <a:lnTo>
                    <a:pt x="3409" y="21600"/>
                  </a:lnTo>
                  <a:lnTo>
                    <a:pt x="3445" y="21600"/>
                  </a:lnTo>
                  <a:lnTo>
                    <a:pt x="3445" y="20855"/>
                  </a:lnTo>
                  <a:lnTo>
                    <a:pt x="3391" y="20483"/>
                  </a:lnTo>
                  <a:lnTo>
                    <a:pt x="3355" y="20483"/>
                  </a:lnTo>
                  <a:lnTo>
                    <a:pt x="3301" y="19366"/>
                  </a:lnTo>
                  <a:lnTo>
                    <a:pt x="3229" y="16014"/>
                  </a:lnTo>
                  <a:lnTo>
                    <a:pt x="2888" y="1117"/>
                  </a:lnTo>
                  <a:lnTo>
                    <a:pt x="2888" y="0"/>
                  </a:lnTo>
                  <a:lnTo>
                    <a:pt x="2852" y="0"/>
                  </a:lnTo>
                  <a:lnTo>
                    <a:pt x="2817" y="372"/>
                  </a:lnTo>
                  <a:lnTo>
                    <a:pt x="2745" y="3724"/>
                  </a:lnTo>
                  <a:lnTo>
                    <a:pt x="2350" y="19366"/>
                  </a:lnTo>
                  <a:lnTo>
                    <a:pt x="2332" y="20110"/>
                  </a:lnTo>
                  <a:lnTo>
                    <a:pt x="2296" y="20483"/>
                  </a:lnTo>
                  <a:lnTo>
                    <a:pt x="2260" y="20483"/>
                  </a:lnTo>
                  <a:lnTo>
                    <a:pt x="2243" y="20855"/>
                  </a:lnTo>
                  <a:lnTo>
                    <a:pt x="2260" y="21600"/>
                  </a:lnTo>
                  <a:lnTo>
                    <a:pt x="2386" y="20855"/>
                  </a:lnTo>
                  <a:lnTo>
                    <a:pt x="2530" y="21600"/>
                  </a:lnTo>
                  <a:lnTo>
                    <a:pt x="2565" y="21600"/>
                  </a:lnTo>
                  <a:lnTo>
                    <a:pt x="2565" y="20855"/>
                  </a:lnTo>
                  <a:lnTo>
                    <a:pt x="2565" y="20483"/>
                  </a:lnTo>
                  <a:lnTo>
                    <a:pt x="2494" y="20483"/>
                  </a:lnTo>
                  <a:lnTo>
                    <a:pt x="2476" y="20110"/>
                  </a:lnTo>
                  <a:lnTo>
                    <a:pt x="2440" y="18993"/>
                  </a:lnTo>
                  <a:lnTo>
                    <a:pt x="2476" y="17876"/>
                  </a:lnTo>
                  <a:lnTo>
                    <a:pt x="2565" y="13779"/>
                  </a:lnTo>
                  <a:lnTo>
                    <a:pt x="2583" y="13407"/>
                  </a:lnTo>
                  <a:lnTo>
                    <a:pt x="2655" y="13407"/>
                  </a:lnTo>
                  <a:lnTo>
                    <a:pt x="2996" y="13407"/>
                  </a:lnTo>
                  <a:lnTo>
                    <a:pt x="3032" y="13407"/>
                  </a:lnTo>
                  <a:lnTo>
                    <a:pt x="3068" y="14524"/>
                  </a:lnTo>
                  <a:lnTo>
                    <a:pt x="3122" y="16759"/>
                  </a:lnTo>
                  <a:close/>
                  <a:moveTo>
                    <a:pt x="2799" y="3724"/>
                  </a:moveTo>
                  <a:lnTo>
                    <a:pt x="2799" y="3724"/>
                  </a:lnTo>
                  <a:lnTo>
                    <a:pt x="2817" y="3724"/>
                  </a:lnTo>
                  <a:lnTo>
                    <a:pt x="2996" y="11172"/>
                  </a:lnTo>
                  <a:lnTo>
                    <a:pt x="2996" y="11545"/>
                  </a:lnTo>
                  <a:lnTo>
                    <a:pt x="2978" y="11545"/>
                  </a:lnTo>
                  <a:lnTo>
                    <a:pt x="2655" y="11545"/>
                  </a:lnTo>
                  <a:lnTo>
                    <a:pt x="2619" y="11545"/>
                  </a:lnTo>
                  <a:lnTo>
                    <a:pt x="2619" y="11172"/>
                  </a:lnTo>
                  <a:lnTo>
                    <a:pt x="2799" y="3724"/>
                  </a:lnTo>
                  <a:close/>
                  <a:moveTo>
                    <a:pt x="1561" y="3352"/>
                  </a:moveTo>
                  <a:lnTo>
                    <a:pt x="1561" y="3352"/>
                  </a:lnTo>
                  <a:lnTo>
                    <a:pt x="1561" y="2234"/>
                  </a:lnTo>
                  <a:lnTo>
                    <a:pt x="1597" y="1490"/>
                  </a:lnTo>
                  <a:lnTo>
                    <a:pt x="1704" y="1490"/>
                  </a:lnTo>
                  <a:lnTo>
                    <a:pt x="1866" y="1490"/>
                  </a:lnTo>
                  <a:lnTo>
                    <a:pt x="1938" y="1490"/>
                  </a:lnTo>
                  <a:lnTo>
                    <a:pt x="1973" y="2234"/>
                  </a:lnTo>
                  <a:lnTo>
                    <a:pt x="2009" y="3724"/>
                  </a:lnTo>
                  <a:lnTo>
                    <a:pt x="2009" y="4469"/>
                  </a:lnTo>
                  <a:lnTo>
                    <a:pt x="2027" y="4469"/>
                  </a:lnTo>
                  <a:lnTo>
                    <a:pt x="2027" y="3724"/>
                  </a:lnTo>
                  <a:lnTo>
                    <a:pt x="2063" y="1117"/>
                  </a:lnTo>
                  <a:lnTo>
                    <a:pt x="2027" y="0"/>
                  </a:lnTo>
                  <a:lnTo>
                    <a:pt x="1794" y="372"/>
                  </a:lnTo>
                  <a:lnTo>
                    <a:pt x="1363" y="0"/>
                  </a:lnTo>
                  <a:lnTo>
                    <a:pt x="1328" y="372"/>
                  </a:lnTo>
                  <a:lnTo>
                    <a:pt x="1292" y="372"/>
                  </a:lnTo>
                  <a:lnTo>
                    <a:pt x="1328" y="1117"/>
                  </a:lnTo>
                  <a:lnTo>
                    <a:pt x="1363" y="1117"/>
                  </a:lnTo>
                  <a:lnTo>
                    <a:pt x="1417" y="1490"/>
                  </a:lnTo>
                  <a:lnTo>
                    <a:pt x="1417" y="2234"/>
                  </a:lnTo>
                  <a:lnTo>
                    <a:pt x="1453" y="3724"/>
                  </a:lnTo>
                  <a:lnTo>
                    <a:pt x="1453" y="17876"/>
                  </a:lnTo>
                  <a:lnTo>
                    <a:pt x="1453" y="19366"/>
                  </a:lnTo>
                  <a:lnTo>
                    <a:pt x="1381" y="20483"/>
                  </a:lnTo>
                  <a:lnTo>
                    <a:pt x="1328" y="20483"/>
                  </a:lnTo>
                  <a:lnTo>
                    <a:pt x="1328" y="20855"/>
                  </a:lnTo>
                  <a:lnTo>
                    <a:pt x="1363" y="21600"/>
                  </a:lnTo>
                  <a:lnTo>
                    <a:pt x="1543" y="20855"/>
                  </a:lnTo>
                  <a:lnTo>
                    <a:pt x="1920" y="21600"/>
                  </a:lnTo>
                  <a:lnTo>
                    <a:pt x="1973" y="20855"/>
                  </a:lnTo>
                  <a:lnTo>
                    <a:pt x="2063" y="20483"/>
                  </a:lnTo>
                  <a:lnTo>
                    <a:pt x="2117" y="18993"/>
                  </a:lnTo>
                  <a:lnTo>
                    <a:pt x="2153" y="17876"/>
                  </a:lnTo>
                  <a:lnTo>
                    <a:pt x="2117" y="17131"/>
                  </a:lnTo>
                  <a:lnTo>
                    <a:pt x="2027" y="18993"/>
                  </a:lnTo>
                  <a:lnTo>
                    <a:pt x="1920" y="20110"/>
                  </a:lnTo>
                  <a:lnTo>
                    <a:pt x="1686" y="20110"/>
                  </a:lnTo>
                  <a:lnTo>
                    <a:pt x="1615" y="20110"/>
                  </a:lnTo>
                  <a:lnTo>
                    <a:pt x="1561" y="19366"/>
                  </a:lnTo>
                  <a:lnTo>
                    <a:pt x="1561" y="17876"/>
                  </a:lnTo>
                  <a:lnTo>
                    <a:pt x="1561" y="12290"/>
                  </a:lnTo>
                  <a:lnTo>
                    <a:pt x="1561" y="11545"/>
                  </a:lnTo>
                  <a:lnTo>
                    <a:pt x="1597" y="11172"/>
                  </a:lnTo>
                  <a:lnTo>
                    <a:pt x="1830" y="11172"/>
                  </a:lnTo>
                  <a:lnTo>
                    <a:pt x="1884" y="11545"/>
                  </a:lnTo>
                  <a:lnTo>
                    <a:pt x="1920" y="12662"/>
                  </a:lnTo>
                  <a:lnTo>
                    <a:pt x="1938" y="13407"/>
                  </a:lnTo>
                  <a:lnTo>
                    <a:pt x="1938" y="13779"/>
                  </a:lnTo>
                  <a:lnTo>
                    <a:pt x="1973" y="13407"/>
                  </a:lnTo>
                  <a:lnTo>
                    <a:pt x="1973" y="11172"/>
                  </a:lnTo>
                  <a:lnTo>
                    <a:pt x="1973" y="8193"/>
                  </a:lnTo>
                  <a:lnTo>
                    <a:pt x="1938" y="7821"/>
                  </a:lnTo>
                  <a:lnTo>
                    <a:pt x="1920" y="8938"/>
                  </a:lnTo>
                  <a:lnTo>
                    <a:pt x="1884" y="9310"/>
                  </a:lnTo>
                  <a:lnTo>
                    <a:pt x="1794" y="10055"/>
                  </a:lnTo>
                  <a:lnTo>
                    <a:pt x="1615" y="10055"/>
                  </a:lnTo>
                  <a:lnTo>
                    <a:pt x="1561" y="10055"/>
                  </a:lnTo>
                  <a:lnTo>
                    <a:pt x="1561" y="8938"/>
                  </a:lnTo>
                  <a:lnTo>
                    <a:pt x="1561" y="3352"/>
                  </a:lnTo>
                  <a:close/>
                  <a:moveTo>
                    <a:pt x="161" y="18248"/>
                  </a:moveTo>
                  <a:lnTo>
                    <a:pt x="161" y="18248"/>
                  </a:lnTo>
                  <a:lnTo>
                    <a:pt x="126" y="20110"/>
                  </a:lnTo>
                  <a:lnTo>
                    <a:pt x="72" y="20483"/>
                  </a:lnTo>
                  <a:lnTo>
                    <a:pt x="36" y="20483"/>
                  </a:lnTo>
                  <a:lnTo>
                    <a:pt x="0" y="20855"/>
                  </a:lnTo>
                  <a:lnTo>
                    <a:pt x="36" y="21600"/>
                  </a:lnTo>
                  <a:lnTo>
                    <a:pt x="179" y="20855"/>
                  </a:lnTo>
                  <a:lnTo>
                    <a:pt x="395" y="21600"/>
                  </a:lnTo>
                  <a:lnTo>
                    <a:pt x="413" y="20855"/>
                  </a:lnTo>
                  <a:lnTo>
                    <a:pt x="395" y="20483"/>
                  </a:lnTo>
                  <a:lnTo>
                    <a:pt x="323" y="20483"/>
                  </a:lnTo>
                  <a:lnTo>
                    <a:pt x="305" y="20110"/>
                  </a:lnTo>
                  <a:lnTo>
                    <a:pt x="269" y="18993"/>
                  </a:lnTo>
                  <a:lnTo>
                    <a:pt x="269" y="11545"/>
                  </a:lnTo>
                  <a:lnTo>
                    <a:pt x="269" y="11172"/>
                  </a:lnTo>
                  <a:lnTo>
                    <a:pt x="861" y="11172"/>
                  </a:lnTo>
                  <a:lnTo>
                    <a:pt x="897" y="11172"/>
                  </a:lnTo>
                  <a:lnTo>
                    <a:pt x="897" y="11545"/>
                  </a:lnTo>
                  <a:lnTo>
                    <a:pt x="897" y="18993"/>
                  </a:lnTo>
                  <a:lnTo>
                    <a:pt x="861" y="20110"/>
                  </a:lnTo>
                  <a:lnTo>
                    <a:pt x="825" y="20483"/>
                  </a:lnTo>
                  <a:lnTo>
                    <a:pt x="807" y="20483"/>
                  </a:lnTo>
                  <a:lnTo>
                    <a:pt x="771" y="20855"/>
                  </a:lnTo>
                  <a:lnTo>
                    <a:pt x="771" y="21600"/>
                  </a:lnTo>
                  <a:lnTo>
                    <a:pt x="807" y="21600"/>
                  </a:lnTo>
                  <a:lnTo>
                    <a:pt x="969" y="20855"/>
                  </a:lnTo>
                  <a:lnTo>
                    <a:pt x="1130" y="21600"/>
                  </a:lnTo>
                  <a:lnTo>
                    <a:pt x="1148" y="20855"/>
                  </a:lnTo>
                  <a:lnTo>
                    <a:pt x="1130" y="20483"/>
                  </a:lnTo>
                  <a:lnTo>
                    <a:pt x="1094" y="20483"/>
                  </a:lnTo>
                  <a:lnTo>
                    <a:pt x="1041" y="20110"/>
                  </a:lnTo>
                  <a:lnTo>
                    <a:pt x="1005" y="18993"/>
                  </a:lnTo>
                  <a:lnTo>
                    <a:pt x="1005" y="2607"/>
                  </a:lnTo>
                  <a:lnTo>
                    <a:pt x="1041" y="1490"/>
                  </a:lnTo>
                  <a:lnTo>
                    <a:pt x="1058" y="1117"/>
                  </a:lnTo>
                  <a:lnTo>
                    <a:pt x="1094" y="1117"/>
                  </a:lnTo>
                  <a:lnTo>
                    <a:pt x="1130" y="372"/>
                  </a:lnTo>
                  <a:lnTo>
                    <a:pt x="1094" y="372"/>
                  </a:lnTo>
                  <a:lnTo>
                    <a:pt x="1058" y="0"/>
                  </a:lnTo>
                  <a:lnTo>
                    <a:pt x="951" y="372"/>
                  </a:lnTo>
                  <a:lnTo>
                    <a:pt x="807" y="0"/>
                  </a:lnTo>
                  <a:lnTo>
                    <a:pt x="771" y="372"/>
                  </a:lnTo>
                  <a:lnTo>
                    <a:pt x="771" y="1117"/>
                  </a:lnTo>
                  <a:lnTo>
                    <a:pt x="825" y="1117"/>
                  </a:lnTo>
                  <a:lnTo>
                    <a:pt x="861" y="1490"/>
                  </a:lnTo>
                  <a:lnTo>
                    <a:pt x="897" y="2607"/>
                  </a:lnTo>
                  <a:lnTo>
                    <a:pt x="897" y="8938"/>
                  </a:lnTo>
                  <a:lnTo>
                    <a:pt x="897" y="9310"/>
                  </a:lnTo>
                  <a:lnTo>
                    <a:pt x="861" y="10055"/>
                  </a:lnTo>
                  <a:lnTo>
                    <a:pt x="305" y="10055"/>
                  </a:lnTo>
                  <a:lnTo>
                    <a:pt x="269" y="9310"/>
                  </a:lnTo>
                  <a:lnTo>
                    <a:pt x="269" y="2607"/>
                  </a:lnTo>
                  <a:lnTo>
                    <a:pt x="269" y="1490"/>
                  </a:lnTo>
                  <a:lnTo>
                    <a:pt x="323" y="1117"/>
                  </a:lnTo>
                  <a:lnTo>
                    <a:pt x="359" y="372"/>
                  </a:lnTo>
                  <a:lnTo>
                    <a:pt x="395" y="372"/>
                  </a:lnTo>
                  <a:lnTo>
                    <a:pt x="359" y="372"/>
                  </a:lnTo>
                  <a:lnTo>
                    <a:pt x="359" y="0"/>
                  </a:lnTo>
                  <a:lnTo>
                    <a:pt x="215" y="372"/>
                  </a:lnTo>
                  <a:lnTo>
                    <a:pt x="36" y="0"/>
                  </a:lnTo>
                  <a:lnTo>
                    <a:pt x="0" y="372"/>
                  </a:lnTo>
                  <a:lnTo>
                    <a:pt x="36" y="1117"/>
                  </a:lnTo>
                  <a:lnTo>
                    <a:pt x="72" y="1117"/>
                  </a:lnTo>
                  <a:lnTo>
                    <a:pt x="126" y="1490"/>
                  </a:lnTo>
                  <a:lnTo>
                    <a:pt x="161" y="2607"/>
                  </a:lnTo>
                  <a:lnTo>
                    <a:pt x="161" y="18248"/>
                  </a:lnTo>
                  <a:close/>
                  <a:moveTo>
                    <a:pt x="161" y="18248"/>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914400" fontAlgn="base">
                <a:spcBef>
                  <a:spcPct val="0"/>
                </a:spcBef>
                <a:spcAft>
                  <a:spcPct val="0"/>
                </a:spcAft>
              </a:pPr>
              <a:endParaRPr lang="en-US" sz="4200" smtClean="0">
                <a:solidFill>
                  <a:srgbClr val="000000"/>
                </a:solidFill>
                <a:latin typeface="Gill Sans" charset="0"/>
                <a:ea typeface="ヒラギノ角ゴ ProN W3" charset="0"/>
                <a:cs typeface="ヒラギノ角ゴ ProN W3" charset="0"/>
                <a:sym typeface="Gill Sans" charset="0"/>
              </a:endParaRPr>
            </a:p>
          </p:txBody>
        </p:sp>
      </p:grpSp>
      <p:pic>
        <p:nvPicPr>
          <p:cNvPr id="36"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05116" y="6010281"/>
            <a:ext cx="63388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37" name="Picture 7" descr="SafeMed_Graphic.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03773" y="108080"/>
            <a:ext cx="1632133" cy="87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229697" y="229670"/>
            <a:ext cx="1520919" cy="400110"/>
          </a:xfrm>
          <a:prstGeom prst="rect">
            <a:avLst/>
          </a:prstGeom>
          <a:noFill/>
        </p:spPr>
        <p:txBody>
          <a:bodyPr wrap="none" rtlCol="0">
            <a:spAutoFit/>
          </a:bodyPr>
          <a:lstStyle/>
          <a:p>
            <a:pPr defTabSz="914400" fontAlgn="base">
              <a:spcBef>
                <a:spcPct val="0"/>
              </a:spcBef>
              <a:spcAft>
                <a:spcPct val="0"/>
              </a:spcAft>
            </a:pPr>
            <a:r>
              <a:rPr lang="en-US" sz="2000" b="1" i="1" dirty="0">
                <a:solidFill>
                  <a:srgbClr val="000000"/>
                </a:solidFill>
                <a:latin typeface="Calibri" panose="020F0502020204030204" pitchFamily="34" charset="0"/>
                <a:ea typeface="MS PGothic" panose="020B0600070205080204" pitchFamily="34" charset="-128"/>
                <a:cs typeface="ヒラギノ角ゴ ProN W3"/>
              </a:rPr>
              <a:t>Background</a:t>
            </a:r>
            <a:endParaRPr lang="en-US" sz="2000" i="1" dirty="0">
              <a:solidFill>
                <a:srgbClr val="000000"/>
              </a:solidFill>
              <a:latin typeface="Calibri" panose="020F0502020204030204" pitchFamily="34" charset="0"/>
              <a:ea typeface="MS PGothic" panose="020B0600070205080204" pitchFamily="34" charset="-128"/>
              <a:cs typeface="ヒラギノ角ゴ ProN W3"/>
            </a:endParaRPr>
          </a:p>
        </p:txBody>
      </p:sp>
      <p:sp>
        <p:nvSpPr>
          <p:cNvPr id="41" name="Content Placeholder 2"/>
          <p:cNvSpPr>
            <a:spLocks noGrp="1"/>
          </p:cNvSpPr>
          <p:nvPr>
            <p:ph idx="1"/>
          </p:nvPr>
        </p:nvSpPr>
        <p:spPr>
          <a:xfrm>
            <a:off x="457200" y="1469380"/>
            <a:ext cx="8229600" cy="3996122"/>
          </a:xfrm>
        </p:spPr>
        <p:txBody>
          <a:bodyPr>
            <a:normAutofit/>
          </a:bodyPr>
          <a:lstStyle/>
          <a:p>
            <a:r>
              <a:rPr lang="en-US" sz="2400" b="1" dirty="0"/>
              <a:t>The Asheville </a:t>
            </a:r>
            <a:r>
              <a:rPr lang="en-US" sz="2400" b="1" dirty="0" smtClean="0"/>
              <a:t>Project</a:t>
            </a:r>
            <a:r>
              <a:rPr lang="en-US" sz="2400" b="1" baseline="30000" dirty="0" smtClean="0"/>
              <a:t>1</a:t>
            </a:r>
            <a:r>
              <a:rPr lang="en-US" sz="2400" b="1" dirty="0" smtClean="0"/>
              <a:t> </a:t>
            </a:r>
          </a:p>
          <a:p>
            <a:pPr lvl="1"/>
            <a:r>
              <a:rPr lang="en-US" sz="1800" dirty="0" smtClean="0"/>
              <a:t>Community pharmacy</a:t>
            </a:r>
            <a:r>
              <a:rPr lang="en-US" sz="1800" dirty="0"/>
              <a:t>-based medication therapy management (MTM) and disease management </a:t>
            </a:r>
            <a:r>
              <a:rPr lang="en-US" sz="1800" dirty="0" smtClean="0"/>
              <a:t>services improves HbA1c &amp; decreases hospitalization</a:t>
            </a:r>
          </a:p>
          <a:p>
            <a:r>
              <a:rPr lang="en-US" sz="2400" b="1" dirty="0" smtClean="0"/>
              <a:t>Various studies</a:t>
            </a:r>
          </a:p>
          <a:p>
            <a:pPr lvl="1"/>
            <a:r>
              <a:rPr lang="en-US" sz="1800" dirty="0" smtClean="0"/>
              <a:t>Early </a:t>
            </a:r>
            <a:r>
              <a:rPr lang="en-US" sz="1800" dirty="0"/>
              <a:t>identification and resolution of drug therapy problems through </a:t>
            </a:r>
            <a:r>
              <a:rPr lang="en-US" sz="1800" dirty="0" smtClean="0"/>
              <a:t>MTM may result in: improved </a:t>
            </a:r>
            <a:r>
              <a:rPr lang="en-US" sz="1800" dirty="0"/>
              <a:t>clinical </a:t>
            </a:r>
            <a:r>
              <a:rPr lang="en-US" sz="1800" dirty="0" smtClean="0"/>
              <a:t>outcomes (reduced </a:t>
            </a:r>
            <a:r>
              <a:rPr lang="en-US" sz="1800" dirty="0"/>
              <a:t>cardiovascular </a:t>
            </a:r>
            <a:r>
              <a:rPr lang="en-US" sz="1800" dirty="0" smtClean="0"/>
              <a:t>events, hospital and ED visits, &amp;</a:t>
            </a:r>
            <a:r>
              <a:rPr lang="en-US" sz="1800" dirty="0"/>
              <a:t> </a:t>
            </a:r>
            <a:r>
              <a:rPr lang="en-US" sz="1800" dirty="0" smtClean="0"/>
              <a:t>overall costs</a:t>
            </a:r>
            <a:endParaRPr lang="en-US" sz="1800" dirty="0"/>
          </a:p>
          <a:p>
            <a:r>
              <a:rPr lang="en-US" sz="2400" b="1" dirty="0"/>
              <a:t>The PILL-CVD (Pharmacist Intervention for Low Literacy in Cardiovascular Disease) </a:t>
            </a:r>
            <a:r>
              <a:rPr lang="en-US" sz="2400" b="1" dirty="0" smtClean="0"/>
              <a:t>study</a:t>
            </a:r>
          </a:p>
          <a:p>
            <a:pPr lvl="1"/>
            <a:r>
              <a:rPr lang="en-US" sz="1800" i="1" dirty="0"/>
              <a:t>H</a:t>
            </a:r>
            <a:r>
              <a:rPr lang="en-US" sz="1800" i="1" dirty="0" smtClean="0"/>
              <a:t>ospital-based </a:t>
            </a:r>
            <a:r>
              <a:rPr lang="en-US" sz="1800" i="1" dirty="0"/>
              <a:t>M</a:t>
            </a:r>
            <a:r>
              <a:rPr lang="en-US" sz="1800" i="1" dirty="0" smtClean="0"/>
              <a:t>ed </a:t>
            </a:r>
            <a:r>
              <a:rPr lang="en-US" sz="1800" i="1" dirty="0"/>
              <a:t>R</a:t>
            </a:r>
            <a:r>
              <a:rPr lang="en-US" sz="1800" i="1" dirty="0" smtClean="0"/>
              <a:t>ec and/or MTM alone is not sufficient</a:t>
            </a:r>
            <a:r>
              <a:rPr lang="en-US" sz="1800" dirty="0" smtClean="0"/>
              <a:t> to reduce readmissions or clinically important medication errors</a:t>
            </a:r>
            <a:r>
              <a:rPr lang="en-US" sz="1800" baseline="30000" dirty="0"/>
              <a:t>2</a:t>
            </a:r>
            <a:endParaRPr lang="en-US" sz="1800" dirty="0"/>
          </a:p>
        </p:txBody>
      </p:sp>
      <p:sp>
        <p:nvSpPr>
          <p:cNvPr id="42" name="TextBox 41"/>
          <p:cNvSpPr txBox="1"/>
          <p:nvPr/>
        </p:nvSpPr>
        <p:spPr>
          <a:xfrm>
            <a:off x="201225" y="5425835"/>
            <a:ext cx="8485575" cy="523220"/>
          </a:xfrm>
          <a:prstGeom prst="rect">
            <a:avLst/>
          </a:prstGeom>
          <a:noFill/>
        </p:spPr>
        <p:txBody>
          <a:bodyPr wrap="square" rtlCol="0">
            <a:spAutoFit/>
          </a:bodyPr>
          <a:lstStyle/>
          <a:p>
            <a:r>
              <a:rPr lang="en-US" sz="1400" baseline="30000" dirty="0" smtClean="0"/>
              <a:t>1</a:t>
            </a:r>
            <a:r>
              <a:rPr lang="en-US" sz="1400" dirty="0" smtClean="0"/>
              <a:t>  </a:t>
            </a:r>
            <a:r>
              <a:rPr lang="en-US" sz="1400" dirty="0" err="1"/>
              <a:t>Cranor</a:t>
            </a:r>
            <a:r>
              <a:rPr lang="en-US" sz="1400" dirty="0"/>
              <a:t> CW, et al.  </a:t>
            </a:r>
            <a:r>
              <a:rPr lang="en-US" sz="1400" i="1" dirty="0"/>
              <a:t>J Am Pharm </a:t>
            </a:r>
            <a:r>
              <a:rPr lang="en-US" sz="1400" i="1" dirty="0" err="1"/>
              <a:t>Assoc</a:t>
            </a:r>
            <a:r>
              <a:rPr lang="en-US" sz="1400" dirty="0"/>
              <a:t>, 2003;43:173‐84 &amp; 2003;43:149‐59</a:t>
            </a:r>
          </a:p>
          <a:p>
            <a:r>
              <a:rPr lang="en-US" sz="1400" baseline="30000" dirty="0" smtClean="0"/>
              <a:t>2    </a:t>
            </a:r>
            <a:r>
              <a:rPr lang="en-US" sz="1400" dirty="0" err="1" smtClean="0"/>
              <a:t>Kripalani</a:t>
            </a:r>
            <a:r>
              <a:rPr lang="en-US" sz="1400" dirty="0" smtClean="0"/>
              <a:t> et al,</a:t>
            </a:r>
            <a:r>
              <a:rPr lang="en-US" sz="1400" i="1" dirty="0" smtClean="0"/>
              <a:t> Annals </a:t>
            </a:r>
            <a:r>
              <a:rPr lang="en-US" sz="1400" i="1" dirty="0" err="1" smtClean="0"/>
              <a:t>Int</a:t>
            </a:r>
            <a:r>
              <a:rPr lang="en-US" sz="1400" i="1" dirty="0" smtClean="0"/>
              <a:t> Med</a:t>
            </a:r>
            <a:r>
              <a:rPr lang="en-US" sz="1400" dirty="0" smtClean="0"/>
              <a:t>, 2012</a:t>
            </a:r>
          </a:p>
        </p:txBody>
      </p:sp>
    </p:spTree>
    <p:extLst>
      <p:ext uri="{BB962C8B-B14F-4D97-AF65-F5344CB8AC3E}">
        <p14:creationId xmlns:p14="http://schemas.microsoft.com/office/powerpoint/2010/main" val="634194607"/>
      </p:ext>
    </p:extLst>
  </p:cSld>
  <p:clrMapOvr>
    <a:masterClrMapping/>
  </p:clrMapOvr>
  <p:transition xmlns:p14="http://schemas.microsoft.com/office/powerpoint/2010/main"/>
</p:sld>
</file>

<file path=ppt/theme/theme1.xml><?xml version="1.0" encoding="utf-8"?>
<a:theme xmlns:a="http://schemas.openxmlformats.org/drawingml/2006/main" name="SafeM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5F4F4"/>
      </a:accent1>
      <a:accent2>
        <a:srgbClr val="333399"/>
      </a:accent2>
      <a:accent3>
        <a:srgbClr val="FFFFFF"/>
      </a:accent3>
      <a:accent4>
        <a:srgbClr val="000000"/>
      </a:accent4>
      <a:accent5>
        <a:srgbClr val="F9F8F8"/>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pitchFamily="-112" charset="0"/>
            <a:ea typeface="ヒラギノ角ゴ ProN W3" pitchFamily="-112" charset="-128"/>
            <a:cs typeface="ヒラギノ角ゴ ProN W3" pitchFamily="-112" charset="-128"/>
            <a:sym typeface="Gill Sans" pitchFamily="-112"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pitchFamily="-112" charset="0"/>
            <a:ea typeface="ヒラギノ角ゴ ProN W3" pitchFamily="-112" charset="-128"/>
            <a:cs typeface="ヒラギノ角ゴ ProN W3" pitchFamily="-112" charset="-128"/>
            <a:sym typeface="Gill Sans" pitchFamily="-112"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SafeMed.potx</Template>
  <TotalTime>6392</TotalTime>
  <Words>2478</Words>
  <Application>Microsoft Macintosh PowerPoint</Application>
  <PresentationFormat>On-screen Show (4:3)</PresentationFormat>
  <Paragraphs>261</Paragraphs>
  <Slides>27</Slides>
  <Notes>7</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27</vt:i4>
      </vt:variant>
    </vt:vector>
  </HeadingPairs>
  <TitlesOfParts>
    <vt:vector size="32" baseType="lpstr">
      <vt:lpstr>SafeMed</vt:lpstr>
      <vt:lpstr>3_Office Theme</vt:lpstr>
      <vt:lpstr>Office Theme</vt:lpstr>
      <vt:lpstr>Default - Title and Content</vt:lpstr>
      <vt:lpstr>Document</vt:lpstr>
      <vt:lpstr>PowerPoint Presentation</vt:lpstr>
      <vt:lpstr>PowerPoint Presentation</vt:lpstr>
      <vt:lpstr>The Problem</vt:lpstr>
      <vt:lpstr>Root Causes</vt:lpstr>
      <vt:lpstr>cc</vt:lpstr>
      <vt:lpstr>Background</vt:lpstr>
      <vt:lpstr>Hospital Focused  Care Transitions Models</vt:lpstr>
      <vt:lpstr>Super-Utilizer Focused  Care Transitions Models</vt:lpstr>
      <vt:lpstr>Medication Therapy Management (MTM)</vt:lpstr>
      <vt:lpstr>Population Served</vt:lpstr>
      <vt:lpstr>cc</vt:lpstr>
      <vt:lpstr>PowerPoint Presentation</vt:lpstr>
      <vt:lpstr>Interdisciplinary Team</vt:lpstr>
      <vt:lpstr>Key Inpatient Interventions</vt:lpstr>
      <vt:lpstr>Key Outpatient Interventions</vt:lpstr>
      <vt:lpstr>Results</vt:lpstr>
      <vt:lpstr>PowerPoint Presentation</vt:lpstr>
      <vt:lpstr>PowerPoint Presentation</vt:lpstr>
      <vt:lpstr>PowerPoint Presentation</vt:lpstr>
      <vt:lpstr>PowerPoint Presentation</vt:lpstr>
      <vt:lpstr>Main Results</vt:lpstr>
      <vt:lpstr>Process Measures</vt:lpstr>
      <vt:lpstr>Key Lessons Learned</vt:lpstr>
      <vt:lpstr>Key Lessons Learned</vt:lpstr>
      <vt:lpstr>Return on Investment</vt:lpstr>
      <vt:lpstr>Limitations</vt:lpstr>
      <vt:lpstr>Conclusions</vt:lpstr>
    </vt:vector>
  </TitlesOfParts>
  <Company>University of Tennessee Health Science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Bailey</dc:creator>
  <cp:lastModifiedBy>Nic Winn</cp:lastModifiedBy>
  <cp:revision>166</cp:revision>
  <cp:lastPrinted>2015-02-20T15:48:43Z</cp:lastPrinted>
  <dcterms:created xsi:type="dcterms:W3CDTF">2013-10-13T00:11:27Z</dcterms:created>
  <dcterms:modified xsi:type="dcterms:W3CDTF">2016-03-02T14:35:15Z</dcterms:modified>
</cp:coreProperties>
</file>