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759e92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b759e927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759e927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5b759e9272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b759e927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b759e9272_1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a68004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59a68004e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9a68004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59a68004ea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9a68004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59a68004ea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b759e927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5b759e9272_1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759e927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5b759e9272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759e927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5b759e9272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759e92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b759e927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759e9272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759e9272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759e927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5b759e9272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759e927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b759e9272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b759e927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5b759e9272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9a45bfa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59a45bfae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t.slideshare.net/yuripassos58/09-problemas-de-grafos-npcompleto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4281509"/>
            <a:ext cx="1646774" cy="56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4788024" y="3111810"/>
            <a:ext cx="4061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Guilherme Utiama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Peter Brendel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3779900" y="1298200"/>
            <a:ext cx="50694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Problema do caixeiro-viajante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(PCV)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b="0" l="0" r="0" t="23652"/>
          <a:stretch/>
        </p:blipFill>
        <p:spPr>
          <a:xfrm flipH="1" rot="10800000">
            <a:off x="-396552" y="141478"/>
            <a:ext cx="4449092" cy="502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1" y="0"/>
            <a:ext cx="5904658" cy="68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/>
        </p:nvSpPr>
        <p:spPr>
          <a:xfrm>
            <a:off x="393550" y="250150"/>
            <a:ext cx="6679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Qual o melhor método?</a:t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-100" y="1275575"/>
            <a:ext cx="9144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Há muitos métodos…	</a:t>
            </a:r>
            <a:endParaRPr b="1"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Métodos de decomposição:</a:t>
            </a:r>
            <a:endParaRPr b="1"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a) Divida o plano em várias regiões pequenas e resolva o TSP com as cidades em cada uma das regiões. </a:t>
            </a:r>
            <a:endParaRPr b="1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b) Una as soluções para obter a solução do problema original.</a:t>
            </a:r>
            <a:endParaRPr b="1"/>
          </a:p>
        </p:txBody>
      </p:sp>
      <p:sp>
        <p:nvSpPr>
          <p:cNvPr id="203" name="Google Shape;203;p34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/>
        </p:nvSpPr>
        <p:spPr>
          <a:xfrm>
            <a:off x="393549" y="250142"/>
            <a:ext cx="6192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Redução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SAT</a:t>
            </a:r>
            <a:endParaRPr/>
          </a:p>
        </p:txBody>
      </p:sp>
      <p:sp>
        <p:nvSpPr>
          <p:cNvPr id="210" name="Google Shape;210;p35"/>
          <p:cNvSpPr txBox="1"/>
          <p:nvPr/>
        </p:nvSpPr>
        <p:spPr>
          <a:xfrm>
            <a:off x="-100" y="1275575"/>
            <a:ext cx="9144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https://pt.slideshare.net/yuripassos58/09-problemas-de-grafos-npcompletos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1" name="Google Shape;211;p35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6500" y="1887000"/>
            <a:ext cx="4410774" cy="25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/>
        </p:nvSpPr>
        <p:spPr>
          <a:xfrm>
            <a:off x="393549" y="250142"/>
            <a:ext cx="6192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Hamiltoniano &gt; TSP</a:t>
            </a:r>
            <a:endParaRPr/>
          </a:p>
        </p:txBody>
      </p:sp>
      <p:sp>
        <p:nvSpPr>
          <p:cNvPr id="219" name="Google Shape;219;p36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/>
          <p:nvPr/>
        </p:nvSpPr>
        <p:spPr>
          <a:xfrm>
            <a:off x="747475" y="1687375"/>
            <a:ext cx="75486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Ciclo Hamiltoniano é NP-Completo (Obrigado Eduardos pela prova)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Reduzir o problema do ciclo hamiltoniano para o TSP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Como?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/>
        </p:nvSpPr>
        <p:spPr>
          <a:xfrm>
            <a:off x="393549" y="250142"/>
            <a:ext cx="6192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Hamiltoniano &gt; TSP</a:t>
            </a:r>
            <a:endParaRPr/>
          </a:p>
        </p:txBody>
      </p:sp>
      <p:sp>
        <p:nvSpPr>
          <p:cNvPr id="227" name="Google Shape;227;p37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/>
        </p:nvSpPr>
        <p:spPr>
          <a:xfrm>
            <a:off x="747475" y="1687375"/>
            <a:ext cx="75486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672" y="1430425"/>
            <a:ext cx="4776650" cy="31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/>
        </p:nvSpPr>
        <p:spPr>
          <a:xfrm>
            <a:off x="393549" y="250142"/>
            <a:ext cx="6192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Hamiltoniano &gt; TSP</a:t>
            </a:r>
            <a:endParaRPr/>
          </a:p>
        </p:txBody>
      </p:sp>
      <p:sp>
        <p:nvSpPr>
          <p:cNvPr id="236" name="Google Shape;236;p38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 txBox="1"/>
          <p:nvPr/>
        </p:nvSpPr>
        <p:spPr>
          <a:xfrm>
            <a:off x="747475" y="1687375"/>
            <a:ext cx="75486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175" y="1457450"/>
            <a:ext cx="3925650" cy="28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4644008" y="627534"/>
            <a:ext cx="6192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 b="1"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p39"/>
          <p:cNvSpPr/>
          <p:nvPr/>
        </p:nvSpPr>
        <p:spPr>
          <a:xfrm>
            <a:off x="4751513" y="1489840"/>
            <a:ext cx="3780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UDESC – Universidade do Estado de Santa Catarina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guilherme.utiama@edu.udesc.br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peter.brendel@edu.udesc.br</a:t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 rotWithShape="1">
          <a:blip r:embed="rId4">
            <a:alphaModFix/>
          </a:blip>
          <a:srcRect b="0" l="0" r="0" t="23652"/>
          <a:stretch/>
        </p:blipFill>
        <p:spPr>
          <a:xfrm flipH="1" rot="10800000">
            <a:off x="-396552" y="141478"/>
            <a:ext cx="4449092" cy="502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393549" y="250142"/>
            <a:ext cx="6192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Tópicos</a:t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-100" y="1275575"/>
            <a:ext cx="9144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Motivação na escolha do tema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Compreendendo o problema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Por que essa complexidade?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NP-Difícil???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Como tentar resolver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Quais os melhores modos de resolução?</a:t>
            </a:r>
            <a:br>
              <a:rPr b="1" lang="pt-BR"/>
            </a:b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Redução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0" name="Google Shape;140;p26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383050" y="250275"/>
            <a:ext cx="8557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Motivação na escolha do tema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0" y="1247725"/>
            <a:ext cx="9144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	Tudo começou quando escolhemos um tema que não sabíamos nada sobre...</a:t>
            </a:r>
            <a:endParaRPr b="1"/>
          </a:p>
        </p:txBody>
      </p:sp>
      <p:sp>
        <p:nvSpPr>
          <p:cNvPr id="148" name="Google Shape;148;p27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393549" y="250142"/>
            <a:ext cx="6192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que é o problema PCV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-100" y="1275575"/>
            <a:ext cx="9144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6" name="Google Shape;156;p28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000" y="1403313"/>
            <a:ext cx="3000125" cy="3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207475" y="2272650"/>
            <a:ext cx="47730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Encontrar o caminho de menor custo para visitar um conjunto de nós e retornar ao nó inicial sem repetir um nó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225" y="265975"/>
            <a:ext cx="4611550" cy="46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393549" y="250142"/>
            <a:ext cx="6192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Qual a complexidade</a:t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-100" y="1275575"/>
            <a:ext cx="9144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É um problema combinatório;</a:t>
            </a:r>
            <a:br>
              <a:rPr b="1" lang="pt-BR"/>
            </a:b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Dado N cidades e uma cidade inicial, existem fat(N) combinações possíveis;</a:t>
            </a:r>
            <a:br>
              <a:rPr b="1" lang="pt-BR"/>
            </a:b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P = problemas cuja complexidade é O({1, log(log(N)), log(N), N, N</a:t>
            </a:r>
            <a:r>
              <a:rPr b="1" baseline="30000" lang="pt-BR"/>
              <a:t>c</a:t>
            </a:r>
            <a:r>
              <a:rPr b="1" lang="pt-BR"/>
              <a:t>});</a:t>
            </a:r>
            <a:br>
              <a:rPr b="1" lang="pt-BR"/>
            </a:b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NP = problemas cuja complexidade é O({</a:t>
            </a:r>
            <a:r>
              <a:rPr b="1" lang="pt-BR">
                <a:solidFill>
                  <a:schemeClr val="dk1"/>
                </a:solidFill>
              </a:rPr>
              <a:t>N</a:t>
            </a:r>
            <a:r>
              <a:rPr b="1" baseline="30000" lang="pt-BR">
                <a:solidFill>
                  <a:schemeClr val="dk1"/>
                </a:solidFill>
              </a:rPr>
              <a:t>log(N)</a:t>
            </a:r>
            <a:r>
              <a:rPr b="1" lang="pt-BR">
                <a:solidFill>
                  <a:schemeClr val="dk1"/>
                </a:solidFill>
              </a:rPr>
              <a:t>, c</a:t>
            </a:r>
            <a:r>
              <a:rPr b="1" baseline="30000" lang="pt-BR">
                <a:solidFill>
                  <a:schemeClr val="dk1"/>
                </a:solidFill>
              </a:rPr>
              <a:t>N</a:t>
            </a:r>
            <a:r>
              <a:rPr b="1" lang="pt-BR">
                <a:solidFill>
                  <a:schemeClr val="dk1"/>
                </a:solidFill>
              </a:rPr>
              <a:t>});</a:t>
            </a:r>
            <a:br>
              <a:rPr b="1" lang="pt-BR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>
                <a:solidFill>
                  <a:schemeClr val="dk1"/>
                </a:solidFill>
              </a:rPr>
              <a:t>PCV é fat(N), muito grande, então deve pertencer ao conjunto dos NP.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1" name="Google Shape;171;p30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393549" y="250142"/>
            <a:ext cx="6192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NP-Difícil??? </a:t>
            </a:r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-100" y="1275575"/>
            <a:ext cx="9144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Porque não existe um algoritmo não determinístico, reflitam…</a:t>
            </a:r>
            <a:endParaRPr b="1"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Não é um problema de decisão, é um problema de otimização.</a:t>
            </a:r>
            <a:endParaRPr b="1"/>
          </a:p>
        </p:txBody>
      </p:sp>
      <p:sp>
        <p:nvSpPr>
          <p:cNvPr id="179" name="Google Shape;179;p31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/>
        </p:nvSpPr>
        <p:spPr>
          <a:xfrm>
            <a:off x="393549" y="250142"/>
            <a:ext cx="6192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Como resolver?</a:t>
            </a:r>
            <a:endParaRPr/>
          </a:p>
        </p:txBody>
      </p:sp>
      <p:sp>
        <p:nvSpPr>
          <p:cNvPr id="186" name="Google Shape;186;p32"/>
          <p:cNvSpPr txBox="1"/>
          <p:nvPr/>
        </p:nvSpPr>
        <p:spPr>
          <a:xfrm>
            <a:off x="-100" y="1275575"/>
            <a:ext cx="9144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Método exato, espere o sol apagar :)</a:t>
            </a:r>
            <a:br>
              <a:rPr b="1" lang="pt-BR"/>
            </a:b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Use métodos heurísticos para resolver em um tempo aceitável.</a:t>
            </a:r>
            <a:endParaRPr b="1"/>
          </a:p>
        </p:txBody>
      </p:sp>
      <p:sp>
        <p:nvSpPr>
          <p:cNvPr id="187" name="Google Shape;187;p32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/>
        </p:nvSpPr>
        <p:spPr>
          <a:xfrm>
            <a:off x="393550" y="250150"/>
            <a:ext cx="6679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Quais métodos utilizar?</a:t>
            </a: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-100" y="1275575"/>
            <a:ext cx="9144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Versão do Problema do Caixeiro Viajante (PCV) cujo resultado é do tipo “sim/não”: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- Dados: uma constante k, um conjunto de cidades C = {c1, c2, · · · , cn} e uma distância d(ci , cj) para cada par de cidades ci , cj ∈ C.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- Questão: Existe um “roteiro” para todas as cidades em C cujo comprimento total seja menor ou igual a k?</a:t>
            </a:r>
            <a:endParaRPr b="1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- Para cada cidade visitada ele sugere a próxima cidade a ser visitada, até que se tenha visitado cada vértice. Quando isto é conseguido, o processo é interrompido.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- Ao fim se verifica se a rota que foi obtida tem um custo menor que k com um tempo na ordem O(n).</a:t>
            </a:r>
            <a:endParaRPr b="1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5" name="Google Shape;195;p33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