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zone.com/articles/java-memory-managemen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4b7cc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4b7cc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44b7cc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44b7cc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ce1e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0ce1e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4b7cc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4b7cc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4b7cc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44b7cc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4b7cc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4b7cc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963fb1b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963fb1b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4b7cc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4b7cc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63fb1b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963fb1b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963fb1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963fb1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49451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49451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44b7cc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44b7cc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6c459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96c459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96c459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96c459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963fb1b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963fb1b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63fb1b6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63fb1b6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96c459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96c459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963fb1b6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963fb1b6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96c459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96c459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96c459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96c459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963fb1b6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963fb1b6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494516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494516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963fb1b6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963fb1b6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963fb1b6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963fb1b6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96c459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96c459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96c459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96c459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96c459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96c459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96c459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96c459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494516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494516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3122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3122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131228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131228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https://dzone.com/articles/java-memory-management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44b7c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44b7c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528a4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528a4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4b7cc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4b7cc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LAST" TargetMode="External"/><Relationship Id="rId4" Type="http://schemas.openxmlformats.org/officeDocument/2006/relationships/hyperlink" Target="https://www.youtube.com/watch?v=6Udqou3vmng" TargetMode="External"/><Relationship Id="rId5" Type="http://schemas.openxmlformats.org/officeDocument/2006/relationships/hyperlink" Target="https://www.youtube.com/watch?v=KLBE0AuH-S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source.org/wiki/Romeu_e_Julieta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Rabin%E2%80%93Karp_algorith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stoimen.com/blog/2012/04/02/computer-algorithms-rabin-karp-string-searching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geeksforgeeks.org/searching-for-patterns-set-3-rabin-karp-algorithm/" TargetMode="External"/><Relationship Id="rId4" Type="http://schemas.openxmlformats.org/officeDocument/2006/relationships/hyperlink" Target="http://www.youtube.com/watch?v=oxd_Z1osgCk" TargetMode="External"/><Relationship Id="rId5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hyperlink" Target="http://bit.ly/2Uj1fKZ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Zero-based_numbering" TargetMode="External"/><Relationship Id="rId4" Type="http://schemas.openxmlformats.org/officeDocument/2006/relationships/hyperlink" Target="https://en.wikipedia.org/wiki/Zero-based_numbe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toimen.com/blog/2012/04/09/computer-algorithms-morris-pratt-string-searching/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eldung.com/java-string-builder-string-buffer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toimen.com/blog/2012/04/09/computer-algorithms-morris-pratt-string-searching/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algs4.cs.princeton.edu/53substring/BoyerMoore.java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.gl/ueEfk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</a:t>
            </a:r>
            <a:endParaRPr/>
          </a:p>
        </p:txBody>
      </p:sp>
      <p:pic>
        <p:nvPicPr>
          <p:cNvPr descr="Screen Shot 2016-05-31 at 09.51.57.png"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1966913"/>
            <a:ext cx="49053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Ciência forense computacional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Procurar em um disco: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Assinaturas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Chaves 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Caixa 2					</a:t>
            </a:r>
            <a:endParaRPr/>
          </a:p>
          <a:p>
            <a:pPr indent="1765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1765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17653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Filtrar SPAM</a:t>
            </a:r>
            <a:endParaRPr/>
          </a:p>
        </p:txBody>
      </p:sp>
      <p:pic>
        <p:nvPicPr>
          <p:cNvPr descr="Spam_can.png"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402" y="1340000"/>
            <a:ext cx="4009701" cy="3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https://en.wikipedia.org/wiki/BLAST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MIT Open Course -&gt;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https://www.youtube.com/watch?v=6Udqou3vmng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NCBI BLAST          -&gt;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https://www.youtube.com/watch?v=KLBE0AuH-Sk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scrapping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Encontrar um </a:t>
            </a:r>
            <a:r>
              <a:rPr lang="en"/>
              <a:t>conteúdo</a:t>
            </a:r>
            <a:r>
              <a:rPr lang="en"/>
              <a:t> dentro de um 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fazer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sei a </a:t>
            </a:r>
            <a:r>
              <a:rPr lang="en"/>
              <a:t>posição</a:t>
            </a:r>
            <a:r>
              <a:rPr lang="en"/>
              <a:t> fica fácil. No Java, por exemplo, string.intexOf(...) / string.substring(from, to)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fazer: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1 - Força bruta...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fazer: 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Força bruta…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Força bruta melhorada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Encontrou o início da String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Verifique se existe um match no final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 searchFile(String content, String word)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 n = content.length();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 m = word.length();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for (int i = 0; i &lt; n - m; i++)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int j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while (j &lt; m &amp;&amp; content.charAt(i + j) == word.charAt(j))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j++;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if (j == 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return 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NOT_FOUND;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55625" y="411500"/>
            <a:ext cx="55635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ROMEU: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É a voz da cotovia anunciando a aurora! </a:t>
            </a:r>
            <a:br>
              <a:rPr lang="en" sz="1800"/>
            </a:br>
            <a:r>
              <a:rPr lang="en" sz="1800"/>
              <a:t>Vês? há um leve tremor pelo horizonte afora.</a:t>
            </a:r>
            <a:br>
              <a:rPr lang="en" sz="1800"/>
            </a:br>
            <a:r>
              <a:rPr lang="en" sz="1800"/>
              <a:t>Das nuvens do levante abre-se o argênteo véu,</a:t>
            </a:r>
            <a:br>
              <a:rPr lang="en" sz="1800"/>
            </a:br>
            <a:r>
              <a:rPr lang="en" sz="1800"/>
              <a:t>E apagam-se de todo as limpadas do céu.</a:t>
            </a:r>
            <a:br>
              <a:rPr lang="en" sz="1800"/>
            </a:br>
            <a:r>
              <a:rPr lang="en" sz="1800"/>
              <a:t>Já sobre o cimo azul das serras nebulosas,</a:t>
            </a:r>
            <a:br>
              <a:rPr lang="en" sz="1800"/>
            </a:br>
            <a:r>
              <a:rPr lang="en" sz="1800"/>
              <a:t>Hesitante, a manhã coroada de rosas</a:t>
            </a:r>
            <a:br>
              <a:rPr lang="en" sz="1800"/>
            </a:br>
            <a:r>
              <a:rPr lang="en" sz="1800"/>
              <a:t>Agita os leves pés, e fica a palpitar</a:t>
            </a:r>
            <a:br>
              <a:rPr lang="en" sz="1800"/>
            </a:br>
            <a:r>
              <a:rPr lang="en" sz="1800"/>
              <a:t>Sobre as asas de luz, como quem quer voar</a:t>
            </a:r>
            <a:r>
              <a:rPr lang="en" sz="1800"/>
              <a:t>...</a:t>
            </a:r>
            <a:r>
              <a:rPr lang="en" sz="1800"/>
              <a:t>.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342600" y="4128750"/>
            <a:ext cx="4051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https://pt.wikisource.org/wiki/Romeu_e_Julieta</a:t>
            </a:r>
            <a:r>
              <a:rPr lang="en" sz="1000"/>
              <a:t> </a:t>
            </a:r>
            <a:endParaRPr sz="1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900" y="1769600"/>
            <a:ext cx="1876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fazer: </a:t>
            </a:r>
            <a:endParaRPr/>
          </a:p>
        </p:txBody>
      </p:sp>
      <p:pic>
        <p:nvPicPr>
          <p:cNvPr descr="Screen Shot 2012-03-27 at 9.31.30 AM.png"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5" y="1249250"/>
            <a:ext cx="51661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1987 - Usado para detectar plágio</a:t>
            </a:r>
            <a:endParaRPr/>
          </a:p>
        </p:txBody>
      </p:sp>
      <p:pic>
        <p:nvPicPr>
          <p:cNvPr descr="Rabin-Karp-Basic-Principles.png" id="176" name="Google Shape;176;p33"/>
          <p:cNvPicPr preferRelativeResize="0"/>
          <p:nvPr/>
        </p:nvPicPr>
        <p:blipFill rotWithShape="1">
          <a:blip r:embed="rId3">
            <a:alphaModFix/>
          </a:blip>
          <a:srcRect b="0" l="0" r="0" t="18039"/>
          <a:stretch/>
        </p:blipFill>
        <p:spPr>
          <a:xfrm>
            <a:off x="1402200" y="2115075"/>
            <a:ext cx="5915025" cy="23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RabinKarp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(string s[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n], string pattern[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m])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2  hpattern 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:=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hash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(pattern[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m]);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3  </a:t>
            </a: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i from 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to n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+1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4    hs 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:=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hash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(s[i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5    </a:t>
            </a: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hs 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hpattern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6      </a:t>
            </a: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s[i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pattern[</a:t>
            </a:r>
            <a:r>
              <a:rPr lang="en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1..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m]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7 </a:t>
            </a:r>
            <a:r>
              <a:rPr lang="en" sz="10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b="1" lang="en" sz="1050">
                <a:solidFill>
                  <a:srgbClr val="008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</a:t>
            </a:r>
            <a:br>
              <a:rPr lang="en" sz="10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8  </a:t>
            </a: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found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https://en.wikipedia.org/wiki/Rabin%E2%80%93Karp_algorithm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3645750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http://www.stoimen.com/blog/2012/04/02/computer-algorithms-rabin-karp-string-searching/</a:t>
            </a:r>
            <a:r>
              <a:rPr b="1" lang="en"/>
              <a:t> </a:t>
            </a:r>
            <a:endParaRPr b="1"/>
          </a:p>
        </p:txBody>
      </p:sp>
      <p:pic>
        <p:nvPicPr>
          <p:cNvPr descr="Rabin-Karp-Complexity.png" id="189" name="Google Shape;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9226" y="1109500"/>
            <a:ext cx="4101776" cy="25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 Karp - Animation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3645750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http://www.geeksforgeeks.org/searching-for-patterns-set-3-rabin-karp-algorithm/</a:t>
            </a:r>
            <a:r>
              <a:rPr lang="en"/>
              <a:t> </a:t>
            </a:r>
            <a:endParaRPr b="1"/>
          </a:p>
        </p:txBody>
      </p:sp>
      <p:pic>
        <p:nvPicPr>
          <p:cNvPr descr="Find Complete Code at GeeksforGeeks Article: http://www.geeksforgeeks.org/searching-for-patterns-set-3-rabin-karp-algorithm/&#10;&#10;This video is contributed by Illuminati&#10;&#10;Please Like, Comment and Share the Video among your friends.&#10;&#10;Also, Subscribe if you haven't already! :)" id="196" name="Google Shape;196;p36" title="Rabin-Karp Algorithm | Searching for Patterns | GeeksforGeek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300" y="1060550"/>
            <a:ext cx="3446924" cy="2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KMP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Knuth–Morris–Prat</a:t>
            </a:r>
            <a:endParaRPr sz="4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1977</a:t>
            </a:r>
            <a:endParaRPr sz="4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</a:t>
            </a:r>
            <a:endParaRPr/>
          </a:p>
        </p:txBody>
      </p:sp>
      <p:pic>
        <p:nvPicPr>
          <p:cNvPr descr="Morris-Pratt-basic-principles.png"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900" y="119150"/>
            <a:ext cx="490477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/>
        </p:nvSpPr>
        <p:spPr>
          <a:xfrm>
            <a:off x="-51650" y="4425575"/>
            <a:ext cx="8752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http://bit.ly/2Uj1fKZ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( Definitions)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algorithm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kmp_search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array of characters, S (the text to be searched)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array of characters, W (the word sought)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integer (the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 </a:t>
            </a:r>
            <a:r>
              <a:rPr lang="en" sz="1050">
                <a:solidFill>
                  <a:srgbClr val="0B0080"/>
                </a:solidFill>
                <a:highlight>
                  <a:srgbClr val="F8F9FA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zero-based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position in S at which W is found)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define variables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integer, m ← 0 (the beginning of the current match in S)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integer, i ← 0 (the position of the current character in W)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an array of integers, T (the table, computed elsewhere)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- algorithm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 + i &lt; length(S)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W[i] = S[m + i]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i = length(W) - 1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i ← i + 1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T[i] &gt; -1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 ← m + i - T[i], i ← T[i]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else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m ← m + 1, i ← 0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(if we reach here, we have searched all of S unsuccessfully)</a:t>
            </a:r>
            <a:b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the length of S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</a:t>
            </a:r>
            <a:endParaRPr/>
          </a:p>
        </p:txBody>
      </p:sp>
      <p:sp>
        <p:nvSpPr>
          <p:cNvPr id="227" name="Google Shape;227;p41"/>
          <p:cNvSpPr txBox="1"/>
          <p:nvPr/>
        </p:nvSpPr>
        <p:spPr>
          <a:xfrm>
            <a:off x="0" y="4838700"/>
            <a:ext cx="8752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http://www.stoimen.com/blog/2012/04/09/computer-algorithms-morris-pratt-string-searching/</a:t>
            </a:r>
            <a:r>
              <a:rPr lang="en"/>
              <a:t> </a:t>
            </a:r>
            <a:endParaRPr/>
          </a:p>
        </p:txBody>
      </p:sp>
      <p:pic>
        <p:nvPicPr>
          <p:cNvPr descr="Morris-Pratt-more-than-one-repeating-letter-in-the-pattern.png"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400" y="929025"/>
            <a:ext cx="4744167" cy="3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são imutáveis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https://www.baeldung.com/java-string-builder-string-buffer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</a:t>
            </a:r>
            <a:endParaRPr/>
          </a:p>
        </p:txBody>
      </p:sp>
      <p:sp>
        <p:nvSpPr>
          <p:cNvPr id="234" name="Google Shape;234;p42"/>
          <p:cNvSpPr txBox="1"/>
          <p:nvPr/>
        </p:nvSpPr>
        <p:spPr>
          <a:xfrm>
            <a:off x="0" y="4838700"/>
            <a:ext cx="8752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http://www.stoimen.com/blog/2012/04/09/computer-algorithms-morris-pratt-string-searching/</a:t>
            </a:r>
            <a:r>
              <a:rPr lang="en"/>
              <a:t> </a:t>
            </a:r>
            <a:endParaRPr/>
          </a:p>
        </p:txBody>
      </p:sp>
      <p:pic>
        <p:nvPicPr>
          <p:cNvPr descr="Morris-Pratt.png"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75" y="1097075"/>
            <a:ext cx="3976474" cy="3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KMP</a:t>
            </a:r>
            <a:endParaRPr/>
          </a:p>
        </p:txBody>
      </p:sp>
      <p:pic>
        <p:nvPicPr>
          <p:cNvPr descr="Morris-Pratt-complexity.png"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50" y="1017725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3"/>
          <p:cNvSpPr txBox="1"/>
          <p:nvPr/>
        </p:nvSpPr>
        <p:spPr>
          <a:xfrm>
            <a:off x="0" y="4756200"/>
            <a:ext cx="9045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http://www.stoimen.com/blog/2012/04/09/computer-algorithms-morris-pratt-string-searching/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Boyer Moore 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Boyer Moore (Pattern)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public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b="1" lang="en" sz="1100">
                <a:solidFill>
                  <a:srgbClr val="00000F"/>
                </a:solidFill>
              </a:rPr>
              <a:t>BoyerMoore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String pat</a:t>
            </a:r>
            <a:r>
              <a:rPr lang="en" sz="1100">
                <a:solidFill>
                  <a:srgbClr val="8B0000"/>
                </a:solidFill>
              </a:rPr>
              <a:t>)</a:t>
            </a:r>
            <a:r>
              <a:rPr lang="en" sz="1100">
                <a:solidFill>
                  <a:srgbClr val="00000F"/>
                </a:solidFill>
              </a:rPr>
              <a:t> {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this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lang="en" sz="1100">
                <a:solidFill>
                  <a:srgbClr val="00000F"/>
                </a:solidFill>
              </a:rPr>
              <a:t>R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256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this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lang="en" sz="1100">
                <a:solidFill>
                  <a:srgbClr val="00000F"/>
                </a:solidFill>
              </a:rPr>
              <a:t>pat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pat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i="1" lang="en" sz="1100">
                <a:solidFill>
                  <a:srgbClr val="666666"/>
                </a:solidFill>
              </a:rPr>
              <a:t>// position of rightmost occurrence of c in the pattern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right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0000FF"/>
                </a:solidFill>
              </a:rPr>
              <a:t>new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8B0000"/>
                </a:solidFill>
              </a:rPr>
              <a:t>[</a:t>
            </a:r>
            <a:r>
              <a:rPr lang="en" sz="1100">
                <a:solidFill>
                  <a:srgbClr val="00000F"/>
                </a:solidFill>
              </a:rPr>
              <a:t>R</a:t>
            </a:r>
            <a:r>
              <a:rPr lang="en" sz="1100">
                <a:solidFill>
                  <a:srgbClr val="8B0000"/>
                </a:solidFill>
              </a:rPr>
              <a:t>];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for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c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c </a:t>
            </a:r>
            <a:r>
              <a:rPr lang="en" sz="1100">
                <a:solidFill>
                  <a:srgbClr val="8B0000"/>
                </a:solidFill>
              </a:rPr>
              <a:t>&lt;</a:t>
            </a:r>
            <a:r>
              <a:rPr lang="en" sz="1100">
                <a:solidFill>
                  <a:srgbClr val="00000F"/>
                </a:solidFill>
              </a:rPr>
              <a:t> R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c</a:t>
            </a:r>
            <a:r>
              <a:rPr lang="en" sz="1100">
                <a:solidFill>
                  <a:srgbClr val="8B0000"/>
                </a:solidFill>
              </a:rPr>
              <a:t>++)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right</a:t>
            </a:r>
            <a:r>
              <a:rPr lang="en" sz="1100">
                <a:solidFill>
                  <a:srgbClr val="8B0000"/>
                </a:solidFill>
              </a:rPr>
              <a:t>[</a:t>
            </a:r>
            <a:r>
              <a:rPr lang="en" sz="1100">
                <a:solidFill>
                  <a:srgbClr val="00000F"/>
                </a:solidFill>
              </a:rPr>
              <a:t>c</a:t>
            </a:r>
            <a:r>
              <a:rPr lang="en" sz="1100">
                <a:solidFill>
                  <a:srgbClr val="8B0000"/>
                </a:solidFill>
              </a:rPr>
              <a:t>]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-</a:t>
            </a:r>
            <a:r>
              <a:rPr lang="en" sz="1100">
                <a:solidFill>
                  <a:srgbClr val="800080"/>
                </a:solidFill>
              </a:rPr>
              <a:t>1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for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j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j </a:t>
            </a:r>
            <a:r>
              <a:rPr lang="en" sz="1100">
                <a:solidFill>
                  <a:srgbClr val="8B0000"/>
                </a:solidFill>
              </a:rPr>
              <a:t>&lt;</a:t>
            </a:r>
            <a:r>
              <a:rPr lang="en" sz="1100">
                <a:solidFill>
                  <a:srgbClr val="00000F"/>
                </a:solidFill>
              </a:rPr>
              <a:t> pat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length</a:t>
            </a:r>
            <a:r>
              <a:rPr lang="en" sz="1100">
                <a:solidFill>
                  <a:srgbClr val="8B0000"/>
                </a:solidFill>
              </a:rPr>
              <a:t>();</a:t>
            </a:r>
            <a:r>
              <a:rPr lang="en" sz="1100">
                <a:solidFill>
                  <a:srgbClr val="00000F"/>
                </a:solidFill>
              </a:rPr>
              <a:t> j</a:t>
            </a:r>
            <a:r>
              <a:rPr lang="en" sz="1100">
                <a:solidFill>
                  <a:srgbClr val="8B0000"/>
                </a:solidFill>
              </a:rPr>
              <a:t>++)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right</a:t>
            </a:r>
            <a:r>
              <a:rPr lang="en" sz="1100">
                <a:solidFill>
                  <a:srgbClr val="8B0000"/>
                </a:solidFill>
              </a:rPr>
              <a:t>[</a:t>
            </a:r>
            <a:r>
              <a:rPr lang="en" sz="1100">
                <a:solidFill>
                  <a:srgbClr val="00000F"/>
                </a:solidFill>
              </a:rPr>
              <a:t>pat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charAt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j</a:t>
            </a:r>
            <a:r>
              <a:rPr lang="en" sz="1100">
                <a:solidFill>
                  <a:srgbClr val="8B0000"/>
                </a:solidFill>
              </a:rPr>
              <a:t>)]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j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}</a:t>
            </a:r>
            <a:br>
              <a:rPr lang="en" sz="1100">
                <a:solidFill>
                  <a:srgbClr val="00000F"/>
                </a:solidFill>
              </a:rPr>
            </a:br>
            <a:endParaRPr sz="1100">
              <a:solidFill>
                <a:srgbClr val="00000F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F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http://algs4.cs.princeton.edu/53substring/BoyerMoore.java.html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Boyer Moore (Search)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public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b="1" lang="en" sz="1100">
                <a:solidFill>
                  <a:srgbClr val="00000F"/>
                </a:solidFill>
              </a:rPr>
              <a:t>search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String txt</a:t>
            </a:r>
            <a:r>
              <a:rPr lang="en" sz="1100">
                <a:solidFill>
                  <a:srgbClr val="8B0000"/>
                </a:solidFill>
              </a:rPr>
              <a:t>)</a:t>
            </a:r>
            <a:r>
              <a:rPr lang="en" sz="1100">
                <a:solidFill>
                  <a:srgbClr val="00000F"/>
                </a:solidFill>
              </a:rPr>
              <a:t> {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m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pat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length</a:t>
            </a:r>
            <a:r>
              <a:rPr lang="en" sz="1100">
                <a:solidFill>
                  <a:srgbClr val="8B0000"/>
                </a:solidFill>
              </a:rPr>
              <a:t>();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n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txt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length</a:t>
            </a:r>
            <a:r>
              <a:rPr lang="en" sz="1100">
                <a:solidFill>
                  <a:srgbClr val="8B0000"/>
                </a:solidFill>
              </a:rPr>
              <a:t>();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skip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for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i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i </a:t>
            </a:r>
            <a:r>
              <a:rPr lang="en" sz="1100">
                <a:solidFill>
                  <a:srgbClr val="8B0000"/>
                </a:solidFill>
              </a:rPr>
              <a:t>&lt;=</a:t>
            </a:r>
            <a:r>
              <a:rPr lang="en" sz="1100">
                <a:solidFill>
                  <a:srgbClr val="00000F"/>
                </a:solidFill>
              </a:rPr>
              <a:t> n </a:t>
            </a:r>
            <a:r>
              <a:rPr lang="en" sz="1100">
                <a:solidFill>
                  <a:srgbClr val="8B0000"/>
                </a:solidFill>
              </a:rPr>
              <a:t>-</a:t>
            </a:r>
            <a:r>
              <a:rPr lang="en" sz="1100">
                <a:solidFill>
                  <a:srgbClr val="00000F"/>
                </a:solidFill>
              </a:rPr>
              <a:t> m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i </a:t>
            </a:r>
            <a:r>
              <a:rPr lang="en" sz="1100">
                <a:solidFill>
                  <a:srgbClr val="8B0000"/>
                </a:solidFill>
              </a:rPr>
              <a:t>+=</a:t>
            </a:r>
            <a:r>
              <a:rPr lang="en" sz="1100">
                <a:solidFill>
                  <a:srgbClr val="00000F"/>
                </a:solidFill>
              </a:rPr>
              <a:t> skip</a:t>
            </a:r>
            <a:r>
              <a:rPr lang="en" sz="1100">
                <a:solidFill>
                  <a:srgbClr val="8B0000"/>
                </a:solidFill>
              </a:rPr>
              <a:t>)</a:t>
            </a:r>
            <a:r>
              <a:rPr lang="en" sz="1100">
                <a:solidFill>
                  <a:srgbClr val="00000F"/>
                </a:solidFill>
              </a:rPr>
              <a:t> {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skip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</a:t>
            </a:r>
            <a:r>
              <a:rPr lang="en" sz="1100">
                <a:solidFill>
                  <a:srgbClr val="0000FF"/>
                </a:solidFill>
              </a:rPr>
              <a:t>for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FF"/>
                </a:solidFill>
              </a:rPr>
              <a:t>int</a:t>
            </a:r>
            <a:r>
              <a:rPr lang="en" sz="1100">
                <a:solidFill>
                  <a:srgbClr val="00000F"/>
                </a:solidFill>
              </a:rPr>
              <a:t> j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m</a:t>
            </a:r>
            <a:r>
              <a:rPr lang="en" sz="1100">
                <a:solidFill>
                  <a:srgbClr val="8B0000"/>
                </a:solidFill>
              </a:rPr>
              <a:t>-</a:t>
            </a:r>
            <a:r>
              <a:rPr lang="en" sz="1100">
                <a:solidFill>
                  <a:srgbClr val="800080"/>
                </a:solidFill>
              </a:rPr>
              <a:t>1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j </a:t>
            </a:r>
            <a:r>
              <a:rPr lang="en" sz="1100">
                <a:solidFill>
                  <a:srgbClr val="8B0000"/>
                </a:solidFill>
              </a:rPr>
              <a:t>&gt;=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j</a:t>
            </a:r>
            <a:r>
              <a:rPr lang="en" sz="1100">
                <a:solidFill>
                  <a:srgbClr val="8B0000"/>
                </a:solidFill>
              </a:rPr>
              <a:t>--)</a:t>
            </a:r>
            <a:r>
              <a:rPr lang="en" sz="1100">
                <a:solidFill>
                  <a:srgbClr val="00000F"/>
                </a:solidFill>
              </a:rPr>
              <a:t> {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    </a:t>
            </a:r>
            <a:r>
              <a:rPr lang="en" sz="1100">
                <a:solidFill>
                  <a:srgbClr val="0000FF"/>
                </a:solidFill>
              </a:rPr>
              <a:t>if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pat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charAt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j</a:t>
            </a:r>
            <a:r>
              <a:rPr lang="en" sz="1100">
                <a:solidFill>
                  <a:srgbClr val="8B0000"/>
                </a:solidFill>
              </a:rPr>
              <a:t>)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!=</a:t>
            </a:r>
            <a:r>
              <a:rPr lang="en" sz="1100">
                <a:solidFill>
                  <a:srgbClr val="00000F"/>
                </a:solidFill>
              </a:rPr>
              <a:t> txt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charAt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i</a:t>
            </a:r>
            <a:r>
              <a:rPr lang="en" sz="1100">
                <a:solidFill>
                  <a:srgbClr val="8B0000"/>
                </a:solidFill>
              </a:rPr>
              <a:t>+</a:t>
            </a:r>
            <a:r>
              <a:rPr lang="en" sz="1100">
                <a:solidFill>
                  <a:srgbClr val="00000F"/>
                </a:solidFill>
              </a:rPr>
              <a:t>j</a:t>
            </a:r>
            <a:r>
              <a:rPr lang="en" sz="1100">
                <a:solidFill>
                  <a:srgbClr val="8B0000"/>
                </a:solidFill>
              </a:rPr>
              <a:t>))</a:t>
            </a:r>
            <a:r>
              <a:rPr lang="en" sz="1100">
                <a:solidFill>
                  <a:srgbClr val="00000F"/>
                </a:solidFill>
              </a:rPr>
              <a:t> {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        skip </a:t>
            </a:r>
            <a:r>
              <a:rPr lang="en" sz="1100">
                <a:solidFill>
                  <a:srgbClr val="8B0000"/>
                </a:solidFill>
              </a:rPr>
              <a:t>=</a:t>
            </a:r>
            <a:r>
              <a:rPr lang="en" sz="1100">
                <a:solidFill>
                  <a:srgbClr val="00000F"/>
                </a:solidFill>
              </a:rPr>
              <a:t> Math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max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800080"/>
                </a:solidFill>
              </a:rPr>
              <a:t>1</a:t>
            </a:r>
            <a:r>
              <a:rPr lang="en" sz="1100">
                <a:solidFill>
                  <a:srgbClr val="8B0000"/>
                </a:solidFill>
              </a:rPr>
              <a:t>,</a:t>
            </a:r>
            <a:r>
              <a:rPr lang="en" sz="1100">
                <a:solidFill>
                  <a:srgbClr val="00000F"/>
                </a:solidFill>
              </a:rPr>
              <a:t> j </a:t>
            </a:r>
            <a:r>
              <a:rPr lang="en" sz="1100">
                <a:solidFill>
                  <a:srgbClr val="8B0000"/>
                </a:solidFill>
              </a:rPr>
              <a:t>-</a:t>
            </a:r>
            <a:r>
              <a:rPr lang="en" sz="1100">
                <a:solidFill>
                  <a:srgbClr val="00000F"/>
                </a:solidFill>
              </a:rPr>
              <a:t> right</a:t>
            </a:r>
            <a:r>
              <a:rPr lang="en" sz="1100">
                <a:solidFill>
                  <a:srgbClr val="8B0000"/>
                </a:solidFill>
              </a:rPr>
              <a:t>[</a:t>
            </a:r>
            <a:r>
              <a:rPr lang="en" sz="1100">
                <a:solidFill>
                  <a:srgbClr val="00000F"/>
                </a:solidFill>
              </a:rPr>
              <a:t>txt</a:t>
            </a:r>
            <a:r>
              <a:rPr lang="en" sz="1100">
                <a:solidFill>
                  <a:srgbClr val="8B0000"/>
                </a:solidFill>
              </a:rPr>
              <a:t>.</a:t>
            </a:r>
            <a:r>
              <a:rPr b="1" lang="en" sz="1100">
                <a:solidFill>
                  <a:srgbClr val="00000F"/>
                </a:solidFill>
              </a:rPr>
              <a:t>charAt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i</a:t>
            </a:r>
            <a:r>
              <a:rPr lang="en" sz="1100">
                <a:solidFill>
                  <a:srgbClr val="8B0000"/>
                </a:solidFill>
              </a:rPr>
              <a:t>+</a:t>
            </a:r>
            <a:r>
              <a:rPr lang="en" sz="1100">
                <a:solidFill>
                  <a:srgbClr val="00000F"/>
                </a:solidFill>
              </a:rPr>
              <a:t>j</a:t>
            </a:r>
            <a:r>
              <a:rPr lang="en" sz="1100">
                <a:solidFill>
                  <a:srgbClr val="8B0000"/>
                </a:solidFill>
              </a:rPr>
              <a:t>)]);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        </a:t>
            </a:r>
            <a:r>
              <a:rPr lang="en" sz="1100">
                <a:solidFill>
                  <a:srgbClr val="0000FF"/>
                </a:solidFill>
              </a:rPr>
              <a:t>break</a:t>
            </a:r>
            <a:r>
              <a:rPr lang="en" sz="1100">
                <a:solidFill>
                  <a:srgbClr val="8B0000"/>
                </a:solidFill>
              </a:rPr>
              <a:t>;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    }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}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    </a:t>
            </a:r>
            <a:r>
              <a:rPr lang="en" sz="1100">
                <a:solidFill>
                  <a:srgbClr val="0000FF"/>
                </a:solidFill>
              </a:rPr>
              <a:t>if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B0000"/>
                </a:solidFill>
              </a:rPr>
              <a:t>(</a:t>
            </a:r>
            <a:r>
              <a:rPr lang="en" sz="1100">
                <a:solidFill>
                  <a:srgbClr val="00000F"/>
                </a:solidFill>
              </a:rPr>
              <a:t>skip </a:t>
            </a:r>
            <a:r>
              <a:rPr lang="en" sz="1100">
                <a:solidFill>
                  <a:srgbClr val="8B0000"/>
                </a:solidFill>
              </a:rPr>
              <a:t>==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800080"/>
                </a:solidFill>
              </a:rPr>
              <a:t>0</a:t>
            </a:r>
            <a:r>
              <a:rPr lang="en" sz="1100">
                <a:solidFill>
                  <a:srgbClr val="8B0000"/>
                </a:solidFill>
              </a:rPr>
              <a:t>)</a:t>
            </a:r>
            <a:r>
              <a:rPr lang="en" sz="1100">
                <a:solidFill>
                  <a:srgbClr val="00000F"/>
                </a:solidFill>
              </a:rPr>
              <a:t> </a:t>
            </a:r>
            <a:r>
              <a:rPr lang="en" sz="1100">
                <a:solidFill>
                  <a:srgbClr val="0000FF"/>
                </a:solidFill>
              </a:rPr>
              <a:t>return</a:t>
            </a:r>
            <a:r>
              <a:rPr lang="en" sz="1100">
                <a:solidFill>
                  <a:srgbClr val="00000F"/>
                </a:solidFill>
              </a:rPr>
              <a:t> i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   </a:t>
            </a:r>
            <a:r>
              <a:rPr i="1" lang="en" sz="1100">
                <a:solidFill>
                  <a:srgbClr val="666666"/>
                </a:solidFill>
              </a:rPr>
              <a:t>// found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}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    </a:t>
            </a:r>
            <a:r>
              <a:rPr lang="en" sz="1100">
                <a:solidFill>
                  <a:srgbClr val="0000FF"/>
                </a:solidFill>
              </a:rPr>
              <a:t>return</a:t>
            </a:r>
            <a:r>
              <a:rPr lang="en" sz="1100">
                <a:solidFill>
                  <a:srgbClr val="00000F"/>
                </a:solidFill>
              </a:rPr>
              <a:t> n</a:t>
            </a:r>
            <a:r>
              <a:rPr lang="en" sz="1100">
                <a:solidFill>
                  <a:srgbClr val="8B0000"/>
                </a:solidFill>
              </a:rPr>
              <a:t>;</a:t>
            </a:r>
            <a:r>
              <a:rPr lang="en" sz="1100">
                <a:solidFill>
                  <a:srgbClr val="00000F"/>
                </a:solidFill>
              </a:rPr>
              <a:t>                       </a:t>
            </a:r>
            <a:r>
              <a:rPr i="1" lang="en" sz="1100">
                <a:solidFill>
                  <a:srgbClr val="666666"/>
                </a:solidFill>
              </a:rPr>
              <a:t>// not found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>
                <a:solidFill>
                  <a:srgbClr val="00000F"/>
                </a:solidFill>
              </a:rPr>
              <a:t>    }</a:t>
            </a:r>
            <a:br>
              <a:rPr lang="en" sz="1100">
                <a:solidFill>
                  <a:srgbClr val="00000F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http://algs4.cs.princeton.edu/53substring/BoyerMoore.java.html</a:t>
            </a:r>
            <a:r>
              <a:rPr lang="en" sz="1100"/>
              <a:t>   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(Animation)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http://goo.gl/ueEfkE</a:t>
            </a:r>
            <a:r>
              <a:rPr lang="en" sz="3000">
                <a:solidFill>
                  <a:srgbClr val="444444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sz="3000">
              <a:solidFill>
                <a:srgbClr val="444444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ctr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Copy short URL</a:t>
            </a:r>
            <a:endParaRPr sz="750">
              <a:solidFill>
                <a:srgbClr val="FFFFF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76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FFFF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F"/>
                </a:solidFill>
              </a:rPr>
            </a:br>
            <a:endParaRPr sz="1100">
              <a:solidFill>
                <a:srgbClr val="00000F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F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448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pool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625" y="1458075"/>
            <a:ext cx="5214750" cy="31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2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Substring search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um padrão M dentro de um texto de tamanho N sendo que N &gt; 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 - &gt; BROWN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-&gt; THE QUICK BROWN FOX JUMPS OVER THE LAZY DOG.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^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String nome2 = "Glauco";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System.out.println("teste".toUpperCase());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nome2 = nome.toUpperCase();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StringBuffer buffer = new StringBuffer();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buffer.append(nome);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for(int i = 0; i &lt; 1000; i++)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buffer.append(i);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String resultado = buffer.toString();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plágio</a:t>
            </a:r>
            <a:endParaRPr/>
          </a:p>
        </p:txBody>
      </p:sp>
      <p:pic>
        <p:nvPicPr>
          <p:cNvPr descr="1240700.jpg"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75" y="964125"/>
            <a:ext cx="616908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