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5BE2EA-F396-443F-9BA2-C09C9F502732}">
  <a:tblStyle styleId="{935BE2EA-F396-443F-9BA2-C09C9F5027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Dinamica dos cartoes.. Distribuir cartões pautados, as pessoas escrevem nos cartões o que esperam da matéria. Feito isto,  passam a circular e a escolher qual é a melhor expectativa. No final, expomos a melhor.</a:t>
            </a:r>
            <a:endParaRPr/>
          </a:p>
        </p:txBody>
      </p:sp>
      <p:sp>
        <p:nvSpPr>
          <p:cNvPr id="209" name="Google Shape;20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bbabf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fbbabf2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bbabf2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fbbabf28f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bbabf2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fbbabf28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lauco.scheffel@catolicasc.org.br" TargetMode="External"/><Relationship Id="rId4" Type="http://schemas.openxmlformats.org/officeDocument/2006/relationships/hyperlink" Target="mailto:glauco.vinicius@gmail.com" TargetMode="External"/><Relationship Id="rId5" Type="http://schemas.openxmlformats.org/officeDocument/2006/relationships/hyperlink" Target="mailto:glauco@jornadatecnologia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67442" y="965198"/>
            <a:ext cx="5074559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ESTRUTURA DE DADOS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6120680" y="949670"/>
            <a:ext cx="3131840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b="1" lang="en-US" sz="2800">
                <a:solidFill>
                  <a:srgbClr val="FFFFFF"/>
                </a:solidFill>
              </a:rPr>
              <a:t>GRADUAÇÃO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Glauco Vinicius Scheffel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glauco.scheffel@catolicasc.org.br</a:t>
            </a:r>
            <a:r>
              <a:rPr lang="en-U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glauco.vinicius@gmail.com</a:t>
            </a:r>
            <a:r>
              <a:rPr lang="en-US" sz="1700">
                <a:solidFill>
                  <a:srgbClr val="FFFFFF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glauco@jornadatecnologia.com</a:t>
            </a:r>
            <a:r>
              <a:rPr lang="en-US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</a:rPr>
              <a:t>(47) 991727580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-US" sz="1700">
                <a:solidFill>
                  <a:srgbClr val="FFFFFF"/>
                </a:solidFill>
              </a:rPr>
              <a:t>2019</a:t>
            </a:r>
            <a:endParaRPr/>
          </a:p>
          <a:p>
            <a:pPr indent="0" lvl="0" marL="0" rtl="0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782850"/>
                <a:gridCol w="51038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Por que aprender a usar corretamente as Estruturas de dados 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não escolher corretamente os algoritmos a velocidade pode ser prejudicada. Sem técnicas modernas seu Código vai parecer que foi feito no século passado.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323528" y="585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8280000"/>
              </a:tblGrid>
              <a:tr h="394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Conteúdo programático: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Ordenação e tópicos especiais (SOLID, Refactoring e Design Patterns)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Busca em Strings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Hash, CRC  e espalhamen to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  <a:tr h="394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Busca e IO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/>
                </a:tc>
              </a:tr>
            </a:tbl>
          </a:graphicData>
        </a:graphic>
      </p:graphicFrame>
      <p:graphicFrame>
        <p:nvGraphicFramePr>
          <p:cNvPr id="187" name="Google Shape;187;p26"/>
          <p:cNvGraphicFramePr/>
          <p:nvPr/>
        </p:nvGraphicFramePr>
        <p:xfrm>
          <a:off x="384139" y="42930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288325"/>
                <a:gridCol w="5992600"/>
              </a:tblGrid>
              <a:tr h="936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Metodologia de Ensino</a:t>
                      </a:r>
                      <a:endParaRPr/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Aulas Expositivas, Debate, Leitura, Dinâmicas de grupo, Trabalho em equipe e estudos de caso.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88" name="Google Shape;188;p26"/>
          <p:cNvGraphicFramePr/>
          <p:nvPr/>
        </p:nvGraphicFramePr>
        <p:xfrm>
          <a:off x="323528" y="2719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288075"/>
                <a:gridCol w="5991925"/>
              </a:tblGrid>
              <a:tr h="576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Avaliação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28-03 Prova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09-05 Trabalho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20-06 Prova</a:t>
                      </a:r>
                      <a:endParaRPr sz="1800"/>
                    </a:p>
                  </a:txBody>
                  <a:tcPr marT="0" marB="0" marR="44450" marL="4445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Bibliografia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251520" y="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1512175"/>
                <a:gridCol w="7272800"/>
              </a:tblGrid>
              <a:tr h="760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Referências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125" marL="401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CELES, Waldemar; CERQUEIRA, Renato; RANGEL, José Lucas. Introdução a estruturas de dados: com técnicas de programação em C. Rio de Janeiro: Elsevier, c2004.	005.73 C386i c2004 CG</a:t>
                      </a:r>
                      <a:br>
                        <a:rPr lang="en-US" sz="1600"/>
                      </a:br>
                      <a:r>
                        <a:rPr lang="en-US" sz="1600"/>
                        <a:t>KERNIGHAN, Brian W; RITCHIE, Dennis M. C: a linguagem de programação padrão ansi. 1. ed. Rio de Janeiro: Elsevier, c1989.	005.133 K47c 1. ed. CG</a:t>
                      </a:r>
                      <a:br>
                        <a:rPr lang="en-US" sz="1600"/>
                      </a:br>
                      <a:r>
                        <a:rPr lang="en-US" sz="1600"/>
                        <a:t>FORBELLONE, André Luiz Villar; EBERSPÄCHER, Henri Frederico. Lógica de programação: a construção de algoritmos e estrutura de dados. 3. ed. São Paulo: Pearson Prentice Hall, 2010.	005.115 F786L 3. ed. CG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0125" marL="40125"/>
                </a:tc>
              </a:tr>
            </a:tbl>
          </a:graphicData>
        </a:graphic>
      </p:graphicFrame>
      <p:sp>
        <p:nvSpPr>
          <p:cNvPr id="197" name="Google Shape;197;p27"/>
          <p:cNvSpPr txBox="1"/>
          <p:nvPr/>
        </p:nvSpPr>
        <p:spPr>
          <a:xfrm>
            <a:off x="6625208" y="50800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475707" y="803705"/>
            <a:ext cx="3156492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FFFFFF"/>
                </a:solidFill>
              </a:rPr>
              <a:t>Qual a experiência da turma?</a:t>
            </a:r>
            <a:endParaRPr/>
          </a:p>
        </p:txBody>
      </p:sp>
      <p:cxnSp>
        <p:nvCxnSpPr>
          <p:cNvPr id="204" name="Google Shape;204;p28"/>
          <p:cNvCxnSpPr/>
          <p:nvPr/>
        </p:nvCxnSpPr>
        <p:spPr>
          <a:xfrm>
            <a:off x="590009" y="3928939"/>
            <a:ext cx="294894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hat"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82187"/>
            <a:ext cx="4094602" cy="409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cap="sq" cmpd="thinThick" w="127000">
            <a:solidFill>
              <a:srgbClr val="595959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>
            <p:ph type="ctr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Qual a expectativa da turma?</a:t>
            </a:r>
            <a:endParaRPr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505677" y="4170501"/>
            <a:ext cx="27432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cxnSp>
        <p:nvCxnSpPr>
          <p:cNvPr id="214" name="Google Shape;214;p29"/>
          <p:cNvCxnSpPr/>
          <p:nvPr/>
        </p:nvCxnSpPr>
        <p:spPr>
          <a:xfrm>
            <a:off x="893344" y="3910267"/>
            <a:ext cx="1940093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hat"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366" y="975391"/>
            <a:ext cx="4915159" cy="491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67544" y="53594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EXPECTATIVA DO PROFESSOR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O andamento  desta disciplina dependerá de: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Char char="•"/>
            </a:pPr>
            <a:r>
              <a:rPr lang="en-US"/>
              <a:t>Dedicação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Char char="•"/>
            </a:pPr>
            <a:r>
              <a:rPr lang="en-US"/>
              <a:t>Comprometimento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Char char="•"/>
            </a:pPr>
            <a:r>
              <a:rPr lang="en-US"/>
              <a:t>Foco em resultados</a:t>
            </a:r>
            <a:endParaRPr/>
          </a:p>
        </p:txBody>
      </p:sp>
      <p:pic>
        <p:nvPicPr>
          <p:cNvPr descr="http://www.implementingscrum.com/images/060911-scrumtoon-portuguese-brazil.jpg"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60648"/>
            <a:ext cx="7283053" cy="256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80060" y="5576887"/>
            <a:ext cx="8183880" cy="64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whoami</a:t>
            </a:r>
            <a:endParaRPr sz="2800"/>
          </a:p>
        </p:txBody>
      </p:sp>
      <p:pic>
        <p:nvPicPr>
          <p:cNvPr id="114" name="Google Shape;11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205" l="0" r="1" t="92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3477935" y="0"/>
            <a:ext cx="566606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957996" y="640082"/>
            <a:ext cx="4705943" cy="335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</a:pPr>
            <a:r>
              <a:rPr lang="en-US" sz="5100">
                <a:solidFill>
                  <a:schemeClr val="lt1"/>
                </a:solidFill>
              </a:rPr>
              <a:t>AQUECIMENTO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21" y="1915758"/>
            <a:ext cx="3026484" cy="302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Curso: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CIÊNCIA DA COMPUTAÇÃO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  <a:tr h="525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Disciplina: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PROJETO DE ARQUIVOS (PRA)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  <a:tr h="525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Professor: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Glauco Vinicius Scheffel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  <a:tr h="1339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Avaliação</a:t>
                      </a:r>
                      <a:endParaRPr/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26-03</a:t>
                      </a:r>
                      <a:endParaRPr b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07-05</a:t>
                      </a:r>
                      <a:endParaRPr b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20-06</a:t>
                      </a:r>
                      <a:endParaRPr b="1"/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Ementa: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Entender os Tipos abstratos de dados e suas implementações.</a:t>
                      </a:r>
                      <a:br>
                        <a:rPr lang="en-US" sz="1800"/>
                      </a:br>
                      <a:r>
                        <a:rPr lang="en-US" sz="1800"/>
                        <a:t>Analisar a complexidade de algoritmos.</a:t>
                      </a:r>
                      <a:br>
                        <a:rPr lang="en-US" sz="1800"/>
                      </a:br>
                      <a:r>
                        <a:rPr lang="en-US" sz="1800"/>
                        <a:t>Implementar técnicas de ordenação</a:t>
                      </a:r>
                      <a:br>
                        <a:rPr lang="en-US" sz="1800"/>
                      </a:br>
                      <a:r>
                        <a:rPr lang="en-US" sz="1800"/>
                        <a:t>Implementar técncias de busca</a:t>
                      </a:r>
                      <a:br>
                        <a:rPr lang="en-US" sz="1800"/>
                      </a:br>
                      <a:r>
                        <a:rPr lang="en-US" sz="1800"/>
                        <a:t>Implementar técnicas para uso de String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0" y="5367908"/>
            <a:ext cx="6870771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5529884"/>
            <a:ext cx="5789535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6572277" y="5367908"/>
            <a:ext cx="2571723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600"/>
                        <a:t>1 </a:t>
                      </a:r>
                      <a:endParaRPr sz="9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Algoritmos de ordenação e complexidade computacional</a:t>
                      </a:r>
                      <a:br>
                        <a:rPr lang="en-US" sz="1800"/>
                      </a:br>
                      <a:r>
                        <a:rPr lang="en-US" sz="1800"/>
                        <a:t>- Revisão de programação</a:t>
                      </a:r>
                      <a:br>
                        <a:rPr lang="en-US" sz="1800"/>
                      </a:br>
                      <a:r>
                        <a:rPr lang="en-US" sz="1800"/>
                        <a:t>- Algoritmo da bolha</a:t>
                      </a:r>
                      <a:br>
                        <a:rPr lang="en-US" sz="1800"/>
                      </a:br>
                      <a:r>
                        <a:rPr lang="en-US" sz="1800"/>
                        <a:t>- Algoritmo de inserção</a:t>
                      </a:r>
                      <a:br>
                        <a:rPr lang="en-US" sz="1800"/>
                      </a:br>
                      <a:r>
                        <a:rPr lang="en-US" sz="1800"/>
                        <a:t>- Algoritmo de seleção</a:t>
                      </a:r>
                      <a:br>
                        <a:rPr lang="en-US" sz="1800"/>
                      </a:br>
                      <a:r>
                        <a:rPr lang="en-US" sz="1800"/>
                        <a:t>- Algoritmo shell-sort</a:t>
                      </a:r>
                      <a:br>
                        <a:rPr lang="en-US" sz="1800"/>
                      </a:br>
                      <a:r>
                        <a:rPr lang="en-US" sz="1800"/>
                        <a:t>- Algoritmo quick-sort</a:t>
                      </a:r>
                      <a:br>
                        <a:rPr lang="en-US" sz="1800"/>
                      </a:br>
                      <a:r>
                        <a:rPr lang="en-US" sz="1800"/>
                        <a:t>- Algoritmo merge-sort</a:t>
                      </a:r>
                      <a:br>
                        <a:rPr lang="en-US" sz="1800"/>
                      </a:br>
                      <a:r>
                        <a:rPr lang="en-US" sz="1800"/>
                        <a:t>- Algoritmo timsort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5367908"/>
            <a:ext cx="6870772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628650" y="5529884"/>
            <a:ext cx="57894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572277" y="5367908"/>
            <a:ext cx="2571722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600"/>
                        <a:t>2</a:t>
                      </a:r>
                      <a:endParaRPr sz="9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Programação recursiva e técnicas para entrada e saída de dados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0" y="5367908"/>
            <a:ext cx="6870772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628650" y="5529884"/>
            <a:ext cx="57894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572277" y="5367908"/>
            <a:ext cx="2571722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600"/>
                        <a:t>3</a:t>
                      </a:r>
                      <a:endParaRPr sz="9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Pesquisar valores em conjuntos (arrays) e em Strings:</a:t>
                      </a:r>
                      <a:br>
                        <a:rPr lang="en-US" sz="1800"/>
                      </a:br>
                      <a:r>
                        <a:rPr lang="en-US" sz="1800"/>
                        <a:t>- Comparando arquivos</a:t>
                      </a:r>
                      <a:br>
                        <a:rPr lang="en-US" sz="1800"/>
                      </a:br>
                      <a:r>
                        <a:rPr lang="en-US" sz="1800"/>
                        <a:t>- Calculo de CRC</a:t>
                      </a:r>
                      <a:br>
                        <a:rPr lang="en-US" sz="1800"/>
                      </a:br>
                      <a:r>
                        <a:rPr lang="en-US" sz="1800"/>
                        <a:t>- Calculo de HASH</a:t>
                      </a:r>
                      <a:br>
                        <a:rPr lang="en-US" sz="1800"/>
                      </a:br>
                      <a:r>
                        <a:rPr lang="en-US" sz="1800"/>
                        <a:t>- Pesquisa binária em arrays ordenados e tempo de procura</a:t>
                      </a:r>
                      <a:br>
                        <a:rPr lang="en-US" sz="1800"/>
                      </a:br>
                      <a:r>
                        <a:rPr lang="en-US" sz="1800"/>
                        <a:t>- Pesquisa em Strings:</a:t>
                      </a:r>
                      <a:br>
                        <a:rPr lang="en-US" sz="1800"/>
                      </a:br>
                      <a:r>
                        <a:rPr lang="en-US" sz="1800"/>
                        <a:t>- Rabin Karp</a:t>
                      </a:r>
                      <a:br>
                        <a:rPr lang="en-US" sz="1800"/>
                      </a:br>
                      <a:r>
                        <a:rPr lang="en-US" sz="1800"/>
                        <a:t>- Boyer Moore</a:t>
                      </a:r>
                      <a:br>
                        <a:rPr lang="en-US" sz="1800"/>
                      </a:br>
                      <a:r>
                        <a:rPr lang="en-US" sz="1800"/>
                        <a:t>- KMP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5367908"/>
            <a:ext cx="6870772" cy="1490093"/>
          </a:xfrm>
          <a:custGeom>
            <a:rect b="b" l="l" r="r" t="t"/>
            <a:pathLst>
              <a:path extrusionOk="0" h="1490093" w="9161029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628650" y="5529884"/>
            <a:ext cx="57894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Plano de Ensino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6572277" y="5367908"/>
            <a:ext cx="2571722" cy="1490093"/>
          </a:xfrm>
          <a:custGeom>
            <a:rect b="b" l="l" r="r" t="t"/>
            <a:pathLst>
              <a:path extrusionOk="0" h="1490093" w="342896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628650" y="956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{935BE2EA-F396-443F-9BA2-C09C9F502732}</a:tableStyleId>
              </a:tblPr>
              <a:tblGrid>
                <a:gridCol w="2089550"/>
                <a:gridCol w="5797150"/>
              </a:tblGrid>
              <a:tr h="106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600"/>
                        <a:t>4</a:t>
                      </a:r>
                      <a:endParaRPr sz="9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Diferentes tipos de coleção e seu propósito (linkedlist, arraylist, stack) e árvores binárias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500" marL="52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