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ac159c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5ac159c35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ac159c35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ac159c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5ac159c35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ac159c3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5ac159c35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ac159c3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5ac159c35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ac159c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5ac159c35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ac159c3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5ac159c35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ac159c3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5ac159c35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ac159c3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5ac159c3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ac159c3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5ac159c35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ac159c3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75ac159c35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ac159c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75ac159c3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ac159c3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75ac159c35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ac159c3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5ac159c35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ac159c3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75ac159c35_0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ac159c3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75ac159c35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5ac159c3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75ac159c35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5ac159c3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75ac159c35_0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5ac159c3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5ac159c35_0_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ac159c3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75ac159c35_0_3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5ac159c3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75ac159c35_0_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5ac159c3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75ac159c35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5ac159c3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75ac159c35_0_3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ac159c3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75ac159c35_0_3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ac159c3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75ac159c35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ac159c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5ac159c35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ac159c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5ac159c35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ac159c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5ac159c35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ac159c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5ac159c35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ac159c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5ac159c35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ac159c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5ac159c35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hyperlink" Target="mailto:utiama.guilherme@gmail.com" TargetMode="External"/><Relationship Id="rId5" Type="http://schemas.openxmlformats.org/officeDocument/2006/relationships/hyperlink" Target="mailto:alexandre.jsehnem@gmail.com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751449" y="3965755"/>
            <a:ext cx="4061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Alexandre J. Sehnem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 Müller Utiama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Teoria da Computação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Professora: Karina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Girardi Roggia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27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/11/2019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949550" y="1730950"/>
            <a:ext cx="486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Azulejos de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Wang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Problema: aperiódico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Combinação dos algoritmos anteriores poderia ser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decidível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possível preencher de forma não periódica?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Berger provou que sim!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não há um padrão, é impossível criar um algoritmo para esta possibilidade;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Portanto, um preenchimento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aperiódico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não é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reconhecível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Prova da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indecidibilidade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Simular máquinas de Turing com Azulejos de Wang;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Azulejos de Robinson;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Conversão Robinson -&gt; Wang;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Simular MT em Wang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Princípio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semelhante a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correspondência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post;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725" y="2551213"/>
            <a:ext cx="6144525" cy="17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1099" y="4459174"/>
            <a:ext cx="3421822" cy="17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Azulejos de Robinson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Conjunto de azulejos que preenche de forma aperiódica o plano;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Consiste de 6 peças e todas as suas rotações;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2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651" y="2938975"/>
            <a:ext cx="4212675" cy="29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Amostra de preenchimento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2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799" y="2165050"/>
            <a:ext cx="2527913" cy="252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8652" y="2937763"/>
            <a:ext cx="982475" cy="9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3224" y="2937786"/>
            <a:ext cx="982476" cy="98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Amostra de preenchimento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224" y="2937786"/>
            <a:ext cx="982476" cy="98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797" y="2165056"/>
            <a:ext cx="2610357" cy="25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8652" y="2950875"/>
            <a:ext cx="982475" cy="95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Amostra de preenchimento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2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612" y="2937773"/>
            <a:ext cx="982476" cy="98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802" y="2185440"/>
            <a:ext cx="2527900" cy="248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03" y="2214642"/>
            <a:ext cx="2304175" cy="24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Amostra de preenchimento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3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637" y="3189311"/>
            <a:ext cx="982476" cy="98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077" y="2436965"/>
            <a:ext cx="2527900" cy="248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7746" y="1613538"/>
            <a:ext cx="4113250" cy="413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Amostra de preenchimento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3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28" y="1310550"/>
            <a:ext cx="5019742" cy="49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Histórico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971600" y="1700800"/>
            <a:ext cx="6977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Proposto por Hao Wang em 1961;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Robert Berger provou a indecibilidade em 1966;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257" y="3331908"/>
            <a:ext cx="2953489" cy="322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Robinson -&gt; Wang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Serão utilizados linhas para representarem as cores;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3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875" y="3153800"/>
            <a:ext cx="3738100" cy="26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100" y="3153800"/>
            <a:ext cx="4106614" cy="26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Robinson -&gt; Wang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930400" y="11059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necessário eliminar os cantos de Robinson;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Adicionar linhas paralelas para diferenciar os cantos;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3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600" y="2863175"/>
            <a:ext cx="2904775" cy="2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Robinson -&gt; Wang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930400" y="11059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3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50" y="979726"/>
            <a:ext cx="6831500" cy="540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Robinson -&gt; Wang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930400" y="11059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1" name="Google Shape;291;p3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452" y="979725"/>
            <a:ext cx="6783104" cy="5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Robinson -&gt; Wang</a:t>
            </a:r>
            <a:endParaRPr/>
          </a:p>
        </p:txBody>
      </p:sp>
      <p:sp>
        <p:nvSpPr>
          <p:cNvPr id="299" name="Google Shape;299;p36"/>
          <p:cNvSpPr txBox="1"/>
          <p:nvPr/>
        </p:nvSpPr>
        <p:spPr>
          <a:xfrm>
            <a:off x="930400" y="11059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3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90" y="1042813"/>
            <a:ext cx="6652134" cy="52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Indecibilidade</a:t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Faremos uma redução de Wang para VAmt;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VAmt recebe uma MT como entrada e verifica se a mesma aceita a palavra vazia;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 uma MT W que decida o problema dos azulejos de wang;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p3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Indecibilidade</a:t>
            </a:r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uma MT de VAmt com entrada M;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1: Construa azulejos de Wang que simulem M;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3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Indecibilidade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uma MT de VAmt com entrada M;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1: Construa azulejos de Wang que simulem M com a palavra vazia como entrada;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2: Faça a conversão Robinson -&gt; Wang;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3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Indecibilidade</a:t>
            </a:r>
            <a:endParaRPr/>
          </a:p>
        </p:txBody>
      </p:sp>
      <p:sp>
        <p:nvSpPr>
          <p:cNvPr id="332" name="Google Shape;332;p40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uma MT de VAmt com entrada M;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1: Construa azulejos de Wang que simulem M com a palavra vazia como entrada;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2: Faça a conversão Robinson -&gt; Wang;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3: Modificar o preenchimento do plano pelos azulejos de robinson;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3" name="Google Shape;333;p4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Indecibilidade</a:t>
            </a:r>
            <a:endParaRPr/>
          </a:p>
        </p:txBody>
      </p:sp>
      <p:sp>
        <p:nvSpPr>
          <p:cNvPr id="340" name="Google Shape;340;p41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3: Modificar o preenchimento do plano pelos azulejos de robinson;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4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949" y="2459725"/>
            <a:ext cx="6944099" cy="351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 um conjunto finito de azulejos;</a:t>
            </a: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5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076" y="2497449"/>
            <a:ext cx="4425150" cy="33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Indecibilidade</a:t>
            </a:r>
            <a:endParaRPr/>
          </a:p>
        </p:txBody>
      </p:sp>
      <p:sp>
        <p:nvSpPr>
          <p:cNvPr id="349" name="Google Shape;349;p42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uma MT de VAmt com entrada M;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1: Construa azulejos de Wang que simulem M com a palavra vazia como entrada;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2: Faça a conversão Robinson -&gt; Wang;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3: Modificar o preenchimento do plano pelos azulejos de robinson;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4: Rodar W tendo os azulejos criados nos passos anteriores como entrada;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4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Indecibilidade</a:t>
            </a:r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uma MT de VAmt com entrada M;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1: Construa azulejos de Wang que simulem M com a palavra vazia como entrada;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2: Faça a conversão Robinson -&gt; Wang;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3: Modificar o preenchimento do plano pelos azulejos de robinson;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4: Rodar W tendo os azulejos criados nos passos anteriores como entrada;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Passo 5: Responda o que W responder;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4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Aplicações</a:t>
            </a:r>
            <a:endParaRPr/>
          </a:p>
        </p:txBody>
      </p:sp>
      <p:sp>
        <p:nvSpPr>
          <p:cNvPr id="365" name="Google Shape;365;p44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Computação Gráfica: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de texturas de forma procedural;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Mapa de altura;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Pode ser utilizado em provas para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autômatos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celulares;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4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/>
          </a:p>
        </p:txBody>
      </p:sp>
      <p:sp>
        <p:nvSpPr>
          <p:cNvPr id="374" name="Google Shape;374;p45"/>
          <p:cNvSpPr/>
          <p:nvPr/>
        </p:nvSpPr>
        <p:spPr>
          <a:xfrm>
            <a:off x="4751513" y="1986453"/>
            <a:ext cx="378092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utiama.guilherme@gmail.com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alexandre.jsehnem@gmail.com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5" name="Google Shape;375;p45"/>
          <p:cNvPicPr preferRelativeResize="0"/>
          <p:nvPr/>
        </p:nvPicPr>
        <p:blipFill rotWithShape="1">
          <a:blip r:embed="rId6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 um conjunto finito de azulejos;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um plano P </a:t>
            </a:r>
            <a: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∈ Z²;</a:t>
            </a:r>
            <a:b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Deve-se preencher o plano P de forma que:</a:t>
            </a: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Cada ponto de P possua um azulejo;</a:t>
            </a:r>
            <a:b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As bordas de azulejos adjacentes devem ter a mesma cor;</a:t>
            </a: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Se P = Z², P é um preenchimento válido do plano;</a:t>
            </a: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971600" y="1700808"/>
            <a:ext cx="5904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050" y="996337"/>
            <a:ext cx="4841901" cy="48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problema envolve determinar se um conjunto qualquer preenche ou não o plano;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Três possibilidades que devem ser tratadas: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preenchimento;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Preenchimento de forma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periódica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Preenchimento de forma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aperiódica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Problema: não preenchimento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 possibilidade é reconhecível;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algoritmo que o reconhece faz os seguintes passos: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partir de n = 1, com n </a:t>
            </a:r>
            <a: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∈ N e um conjunto de azulejos P;</a:t>
            </a: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Tente preencher um plano de tamanho nxn com os azulejos de P;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for possível, aumente n em 1 unidade e tente de novo;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Caso contrário, P não preenche o plano;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Problema: periódico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 possibilidade é reconhecível;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850" y="2178800"/>
            <a:ext cx="3964301" cy="39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393550" y="333525"/>
            <a:ext cx="801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Problema: periódico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971600" y="1700800"/>
            <a:ext cx="6944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 possibilidade é reconhecível;</a:t>
            </a:r>
            <a:b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algoritmo que o reconhece faz os seguintes passos: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partir de n = 1, com n </a:t>
            </a:r>
            <a:r>
              <a:rPr lang="pt-BR" sz="2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∈ N e um conjunto de azulejos P;</a:t>
            </a:r>
            <a:endParaRPr sz="2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Faça todos os 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preenchimentos de um plano de tamanho nxn com os azulejos de P;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ao menos um desses preenchimentos for periódico, então o plano pode ser preenchido;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Caso contrário, aumente n em 1;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