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29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</p:sldIdLst>
  <p:sldSz cx="12192000" cy="6858000"/>
  <p:notesSz cx="6858000" cy="9144000"/>
  <p:embeddedFontLst>
    <p:embeddedFont>
      <p:font typeface="Segoe UI" panose="020B0502040204020203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Segoe UI Light" panose="020B0502040204020203" pitchFamily="34" charset="0"/>
      <p:regular r:id="rId31"/>
    </p:embeddedFont>
    <p:embeddedFont>
      <p:font typeface="서울남산체 M" panose="02020603020101020101" pitchFamily="18" charset="-127"/>
      <p:regular r:id="rId32"/>
    </p:embeddedFont>
    <p:embeddedFont>
      <p:font typeface="Cambria Math" panose="02040503050406030204" pitchFamily="18" charset="0"/>
      <p:regular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tozero" initials="x" lastIdx="1" clrIdx="0">
    <p:extLst>
      <p:ext uri="{19B8F6BF-5375-455C-9EA6-DF929625EA0E}">
        <p15:presenceInfo xmlns:p15="http://schemas.microsoft.com/office/powerpoint/2012/main" userId="xtoz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E6E6E6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3" autoAdjust="0"/>
    <p:restoredTop sz="84228" autoAdjust="0"/>
  </p:normalViewPr>
  <p:slideViewPr>
    <p:cSldViewPr snapToGrid="0">
      <p:cViewPr varScale="1">
        <p:scale>
          <a:sx n="86" d="100"/>
          <a:sy n="86" d="100"/>
        </p:scale>
        <p:origin x="12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2017-07-21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4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6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957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1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8050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75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431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10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25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590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48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92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415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09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13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15 : </a:t>
            </a:r>
            <a:r>
              <a:rPr lang="it-IT" dirty="0"/>
              <a:t>LIGHT TRANSPORT I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ko-KR" dirty="0"/>
              <a:t>Direct Lighting</a:t>
            </a: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구현된 접근법을 이해하기 위해서 직접 광 방정식의 일부를 살펴보겠습니다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이는 장면에서 빛의 합으로 나눠질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j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번째 빛에서의 입사 방사를 나타내고 다음과 같습니다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xmlns="" id="{5773A250-B192-49EB-B960-864E57C4BF2D}"/>
                  </a:ext>
                </a:extLst>
              </p:cNvPr>
              <p:cNvSpPr/>
              <p:nvPr/>
            </p:nvSpPr>
            <p:spPr>
              <a:xfrm>
                <a:off x="4257427" y="2101561"/>
                <a:ext cx="3675558" cy="739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773A250-B192-49EB-B960-864E57C4BF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27" y="2101561"/>
                <a:ext cx="3675558" cy="739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xmlns="" id="{1D9C0742-C3CE-42B9-8431-FE0D729C5BE0}"/>
                  </a:ext>
                </a:extLst>
              </p:cNvPr>
              <p:cNvSpPr/>
              <p:nvPr/>
            </p:nvSpPr>
            <p:spPr>
              <a:xfrm>
                <a:off x="3860075" y="3731821"/>
                <a:ext cx="4470262" cy="912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ko-KR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𝑙𝑖𝑔h𝑡𝑠</m:t>
                          </m:r>
                        </m:sup>
                        <m:e>
                          <m:nary>
                            <m:nary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m:rPr>
                                      <m:brk m:alnAt="23"/>
                                    </m:r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1D9C0742-C3CE-42B9-8431-FE0D729C5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075" y="3731821"/>
                <a:ext cx="4470262" cy="9121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xmlns="" id="{3CAFC38B-6607-4315-A557-1E05EDCA9942}"/>
                  </a:ext>
                </a:extLst>
              </p:cNvPr>
              <p:cNvSpPr/>
              <p:nvPr/>
            </p:nvSpPr>
            <p:spPr>
              <a:xfrm>
                <a:off x="4609158" y="5453707"/>
                <a:ext cx="2972096" cy="795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3CAFC38B-6607-4315-A557-1E05EDCA9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58" y="5453707"/>
                <a:ext cx="2972096" cy="7958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한 가지 적법한 접근법은 이 합의 각 항을 각각 예측해 결과를 합치는 것입니다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이는 가장 기본적인 직접 광 전략이며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UniformSampleAllLights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구현돼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000236-5E69-491B-8DBA-41ED4A691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631" y="2626614"/>
            <a:ext cx="6153150" cy="30861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5273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016A2FCA-7561-4E0D-B9A3-550D65B1B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956" y="1548342"/>
            <a:ext cx="6286500" cy="47434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92281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많은 수의 빛을 가진 장면 안에서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음영되는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모든 점의 모든 빛에서 직접 광을 항상 계산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하는 것을 원치 않을 수도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몬테카를로는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정확한 결과를 평균적으로 계산하면서 이를 처리하는 방법을 제공합니다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기댓값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𝐸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[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 + 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)]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계산한다고 하면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나</a:t>
                </a:r>
                <a:r>
                  <a:rPr lang="en-US" altLang="ko-KR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d>
                      <m:dPr>
                        <m:ctrlP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 dirty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중 하나를 선택해서 결과를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곱하면 결과의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기댓값은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여전히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 +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입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</a:t>
                </a:r>
                <a:r>
                  <a:rPr lang="ko-KR" altLang="en-US" dirty="0">
                    <a:solidFill>
                      <a:srgbClr val="FF000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임의로 선택한 하나의 빛의 직접광을 예측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하고 </a:t>
                </a:r>
                <a:r>
                  <a:rPr lang="ko-KR" altLang="en-US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보정하기 위해 결과를 빛의 수로</a:t>
                </a:r>
                <a:r>
                  <a:rPr lang="en-US" altLang="ko-KR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solidFill>
                      <a:srgbClr val="0070C0">
                        <a:alpha val="99000"/>
                      </a:srgbClr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곱하여 계산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전략은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UniformSampleOneLight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구현돼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6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51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A95C4A9A-4C25-4DBB-9E3C-3C95CBB67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932" y="2541062"/>
            <a:ext cx="5676900" cy="3943350"/>
          </a:xfrm>
          <a:prstGeom prst="rect">
            <a:avLst/>
          </a:prstGeom>
          <a:ln>
            <a:noFill/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BB3529A-90F5-4B72-BC01-B1FC943B1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81" y="1476005"/>
            <a:ext cx="5762625" cy="3762375"/>
          </a:xfrm>
          <a:prstGeom prst="rect">
            <a:avLst/>
          </a:prstGeom>
          <a:ln>
            <a:noFill/>
          </a:ln>
        </p:spPr>
      </p:pic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xmlns="" id="{F44AFFEB-9AB8-4AFC-9C42-7F719D539B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 flipH="1" flipV="1">
            <a:off x="4767979" y="986977"/>
            <a:ext cx="2697318" cy="5805488"/>
          </a:xfrm>
          <a:prstGeom prst="curvedConnector5">
            <a:avLst>
              <a:gd name="adj1" fmla="val -26103"/>
              <a:gd name="adj2" fmla="val 50999"/>
              <a:gd name="adj3" fmla="val 136951"/>
            </a:avLst>
          </a:prstGeom>
          <a:ln w="28575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4AE0530F-4812-4202-9545-861D31EEDF3B}"/>
              </a:ext>
            </a:extLst>
          </p:cNvPr>
          <p:cNvSpPr/>
          <p:nvPr/>
        </p:nvSpPr>
        <p:spPr bwMode="auto">
          <a:xfrm>
            <a:off x="640080" y="4992624"/>
            <a:ext cx="3136392" cy="245756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solidFill>
                <a:srgbClr val="0070C0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EB2CF2B4-4254-4F30-A326-8EEB9446E4BE}"/>
              </a:ext>
            </a:extLst>
          </p:cNvPr>
          <p:cNvSpPr/>
          <p:nvPr/>
        </p:nvSpPr>
        <p:spPr bwMode="auto">
          <a:xfrm>
            <a:off x="6455664" y="5315491"/>
            <a:ext cx="5402168" cy="939005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직접 광을 예측할 특정 빛에 대해서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EstimateDirect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다음 적분 값을 예측해야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예측을 계산하기 위해 하나 이상의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선택해 </a:t>
                </a:r>
                <a:r>
                  <a:rPr lang="ko-KR" altLang="en-US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몬테카를로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예측기를 적용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분산을 줄이기 위해 중요도 표본화를 사용해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선택하는데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직접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방사 항 둘다 복잡하므로 그 곱에 잘 맞는 표본화 분포를 찾는 것은 어렵습니다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xmlns="" id="{E894C45F-C1A5-4042-88A7-C7CDE8511206}"/>
                  </a:ext>
                </a:extLst>
              </p:cNvPr>
              <p:cNvSpPr/>
              <p:nvPr/>
            </p:nvSpPr>
            <p:spPr>
              <a:xfrm>
                <a:off x="4257427" y="2218067"/>
                <a:ext cx="3675558" cy="7393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894C45F-C1A5-4042-88A7-C7CDE8511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27" y="2218067"/>
                <a:ext cx="3675558" cy="7393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xmlns="" id="{CE583281-1EC4-45CC-8D96-F6B8C7F72739}"/>
                  </a:ext>
                </a:extLst>
              </p:cNvPr>
              <p:cNvSpPr/>
              <p:nvPr/>
            </p:nvSpPr>
            <p:spPr>
              <a:xfrm>
                <a:off x="4257427" y="3772329"/>
                <a:ext cx="3541226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𝑐𝑜𝑠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CE583281-1EC4-45CC-8D96-F6B8C7F72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27" y="3772329"/>
                <a:ext cx="3541226" cy="9025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91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조명되는 점에 대해서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실제 분포와 광원에 대한 분포 둘 중 하나의 함수가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중요도 표본화에서 표본을 추출하는 데 훨씬 더 효과적일 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아래 그림을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살펴보면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(a)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경우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분포가 훨씬 효과적이며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(b)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경우 광원에 대한 분포가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훨씬 효과적입니다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4B4349D1-37E1-47D9-8197-704EB7E9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918" y="3920067"/>
            <a:ext cx="6124575" cy="22288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3039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다중 중요도 표본화를 사용합니다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51BB880C-A409-448E-ACAB-E89C56E7F7EC}"/>
                  </a:ext>
                </a:extLst>
              </p:cNvPr>
              <p:cNvSpPr txBox="1"/>
              <p:nvPr/>
            </p:nvSpPr>
            <p:spPr>
              <a:xfrm>
                <a:off x="2191188" y="2040488"/>
                <a:ext cx="7808035" cy="1262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altLang="ko-KR" sz="28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BB880C-A409-448E-ACAB-E89C56E7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188" y="2040488"/>
                <a:ext cx="7808035" cy="1262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70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TRANSPORT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장에서는 광선 추적 알고리즘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측정의 개념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몬테카를로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표본화 알고리즘을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조합하여 장면의 표변에서 산란된 방사</a:t>
            </a:r>
            <a:r>
              <a:rPr lang="en-US" altLang="ko-KR" dirty="0">
                <a:ea typeface="서울남산체 M" panose="02020603020101020101" pitchFamily="18" charset="-127"/>
              </a:rPr>
              <a:t>(Radiance)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계산하기 위한 적분기의 집합을 구현합니다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적분기는 광선을 따른 방사를 계산하기 위해서 적절한 음영과 빛을 계산해야 하며 광선에서 보이는 첫 표면에서 반사된 빛과 불투명 매질로 인해 누적되고 산란되는 빛을 고려해야 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23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TRANSPORT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적분기는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Integrator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추상 기본 클래스를 상속받아 구현됩니다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Preprocess()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메소드는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Scene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초기화된 후 호출되어 장면에 빛의 수에 기반을 둔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추가적인 자료 구조를 할당하는 등의 장면 종속 계산이나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방사의 분포에 대한 대략적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표현의 사전 계산을 할 수 있는 기회를 제공합니다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7A3E8485-67A4-4D9A-8D97-18F4B8B5B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1531" y="2068691"/>
            <a:ext cx="5467350" cy="26384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87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LIGHT TRANSPORT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RequestSamples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메소드는 적분기가 사용할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Sample::Add1D(), Sample::Add2D()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재호출하여 표본화 패턴을 생성하는 함수입니다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적분기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인터페이스인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SurfaceIntegrator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여기에 하나의 메소드를 추가합니다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주어진 광선의 장면 기하 구조와의 교차점에서 방출하는 방사를 반환하거나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광선의 원점으로 입사하는 방사를 반환합니다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F539884D-D876-4B5A-82F7-6D415BDDA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668" y="3264211"/>
            <a:ext cx="5553075" cy="1647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2283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일반적인 빛 전송 방정식을 도입하기 전에 광원에서 음영 점까지 진행하는 빛인 직접 광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만 고려하는 적분기를 먼저 알아봅시다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적분기는 자체로 발광하지 않는 물체에서의 간접 조명을 무시할 것이므로 전체 빛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전송 방정식에 대해 고민할 필요 없이 직접 광의 일부 핵심 세부 사항에 대해 집중할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수 있습니다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Pbrt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직접 광을 계산하는 방법은 두 가지가 있는데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LightStrategy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열거형은 어떤 방식이 선택됐는지를 기록합니다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CB942E98-CAD5-437D-8FFA-4C7DD9A22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893" y="5342923"/>
            <a:ext cx="5000625" cy="2381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15851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첫번째 전략은 모든 빛에 대해 각각의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nSamples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만큼의 표본의 수를 추출해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결과를 합칩니다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모든 빛이 </a:t>
            </a:r>
            <a:r>
              <a:rPr lang="ko-KR" altLang="en-US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표본화되면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적분기는 </a:t>
            </a:r>
            <a:r>
              <a:rPr lang="en-US" altLang="ko-KR" dirty="0" err="1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nLights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 </a:t>
            </a:r>
            <a:r>
              <a:rPr lang="en-US" altLang="ko-KR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Sampler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각 표본화 패턴이 필요하고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해당 빛에 대한 </a:t>
            </a:r>
            <a:r>
              <a:rPr lang="en-US" altLang="ko-KR" dirty="0" err="1">
                <a:solidFill>
                  <a:srgbClr val="00206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nSamples</a:t>
            </a:r>
            <a:r>
              <a:rPr lang="en-US" altLang="ko-KR" dirty="0">
                <a:solidFill>
                  <a:srgbClr val="00206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solidFill>
                  <a:srgbClr val="00206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멤버 변수의 표본 수에 따라 크기가 조절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DC41974-145E-4C13-BDB2-A16F7EBC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9794" y="3473231"/>
            <a:ext cx="4867069" cy="29607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C7DD6A3F-CD63-4E2E-AE8B-8EA5A436CFB6}"/>
              </a:ext>
            </a:extLst>
          </p:cNvPr>
          <p:cNvSpPr/>
          <p:nvPr/>
        </p:nvSpPr>
        <p:spPr bwMode="auto">
          <a:xfrm>
            <a:off x="3996647" y="4541177"/>
            <a:ext cx="3000054" cy="575353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7F80DDA4-7E55-484C-B081-14D5FE3B5B1E}"/>
              </a:ext>
            </a:extLst>
          </p:cNvPr>
          <p:cNvSpPr/>
          <p:nvPr/>
        </p:nvSpPr>
        <p:spPr bwMode="auto">
          <a:xfrm>
            <a:off x="4274050" y="5157627"/>
            <a:ext cx="3750067" cy="205844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두번째 전략은 하나의 표본을 임의로 선택한 하나의 빛에서 추출합니다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전략에서는 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어떤 빛에서 표본을 추출할지 선택하는 데 필요한 추가적인 표본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필요합니다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marL="284162" lvl="1" indent="0">
              <a:lnSpc>
                <a:spcPct val="100000"/>
              </a:lnSpc>
              <a:buNone/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6822287-097A-4F31-AF0A-EBC7284DC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406" y="3329517"/>
            <a:ext cx="4419600" cy="118110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C5DDF42C-1EFD-4EA9-BA48-EABAA1DFF31E}"/>
              </a:ext>
            </a:extLst>
          </p:cNvPr>
          <p:cNvSpPr/>
          <p:nvPr/>
        </p:nvSpPr>
        <p:spPr bwMode="auto">
          <a:xfrm>
            <a:off x="3916228" y="3811713"/>
            <a:ext cx="2687783" cy="215757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1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DirectLightingIntegrator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::Li()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교차점에서 </a:t>
            </a:r>
            <a:r>
              <a:rPr lang="en-US" altLang="ko-KR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solidFill>
                  <a:srgbClr val="FF000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하고 </a:t>
            </a:r>
            <a:r>
              <a:rPr lang="ko-KR" altLang="en-US" dirty="0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표면이 방사성이면</a:t>
            </a:r>
            <a:r>
              <a:rPr lang="en-US" altLang="ko-KR" dirty="0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/>
            </a:r>
            <a:br>
              <a:rPr lang="en-US" altLang="ko-KR" dirty="0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solidFill>
                  <a:srgbClr val="0070C0">
                    <a:alpha val="99000"/>
                  </a:srgbClr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방출된 방사가 추가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됩니다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.</a:t>
            </a: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79C8E801-A271-465F-8FD3-ED13E3B50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543" y="2349811"/>
            <a:ext cx="7553325" cy="25622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B4F38A2D-404D-48CE-81C9-0F5DABEB8F22}"/>
              </a:ext>
            </a:extLst>
          </p:cNvPr>
          <p:cNvSpPr/>
          <p:nvPr/>
        </p:nvSpPr>
        <p:spPr bwMode="auto">
          <a:xfrm>
            <a:off x="2709862" y="3544584"/>
            <a:ext cx="3115585" cy="236306"/>
          </a:xfrm>
          <a:prstGeom prst="rect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78BC3CD5-3C8F-4608-8DE0-55256835D900}"/>
              </a:ext>
            </a:extLst>
          </p:cNvPr>
          <p:cNvSpPr/>
          <p:nvPr/>
        </p:nvSpPr>
        <p:spPr bwMode="auto">
          <a:xfrm>
            <a:off x="2720136" y="4738153"/>
            <a:ext cx="1461446" cy="194431"/>
          </a:xfrm>
          <a:prstGeom prst="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2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Direct Lighting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위의 점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ko-KR" altLang="en-US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로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방출 방사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i="1" dirty="0" err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𝑤</m:t>
                        </m:r>
                      </m:e>
                      <m:sub>
                        <m:r>
                          <a:rPr lang="en-US" altLang="ko-KR" i="1" dirty="0" err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r>
                      <a:rPr lang="ko-KR" altLang="en-US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는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표면의 점에서 방출된 방사와 입사 방사의 적분에서 각 방향에 대한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코사인 항의 곱으로 표현할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값은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Intersection::Le()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메소드를 교차점에서 호출해 찾을 수 있습니다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DirectLightingIntegrator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광원에서의 직접 입사 방사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만 관심이 있으며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/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구하기 위해서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앞에서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설명한 전략에 기반한 직접 광 접근법을 구현한 함수인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UniformSampleAllLights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나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UniformSapleOneLight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중 하나를 호출합니다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1973" r="-18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606607" y="4912036"/>
            <a:ext cx="20651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ko-KR" alt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1E776B26-8C5A-4D3E-8B7E-8936C948239E}"/>
                  </a:ext>
                </a:extLst>
              </p:cNvPr>
              <p:cNvSpPr txBox="1"/>
              <p:nvPr/>
            </p:nvSpPr>
            <p:spPr>
              <a:xfrm>
                <a:off x="1455938" y="2306549"/>
                <a:ext cx="9299084" cy="1006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sSub>
                                <m:sSubPr>
                                  <m:ctrlP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2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ko-KR" altLang="en-US" sz="2800" dirty="0" err="1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776B26-8C5A-4D3E-8B7E-8936C9482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38" y="2306549"/>
                <a:ext cx="9299084" cy="10065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54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21481</TotalTime>
  <Words>305</Words>
  <Application>Microsoft Office PowerPoint</Application>
  <PresentationFormat>와이드스크린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Segoe UI</vt:lpstr>
      <vt:lpstr>맑은 고딕</vt:lpstr>
      <vt:lpstr>Calibri</vt:lpstr>
      <vt:lpstr>Segoe UI Light</vt:lpstr>
      <vt:lpstr>Wingdings</vt:lpstr>
      <vt:lpstr>서울남산체 M</vt:lpstr>
      <vt:lpstr>Arial</vt:lpstr>
      <vt:lpstr>Cambria Math</vt:lpstr>
      <vt:lpstr>Metro_TT_Blue_16x9_02-12</vt:lpstr>
      <vt:lpstr>Physically Based Rendering From Theory to Implementation</vt:lpstr>
      <vt:lpstr>LIGHT TRANSPORT </vt:lpstr>
      <vt:lpstr>LIGHT TRANSPORT </vt:lpstr>
      <vt:lpstr>LIGHT TRANSPORT </vt:lpstr>
      <vt:lpstr>Direct Lighting</vt:lpstr>
      <vt:lpstr>Direct Lighting</vt:lpstr>
      <vt:lpstr>Direct Lighting</vt:lpstr>
      <vt:lpstr>Direct Lighting</vt:lpstr>
      <vt:lpstr>Direct Lighting</vt:lpstr>
      <vt:lpstr>Direct Lighting</vt:lpstr>
      <vt:lpstr>Direct Lighting</vt:lpstr>
      <vt:lpstr>Direct Lighting</vt:lpstr>
      <vt:lpstr>Direct Lighting</vt:lpstr>
      <vt:lpstr>Direct Lighting</vt:lpstr>
      <vt:lpstr>Direct Lighting</vt:lpstr>
      <vt:lpstr>Direct Lighting</vt:lpstr>
      <vt:lpstr>Direct Lighting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조봉석 [xtozero]</cp:lastModifiedBy>
  <cp:revision>787</cp:revision>
  <dcterms:created xsi:type="dcterms:W3CDTF">2014-11-18T06:53:54Z</dcterms:created>
  <dcterms:modified xsi:type="dcterms:W3CDTF">2017-07-21T04:13:31Z</dcterms:modified>
</cp:coreProperties>
</file>