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2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1" r:id="rId13"/>
    <p:sldId id="380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8" r:id="rId30"/>
    <p:sldId id="399" r:id="rId31"/>
  </p:sldIdLst>
  <p:sldSz cx="12192000" cy="6858000"/>
  <p:notesSz cx="6858000" cy="9144000"/>
  <p:embeddedFontLst>
    <p:embeddedFont>
      <p:font typeface="서울남산체 M" panose="02020603020101020101" pitchFamily="18" charset="-127"/>
      <p:regular r:id="rId34"/>
    </p:embeddedFont>
    <p:embeddedFont>
      <p:font typeface="Segoe UI Light" panose="020B0502040204020203" pitchFamily="34" charset="0"/>
      <p:regular r:id="rId35"/>
      <p: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tozero" initials="x" lastIdx="1" clrIdx="0">
    <p:extLst>
      <p:ext uri="{19B8F6BF-5375-455C-9EA6-DF929625EA0E}">
        <p15:presenceInfo xmlns:p15="http://schemas.microsoft.com/office/powerpoint/2012/main" userId="xtoz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9A23A"/>
    <a:srgbClr val="E6E6E6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84228" autoAdjust="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3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8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5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3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9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2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0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8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7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63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1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1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5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7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00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85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1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4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7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1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16: </a:t>
            </a:r>
            <a:r>
              <a:rPr lang="it-IT" dirty="0"/>
              <a:t>LIGHT TRANSPORT I</a:t>
            </a:r>
            <a:r>
              <a:rPr lang="it-IT" altLang="ko-KR" dirty="0"/>
              <a:t>I</a:t>
            </a:r>
            <a:endParaRPr lang="it-IT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THE EQUATION OF TRANSFER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VOLUME INTEGRATOR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EMISSION-ONLY INTEGRATOR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SINGLE SCATTERING INTEGRATOR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INTEGRATOR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인터페이스는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상속해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Preprocess(), RequestSampler()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정의합니다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ED50B-809D-43B9-B1A9-A4272A7C8641}"/>
              </a:ext>
            </a:extLst>
          </p:cNvPr>
          <p:cNvSpPr/>
          <p:nvPr/>
        </p:nvSpPr>
        <p:spPr>
          <a:xfrm>
            <a:off x="1523206" y="1611686"/>
            <a:ext cx="9144000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VolumeIntegrator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VolumeIntegrator Interface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transmittance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Transmittance(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INTEGRATOR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표면 적분기 버전과 비슷한 주어진 광선에 대한 방사를 반환하는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정의합니다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광선이 장면의 표면에 교차한다고 가정하고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Ray::maxt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교차점에서 설정합니다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SurfaceIntegrator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가진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Intersection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매개변수를 포함하지 않으며 광선의 시작에서 끝까지의 투과도를 반환하는 출력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Spectrum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매개변수를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인터페이스는 반드시 구현되야 하는 추가적인 메소드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Transmittance()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추가하였고 이는 주어진 범위의 광선 투과를 계산하는 함수입니다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6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5B6D31-DDFC-4870-9A30-D50B4BFB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45" y="1491886"/>
            <a:ext cx="7754921" cy="48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단순한 입체 적분기는 내산란을 무시하고 방출과 감쇠만을 고려해 원 항을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간략화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EmissionIntegrator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이 방정식을 몬테카를로 적분으로 해결합니다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EA055AC-424D-4B6E-907B-ED9818AFFDA0}"/>
                  </a:ext>
                </a:extLst>
              </p:cNvPr>
              <p:cNvSpPr/>
              <p:nvPr/>
            </p:nvSpPr>
            <p:spPr>
              <a:xfrm>
                <a:off x="860060" y="2270543"/>
                <a:ext cx="10470292" cy="1055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EA055AC-424D-4B6E-907B-ED9818AFF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60" y="2270543"/>
                <a:ext cx="10470292" cy="1055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DD790D0-5F85-4648-9F99-7E7D7F0039AD}"/>
                  </a:ext>
                </a:extLst>
              </p:cNvPr>
              <p:cNvSpPr/>
              <p:nvPr/>
            </p:nvSpPr>
            <p:spPr>
              <a:xfrm>
                <a:off x="2639830" y="3326409"/>
                <a:ext cx="6910752" cy="739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DD790D0-5F85-4648-9F99-7E7D7F003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0" y="3326409"/>
                <a:ext cx="6910752" cy="739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48FEE3-03B1-441A-BDD6-8EB3FE2E6D7C}"/>
              </a:ext>
            </a:extLst>
          </p:cNvPr>
          <p:cNvCxnSpPr/>
          <p:nvPr/>
        </p:nvCxnSpPr>
        <p:spPr>
          <a:xfrm flipV="1">
            <a:off x="5255741" y="3384912"/>
            <a:ext cx="3978875" cy="622363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EmissionIntegrator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Transmittance()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메소드는 광선을 따라 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 적분을 계산해야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 하나의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필요합니다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010D5-5890-4981-847B-5545FB18FDCF}"/>
              </a:ext>
            </a:extLst>
          </p:cNvPr>
          <p:cNvSpPr/>
          <p:nvPr/>
        </p:nvSpPr>
        <p:spPr>
          <a:xfrm>
            <a:off x="2141043" y="1485675"/>
            <a:ext cx="7908325" cy="16004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Declarations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EmissionIntegrator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VolumeIntegrator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Public Methods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Private Data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6EB91-B784-4602-B3EB-68A7844F8F1D}"/>
              </a:ext>
            </a:extLst>
          </p:cNvPr>
          <p:cNvSpPr/>
          <p:nvPr/>
        </p:nvSpPr>
        <p:spPr>
          <a:xfrm>
            <a:off x="1315265" y="4576451"/>
            <a:ext cx="9559880" cy="18158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Method Definitions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EmissionIntegrator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::RequestSamples(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tauSampleOffset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-&gt;Add1D(1);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scatterSampleOffset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-&gt;Add1D(1);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Private Data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tauSampleOffset, scatterSampleOffset;</a:t>
            </a:r>
          </a:p>
        </p:txBody>
      </p:sp>
    </p:spTree>
    <p:extLst>
      <p:ext uri="{BB962C8B-B14F-4D97-AF65-F5344CB8AC3E}">
        <p14:creationId xmlns:p14="http://schemas.microsoft.com/office/powerpoint/2010/main" val="14064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여기서의 구현은 광선이 여행한 거리에 기반을 두고 표본 수를 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거리가 길수록 더 많은 표본이 추출됩니다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광선은 주어진 길이의 선분으로 나눠지고 각각에 대해 하나의 표본이 추출됩니다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5BEC8-74D2-4362-B12B-D6623D64CA41}"/>
              </a:ext>
            </a:extLst>
          </p:cNvPr>
          <p:cNvSpPr/>
          <p:nvPr/>
        </p:nvSpPr>
        <p:spPr>
          <a:xfrm>
            <a:off x="3485473" y="2390406"/>
            <a:ext cx="5219465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Public Methods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EmissionIntegrator(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stepSize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EmissionIntegrator Private Data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stepSize;</a:t>
            </a:r>
          </a:p>
        </p:txBody>
      </p:sp>
    </p:spTree>
    <p:extLst>
      <p:ext uri="{BB962C8B-B14F-4D97-AF65-F5344CB8AC3E}">
        <p14:creationId xmlns:p14="http://schemas.microsoft.com/office/powerpoint/2010/main" val="19417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Transmittance()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step size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골라 광학적 두께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𝜏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계산하는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tau()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메소드에 전달하고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𝜏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반환합니다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A9F2BD-CE59-43E9-A02C-9BCCD9E6855A}"/>
              </a:ext>
            </a:extLst>
          </p:cNvPr>
          <p:cNvSpPr/>
          <p:nvPr/>
        </p:nvSpPr>
        <p:spPr>
          <a:xfrm>
            <a:off x="2700621" y="2396042"/>
            <a:ext cx="6789170" cy="35394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EmissionIntegrator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::Transmittance(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-&gt;volumeRegion)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(1.f);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step, offset;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step = stepSize;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offset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-&gt;oneD[tauSampleOffset][0];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step = 4.f * stepSize;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offset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.RandomFloat();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tau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-&gt;volumeRegion-&gt;tau(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step, offset);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Exp(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tau);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83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메소드는 방정식의 합에서 두 번째 항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𝑣𝑒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계산해야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광선이 입체에 광선을 따라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들어가면 광선 시작에서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까지는 감쇠나 방출이 일어나지 않아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까지의 적분을 고려하면 되고 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광선이 입체를 나가는 매개변수 오프셋과 표면을 교차하는 오프셋 중 최소값입니다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493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148A3-9C90-464B-AD94-5E8533B25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12" y="4081234"/>
            <a:ext cx="3259388" cy="23110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42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 값에 대한 예측은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사이에서 균일하게 임의의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선택한다면 균일 표본점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err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– 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예측기는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항은 대응하는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volumeRegion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메소드로 직접 계산할 수 있으며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계산하기 위한 광학적 두께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𝜏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직접 계산하거나 몬테카를로 적분으로 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0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892DAE-C6A7-4CEF-8220-5442A538AC87}"/>
                  </a:ext>
                </a:extLst>
              </p:cNvPr>
              <p:cNvSpPr/>
              <p:nvPr/>
            </p:nvSpPr>
            <p:spPr>
              <a:xfrm>
                <a:off x="4626565" y="2142258"/>
                <a:ext cx="3225563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892DAE-C6A7-4CEF-8220-5442A538A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5" y="2142258"/>
                <a:ext cx="3225563" cy="745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A43FB68-5603-43EE-9555-610F86B3F883}"/>
                  </a:ext>
                </a:extLst>
              </p:cNvPr>
              <p:cNvSpPr/>
              <p:nvPr/>
            </p:nvSpPr>
            <p:spPr>
              <a:xfrm>
                <a:off x="3355128" y="4242581"/>
                <a:ext cx="5480155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𝑣𝑒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𝑝𝑖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𝑣𝑒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A43FB68-5603-43EE-9555-610F86B3F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128" y="4242581"/>
                <a:ext cx="5480155" cy="540661"/>
              </a:xfrm>
              <a:prstGeom prst="rect">
                <a:avLst/>
              </a:prstGeom>
              <a:blipFill>
                <a:blip r:embed="rId5"/>
                <a:stretch>
                  <a:fillRect l="-3115" t="-67416" b="-108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계산을 처리하게 위해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구현은 적분 범위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찾고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초기화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0B15AE-4E1F-474B-B4F0-3B2E058DD082}"/>
              </a:ext>
            </a:extLst>
          </p:cNvPr>
          <p:cNvSpPr/>
          <p:nvPr/>
        </p:nvSpPr>
        <p:spPr>
          <a:xfrm>
            <a:off x="2643155" y="2049836"/>
            <a:ext cx="6780932" cy="2893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EmissionIntegrator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::Li(</a:t>
            </a:r>
            <a:r>
              <a:rPr lang="it-IT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VolumeRegion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*vr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-&gt;volumeRegion;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t0, t1;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(!vr || !vr-&gt;IntersectP(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&amp;t0, &amp;t1) || (t1-t0) == 0.f)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(1.f);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Do emission-only volume integration in _vr_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64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SurfaceIntegrators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단지 장면의 기하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재질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접점에서 복잡한 알고리즘을 적용하여 장면의 방사 분포를 결정했습니다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는 반투명 매질의 효과가 방사 분포에 어떻게 영향을 주는지 결정합니다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장에서는 반투명 매질이 광선의 방사를 변화시키는지 설명하는 전송 방정식을 소개하고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VolumeIntegrator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인터페이스와 구현을 소개합니다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VolumeRegion::tau()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표본점 사이에 균일한 단계 크기를 사용한 것처럼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균일하게 단계가 나아갑니다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광선의 원점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가장 가까운 것 부터 먼 순서로 정렬될 경우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이전 값을 점진적으로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계산하는데 사용할 수 있어 효과적입니다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짧은 거리를 덮으므로 값을 계산하는 데 더 적은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사용됩니다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9BDCFFA-04B7-413A-844B-8257C1EE43E1}"/>
                  </a:ext>
                </a:extLst>
              </p:cNvPr>
              <p:cNvSpPr/>
              <p:nvPr/>
            </p:nvSpPr>
            <p:spPr>
              <a:xfrm>
                <a:off x="3992002" y="3631512"/>
                <a:ext cx="4206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9BDCFFA-04B7-413A-844B-8257C1EE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02" y="3631512"/>
                <a:ext cx="420640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F0DC4-ACCC-4F25-815D-CBA6C8DDEFBC}"/>
              </a:ext>
            </a:extLst>
          </p:cNvPr>
          <p:cNvSpPr/>
          <p:nvPr/>
        </p:nvSpPr>
        <p:spPr>
          <a:xfrm>
            <a:off x="2474279" y="1789043"/>
            <a:ext cx="7241853" cy="38164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Do emission-only volume integration in _vr_</a:t>
            </a:r>
            <a:endParaRPr lang="en-US" altLang="ko-KR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Lv(0.);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Prepare for volume integration stepping</a:t>
            </a:r>
          </a:p>
          <a:p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nSamples = Ceil2Int((t1-t0) / stepSize);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 = (t1 - t0) / nSamples;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Tr(1.f);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pPrev;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.d;</a:t>
            </a:r>
            <a:endParaRPr lang="ko-KR" altLang="en-US" sz="1400" dirty="0"/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t0 +=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-&gt;oneD[scatterSampleOffset][0] * step;</a:t>
            </a:r>
            <a:endParaRPr lang="ko-KR" altLang="en-US" sz="1400" dirty="0"/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nSamples; ++i, t0 += step)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Advance to sample at _t0_ and update _T_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Possibly terminate ray marching if transmittance is small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Lv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08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점의 전체 투과를 찾기 위해 기존 점에서 현재 점까지의 투과를 찾고 이를 광선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원점에서 이전 점까지의 투과로 곱하기만 하면 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두꺼운 매질에서 투과는 광선이 충분한 거리를 지나온 뒤에 매우 낮아집니다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광선의 원점에서 방사에 거의 기여를 하지 않을 경우 러시안 룰렛으로 임의 종료됩니다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27E084-DBB8-4299-856A-A94B913B24D1}"/>
              </a:ext>
            </a:extLst>
          </p:cNvPr>
          <p:cNvSpPr/>
          <p:nvPr/>
        </p:nvSpPr>
        <p:spPr>
          <a:xfrm>
            <a:off x="2561173" y="2309333"/>
            <a:ext cx="7068066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Advance to sample at _t0_ and update _T_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pPrev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tauRay(pPrev, p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pPrev, 0.f, 1.f,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.time,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.depth);</a:t>
            </a:r>
          </a:p>
          <a:p>
            <a:r>
              <a:rPr lang="fr-FR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fr-F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stepTau = vr-&gt;tau(tauRay,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.5f * stepSize,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.RandomFloat());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Tr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Exp(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stepTau);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158648-6235-4ED9-832B-FB1D752DA231}"/>
              </a:ext>
            </a:extLst>
          </p:cNvPr>
          <p:cNvSpPr/>
          <p:nvPr/>
        </p:nvSpPr>
        <p:spPr>
          <a:xfrm>
            <a:off x="1930979" y="4481023"/>
            <a:ext cx="8328454" cy="17543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Possibly terminate ray marching if transmittance is small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(Tr.y() &lt; 1e-3)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continueProb = .5f;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.RandomFloat() &gt; continueProb)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Tr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continueProb;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92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모든 작업을 처리하면 점에서 원 항을 계산하는 것은 쉽습니다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3D86C1-F3AF-405F-87B8-7B9C24890C91}"/>
              </a:ext>
            </a:extLst>
          </p:cNvPr>
          <p:cNvSpPr/>
          <p:nvPr/>
        </p:nvSpPr>
        <p:spPr>
          <a:xfrm>
            <a:off x="3047206" y="2133770"/>
            <a:ext cx="6096000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emission-only source term at _p_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Lv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Tr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vr-&gt;Lve(p, w,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.time);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1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SINGLE SCATTERING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SingleScatteringIntegrator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추가로 직접 조명으로 인한 입사 방사를 고려합니다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다중 산란으로 인한 입사 방사는 무시되므로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메소드는 다음과 같이 예측합니다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직접 광에서의 방사만을 포함합니다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효과를 고려하는 것은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EmissionIntegrator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처럼 단순히 무시하는 것보다 훨씬 많은 계산양이 필요하지만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 줄기 효과를 제공합니다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1B1680-BA47-4E51-9736-8D3178A1654C}"/>
                  </a:ext>
                </a:extLst>
              </p:cNvPr>
              <p:cNvSpPr/>
              <p:nvPr/>
            </p:nvSpPr>
            <p:spPr>
              <a:xfrm>
                <a:off x="935863" y="2336446"/>
                <a:ext cx="10318686" cy="820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nary>
                                <m:nary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1B1680-BA47-4E51-9736-8D3178A16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3" y="2336446"/>
                <a:ext cx="10318686" cy="820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SINGLE SCATTERING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B0887-ED76-4EE8-8376-0FEA0BD8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50" y="1444754"/>
            <a:ext cx="7807111" cy="49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SINGLE SCATTERING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SingleScatteringIntegrator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대부분의 구현은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EmissionIntegrator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유사합니다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0EDD0C-271D-44FF-A021-B1EAB04CBEF9}"/>
              </a:ext>
            </a:extLst>
          </p:cNvPr>
          <p:cNvSpPr/>
          <p:nvPr/>
        </p:nvSpPr>
        <p:spPr>
          <a:xfrm>
            <a:off x="1860958" y="2317559"/>
            <a:ext cx="8468496" cy="37548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SingleScatteringIntegrator Declarations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SingleScatteringIntegrator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VolumeIntegrator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SingleScatteringIntegrator Public Methods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SingleScatteringIntegrator(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stepSize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Transmittance(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RequestSamples(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SingleScatteringIntegrator Private Data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stepSize;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tauSampleOffset, scatterSampleOffset;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4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적분기의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EmissionIntegrator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한 가지 다른 부분이 있는데 광원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표본화에 대한 표본 값을 표면 위치에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for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반복문에 들어가기 전에 계산하는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표본수가 광선의 길이에 따라 변하므로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호출하기 전에 얼마나 많은 표본이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생성될지 모르기 때문입니다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A158B3-64D3-4C1E-98DC-224DFA60E460}"/>
              </a:ext>
            </a:extLst>
          </p:cNvPr>
          <p:cNvSpPr/>
          <p:nvPr/>
        </p:nvSpPr>
        <p:spPr>
          <a:xfrm>
            <a:off x="3047206" y="4114444"/>
            <a:ext cx="6096000" cy="22467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Compute sample patterns for single scattering samples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*lightNum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.Alloc&lt;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&gt;(nSamples);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LDShuffleScrambled1D(1, nSamples, lightNum,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*lightComp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.Alloc&lt;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&gt;(nSamples);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LDShuffleScrambled1D(1, nSamples, lightComp,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*lightPos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.Alloc&lt;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&gt;(2*nSamples);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LDShuffleScrambled2D(1, nSamples, lightPos,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sampOffset = 0;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nSamples; ++i, t0 += step)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Advance to sample at _t0_ and update _T_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4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EmissionIntegrator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같은 방식으로 입체 방출을 포함한 뒤에 점에서의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값을 찾고 표본화 할 빛을 선택하고 점에서의 산란에 대한 기여를 계산합니다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직접 광 기여 예측은 다음과 같은 적분의 예측을 포함합니다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500C1-F4AC-47DF-AC33-689259233B92}"/>
              </a:ext>
            </a:extLst>
          </p:cNvPr>
          <p:cNvSpPr/>
          <p:nvPr/>
        </p:nvSpPr>
        <p:spPr>
          <a:xfrm>
            <a:off x="1584990" y="2425156"/>
            <a:ext cx="9020432" cy="22467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Compute single-scattering source term at _p_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Lv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vr-&gt;Lve(p, w,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.time);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ss = vr-&gt;sigma_s(p, w,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.time);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(!ss.IsBlack() &amp;&amp;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-&gt;lights.size() &gt; 0)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nLights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-&gt;lights.size();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ln = min(Floor2Int(lightNum[sampOffset] * nLights),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nLights-1);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*light =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-&gt;lights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_light_ due to scattering at _p_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++sampOffset;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8EE2E42-8A60-4514-A279-496E8049B1A6}"/>
                  </a:ext>
                </a:extLst>
              </p:cNvPr>
              <p:cNvSpPr/>
              <p:nvPr/>
            </p:nvSpPr>
            <p:spPr>
              <a:xfrm>
                <a:off x="3892103" y="5375357"/>
                <a:ext cx="4406206" cy="739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8EE2E42-8A60-4514-A279-496E8049B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103" y="5375357"/>
                <a:ext cx="4406206" cy="739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위상 함수와 광원을 둘 다 표본화해 다중 중요도 표본화를 적용하는 것보다 광원이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표본점을 선택하게 하고 그 뒤 예측기를 직접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극단적인 비등방성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매질이 아닌 경우 이 방식은 잘 동작합니다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8F891-2B5A-43FE-9B72-198DF0BD0CB8}"/>
              </a:ext>
            </a:extLst>
          </p:cNvPr>
          <p:cNvSpPr/>
          <p:nvPr/>
        </p:nvSpPr>
        <p:spPr>
          <a:xfrm>
            <a:off x="1692214" y="2882768"/>
            <a:ext cx="8805984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_light_ due to scattering at _p_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pdf;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VisibilityTester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wo;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ls(lightComp[sampOffset], lightPos[2*sampOffset], lightPos[2*sampOffset+1]);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 = light-&gt;Sample_L(p, 0.f, ls,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.time, &amp;wo, &amp;pdf, &amp;vis);</a:t>
            </a:r>
          </a:p>
          <a:p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(!L.IsBlack() &amp;&amp; pdf &gt; 0.f &amp;&amp; vis.Unoccluded(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Ld = L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vis.Transmittance(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Lv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ss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vr-&gt;p(p, w,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wo,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.time)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Ld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(nLights)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pdf;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8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전송방정식은 모든 입체 산란 과정을 고려해 환경에서의 방사 분포를 설명하는 방정식입니다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입체 산란 과정에는 흡수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내산란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외산란이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흡수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빛이 열과 같은 다른 형태의 에너지로 변화해 일어나는 방사의 감소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발광 입자로부터 환경에 추가되는 에너지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내산란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광선이 매질의 입자와 충돌해 현재 광선의 경로로 산란돼 일어나는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방사의 증가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외산란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매질의 입자와 충돌해 다른 방향으로 산란하여 일어나는 방사의 감소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EMISSION-ONLY INTEGRATOR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 항이 일반적으로 광선의 많은 점에서 계산되므로 직접 광 적분기의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단일 빛 표본＇ 전략과 비슷하게 하나의 빛만이 각 점에서 표본화되며 이 기여는 빛의 수로 크기 변화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또 직접 광에서의 방사를 계산할 때 산란 점에서 광원으로의 감쇠가 고려되야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AE06C9-355B-4B74-A0F9-401B8EEEAB69}"/>
              </a:ext>
            </a:extLst>
          </p:cNvPr>
          <p:cNvGrpSpPr/>
          <p:nvPr/>
        </p:nvGrpSpPr>
        <p:grpSpPr>
          <a:xfrm>
            <a:off x="2491152" y="2726895"/>
            <a:ext cx="7208108" cy="307777"/>
            <a:chOff x="2491152" y="2726895"/>
            <a:chExt cx="7208108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E3F5CA-422D-4DA4-B076-E10F99FBF37A}"/>
                </a:ext>
              </a:extLst>
            </p:cNvPr>
            <p:cNvSpPr/>
            <p:nvPr/>
          </p:nvSpPr>
          <p:spPr>
            <a:xfrm>
              <a:off x="2491152" y="2726895"/>
              <a:ext cx="7208108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Lv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+=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Tr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ss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vr-&gt;p(p, w,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wo, </a:t>
              </a:r>
              <a:r>
                <a:rPr lang="en-US" altLang="ko-KR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ray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.time)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Ld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(nLights) </a:t>
              </a:r>
              <a:r>
                <a:rPr lang="en-US" altLang="ko-KR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pdf;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2A1198-8C32-49DD-9113-5C2D800FDFBA}"/>
                </a:ext>
              </a:extLst>
            </p:cNvPr>
            <p:cNvSpPr/>
            <p:nvPr/>
          </p:nvSpPr>
          <p:spPr bwMode="auto">
            <a:xfrm>
              <a:off x="6952735" y="2726895"/>
              <a:ext cx="1919416" cy="30777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5F464E5-D285-4994-BC4C-51C9E3CB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98" y="4497700"/>
            <a:ext cx="3062416" cy="19674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6BE7E7-6778-4248-A0DC-2FC3CF4FE11A}"/>
              </a:ext>
            </a:extLst>
          </p:cNvPr>
          <p:cNvSpPr/>
          <p:nvPr/>
        </p:nvSpPr>
        <p:spPr>
          <a:xfrm>
            <a:off x="2510887" y="4078557"/>
            <a:ext cx="7168638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Ld = L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vis.Transmittance(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509424-6F52-4DEA-BA7B-554BBC53E287}"/>
              </a:ext>
            </a:extLst>
          </p:cNvPr>
          <p:cNvSpPr/>
          <p:nvPr/>
        </p:nvSpPr>
        <p:spPr bwMode="auto">
          <a:xfrm rot="897913">
            <a:off x="5046205" y="5624937"/>
            <a:ext cx="876103" cy="315047"/>
          </a:xfrm>
          <a:prstGeom prst="ellipse">
            <a:avLst/>
          </a:prstGeom>
          <a:noFill/>
          <a:ln w="28575"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E6683A-1253-49EB-8A1A-7BD415CC5023}"/>
              </a:ext>
            </a:extLst>
          </p:cNvPr>
          <p:cNvSpPr/>
          <p:nvPr/>
        </p:nvSpPr>
        <p:spPr bwMode="auto">
          <a:xfrm rot="965635">
            <a:off x="5657109" y="5275472"/>
            <a:ext cx="230659" cy="789684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방사의 증가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감소 여부로 정리하면 다음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기본형에서의 전송방정식은 광선을 따라 방사가 공간의 한점에서 어떻게 변화하는지에 대한 미분 방정식으로 이는 에너지를 증가시키는 산란효과에서 에너지를 감소시키는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산란 효과를 빼는 방식으로 유도할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928518-E0F5-4E46-9DD5-E8CCD9B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23986"/>
              </p:ext>
            </p:extLst>
          </p:nvPr>
        </p:nvGraphicFramePr>
        <p:xfrm>
          <a:off x="3152419" y="2091463"/>
          <a:ext cx="588557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787">
                  <a:extLst>
                    <a:ext uri="{9D8B030D-6E8A-4147-A177-3AD203B41FA5}">
                      <a16:colId xmlns:a16="http://schemas.microsoft.com/office/drawing/2014/main" val="1648594260"/>
                    </a:ext>
                  </a:extLst>
                </a:gridCol>
                <a:gridCol w="2942787">
                  <a:extLst>
                    <a:ext uri="{9D8B030D-6E8A-4147-A177-3AD203B41FA5}">
                      <a16:colId xmlns:a16="http://schemas.microsoft.com/office/drawing/2014/main" val="25251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방사 증가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방사 감소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4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방출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내산란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흡수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외산란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62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먼저 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특정 방향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매질 안의 다른 점으로부터 방출과 내산란 빛으로 인한 방사의 변화를 제공하는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Source term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살펴봅시다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Source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term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광선에 방사를 추가하는 모든 과정을 고려합니다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33FA3-8C56-4A5E-8438-4CDFFEF8490E}"/>
                  </a:ext>
                </a:extLst>
              </p:cNvPr>
              <p:cNvSpPr txBox="1"/>
              <p:nvPr/>
            </p:nvSpPr>
            <p:spPr>
              <a:xfrm>
                <a:off x="1232047" y="2398349"/>
                <a:ext cx="9658092" cy="2067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𝑣𝑒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방향으로 단위 거리당 광선에 추가된 방출방사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단위 거리당 산란 확률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점에 추가된 방사의 양</a:t>
                </a:r>
                <a:endParaRPr lang="en-US" altLang="ko-KR" sz="20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33FA3-8C56-4A5E-8438-4CDFFEF8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47" y="2398349"/>
                <a:ext cx="9658092" cy="2067041"/>
              </a:xfrm>
              <a:prstGeom prst="rect">
                <a:avLst/>
              </a:prstGeom>
              <a:blipFill>
                <a:blip r:embed="rId4"/>
                <a:stretch>
                  <a:fillRect b="-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감쇠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한 점에서 방사를 감소시키는 모든 과정을 고려합니다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효과를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설명하는 미분 방정식은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광선의 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방사의 전체 미분 변화는 두 효과를 합쳐 전송 방정식의 미분형을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얻을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33FA3-8C56-4A5E-8438-4CDFFEF8490E}"/>
                  </a:ext>
                </a:extLst>
              </p:cNvPr>
              <p:cNvSpPr txBox="1"/>
              <p:nvPr/>
            </p:nvSpPr>
            <p:spPr>
              <a:xfrm>
                <a:off x="3352692" y="2390111"/>
                <a:ext cx="54850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33FA3-8C56-4A5E-8438-4CDFFEF8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92" y="2390111"/>
                <a:ext cx="548502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FC043-5D83-448F-8D57-D7D629772214}"/>
                  </a:ext>
                </a:extLst>
              </p:cNvPr>
              <p:cNvSpPr txBox="1"/>
              <p:nvPr/>
            </p:nvSpPr>
            <p:spPr>
              <a:xfrm>
                <a:off x="2664459" y="4197643"/>
                <a:ext cx="686149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FC043-5D83-448F-8D57-D7D629772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59" y="4197643"/>
                <a:ext cx="6861494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적절한 경계 조건으로 이 방정식을 순수하게 적분 방정식으로 변환할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장면에 표면이 없어 광선이 막히지 않는다면 전송의 적분 방정식은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방향에서 점에 도달하는 방사는 점에서 광선을 따른 모든 점에 대해 추가되는 방사가 기여하며 광선을 따라 광선의 원점에 도달하는 각 점에서 추가된 방사는 광선의 원점에서 지점까지의 전체 광선 투과로 감소합니다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E5C11-7A20-4520-AF99-3C7999ADEC59}"/>
                  </a:ext>
                </a:extLst>
              </p:cNvPr>
              <p:cNvSpPr txBox="1"/>
              <p:nvPr/>
            </p:nvSpPr>
            <p:spPr>
              <a:xfrm>
                <a:off x="910128" y="2591265"/>
                <a:ext cx="5806846" cy="1547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sz="2000" b="0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:r>
                  <a:rPr lang="en-US" altLang="ko-KR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사이의 광 투과 </a:t>
                </a:r>
                <a:r>
                  <a:rPr lang="en-US" altLang="ko-KR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(0~1 </a:t>
                </a:r>
                <a:r>
                  <a:rPr lang="ko-KR" altLang="en-US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</a:t>
                </a:r>
                <a:r>
                  <a:rPr lang="en-US" altLang="ko-KR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𝑡𝑤</m:t>
                      </m:r>
                    </m:oMath>
                  </m:oMathPara>
                </a14:m>
                <a:endParaRPr lang="en-US" altLang="ko-KR" sz="2000" b="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E5C11-7A20-4520-AF99-3C7999AD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8" y="2591265"/>
                <a:ext cx="5806846" cy="1547860"/>
              </a:xfrm>
              <a:prstGeom prst="rect">
                <a:avLst/>
              </a:prstGeom>
              <a:blipFill>
                <a:blip r:embed="rId3"/>
                <a:stretch>
                  <a:fillRect b="-4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77EAA79-9D7E-4FEC-BC5E-60034137D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66" y="2720083"/>
            <a:ext cx="4477007" cy="1290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35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일반적으로 장면에 반사나 방출하는 표면이 있다면 광선은 무한의 길이를 가지지 않고 광선이 부딪힌 표면이 방사에 영향을 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E5C11-7A20-4520-AF99-3C7999ADEC59}"/>
                  </a:ext>
                </a:extLst>
              </p:cNvPr>
              <p:cNvSpPr txBox="1"/>
              <p:nvPr/>
            </p:nvSpPr>
            <p:spPr>
              <a:xfrm>
                <a:off x="1268179" y="2558314"/>
                <a:ext cx="9654053" cy="1579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𝑡𝑤</m:t>
                    </m:r>
                  </m:oMath>
                </a14:m>
                <a:r>
                  <a:rPr lang="en-US" altLang="ko-KR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2000" b="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표면에서의 점</a:t>
                </a:r>
                <a:endParaRPr lang="en-US" altLang="ko-KR" sz="2000" b="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 위의 점</a:t>
                </a:r>
                <a:endParaRPr lang="en-US" altLang="ko-KR" sz="20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E5C11-7A20-4520-AF99-3C7999AD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79" y="2558314"/>
                <a:ext cx="9654053" cy="1579087"/>
              </a:xfrm>
              <a:prstGeom prst="rect">
                <a:avLst/>
              </a:prstGeom>
              <a:blipFill>
                <a:blip r:embed="rId3"/>
                <a:stretch>
                  <a:fillRect b="-8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DA0642C-3A78-42BE-8D5D-5433C56F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21" y="4293354"/>
            <a:ext cx="5178768" cy="17402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02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EQUATION OF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방정식은 광선의 방사에 기여하는 두 가지 효과를 설명합니다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첫째는 반사된 방사가 표면에서 광선을 따라가는 효과는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항으로 주어지며 이는 표면에서 방출되거나 반사된 방사입니다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방사는 반투명 매질로 감쇄될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둘째는 입체 산란과 방출로 인해 광선을 따라 추가된 방사를 고려하고 광선이 표면과 교차하는 점 까지만 고려해야합니다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22455</TotalTime>
  <Words>2340</Words>
  <Application>Microsoft Office PowerPoint</Application>
  <PresentationFormat>와이드스크린</PresentationFormat>
  <Paragraphs>421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서울남산체 M</vt:lpstr>
      <vt:lpstr>Segoe UI Light</vt:lpstr>
      <vt:lpstr>맑은 고딕</vt:lpstr>
      <vt:lpstr>Consolas</vt:lpstr>
      <vt:lpstr>Cambria Math</vt:lpstr>
      <vt:lpstr>Arial</vt:lpstr>
      <vt:lpstr>Wingdings</vt:lpstr>
      <vt:lpstr>Calibri</vt:lpstr>
      <vt:lpstr>Segoe UI</vt:lpstr>
      <vt:lpstr>Metro_TT_Blue_16x9_02-12</vt:lpstr>
      <vt:lpstr>Physically Based Rendering From Theory to Implementation</vt:lpstr>
      <vt:lpstr>THE EQUATION OF TRANSFER</vt:lpstr>
      <vt:lpstr>THE EQUATION OF TRANSFER</vt:lpstr>
      <vt:lpstr>THE EQUATION OF TRANSFER</vt:lpstr>
      <vt:lpstr>THE EQUATION OF TRANSFER</vt:lpstr>
      <vt:lpstr>THE EQUATION OF TRANSFER</vt:lpstr>
      <vt:lpstr>THE EQUATION OF TRANSFER</vt:lpstr>
      <vt:lpstr>THE EQUATION OF TRANSFER</vt:lpstr>
      <vt:lpstr>THE EQUATION OF TRANSFER</vt:lpstr>
      <vt:lpstr>VOLUME INTEGRATOR INTERFACE</vt:lpstr>
      <vt:lpstr>VOLUME INTEGRATOR INTERFACE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EMISSION-ONLY INTEGRATOR</vt:lpstr>
      <vt:lpstr>SINGLE SCATTERING INTEGRATOR</vt:lpstr>
      <vt:lpstr>SINGLE SCATTERING INTEGRATOR</vt:lpstr>
      <vt:lpstr>SINGLE SCATTERING INTEGRATOR</vt:lpstr>
      <vt:lpstr>EMISSION-ONLY INTEGRATOR</vt:lpstr>
      <vt:lpstr>EMISSION-ONLY INTEGRATOR</vt:lpstr>
      <vt:lpstr>EMISSION-ONLY INTEGRATOR</vt:lpstr>
      <vt:lpstr>EMISSION-ONLY INTEGRATOR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xtozero@naver.com</cp:lastModifiedBy>
  <cp:revision>901</cp:revision>
  <dcterms:created xsi:type="dcterms:W3CDTF">2014-11-18T06:53:54Z</dcterms:created>
  <dcterms:modified xsi:type="dcterms:W3CDTF">2017-11-18T11:14:55Z</dcterms:modified>
</cp:coreProperties>
</file>