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329" r:id="rId2"/>
    <p:sldId id="355" r:id="rId3"/>
    <p:sldId id="354" r:id="rId4"/>
    <p:sldId id="356" r:id="rId5"/>
    <p:sldId id="357" r:id="rId6"/>
    <p:sldId id="358" r:id="rId7"/>
    <p:sldId id="363" r:id="rId8"/>
    <p:sldId id="360" r:id="rId9"/>
    <p:sldId id="361" r:id="rId10"/>
    <p:sldId id="362" r:id="rId11"/>
    <p:sldId id="365" r:id="rId12"/>
    <p:sldId id="366" r:id="rId13"/>
    <p:sldId id="367" r:id="rId14"/>
    <p:sldId id="368" r:id="rId15"/>
    <p:sldId id="369" r:id="rId16"/>
    <p:sldId id="370" r:id="rId17"/>
    <p:sldId id="371" r:id="rId18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맑은 고딕" panose="020B0503020000020004" pitchFamily="50" charset="-127"/>
      <p:regular r:id="rId26"/>
      <p:bold r:id="rId27"/>
    </p:embeddedFont>
    <p:embeddedFont>
      <p:font typeface="서울남산체 M" panose="02020603020101020101" pitchFamily="18" charset="-127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Segoe UI Light" panose="020B0502040204020203" pitchFamily="34" charset="0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2017-02-22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30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4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74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06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54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09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57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6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2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11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5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5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3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8 : Reflection Models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Microfacet Models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Oren-</a:t>
            </a:r>
            <a:r>
              <a:rPr lang="en-US" dirty="0" err="1"/>
              <a:t>Nayar</a:t>
            </a:r>
            <a:r>
              <a:rPr lang="en-US" dirty="0"/>
              <a:t> Diffuse Reflection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Torrance-Sparrow Model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Blinn</a:t>
            </a:r>
            <a:r>
              <a:rPr lang="en-US" dirty="0"/>
              <a:t> Microfacet Distribution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Anisotropic Microfacet Model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Fresnel Incidence Effects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Measured BRDFs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Irregular Isotropic Measured BRDF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Regular </a:t>
            </a:r>
            <a:r>
              <a:rPr lang="en-US" dirty="0" err="1"/>
              <a:t>Halfangle</a:t>
            </a:r>
            <a:r>
              <a:rPr lang="en-US" dirty="0"/>
              <a:t>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en-US" altLang="ko-KR" dirty="0">
                  <a:solidFill>
                    <a:sysClr val="windowText" lastClr="0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solidFill>
                    <a:sysClr val="windowText" lastClr="0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solidFill>
                    <a:sysClr val="windowText" lastClr="000000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solidFill>
                      <a:sysClr val="windowText" lastClr="000000"/>
                    </a:solidFill>
                    <a:ea typeface="Cambria Math" panose="02040503050406030204" pitchFamily="18" charset="0"/>
                  </a:rPr>
                  <a:t>Parameter</a:t>
                </a:r>
                <a:r>
                  <a:rPr lang="ko-KR" altLang="en-US" dirty="0">
                    <a:solidFill>
                      <a:sysClr val="windowText" lastClr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ko-KR" dirty="0">
                    <a:solidFill>
                      <a:sysClr val="windowText" lastClr="000000"/>
                    </a:solidFill>
                    <a:ea typeface="Cambria Math" panose="02040503050406030204" pitchFamily="18" charset="0"/>
                  </a:rPr>
                  <a:t> controls</a:t>
                </a:r>
                <a:br>
                  <a:rPr lang="en-US" altLang="ko-KR" dirty="0">
                    <a:solidFill>
                      <a:sysClr val="windowText" lastClr="000000"/>
                    </a:solidFill>
                    <a:ea typeface="Cambria Math" panose="02040503050406030204" pitchFamily="18" charset="0"/>
                  </a:rPr>
                </a:br>
                <a:r>
                  <a:rPr lang="en-US" altLang="ko-KR" dirty="0">
                    <a:solidFill>
                      <a:sysClr val="windowText" lastClr="000000"/>
                    </a:solidFill>
                    <a:ea typeface="Cambria Math" panose="02040503050406030204" pitchFamily="18" charset="0"/>
                  </a:rPr>
                  <a:t>“roughness”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Blinn’s</a:t>
            </a:r>
            <a:r>
              <a:rPr lang="en-US" dirty="0"/>
              <a:t> Microfacet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737" y="1576974"/>
            <a:ext cx="6243428" cy="468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93707" y="1744398"/>
                <a:ext cx="4097852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28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e>
                          </m:d>
                        </m:e>
                        <m:sup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07" y="1744398"/>
                <a:ext cx="4097852" cy="9017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69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Parameters for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direction roughness,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are the local BRDF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coordinate system on the surface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Gives the reference frame for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altLang="ko-KR" dirty="0"/>
              <a:t>Anisotropic Microfacet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93707" y="1383633"/>
                <a:ext cx="8378191" cy="10170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+2)</m:t>
                              </m:r>
                            </m:e>
                          </m:rad>
                        </m:num>
                        <m:den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ko-KR" alt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28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ko-KR" alt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ko-KR" alt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07" y="1383633"/>
                <a:ext cx="8378191" cy="10170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011" y="3075450"/>
            <a:ext cx="4428154" cy="33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30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Modern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Phong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Phenomological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but: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Physically plausible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Anisotropic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Good for Monte-Carlo implementation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Ashkhimin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49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Weighted sum of diffuse and specular part:</a:t>
                </a: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Dependence of diffuse weight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𝑘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decreases diffuse reflectance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when specular reflectance is large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Specular part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not an impulse, really just glossy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Diffuse part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not constant: energy specularly reflected cannot be diffusely reflected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For metals,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Ashkhimin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655716" y="1896797"/>
                <a:ext cx="77682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sz="28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16" y="1896797"/>
                <a:ext cx="7768216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9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𝑘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Spectrum or color of specular reflectance at normal incidence.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𝑘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Spectrum or color of diffuse reflectance</a:t>
                </a:r>
                <a:b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sz="1600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    (away from the specular peak).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𝑞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𝑞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Exponents to control shape of specular peak.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Similar effects to </a:t>
                </a:r>
                <a:r>
                  <a:rPr lang="en-US" altLang="ko-KR" dirty="0" err="1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Blinn-Phong</a:t>
                </a: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model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If an isotropic model is desired, use single value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𝑞</m:t>
                    </m:r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A larger value gives a sharper peak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Anisotropic model requires two tangent vectors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𝑢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𝑣</m:t>
                    </m:r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𝑞</m:t>
                        </m:r>
                      </m:e>
                      <m:sub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controls sharpness in the direction of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𝑢</m:t>
                    </m:r>
                  </m:oMath>
                </a14:m>
                <a:endParaRPr lang="en-US" altLang="ko-KR" dirty="0" smtClean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𝑞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controls sharpness in the direction of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𝑣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Ashkhimin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4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is the angle between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𝑢</m:t>
                    </m:r>
                  </m:oMath>
                </a14:m>
                <a:r>
                  <a:rPr lang="en-US" altLang="ko-KR" dirty="0" smtClean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𝜔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h</m:t>
                        </m:r>
                      </m:sub>
                    </m:sSub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Ashkhimin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687800" y="1896797"/>
                <a:ext cx="8628324" cy="6141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rad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sz="2800" b="1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e>
                          </m:d>
                        </m:e>
                        <m:sup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ko-KR" alt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ko-KR" alt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func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0" y="1896797"/>
                <a:ext cx="8628324" cy="61414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66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Diffuse term given by: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Leading constant chosen to ensure energy conversation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Form comes from </a:t>
            </a:r>
            <a:r>
              <a:rPr lang="en-US" altLang="ko-KR" dirty="0" err="1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Schlick</a:t>
            </a: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approximation to Fresnel factor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 smtClean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Diffuse reflection due to subsurface scattering: once in, once out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Ashkhimin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/>
              <p:cNvSpPr/>
              <p:nvPr/>
            </p:nvSpPr>
            <p:spPr>
              <a:xfrm>
                <a:off x="687800" y="1896797"/>
                <a:ext cx="9028882" cy="9017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28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  <m:r>
                            <a:rPr lang="ko-KR" alt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ko-KR" sz="2800" b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28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sz="2800" i="1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ko-KR" sz="2800" b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𝐧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0" y="1896797"/>
                <a:ext cx="9028882" cy="90178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687800" y="3946821"/>
                <a:ext cx="5833072" cy="5280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ko-KR" alt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sSup>
                        <m:sSup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8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00" y="3946821"/>
                <a:ext cx="5833072" cy="52809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00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Combination of the three.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smtClean="0"/>
              <a:t>Complex BRDF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058" y="2820681"/>
            <a:ext cx="9824296" cy="219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Microfacet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Model surfaces as set of polygonal facets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Capture surface roughness effects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Microfacets can be diffuse or specular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Use facet distribution to model roughness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Statistical model of microscopic effects gives macroscopic appearance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More realistic, particularly at high incidence 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5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Basic Microfacet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Surface normal distribution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How the surface normal of the facets are distributed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about the macroscopic normal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Facet BRDF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Are the facets diffuse or specular?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930" y="3765479"/>
            <a:ext cx="6260140" cy="262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Microscopic Geometry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Masking – Viewer can’t see a microfacet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Shadowing – Light can’t see a microfacet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Interreflection – Light off one facet hits another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Aim is to capture these effects as efficiently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283" y="3528668"/>
            <a:ext cx="7949434" cy="291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Model facet distribution as Gaussian with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s.d.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𝜎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(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raidans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Facet BRDF is Lambertian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Resulting model has no closed form solution, but a good approximation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Sampling using cosine-weighted sampling in hemisphere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Oren-</a:t>
            </a:r>
            <a:r>
              <a:rPr lang="en-US" dirty="0" err="1"/>
              <a:t>Nayar</a:t>
            </a:r>
            <a:r>
              <a:rPr lang="en-US" dirty="0"/>
              <a:t>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46386" y="3691204"/>
                <a:ext cx="8201156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0, 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smtClean="0">
                                              <a:solidFill>
                                                <a:sysClr val="windowText" lastClr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  <m:func>
                                <m:funcPr>
                                  <m:ctrlPr>
                                    <a:rPr lang="en-US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func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 err="1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86" y="3691204"/>
                <a:ext cx="8201156" cy="737766"/>
              </a:xfrm>
              <a:prstGeom prst="rect">
                <a:avLst/>
              </a:prstGeom>
              <a:blipFill>
                <a:blip r:embed="rId4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19248" y="5657172"/>
                <a:ext cx="52323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r>
                        <a:rPr lang="en-US" sz="28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8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8" y="5657172"/>
                <a:ext cx="523233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19248" y="4534149"/>
                <a:ext cx="6000489" cy="10178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+0.33</m:t>
                              </m:r>
                            </m:e>
                          </m:d>
                        </m:den>
                      </m:f>
                      <m:r>
                        <a:rPr lang="en-US" sz="28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0.45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+0.09</m:t>
                          </m:r>
                        </m:den>
                      </m:f>
                    </m:oMath>
                  </m:oMathPara>
                </a14:m>
                <a:endParaRPr lang="en-US" sz="2800" dirty="0" err="1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8" y="4534149"/>
                <a:ext cx="6000489" cy="1017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18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Oren-</a:t>
            </a:r>
            <a:r>
              <a:rPr lang="en-US" dirty="0" err="1"/>
              <a:t>Nayar</a:t>
            </a:r>
            <a:r>
              <a:rPr lang="en-US" dirty="0"/>
              <a:t>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48" y="1495574"/>
            <a:ext cx="5155114" cy="38617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051" y="1495574"/>
            <a:ext cx="5155114" cy="38617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01976" y="5561034"/>
            <a:ext cx="178965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Lambertian</a:t>
            </a:r>
            <a:endParaRPr lang="ko-KR" altLang="en-US" sz="2800" dirty="0" err="1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3834" y="5561034"/>
            <a:ext cx="1859548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Oren-</a:t>
            </a:r>
            <a:r>
              <a:rPr lang="en-US" altLang="ko-KR" sz="2800" dirty="0" err="1">
                <a:solidFill>
                  <a:schemeClr val="bg1"/>
                </a:solidFill>
              </a:rPr>
              <a:t>Nayar</a:t>
            </a:r>
            <a:endParaRPr lang="ko-KR" altLang="en-US" sz="28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15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862" y="3577389"/>
            <a:ext cx="4596687" cy="281494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Specular BRDF for facets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Arbitrary (in theory) distribution of facet normal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Additional term for masking and shadowing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Explicit Fresnel term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Torrance-Sparrow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44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handles microfacet geometry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is the microfacet orientation distribution evaluated for half angle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Changing this changes the surface appearance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is the Fresnel reflection coefficient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r="-7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Torrance-Sparrow BRDF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07139" y="1632285"/>
                <a:ext cx="5776133" cy="1001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en-US" sz="2800" dirty="0" err="1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39" y="1632285"/>
                <a:ext cx="5776133" cy="10013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35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ysClr val="windowText" lastClr="000000"/>
                </a:solidFill>
                <a:ea typeface="Cambria Math" panose="02040503050406030204" pitchFamily="18" charset="0"/>
              </a:rPr>
              <a:t>Masking</a:t>
            </a:r>
            <a:endParaRPr lang="en-US" altLang="ko-KR" dirty="0">
              <a:solidFill>
                <a:sysClr val="windowText" lastClr="000000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ysClr val="windowText" lastClr="000000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Shadowing</a:t>
            </a:r>
          </a:p>
          <a:p>
            <a:pPr>
              <a:lnSpc>
                <a:spcPct val="100000"/>
              </a:lnSpc>
            </a:pPr>
            <a:endParaRPr lang="en-US" altLang="ko-KR" dirty="0">
              <a:solidFill>
                <a:sysClr val="windowText" lastClr="000000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solidFill>
                  <a:sysClr val="windowText" lastClr="000000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Together</a:t>
            </a:r>
            <a:endParaRPr lang="en-US" altLang="ko-KR" dirty="0">
              <a:solidFill>
                <a:sysClr val="windowText" lastClr="000000"/>
              </a:solidFill>
              <a:ea typeface="Cambria Math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Geometry Term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</p:spPr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07139" y="1632285"/>
                <a:ext cx="5776133" cy="10013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8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en-US" sz="2800" dirty="0" err="1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39" y="1632285"/>
                <a:ext cx="5776133" cy="1001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98390" y="3239804"/>
                <a:ext cx="5538375" cy="985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𝑚𝑎𝑠𝑘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2(</m:t>
                          </m:r>
                          <m:r>
                            <a:rPr lang="en-US" altLang="ko-KR" sz="28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90" y="3239804"/>
                <a:ext cx="5538375" cy="985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989644" y="4225587"/>
                <a:ext cx="5993628" cy="9857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𝑠h𝑎𝑑𝑜𝑤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2(</m:t>
                          </m:r>
                          <m:r>
                            <a:rPr lang="en-US" altLang="ko-KR" sz="2800" b="1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sz="28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644" y="4225587"/>
                <a:ext cx="5993628" cy="9857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098390" y="5476065"/>
                <a:ext cx="81835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min</m:t>
                      </m:r>
                      <m:r>
                        <a:rPr lang="en-US" altLang="ko-KR" sz="28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{1,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𝑚𝑎𝑠𝑘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𝑠h𝑎𝑑𝑜𝑤</m:t>
                          </m:r>
                        </m:sub>
                      </m:sSub>
                      <m:d>
                        <m:dPr>
                          <m:ctrlP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sz="2800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90" y="5476065"/>
                <a:ext cx="818358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43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18128</TotalTime>
  <Words>341</Words>
  <Application>Microsoft Office PowerPoint</Application>
  <PresentationFormat>와이드스크린</PresentationFormat>
  <Paragraphs>152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Arial</vt:lpstr>
      <vt:lpstr>Cambria Math</vt:lpstr>
      <vt:lpstr>Segoe UI</vt:lpstr>
      <vt:lpstr>맑은 고딕</vt:lpstr>
      <vt:lpstr>서울남산체 M</vt:lpstr>
      <vt:lpstr>Calibri</vt:lpstr>
      <vt:lpstr>Segoe UI Light</vt:lpstr>
      <vt:lpstr>Wingdings</vt:lpstr>
      <vt:lpstr>Metro_TT_Blue_16x9_02-12</vt:lpstr>
      <vt:lpstr>Physically Based Rendering From Theory to Implementation</vt:lpstr>
      <vt:lpstr>Microfacet Models</vt:lpstr>
      <vt:lpstr>Basic Microfacet Modeling</vt:lpstr>
      <vt:lpstr>Microscopic Geometry</vt:lpstr>
      <vt:lpstr>Oren-Nayar Model</vt:lpstr>
      <vt:lpstr>Oren-Nayar Effects</vt:lpstr>
      <vt:lpstr>Torrance-Sparrow</vt:lpstr>
      <vt:lpstr>Torrance-Sparrow BRDF</vt:lpstr>
      <vt:lpstr>Geometry Term</vt:lpstr>
      <vt:lpstr>Blinn’s Microfacet Distribution</vt:lpstr>
      <vt:lpstr>Anisotropic Microfacet Distribution</vt:lpstr>
      <vt:lpstr>Ashkhimin Model</vt:lpstr>
      <vt:lpstr>Ashkhimin Model</vt:lpstr>
      <vt:lpstr>Ashkhimin Model</vt:lpstr>
      <vt:lpstr>Ashkhimin Model</vt:lpstr>
      <vt:lpstr>Ashkhimin Model</vt:lpstr>
      <vt:lpstr>Complex BRDF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 [utilforever]</cp:lastModifiedBy>
  <cp:revision>407</cp:revision>
  <dcterms:created xsi:type="dcterms:W3CDTF">2014-11-18T06:53:54Z</dcterms:created>
  <dcterms:modified xsi:type="dcterms:W3CDTF">2017-02-22T03:24:27Z</dcterms:modified>
</cp:coreProperties>
</file>