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29" r:id="rId2"/>
    <p:sldId id="378" r:id="rId3"/>
    <p:sldId id="377" r:id="rId4"/>
    <p:sldId id="379" r:id="rId5"/>
    <p:sldId id="380" r:id="rId6"/>
    <p:sldId id="381" r:id="rId7"/>
    <p:sldId id="382" r:id="rId8"/>
    <p:sldId id="383" r:id="rId9"/>
    <p:sldId id="384" r:id="rId10"/>
    <p:sldId id="386" r:id="rId11"/>
    <p:sldId id="385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</p:sldIdLst>
  <p:sldSz cx="12192000" cy="6858000"/>
  <p:notesSz cx="6858000" cy="9144000"/>
  <p:embeddedFontLst>
    <p:embeddedFont>
      <p:font typeface="Segoe UI Light" panose="020B0502040204020203" pitchFamily="34" charset="0"/>
      <p:regular r:id="rId23"/>
      <p:italic r:id="rId24"/>
    </p:embeddedFont>
    <p:embeddedFont>
      <p:font typeface="맑은 고딕" panose="020B0503020000020004" pitchFamily="34" charset="-127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서울남산체 M" panose="02020503020101020101" pitchFamily="18" charset="-127"/>
      <p:regular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01" d="100"/>
          <a:sy n="101" d="100"/>
        </p:scale>
        <p:origin x="66" y="21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0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78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24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65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95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7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78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1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5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6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8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3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3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s.stanford.edu/papers/bssrdf/bssrdf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tro.umd.edu/~jph/HG_not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s.pixar.com/library/PhotonBeamDiffusion/supplemental-theory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16 : Light</a:t>
            </a:r>
            <a:r>
              <a:rPr lang="ko-KR" altLang="en-US" dirty="0"/>
              <a:t> </a:t>
            </a:r>
            <a:r>
              <a:rPr lang="en-US" altLang="ko-KR" dirty="0"/>
              <a:t>Transport II – Volume Rendering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Subsurface Scattering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 Dipole Diffusion Approximation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Rendering with Hierarchical Integration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Setting Scattering Properties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및 산란에 대해 반무한 판의 경우를 고려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출처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hlinkClick r:id="rId3"/>
                  </a:rPr>
                  <a:t>https://graphics.stanford.edu/papers/bssrdf/bssrdf.pdf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산란 매질은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면 아래의 모든 공간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경우의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확산 방정식을 풀기 위해 적절한 경계 조건을 찾아야 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반무한 면 설정에서 판 안에서의 산란으로 인한 방사로 인해 면 위에서의 입사 방사는 없음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매질의 경계 위의 각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에서의 입사 선속이 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경계 조건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US" altLang="ko-KR" i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d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항으로 확장하면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및 산란에 대해 반무한 판의 경우를 고려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굴절률이 다른 두 매질 사이에 경계면이 존재한다면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반사가 일어남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절연체 경계면에서의 프레넬 반사 식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때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평균 확산 프레넬 반사는 다음과 같음 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𝜂</m:t>
                    </m:r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상대 굴절률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𝑑𝑟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𝜂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보통 평균 확산 프레넬 반사의 비례 근사를 사용해 계산함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1.440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0.710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+0.668+0.0636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𝜂</m:t>
                    </m:r>
                  </m:oMath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3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및 산란에 대해 반무한 판의 경우를 고려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서로 다른 굴절률을 갖는 두 매질 사이의 경계 조건은 다음과 같음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𝑑𝑟</m:t>
                          </m:r>
                        </m:sub>
                      </m:sSub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즉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(0, 0, -1)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주변 반구의 경계에서 입사 방사는 프레넬 현상으로 인해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매질로 다시 돌아가 경계에서 반사돼 도착하는 매질 안 산란의 입사 방사와 같음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위 식을 정리하면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−2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</m:acc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𝐴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경계 조건은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𝐴𝐷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으로 근사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𝑑𝑟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𝑑𝑟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1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보통 평균 확산 프레넬 반사의 비례 근사를 사용해 계산함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1.440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0.710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+0.668+0.0636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𝜂</m:t>
                    </m:r>
                  </m:oMath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7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경계 조건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𝐴𝐷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만족하면서 선속 분포를 생성하는 한 가지 방법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→ 양의 선속과 음의 선속을 갖는 광원 쌍의 선속을 계산하기 위해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  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점광원에서의 분석 해 방정식을 사용하는 방법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광원을 적절히 배치하면 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𝐴𝐷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따라 상쇄하며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경계 조건을 만족함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빛이 경계 위의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0)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에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서의 매질에 들어가면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양극 근사는 경계 조건을 만족하기 위해 두 개의 해당 광원을 사용하며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 안의 양의 점을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 위 음의 점을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함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6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특정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0)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매질을 떠나는 유속은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양의 광원의 기여에서 음의 광원의 기여를 뺀 값으로 구할 수 있음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𝐷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점과 광원들 사이의 거리는 다음과 같음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2FF16-55AD-41D8-BA87-9D8493AA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72" y="4330186"/>
            <a:ext cx="3808068" cy="206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421EE9-E4B5-466A-B9D2-8DDBC41F8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28" y="2884641"/>
            <a:ext cx="5258037" cy="35076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4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tr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𝑟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tr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𝑣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실제 광원까지의 거리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가상 광원까지의 거리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𝐴𝐷</m:t>
                    </m:r>
                  </m:oMath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3E9E5-141A-43FE-B7CA-3E0894160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72" y="3607145"/>
            <a:ext cx="3962733" cy="27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확산 표면 밑 반사를 계산하기 위해 방사 방출을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선속의 경사도를 얻어 법선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n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과 내적해 구할 수 있음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n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∙∇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대한 미분을 계산해서 얻을 수도 있음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n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에서의 조명으로 인한 미분 확산 표면 밑 반사도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차례로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d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n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d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미분을 취해 얻음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이를 모두 넣어 방정식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4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tr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+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tr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−</m:t>
                                    </m:r>
                                  </m:sup>
                                </m:sSup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미분을 얻으면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최종적으로 확산 표면 밑 반사에 대한 양극 근사를 얻을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EED36-FA37-4E42-ADA0-BFD008D74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847" y="3991595"/>
            <a:ext cx="3820306" cy="24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값을 계산하는 작은 다용도 함수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DiffusionReflectance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완전한 일반 전송 방정식을 확산 방정식으로 변환하는 과정에서 다양하고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중요한 개념을 사용함 → </a:t>
            </a:r>
            <a:r>
              <a:rPr lang="ko-KR" altLang="en-US" b="1" u="sng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표면 밑 산란을 위한 근사 해를 구할 수 있음</a:t>
            </a:r>
            <a:r>
              <a:rPr lang="en-US" altLang="ko-KR" b="1" u="sng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유사성 원칙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(Principle of Similarity)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높은 알베도를 갖는 비등방성 산란 매질에 대해 적절하게 변환된 산란과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소멸 계수를 갖는 등방성 상 함수로 모델화 할 수 있다는 원칙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 전송 해는 등방성 산란의 가정으로 인한 단순화가 가능해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원래 계수와 상 함수와 잘 부합하는 변경된 계수에 기반을 두고 계산할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6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유사성 원칙은 높은 알베도를 갖는 매질 안에서의 많은 산란 현상 후에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원래의 조명 분포나 상 함수의 비등방성과 관계없이 점점 더 균일한 방향을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갖게 된다는 데 기반을 둠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Yanovitskij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(1997)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유도한 표현을 고려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헤니에이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-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그린슈타인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Henyey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-Greenstein)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 함수에서의 다중 산란 현상으로 인한 등방성화를 설명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산란된 뒤의 빛 산란은 다음과 같음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𝑔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커지면 커질수록 등방성 상 함수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4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𝜋</m:t>
                        </m:r>
                      </m:den>
                    </m:f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수렴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참고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비등방성 매개 변수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−1≤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≤1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출처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hlinkClick r:id="rId3"/>
                  </a:rPr>
                  <a:t>https://www.astro.umd.edu/~jph/HG_note.pdf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639" t="-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7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53AFC-A741-4E86-97C4-19D53158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428" y="1373383"/>
            <a:ext cx="5735144" cy="5093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C47AE0-FDE1-47DC-9E00-BB8421BDB901}"/>
                  </a:ext>
                </a:extLst>
              </p:cNvPr>
              <p:cNvSpPr txBox="1"/>
              <p:nvPr/>
            </p:nvSpPr>
            <p:spPr>
              <a:xfrm>
                <a:off x="9087852" y="2842849"/>
                <a:ext cx="2308324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=0.9</m:t>
                    </m:r>
                  </m:oMath>
                </a14:m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</a:p>
              <a:p>
                <a:endParaRPr lang="en-US" altLang="ko-KR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4350" indent="-514350">
                  <a:buAutoNum type="alphaLcParenR"/>
                </a:pPr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10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</a:t>
                </a:r>
                <a:endParaRPr lang="en-US" altLang="ko-KR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4350" indent="-514350">
                  <a:buAutoNum type="alphaLcParenR"/>
                </a:pPr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100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</a:t>
                </a:r>
                <a:endParaRPr lang="en-US" altLang="ko-KR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4350" indent="-514350">
                  <a:buAutoNum type="alphaLcParenR"/>
                </a:pPr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1000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C47AE0-FDE1-47DC-9E00-BB8421BD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52" y="2842849"/>
                <a:ext cx="2308324" cy="2154436"/>
              </a:xfrm>
              <a:prstGeom prst="rect">
                <a:avLst/>
              </a:prstGeom>
              <a:blipFill>
                <a:blip r:embed="rId4"/>
                <a:stretch>
                  <a:fillRect l="-7937" r="-7937" b="-9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7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감소된 산란 계수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𝑔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감소된 소멸 계수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강하게 전방 산란하는 상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→1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고려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산란 현상에서 빛은 대부분 같은 방향 안의 다음 산란 이벤트로 넘어감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경우 감소된 산란 계수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보다 훨씬 작으며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빛이 산란 전에 매질에서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더 긴 거리를 진행한다는 것을 의미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매질은 효과적으로 더 얇게 근사될 수 있어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빛이 더 진행하도록 허용하고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높은 전방 산란 상 함수와 같은 효과를 가짐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→−1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경우를 고려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산란 이벤트에서 빛이 들어온 방향으로 산란해서 돌아감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하지만 그 뒤 다음번에 산란 시 일반적으로 다시 역방향으로 진행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계속 앞뒤로 반사되면서 실제로 전방 진행은 거의 하지 못함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감소된 산란 계수는 원래 산란 계수보다 크며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산란 상호 작용의 더 큰 확률을 가리킴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다른 말로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매질을 실제보다 더 두껍게 간주하며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빛이 진행할 때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상대적으로 더 문제를 겪는 경우를 근사함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B0EB4-BABF-4898-B34B-CA60B8840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446" y="1291848"/>
            <a:ext cx="6137108" cy="50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전송 방정식으로부터 확산 방정식을 유도할 수 있음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선속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출처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sz="2200" dirty="0">
                    <a:latin typeface="서울남산체 M" panose="02020603020101020101" pitchFamily="18" charset="-127"/>
                    <a:ea typeface="서울남산체 M" panose="02020603020101020101" pitchFamily="18" charset="-127"/>
                    <a:hlinkClick r:id="rId3"/>
                  </a:rPr>
                  <a:t>https://graphics.pixar.com/library/PhotonBeamDiffusion/supplemental-theory.pdf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30C637-88E8-4123-A892-5BFF1D674A08}"/>
                  </a:ext>
                </a:extLst>
              </p:cNvPr>
              <p:cNvSpPr/>
              <p:nvPr/>
            </p:nvSpPr>
            <p:spPr>
              <a:xfrm>
                <a:off x="855568" y="2536319"/>
                <a:ext cx="4732421" cy="2067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ko-KR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30C637-88E8-4123-A892-5BFF1D674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68" y="2536319"/>
                <a:ext cx="4732421" cy="2067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F962C48-CD02-4AAA-9FBE-2C08A092CC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214"/>
          <a:stretch/>
        </p:blipFill>
        <p:spPr>
          <a:xfrm>
            <a:off x="6898106" y="2311673"/>
            <a:ext cx="4412112" cy="40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확장 방정식은 특정 조건에서 풀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에너지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갖고 무한 매질 안에 있는 점광원에 대한 선속은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𝐷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tr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tr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𝑎</m:t>
                              </m:r>
                            </m:sub>
                          </m:sSub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=1/(3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Sup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21812</TotalTime>
  <Words>560</Words>
  <Application>Microsoft Office PowerPoint</Application>
  <PresentationFormat>Widescreen</PresentationFormat>
  <Paragraphs>134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Wingdings</vt:lpstr>
      <vt:lpstr>Segoe UI Light</vt:lpstr>
      <vt:lpstr>맑은 고딕</vt:lpstr>
      <vt:lpstr>Calibri</vt:lpstr>
      <vt:lpstr>서울남산체 M</vt:lpstr>
      <vt:lpstr>Segoe UI</vt:lpstr>
      <vt:lpstr>Cambria Math</vt:lpstr>
      <vt:lpstr>Metro_TT_Blue_16x9_02-12</vt:lpstr>
      <vt:lpstr>Physically Based Rendering From Theory to Implementation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</cp:lastModifiedBy>
  <cp:revision>689</cp:revision>
  <dcterms:created xsi:type="dcterms:W3CDTF">2014-11-18T06:53:54Z</dcterms:created>
  <dcterms:modified xsi:type="dcterms:W3CDTF">2017-12-14T09:03:22Z</dcterms:modified>
</cp:coreProperties>
</file>