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329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5" r:id="rId22"/>
    <p:sldId id="374" r:id="rId23"/>
    <p:sldId id="376" r:id="rId24"/>
    <p:sldId id="373" r:id="rId25"/>
    <p:sldId id="378" r:id="rId26"/>
    <p:sldId id="377" r:id="rId27"/>
    <p:sldId id="379" r:id="rId28"/>
    <p:sldId id="380" r:id="rId29"/>
    <p:sldId id="381" r:id="rId30"/>
    <p:sldId id="382" r:id="rId31"/>
    <p:sldId id="384" r:id="rId32"/>
    <p:sldId id="383" r:id="rId33"/>
    <p:sldId id="385" r:id="rId34"/>
  </p:sldIdLst>
  <p:sldSz cx="12192000" cy="6858000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서울남산체 M" panose="02020603020101020101" pitchFamily="18" charset="-127"/>
      <p:regular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Segoe UI Light" panose="020B0502040204020203" pitchFamily="34" charset="0"/>
      <p:regular r:id="rId48"/>
    </p:embeddedFont>
    <p:embeddedFont>
      <p:font typeface="Cambria Math" panose="02040503050406030204" pitchFamily="18" charset="0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84228" autoAdjust="0"/>
  </p:normalViewPr>
  <p:slideViewPr>
    <p:cSldViewPr snapToGrid="0">
      <p:cViewPr varScale="1">
        <p:scale>
          <a:sx n="101" d="100"/>
          <a:sy n="101" d="100"/>
        </p:scale>
        <p:origin x="132" y="31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2017-04-16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4/16/2017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97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78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5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46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01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83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95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616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5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5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36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39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80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29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3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60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25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96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81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8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72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02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02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4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5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6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12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0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6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12 : Light 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Light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Point Lights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Distant Lights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Area Lights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Infinite Area Lights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Point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 광원은 모든 방향으로 같은 양의 빛을 방출합니다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 광원은 광원의 강도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(Intensity)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통해서 묘사할 수 있으며 이는 단위 입체각 당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에너지의 양입니다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그러므로 광원에서 방출된 전체 에너지는 전체 방향의 구에 대해 강도를 적분하여 얻을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57884" y="3227997"/>
                <a:ext cx="1274644" cy="84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nor/>
                            </m:rPr>
                            <a:rPr lang="el-GR" altLang="ko-KR" sz="2800" b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884" y="3227997"/>
                <a:ext cx="1274644" cy="8466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11829" y="5356598"/>
                <a:ext cx="4766753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800" b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ko-KR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8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 lang="en-US" altLang="ko-KR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ko-KR" alt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nary>
                        <m:naryPr>
                          <m:ctrlPr>
                            <a:rPr lang="en-US" altLang="ko-K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28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sz="28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ko-KR" alt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29" y="5356598"/>
                <a:ext cx="4766753" cy="1006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93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Point 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Power()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구현은 아래와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광원에서 특정 점으로의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Radiance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광원에서 특정 점까지의 거리의 제곱에 반비례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하는데 이는 전체 방향의 구의 표면적이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ko-KR" alt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이며 거리의 제곱에 비례하여 면적이 커지기 때문입니다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868" y="2100262"/>
            <a:ext cx="3114675" cy="6000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021" y="4226901"/>
            <a:ext cx="3204367" cy="218448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167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Point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그래서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구현을 보면 다음과 같이 거리의 제곱으로 나눠주는 것을 확인할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131" y="2386542"/>
            <a:ext cx="4248150" cy="15335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788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831" y="1782233"/>
            <a:ext cx="67627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스포트라이트는 점 광원의 변종으로 빛을 특정 방향의 원뿔로 방출합니다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좌표계에서 스포트라이트가 항상 위치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( 0, 0, 0 )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위치하고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+Z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축 방향으로 내려 보는 것으로 정의하여 구현을 간단하게 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093" y="3414712"/>
            <a:ext cx="4086225" cy="24669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11614" y="3910542"/>
            <a:ext cx="1514475" cy="184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빛의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영향을 받지 않음</a:t>
            </a:r>
          </a:p>
        </p:txBody>
      </p:sp>
      <p:sp>
        <p:nvSpPr>
          <p:cNvPr id="9" name="TextBox 8"/>
          <p:cNvSpPr txBox="1"/>
          <p:nvPr/>
        </p:nvSpPr>
        <p:spPr>
          <a:xfrm rot="19422648">
            <a:off x="5559415" y="4288889"/>
            <a:ext cx="669936" cy="18466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빛이 감쇄</a:t>
            </a:r>
          </a:p>
        </p:txBody>
      </p:sp>
    </p:spTree>
    <p:extLst>
      <p:ext uri="{BB962C8B-B14F-4D97-AF65-F5344CB8AC3E}">
        <p14:creationId xmlns:p14="http://schemas.microsoft.com/office/powerpoint/2010/main" val="36283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스포트라이트의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메소드는 점 광원의 구현과 거의 동일하며 원뿔의 빛 기여를 계산하기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Falloff()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곱해주는 것만 다릅니다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268" y="2486025"/>
            <a:ext cx="4333875" cy="38290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1995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전체 방출 에너지는 너비 각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𝜃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대한 원뿔의 입체각이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2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1 − 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𝜃</m:t>
                            </m:r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 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이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므로 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통해 전체 방출 에너지를 구할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width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fall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중간인 원뿔의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입체각으로 근사하였습니다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731" y="2747962"/>
            <a:ext cx="3790950" cy="809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592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68" y="1586256"/>
            <a:ext cx="6619875" cy="4695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 투영 광원은 프로젝터 같이 작동하는 광원으로 투영 변환을 사용해 구현되며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맵을 받아 이미지를 장면에 투영합니다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931" y="2705100"/>
            <a:ext cx="5162550" cy="33528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2967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 투영 광원의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메소드는 점 광원의 구현과 거의 동일하며 주어진 위치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투영 공간에 해당하는지 판단하여 이미지의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Spectrum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반환하는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Projection()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곱해줍니다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82" y="3018823"/>
            <a:ext cx="4486275" cy="26765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578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장면의 물체가 보이기 위해서는 카메라로 들어가는 빛을 방출하는 광원이 존재해야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장에서는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PBRT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어떻게 광원을 정의하고 어떤 광원 모델이 있는지 살펴봅니다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Power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스포트라이트와 동일하게 계산하며 투영의 화면 공간을 감싸는 원뿔 넓이로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근사하여 계산합니다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87" y="2476500"/>
            <a:ext cx="4848225" cy="190500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 flipH="1">
            <a:off x="5587989" y="3257550"/>
            <a:ext cx="746136" cy="371475"/>
          </a:xfrm>
          <a:prstGeom prst="straightConnector1">
            <a:avLst/>
          </a:prstGeom>
          <a:ln w="190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47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광도계 표 광원은 점 광원에서 나가는 빛의 분포를 기술하는 각 광도계 표를 사용하여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방향마다 나가는 빛의 강도를 조절하는 광원입니다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93" y="2667529"/>
            <a:ext cx="2105025" cy="28098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256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구좌표계에 기반을 둔 이미지 맵으로 표현한 각 광도계 표를 사용합니다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주어진 방향에 대한 구좌표계를 계산하여 특정 방향으로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조절하여 반환합니다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18" y="2062692"/>
            <a:ext cx="7877175" cy="13716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442" y="4542823"/>
            <a:ext cx="3819525" cy="16954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884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Point Lights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Power()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함수의 구현은 구 좌표 매개변수화가 다양한 왜곡을 갖고있어 부정확한데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감안하고 근사합니다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68" y="2500312"/>
            <a:ext cx="5324475" cy="7905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0149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Distant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363" y="1766887"/>
            <a:ext cx="7275685" cy="407193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965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Distant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원거리 광은 방향 광으로도 알려져 있는 광원으로 공간의 모든 점에 대해서 같은 방향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빛이 입사하는 광원입니다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이런 빛은 무한에 위치한 점 광원이라고 불리는데 예를 들면 태양이 있을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태양은 실제로는 영역 광원이지만 지구에 도달하는 조명이 너무 멀기에 현상적으로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평행한 광선으로 도달합니다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418" y="4155549"/>
            <a:ext cx="4219575" cy="15525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8849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Distant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원거리 광원에서 전체 에너지는 조명되는 면적에 비례하기 때문에 빛을 받는 표면의 크기가 변하면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에너지도 비례적으로 변화합니다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Power()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이를 장면을 둘러 쌓는 구의 원반으로 근사하여 전체 에너지양을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반환합니다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43" y="3668494"/>
            <a:ext cx="2732813" cy="248708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437" y="4321485"/>
            <a:ext cx="4238625" cy="11811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158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Area Lights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56" y="1643406"/>
            <a:ext cx="6134100" cy="4581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영역 광은 하나 이상의 표면에서 빛을 방출하는 광원이며 표면의 각 점에서 방사의 방향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분포를 가집니다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일반적으로 영역 광에 관계된 방사량은 빛의 표면에 대한 적분으로 계산할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258" y="3387196"/>
            <a:ext cx="4115895" cy="289083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9208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영역 광은 한 점에 여러 방향에서 빛이 들어올 수 있으므로 델타 분포를 따르지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않습니다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영역 광이 표면에 대해 균일한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방출한다면 영역 광에서 방출된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에너지는 닫힌 형으로 직접 계산할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43" y="2519362"/>
            <a:ext cx="2828925" cy="200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792" y="4311961"/>
            <a:ext cx="3552825" cy="6000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196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PBRT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모든 광원은 자신의 좌표계를 정의하는 변환과 몬테카를로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(Monte Carlo 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표본에 사용되는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매개변수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공유합니다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좌표계를 정의하여 월드 좌표에서 광원이 특정 위치와 방향으로 위치할 수 있도록 하고 몇몇 구현을 간편하게 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443" y="2529417"/>
            <a:ext cx="3057525" cy="15049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8619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</a:t>
            </a:r>
            <a:r>
              <a:rPr lang="ko-KR" altLang="en-US" dirty="0"/>
              <a:t> </a:t>
            </a:r>
            <a:r>
              <a:rPr lang="en-US" dirty="0"/>
              <a:t>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18" y="2053167"/>
            <a:ext cx="6734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9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</a:t>
            </a:r>
            <a:r>
              <a:rPr lang="ko-KR" altLang="en-US" dirty="0"/>
              <a:t> </a:t>
            </a:r>
            <a:r>
              <a:rPr lang="en-US" dirty="0"/>
              <a:t>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무한 영역 광은 전체 장면을 감싸는 무한히 떨어진 영역 광원입니다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빛은 모든 방향에서 장면으로 빛을 투사하는 거대한 구로 생각할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993" y="3322111"/>
            <a:ext cx="3400425" cy="2333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063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</a:t>
            </a:r>
            <a:r>
              <a:rPr lang="ko-KR" altLang="en-US" dirty="0"/>
              <a:t> </a:t>
            </a:r>
            <a:r>
              <a:rPr lang="en-US" dirty="0"/>
              <a:t>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환경 광은 무한 영역 광으로 어떤 환경 안에 있는 물체를 조명하기 위해 환경의 조명을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표현하는 이미지는 사용합니다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68" y="2538942"/>
            <a:ext cx="4105275" cy="32004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969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Infinite</a:t>
            </a:r>
            <a:r>
              <a:rPr lang="ko-KR" altLang="en-US" dirty="0"/>
              <a:t> </a:t>
            </a:r>
            <a:r>
              <a:rPr lang="en-US" dirty="0"/>
              <a:t>Area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무한 영역 광은 모든 방향에 대해 빛을 투사하므로 조명에 의해 반사된 빛을 계산하는 것도 몬테카를로 적분을 사용해야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무한 영역 광의 전체 에너지는 장면의 표면 면적에 관련되어 있어 방향 광처럼 장면을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둘러싸는 구의 원반으로 근사하여 계산합니다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68" y="3793979"/>
            <a:ext cx="4714875" cy="13335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0540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더 많은 광선을 추적하여 부드러운 그림자를 계산할 때 사용됩니다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광원이 구현하는 핵심 메소드는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Sample_L(), Power(),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IsDeltaLight()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주어진 점에 대해서 광원으로 인한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주어진 점과 광원 간에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차폐가 없다는 가정하에 반환합니다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07" y="4067070"/>
            <a:ext cx="3452018" cy="212080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28" y="4734617"/>
            <a:ext cx="5408322" cy="78571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0762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물론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Sample_L()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반환된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광원과 주어진 점 간에 차폐 물체가 없어야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유효하므로 이를 검증하기 위해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VisibilityTester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클래스를 통해서 광선을 추적합니다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01" y="2576084"/>
            <a:ext cx="3363422" cy="344371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029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VisibilityTester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두 폐구간의 시야 시험을 수행하는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SetSegment(),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방향에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물체가 존재하는지 시험하는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SetRay(),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추적한 결과를 반환하는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Unoccluded()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함수를 제공합니다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793" y="2995612"/>
            <a:ext cx="7362825" cy="29622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653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Power()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광원의 전체 방출 에너지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el-GR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Φ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계산하는 함수로 가장 큰 에너지를 방출하는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광원에 대해서 추가적인 계산 자원을 제공하는 알고리즘에서 사용됩니다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추후에 나올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여러 광원 모델에 대한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Power()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 구현은 정확한 값보다 근사값을 구하도록 구현되었습니다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IsDeltaLight()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함수는 빛이 델타 분포를 갖는지 반환합니다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572" y="3952875"/>
            <a:ext cx="3149267" cy="2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ln>
            <a:noFill/>
          </a:ln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빛이 델타 분포를 갖는다는 의미는 빛이 특정 방향에서만 들어온다는 것을 의미합니다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광원에서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조명의 표본을 추출하는 몬테카를로 알고리즘은 이런 델타 분포를 갖는 광원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영향을 받으므로 어떤 빛이 델타 분포인지 알아야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3761581" y="2225986"/>
            <a:ext cx="4667250" cy="2857500"/>
            <a:chOff x="3371850" y="1866900"/>
            <a:chExt cx="4667250" cy="2857500"/>
          </a:xfrm>
        </p:grpSpPr>
        <p:cxnSp>
          <p:nvCxnSpPr>
            <p:cNvPr id="39" name="직선 화살표 연결선 38"/>
            <p:cNvCxnSpPr>
              <a:cxnSpLocks/>
            </p:cNvCxnSpPr>
            <p:nvPr/>
          </p:nvCxnSpPr>
          <p:spPr>
            <a:xfrm flipH="1">
              <a:off x="3524252" y="2423417"/>
              <a:ext cx="1200148" cy="58669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cxnSpLocks/>
            </p:cNvCxnSpPr>
            <p:nvPr/>
          </p:nvCxnSpPr>
          <p:spPr>
            <a:xfrm>
              <a:off x="3524251" y="2423417"/>
              <a:ext cx="1266825" cy="58669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>
              <a:cxnSpLocks/>
            </p:cNvCxnSpPr>
            <p:nvPr/>
          </p:nvCxnSpPr>
          <p:spPr>
            <a:xfrm>
              <a:off x="3904358" y="2001990"/>
              <a:ext cx="494188" cy="1436535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cxnSpLocks/>
            </p:cNvCxnSpPr>
            <p:nvPr/>
          </p:nvCxnSpPr>
          <p:spPr>
            <a:xfrm flipH="1">
              <a:off x="3874889" y="2001990"/>
              <a:ext cx="473275" cy="1436535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평행 사변형 5"/>
            <p:cNvSpPr/>
            <p:nvPr/>
          </p:nvSpPr>
          <p:spPr bwMode="auto">
            <a:xfrm>
              <a:off x="4228306" y="3920067"/>
              <a:ext cx="3733800" cy="704850"/>
            </a:xfrm>
            <a:prstGeom prst="parallelogram">
              <a:avLst/>
            </a:prstGeom>
            <a:pattFill prst="pct5">
              <a:fgClr>
                <a:schemeClr val="bg1"/>
              </a:fgClr>
              <a:bgClr>
                <a:schemeClr val="tx1"/>
              </a:bgClr>
            </a:patt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" name="직선 화살표 연결선 7"/>
            <p:cNvCxnSpPr>
              <a:cxnSpLocks/>
            </p:cNvCxnSpPr>
            <p:nvPr/>
          </p:nvCxnSpPr>
          <p:spPr>
            <a:xfrm>
              <a:off x="3638550" y="2200275"/>
              <a:ext cx="1019175" cy="100965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cxnSpLocks/>
            </p:cNvCxnSpPr>
            <p:nvPr/>
          </p:nvCxnSpPr>
          <p:spPr>
            <a:xfrm flipH="1">
              <a:off x="3674308" y="2200275"/>
              <a:ext cx="905133" cy="1017059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cxnSpLocks/>
            </p:cNvCxnSpPr>
            <p:nvPr/>
          </p:nvCxnSpPr>
          <p:spPr>
            <a:xfrm>
              <a:off x="4135635" y="1933575"/>
              <a:ext cx="2977" cy="158115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cxnSpLocks/>
            </p:cNvCxnSpPr>
            <p:nvPr/>
          </p:nvCxnSpPr>
          <p:spPr>
            <a:xfrm>
              <a:off x="3438525" y="2683668"/>
              <a:ext cx="1352551" cy="7144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 bwMode="auto">
            <a:xfrm>
              <a:off x="4070896" y="2609850"/>
              <a:ext cx="138360" cy="161925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타원 53"/>
            <p:cNvSpPr/>
            <p:nvPr/>
          </p:nvSpPr>
          <p:spPr bwMode="auto">
            <a:xfrm>
              <a:off x="6019800" y="4186767"/>
              <a:ext cx="103981" cy="128058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32" name="직선 화살표 연결선 31"/>
            <p:cNvCxnSpPr>
              <a:stCxn id="30" idx="5"/>
            </p:cNvCxnSpPr>
            <p:nvPr/>
          </p:nvCxnSpPr>
          <p:spPr>
            <a:xfrm>
              <a:off x="4188994" y="2748062"/>
              <a:ext cx="1906212" cy="152443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 bwMode="auto">
            <a:xfrm>
              <a:off x="3371850" y="1866900"/>
              <a:ext cx="4667250" cy="2857500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5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Point 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56" y="1691217"/>
            <a:ext cx="44577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19684</TotalTime>
  <Words>700</Words>
  <Application>Microsoft Office PowerPoint</Application>
  <PresentationFormat>와이드스크린</PresentationFormat>
  <Paragraphs>198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맑은 고딕</vt:lpstr>
      <vt:lpstr>Arial</vt:lpstr>
      <vt:lpstr>Wingdings</vt:lpstr>
      <vt:lpstr>Segoe UI</vt:lpstr>
      <vt:lpstr>서울남산체 M</vt:lpstr>
      <vt:lpstr>Calibri</vt:lpstr>
      <vt:lpstr>Segoe UI Light</vt:lpstr>
      <vt:lpstr>Cambria Math</vt:lpstr>
      <vt:lpstr>Metro_TT_Blue_16x9_02-12</vt:lpstr>
      <vt:lpstr>Physically Based Rendering From Theory to Implementation</vt:lpstr>
      <vt:lpstr>Light Interface</vt:lpstr>
      <vt:lpstr>Light Interface</vt:lpstr>
      <vt:lpstr>Light Interface</vt:lpstr>
      <vt:lpstr>Light Interface</vt:lpstr>
      <vt:lpstr>Light Interface</vt:lpstr>
      <vt:lpstr>Light Interface</vt:lpstr>
      <vt:lpstr>Light Interface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Point Lights</vt:lpstr>
      <vt:lpstr>Distant Lights</vt:lpstr>
      <vt:lpstr>Distant Lights</vt:lpstr>
      <vt:lpstr>Distant Lights</vt:lpstr>
      <vt:lpstr>Area Lights</vt:lpstr>
      <vt:lpstr>Area Lights</vt:lpstr>
      <vt:lpstr>Area Lights</vt:lpstr>
      <vt:lpstr>Infinite Area Lights</vt:lpstr>
      <vt:lpstr>Infinite Area Lights</vt:lpstr>
      <vt:lpstr>Infinite Area Lights</vt:lpstr>
      <vt:lpstr>Infinite Area 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xtozero</cp:lastModifiedBy>
  <cp:revision>641</cp:revision>
  <dcterms:created xsi:type="dcterms:W3CDTF">2014-11-18T06:53:54Z</dcterms:created>
  <dcterms:modified xsi:type="dcterms:W3CDTF">2017-04-16T05:18:47Z</dcterms:modified>
</cp:coreProperties>
</file>