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72" r:id="rId1"/>
  </p:sldMasterIdLst>
  <p:notesMasterIdLst>
    <p:notesMasterId r:id="rId55"/>
  </p:notesMasterIdLst>
  <p:handoutMasterIdLst>
    <p:handoutMasterId r:id="rId56"/>
  </p:handoutMasterIdLst>
  <p:sldIdLst>
    <p:sldId id="329" r:id="rId2"/>
    <p:sldId id="377" r:id="rId3"/>
    <p:sldId id="357" r:id="rId4"/>
    <p:sldId id="358" r:id="rId5"/>
    <p:sldId id="359" r:id="rId6"/>
    <p:sldId id="360" r:id="rId7"/>
    <p:sldId id="361" r:id="rId8"/>
    <p:sldId id="362" r:id="rId9"/>
    <p:sldId id="364" r:id="rId10"/>
    <p:sldId id="363" r:id="rId11"/>
    <p:sldId id="365" r:id="rId12"/>
    <p:sldId id="403" r:id="rId13"/>
    <p:sldId id="404" r:id="rId14"/>
    <p:sldId id="402" r:id="rId15"/>
    <p:sldId id="405" r:id="rId16"/>
    <p:sldId id="366" r:id="rId17"/>
    <p:sldId id="368" r:id="rId18"/>
    <p:sldId id="367" r:id="rId19"/>
    <p:sldId id="376" r:id="rId20"/>
    <p:sldId id="370" r:id="rId21"/>
    <p:sldId id="369" r:id="rId22"/>
    <p:sldId id="400" r:id="rId23"/>
    <p:sldId id="371" r:id="rId24"/>
    <p:sldId id="401" r:id="rId25"/>
    <p:sldId id="372" r:id="rId26"/>
    <p:sldId id="373" r:id="rId27"/>
    <p:sldId id="374" r:id="rId28"/>
    <p:sldId id="399" r:id="rId29"/>
    <p:sldId id="406" r:id="rId30"/>
    <p:sldId id="375" r:id="rId31"/>
    <p:sldId id="356" r:id="rId32"/>
    <p:sldId id="378" r:id="rId33"/>
    <p:sldId id="396" r:id="rId34"/>
    <p:sldId id="397" r:id="rId35"/>
    <p:sldId id="379" r:id="rId36"/>
    <p:sldId id="407" r:id="rId37"/>
    <p:sldId id="398" r:id="rId38"/>
    <p:sldId id="380" r:id="rId39"/>
    <p:sldId id="381" r:id="rId40"/>
    <p:sldId id="383" r:id="rId41"/>
    <p:sldId id="382" r:id="rId42"/>
    <p:sldId id="384" r:id="rId43"/>
    <p:sldId id="394" r:id="rId44"/>
    <p:sldId id="385" r:id="rId45"/>
    <p:sldId id="386" r:id="rId46"/>
    <p:sldId id="387" r:id="rId47"/>
    <p:sldId id="388" r:id="rId48"/>
    <p:sldId id="389" r:id="rId49"/>
    <p:sldId id="395" r:id="rId50"/>
    <p:sldId id="390" r:id="rId51"/>
    <p:sldId id="391" r:id="rId52"/>
    <p:sldId id="392" r:id="rId53"/>
    <p:sldId id="393" r:id="rId54"/>
  </p:sldIdLst>
  <p:sldSz cx="12192000" cy="6858000"/>
  <p:notesSz cx="6858000" cy="9144000"/>
  <p:embeddedFontLst>
    <p:embeddedFont>
      <p:font typeface="Consolas" panose="020B0609020204030204" pitchFamily="49" charset="0"/>
      <p:regular r:id="rId57"/>
      <p:bold r:id="rId58"/>
      <p:italic r:id="rId59"/>
      <p:boldItalic r:id="rId60"/>
    </p:embeddedFont>
    <p:embeddedFont>
      <p:font typeface="Segoe UI" panose="020B0502040204020203" pitchFamily="34" charset="0"/>
      <p:regular r:id="rId61"/>
      <p:bold r:id="rId62"/>
      <p:italic r:id="rId63"/>
      <p:boldItalic r:id="rId64"/>
    </p:embeddedFont>
    <p:embeddedFont>
      <p:font typeface="Cambria Math" panose="02040503050406030204" pitchFamily="18" charset="0"/>
      <p:regular r:id="rId65"/>
    </p:embeddedFont>
    <p:embeddedFont>
      <p:font typeface="서울남산체 M" panose="02020603020101020101" pitchFamily="18" charset="-127"/>
      <p:regular r:id="rId66"/>
    </p:embeddedFont>
    <p:embeddedFont>
      <p:font typeface="Segoe UI Light" panose="020B0502040204020203" pitchFamily="34" charset="0"/>
      <p:regular r:id="rId67"/>
      <p:italic r:id="rId68"/>
    </p:embeddedFont>
    <p:embeddedFont>
      <p:font typeface="맑은 고딕" panose="020B0503020000020004" pitchFamily="50" charset="-127"/>
      <p:regular r:id="rId69"/>
      <p:bold r:id="rId70"/>
    </p:embeddedFont>
    <p:embeddedFont>
      <p:font typeface="Calibri" panose="020F0502020204030204" pitchFamily="34" charset="0"/>
      <p:regular r:id="rId71"/>
      <p:bold r:id="rId72"/>
      <p:italic r:id="rId73"/>
      <p:boldItalic r:id="rId7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3333FF"/>
    <a:srgbClr val="E6C81E"/>
    <a:srgbClr val="F4DF1E"/>
    <a:srgbClr val="DCAD1F"/>
    <a:srgbClr val="F1A75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7" autoAdjust="0"/>
    <p:restoredTop sz="84228" autoAdjust="0"/>
  </p:normalViewPr>
  <p:slideViewPr>
    <p:cSldViewPr snapToGrid="0">
      <p:cViewPr varScale="1">
        <p:scale>
          <a:sx n="119" d="100"/>
          <a:sy n="119" d="100"/>
        </p:scale>
        <p:origin x="96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7" d="100"/>
          <a:sy n="107" d="100"/>
        </p:scale>
        <p:origin x="2784" y="56"/>
      </p:cViewPr>
      <p:guideLst/>
    </p:cSldViewPr>
  </p:notesViewPr>
  <p:gridSpacing cx="147600" cy="1476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63" Type="http://schemas.openxmlformats.org/officeDocument/2006/relationships/font" Target="fonts/font7.fntdata"/><Relationship Id="rId68" Type="http://schemas.openxmlformats.org/officeDocument/2006/relationships/font" Target="fonts/font12.fntdata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2.fntdata"/><Relationship Id="rId66" Type="http://schemas.openxmlformats.org/officeDocument/2006/relationships/font" Target="fonts/font10.fntdata"/><Relationship Id="rId74" Type="http://schemas.openxmlformats.org/officeDocument/2006/relationships/font" Target="fonts/font18.fntdata"/><Relationship Id="rId79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4.fntdata"/><Relationship Id="rId65" Type="http://schemas.openxmlformats.org/officeDocument/2006/relationships/font" Target="fonts/font9.fntdata"/><Relationship Id="rId73" Type="http://schemas.openxmlformats.org/officeDocument/2006/relationships/font" Target="fonts/font17.fntdata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64" Type="http://schemas.openxmlformats.org/officeDocument/2006/relationships/font" Target="fonts/font8.fntdata"/><Relationship Id="rId69" Type="http://schemas.openxmlformats.org/officeDocument/2006/relationships/font" Target="fonts/font13.fntdata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3.fntdata"/><Relationship Id="rId67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6.fntdata"/><Relationship Id="rId70" Type="http://schemas.openxmlformats.org/officeDocument/2006/relationships/font" Target="fonts/font14.fntdata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6D1C5-1084-402D-85B0-DF3E2A452BD1}" type="datetimeFigureOut">
              <a:rPr lang="ko-KR" altLang="en-US" smtClean="0"/>
              <a:t>2017-12-12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1212-64BF-4FF0-B55D-1796F63172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3278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1411E2-7637-42C8-8B47-ACDEF4E701D2}" type="datetimeFigureOut">
              <a:rPr lang="en-US" smtClean="0"/>
              <a:t>12/12/2017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5F7B1-A22B-4383-89B4-FA12AEED2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3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596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9110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32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33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50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27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31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03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038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59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141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12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1961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878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504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807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818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119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32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6286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89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475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9391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0070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7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5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9081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69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369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606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698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495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9214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681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95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1490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40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2867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838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356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422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66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47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110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76614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0559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222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99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50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74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901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5F7B1-A22B-4383-89B4-FA12AEED286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1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78950" y="2192642"/>
            <a:ext cx="10240453" cy="914096"/>
          </a:xfrm>
        </p:spPr>
        <p:txBody>
          <a:bodyPr anchor="b" anchorCtr="0"/>
          <a:lstStyle>
            <a:lvl1pPr>
              <a:defRPr sz="6600" spc="-15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78950" y="3425825"/>
            <a:ext cx="10240453" cy="49859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pc="-70" baseline="0">
                <a:solidFill>
                  <a:schemeClr val="tx2">
                    <a:lumMod val="40000"/>
                    <a:lumOff val="60000"/>
                    <a:alpha val="99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452" name="Rectangle 451"/>
          <p:cNvSpPr/>
          <p:nvPr/>
        </p:nvSpPr>
        <p:spPr bwMode="auto">
          <a:xfrm>
            <a:off x="9850545" y="-160540"/>
            <a:ext cx="1829276" cy="1828800"/>
          </a:xfrm>
          <a:prstGeom prst="rect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3" name="Rectangle 452"/>
          <p:cNvSpPr/>
          <p:nvPr/>
        </p:nvSpPr>
        <p:spPr bwMode="auto">
          <a:xfrm>
            <a:off x="9264932" y="1298576"/>
            <a:ext cx="1171221" cy="1170916"/>
          </a:xfrm>
          <a:prstGeom prst="rect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264934" y="-160540"/>
            <a:ext cx="875237" cy="875010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5" name="Rectangle 454"/>
          <p:cNvSpPr/>
          <p:nvPr/>
        </p:nvSpPr>
        <p:spPr bwMode="auto">
          <a:xfrm>
            <a:off x="8221248" y="1423060"/>
            <a:ext cx="665605" cy="665432"/>
          </a:xfrm>
          <a:prstGeom prst="rect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6" name="Rectangle 455"/>
          <p:cNvSpPr/>
          <p:nvPr/>
        </p:nvSpPr>
        <p:spPr bwMode="auto">
          <a:xfrm>
            <a:off x="9264932" y="5753556"/>
            <a:ext cx="1171221" cy="1170916"/>
          </a:xfrm>
          <a:prstGeom prst="rect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0530565" y="5081417"/>
            <a:ext cx="774113" cy="773912"/>
          </a:xfrm>
          <a:prstGeom prst="rect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8" name="Rectangle 457"/>
          <p:cNvSpPr/>
          <p:nvPr/>
        </p:nvSpPr>
        <p:spPr bwMode="auto">
          <a:xfrm>
            <a:off x="11219403" y="5610291"/>
            <a:ext cx="316795" cy="316712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59" name="Rectangle 458"/>
          <p:cNvSpPr/>
          <p:nvPr/>
        </p:nvSpPr>
        <p:spPr bwMode="auto">
          <a:xfrm>
            <a:off x="10625650" y="6339014"/>
            <a:ext cx="2361901" cy="2361286"/>
          </a:xfrm>
          <a:prstGeom prst="rect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0" name="Rectangle 459"/>
          <p:cNvSpPr/>
          <p:nvPr/>
        </p:nvSpPr>
        <p:spPr bwMode="auto">
          <a:xfrm>
            <a:off x="682124" y="442110"/>
            <a:ext cx="1255901" cy="1255574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1866929" y="-160540"/>
            <a:ext cx="513324" cy="513190"/>
          </a:xfrm>
          <a:prstGeom prst="rect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2" name="Rectangle 461"/>
          <p:cNvSpPr/>
          <p:nvPr/>
        </p:nvSpPr>
        <p:spPr bwMode="auto">
          <a:xfrm>
            <a:off x="11752928" y="1234418"/>
            <a:ext cx="244537" cy="244474"/>
          </a:xfrm>
          <a:prstGeom prst="rect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3" name="Rectangle 462"/>
          <p:cNvSpPr/>
          <p:nvPr/>
        </p:nvSpPr>
        <p:spPr bwMode="auto">
          <a:xfrm>
            <a:off x="5826072" y="1918422"/>
            <a:ext cx="875237" cy="875010"/>
          </a:xfrm>
          <a:prstGeom prst="rect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4974748" y="5410281"/>
            <a:ext cx="603561" cy="603404"/>
          </a:xfrm>
          <a:prstGeom prst="rect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65" name="Rectangle 464"/>
          <p:cNvSpPr/>
          <p:nvPr/>
        </p:nvSpPr>
        <p:spPr bwMode="auto">
          <a:xfrm>
            <a:off x="5630899" y="4681875"/>
            <a:ext cx="1030376" cy="1030108"/>
          </a:xfrm>
          <a:prstGeom prst="rect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05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mages-na.ssl-images-amazon.com/images/I/51QdeoEujBL._SX258_BO1,204,203,200_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6608" y="2808567"/>
            <a:ext cx="2726916" cy="3408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44341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656253" y="1686722"/>
            <a:ext cx="8403772" cy="2243691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br>
              <a:rPr lang="en-US" altLang="ko-KR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54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29211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9248" y="2971952"/>
            <a:ext cx="11151917" cy="914096"/>
          </a:xfrm>
        </p:spPr>
        <p:txBody>
          <a:bodyPr anchor="ctr" anchorCtr="0"/>
          <a:lstStyle>
            <a:lvl1pPr>
              <a:defRPr sz="6600" spc="-300" baseline="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0205079" y="-383422"/>
            <a:ext cx="1829276" cy="1828800"/>
          </a:xfrm>
          <a:prstGeom prst="ellipse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9619468" y="1075694"/>
            <a:ext cx="1171221" cy="1170916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9619468" y="-383422"/>
            <a:ext cx="875237" cy="875010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8575783" y="1200178"/>
            <a:ext cx="665605" cy="665432"/>
          </a:xfrm>
          <a:prstGeom prst="ellipse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492687" y="5499901"/>
            <a:ext cx="1171221" cy="1170916"/>
          </a:xfrm>
          <a:prstGeom prst="ellipse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Oval 7"/>
          <p:cNvSpPr/>
          <p:nvPr/>
        </p:nvSpPr>
        <p:spPr bwMode="auto">
          <a:xfrm>
            <a:off x="10758320" y="4827762"/>
            <a:ext cx="774113" cy="773912"/>
          </a:xfrm>
          <a:prstGeom prst="ellipse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1447157" y="5356636"/>
            <a:ext cx="316795" cy="316712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10853404" y="6085359"/>
            <a:ext cx="2361901" cy="2361286"/>
          </a:xfrm>
          <a:prstGeom prst="ellipse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1503860" y="1115602"/>
            <a:ext cx="1255901" cy="1255574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2688663" y="512952"/>
            <a:ext cx="513324" cy="513190"/>
          </a:xfrm>
          <a:prstGeom prst="ellipse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12107464" y="1011536"/>
            <a:ext cx="244537" cy="244474"/>
          </a:xfrm>
          <a:prstGeom prst="ellipse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11159118" y="1879032"/>
            <a:ext cx="875237" cy="875010"/>
          </a:xfrm>
          <a:prstGeom prst="ellipse">
            <a:avLst/>
          </a:prstGeom>
          <a:noFill/>
          <a:ln w="9525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4974748" y="5410281"/>
            <a:ext cx="603561" cy="603404"/>
          </a:xfrm>
          <a:prstGeom prst="ellipse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Oval 15"/>
          <p:cNvSpPr/>
          <p:nvPr/>
        </p:nvSpPr>
        <p:spPr bwMode="auto">
          <a:xfrm>
            <a:off x="5630899" y="4681875"/>
            <a:ext cx="1030376" cy="1030108"/>
          </a:xfrm>
          <a:prstGeom prst="ellipse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3936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, Video etc. &quot;special&quot; slide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ardrop 7"/>
          <p:cNvSpPr/>
          <p:nvPr/>
        </p:nvSpPr>
        <p:spPr bwMode="auto">
          <a:xfrm>
            <a:off x="9850545" y="-160540"/>
            <a:ext cx="1829276" cy="1828800"/>
          </a:xfrm>
          <a:prstGeom prst="teardrop">
            <a:avLst/>
          </a:prstGeom>
          <a:noFill/>
          <a:ln w="28575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eardrop 8"/>
          <p:cNvSpPr/>
          <p:nvPr/>
        </p:nvSpPr>
        <p:spPr bwMode="auto">
          <a:xfrm>
            <a:off x="9264932" y="1298576"/>
            <a:ext cx="1171221" cy="1170916"/>
          </a:xfrm>
          <a:prstGeom prst="teardrop">
            <a:avLst/>
          </a:prstGeom>
          <a:noFill/>
          <a:ln w="57150">
            <a:solidFill>
              <a:schemeClr val="tx1">
                <a:alpha val="2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ardrop 9"/>
          <p:cNvSpPr/>
          <p:nvPr/>
        </p:nvSpPr>
        <p:spPr bwMode="auto">
          <a:xfrm>
            <a:off x="9264934" y="-160540"/>
            <a:ext cx="875237" cy="875010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eardrop 10"/>
          <p:cNvSpPr/>
          <p:nvPr/>
        </p:nvSpPr>
        <p:spPr bwMode="auto">
          <a:xfrm>
            <a:off x="8221248" y="1423060"/>
            <a:ext cx="665605" cy="665432"/>
          </a:xfrm>
          <a:prstGeom prst="teardrop">
            <a:avLst/>
          </a:prstGeom>
          <a:noFill/>
          <a:ln w="2857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ardrop 11"/>
          <p:cNvSpPr/>
          <p:nvPr/>
        </p:nvSpPr>
        <p:spPr bwMode="auto">
          <a:xfrm>
            <a:off x="9264932" y="5753556"/>
            <a:ext cx="1171221" cy="1170916"/>
          </a:xfrm>
          <a:prstGeom prst="teardrop">
            <a:avLst/>
          </a:prstGeom>
          <a:noFill/>
          <a:ln w="762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Teardrop 12"/>
          <p:cNvSpPr/>
          <p:nvPr/>
        </p:nvSpPr>
        <p:spPr bwMode="auto">
          <a:xfrm>
            <a:off x="10530565" y="5081417"/>
            <a:ext cx="774113" cy="773912"/>
          </a:xfrm>
          <a:prstGeom prst="teardrop">
            <a:avLst/>
          </a:prstGeom>
          <a:noFill/>
          <a:ln w="190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4" name="Teardrop 13"/>
          <p:cNvSpPr/>
          <p:nvPr/>
        </p:nvSpPr>
        <p:spPr bwMode="auto">
          <a:xfrm>
            <a:off x="11219403" y="5610291"/>
            <a:ext cx="316795" cy="316712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5" name="Teardrop 14"/>
          <p:cNvSpPr/>
          <p:nvPr/>
        </p:nvSpPr>
        <p:spPr bwMode="auto">
          <a:xfrm>
            <a:off x="10625650" y="6339014"/>
            <a:ext cx="2361901" cy="2361286"/>
          </a:xfrm>
          <a:prstGeom prst="teardrop">
            <a:avLst/>
          </a:prstGeom>
          <a:noFill/>
          <a:ln w="571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6" name="Teardrop 15"/>
          <p:cNvSpPr/>
          <p:nvPr/>
        </p:nvSpPr>
        <p:spPr bwMode="auto">
          <a:xfrm>
            <a:off x="682124" y="442110"/>
            <a:ext cx="1255901" cy="1255574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7" name="Teardrop 16"/>
          <p:cNvSpPr/>
          <p:nvPr/>
        </p:nvSpPr>
        <p:spPr bwMode="auto">
          <a:xfrm>
            <a:off x="1866929" y="-160540"/>
            <a:ext cx="513324" cy="513190"/>
          </a:xfrm>
          <a:prstGeom prst="teardrop">
            <a:avLst/>
          </a:prstGeom>
          <a:noFill/>
          <a:ln w="19050">
            <a:solidFill>
              <a:schemeClr val="tx1">
                <a:alpha val="2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8" name="Teardrop 17"/>
          <p:cNvSpPr/>
          <p:nvPr/>
        </p:nvSpPr>
        <p:spPr bwMode="auto">
          <a:xfrm>
            <a:off x="11752928" y="1234418"/>
            <a:ext cx="244537" cy="244474"/>
          </a:xfrm>
          <a:prstGeom prst="teardrop">
            <a:avLst/>
          </a:prstGeom>
          <a:noFill/>
          <a:ln w="19050">
            <a:solidFill>
              <a:schemeClr val="tx1">
                <a:alpha val="10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9" name="Teardrop 18"/>
          <p:cNvSpPr/>
          <p:nvPr/>
        </p:nvSpPr>
        <p:spPr bwMode="auto">
          <a:xfrm>
            <a:off x="5826072" y="1918422"/>
            <a:ext cx="875237" cy="875010"/>
          </a:xfrm>
          <a:prstGeom prst="teardrop">
            <a:avLst/>
          </a:prstGeom>
          <a:noFill/>
          <a:ln w="9525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0" name="Teardrop 19"/>
          <p:cNvSpPr/>
          <p:nvPr/>
        </p:nvSpPr>
        <p:spPr bwMode="auto">
          <a:xfrm>
            <a:off x="4974748" y="5410281"/>
            <a:ext cx="603561" cy="603404"/>
          </a:xfrm>
          <a:prstGeom prst="teardrop">
            <a:avLst/>
          </a:prstGeom>
          <a:noFill/>
          <a:ln w="3810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Teardrop 20"/>
          <p:cNvSpPr/>
          <p:nvPr/>
        </p:nvSpPr>
        <p:spPr bwMode="auto">
          <a:xfrm>
            <a:off x="5630899" y="4681875"/>
            <a:ext cx="1030376" cy="1030108"/>
          </a:xfrm>
          <a:prstGeom prst="teardrop">
            <a:avLst/>
          </a:prstGeom>
          <a:noFill/>
          <a:ln w="57150">
            <a:solidFill>
              <a:schemeClr val="tx1">
                <a:alpha val="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3392" y="4343402"/>
            <a:ext cx="1024045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en-US" sz="3600" kern="1200" spc="-70" baseline="0" dirty="0">
                <a:gradFill>
                  <a:gsLst>
                    <a:gs pos="2083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63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976567" y="2739678"/>
            <a:ext cx="10245219" cy="1378644"/>
          </a:xfrm>
        </p:spPr>
        <p:txBody>
          <a:bodyPr anchor="ctr" anchorCtr="0">
            <a:noAutofit/>
            <a:scene3d>
              <a:camera prst="orthographicFront"/>
              <a:lightRig rig="flat" dir="t"/>
            </a:scene3d>
            <a:sp3d>
              <a:contourClr>
                <a:schemeClr val="tx2"/>
              </a:contourClr>
            </a:sp3d>
          </a:bodyPr>
          <a:lstStyle>
            <a:lvl1pPr marL="0" indent="0" algn="l">
              <a:spcBef>
                <a:spcPts val="0"/>
              </a:spcBef>
              <a:buFont typeface="Arial" pitchFamily="34" charset="0"/>
              <a:buNone/>
              <a:defRPr lang="en-US" sz="9600" b="0" kern="1200" cap="none" spc="-400" baseline="0" dirty="0" smtClean="0">
                <a:ln w="3175">
                  <a:noFill/>
                </a:ln>
                <a:solidFill>
                  <a:schemeClr val="accent3">
                    <a:lumMod val="40000"/>
                    <a:lumOff val="60000"/>
                  </a:schemeClr>
                </a:solidFill>
                <a:effectLst/>
                <a:latin typeface="+mj-lt"/>
                <a:ea typeface="+mn-ea"/>
                <a:cs typeface="Arial" charset="0"/>
              </a:defRPr>
            </a:lvl1pPr>
          </a:lstStyle>
          <a:p>
            <a:pPr lvl="0"/>
            <a:r>
              <a:rPr lang="en-US" dirty="0"/>
              <a:t>click to…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972599" y="1447800"/>
            <a:ext cx="10240453" cy="914096"/>
          </a:xfrm>
        </p:spPr>
        <p:txBody>
          <a:bodyPr wrap="square" anchor="ctr">
            <a:noAutofit/>
          </a:bodyPr>
          <a:lstStyle>
            <a:lvl1pPr marL="0" indent="0">
              <a:buNone/>
              <a:defRPr sz="6600" spc="-150">
                <a:solidFill>
                  <a:schemeClr val="tx1">
                    <a:alpha val="99000"/>
                  </a:schemeClr>
                </a:solidFill>
              </a:defRPr>
            </a:lvl1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989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4944532"/>
          </a:xfrm>
          <a:prstGeom prst="rect">
            <a:avLst/>
          </a:prstGeom>
        </p:spPr>
        <p:txBody>
          <a:bodyPr/>
          <a:lstStyle>
            <a:lvl1pPr marL="284163" indent="-284163">
              <a:buFont typeface="Wingdings" pitchFamily="2" charset="2"/>
              <a:buChar char=""/>
              <a:defRPr sz="2800">
                <a:latin typeface="+mn-lt"/>
              </a:defRPr>
            </a:lvl1pPr>
            <a:lvl2pPr marL="517525" indent="-233363">
              <a:buFont typeface="Wingdings" pitchFamily="2" charset="2"/>
              <a:buChar char=""/>
              <a:defRPr>
                <a:latin typeface="+mn-lt"/>
              </a:defRPr>
            </a:lvl2pPr>
            <a:lvl3pPr marL="741363" indent="-223838">
              <a:buFont typeface="Wingdings" pitchFamily="2" charset="2"/>
              <a:buChar char=""/>
              <a:tabLst/>
              <a:defRPr>
                <a:latin typeface="+mn-lt"/>
              </a:defRPr>
            </a:lvl3pPr>
            <a:lvl4pPr marL="914400" indent="-173038">
              <a:buFont typeface="Wingdings" pitchFamily="2" charset="2"/>
              <a:buChar char=""/>
              <a:defRPr>
                <a:latin typeface="+mn-lt"/>
              </a:defRPr>
            </a:lvl4pPr>
            <a:lvl5pPr marL="1087438" indent="-173038">
              <a:buFont typeface="Wingdings" pitchFamily="2" charset="2"/>
              <a:buChar char=""/>
              <a:tabLst/>
              <a:defRPr>
                <a:latin typeface="+mn-lt"/>
              </a:defRPr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87989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9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6490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871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2526576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3440976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5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6" name="직선 연결선 25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45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614292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14292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36810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336810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614292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4292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336810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336810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2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28" name="직선 연결선 27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4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ext_boxe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4DF1E">
                    <a:alpha val="99000"/>
                  </a:srgbClr>
                </a:solidFill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4757453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57453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7535359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535359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1982631" y="1394951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6"/>
          </p:nvPr>
        </p:nvSpPr>
        <p:spPr>
          <a:xfrm>
            <a:off x="1982631" y="2309351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4757453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4757453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7535359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35359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1982631" y="3961640"/>
            <a:ext cx="2670744" cy="914400"/>
          </a:xfrm>
          <a:solidFill>
            <a:schemeClr val="bg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45720" bIns="91440" numCol="1" spcCol="0" rtlCol="0" fromWordArt="0" anchor="b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2400" smtClean="0">
                <a:solidFill>
                  <a:schemeClr val="tx1">
                    <a:alpha val="99000"/>
                  </a:schemeClr>
                </a:solidFill>
                <a:ea typeface="Segoe UI" pitchFamily="34" charset="0"/>
                <a:cs typeface="Segoe UI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z="1800" smtClean="0">
                <a:solidFill>
                  <a:schemeClr val="lt1"/>
                </a:solidFill>
              </a:defRPr>
            </a:lvl4pPr>
            <a:lvl5pPr>
              <a:defRPr lang="en-US" sz="1800">
                <a:solidFill>
                  <a:schemeClr val="lt1"/>
                </a:solidFill>
              </a:defRPr>
            </a:lvl5pPr>
          </a:lstStyle>
          <a:p>
            <a:pPr marL="0" lvl="0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/>
              <a:t>Click to edit Master text styles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/>
          </p:nvPr>
        </p:nvSpPr>
        <p:spPr>
          <a:xfrm>
            <a:off x="1982631" y="4876040"/>
            <a:ext cx="2670744" cy="1527048"/>
          </a:xfrm>
          <a:solidFill>
            <a:srgbClr val="C7C7C7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45720" bIns="9144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>
              <a:buNone/>
              <a:defRPr lang="en-US" sz="1600" dirty="0" smtClean="0">
                <a:solidFill>
                  <a:srgbClr val="0072C6">
                    <a:lumMod val="50000"/>
                    <a:alpha val="99000"/>
                  </a:srgbClr>
                </a:solidFill>
              </a:defRPr>
            </a:lvl1pPr>
          </a:lstStyle>
          <a:p>
            <a:pPr marL="0" lvl="0">
              <a:spcBef>
                <a:spcPts val="1200"/>
              </a:spcBef>
            </a:pPr>
            <a:r>
              <a:rPr lang="en-US" altLang="ko-KR"/>
              <a:t>Click to edit Master text styles</a:t>
            </a:r>
          </a:p>
        </p:txBody>
      </p:sp>
      <p:sp>
        <p:nvSpPr>
          <p:cNvPr id="3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34161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32" name="직선 연결선 31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33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 userDrawn="1"/>
        </p:nvSpPr>
        <p:spPr>
          <a:xfrm>
            <a:off x="9984483" y="6544737"/>
            <a:ext cx="206787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Concurrency in Action Study</a:t>
            </a:r>
            <a:endParaRPr lang="en-US" altLang="ko-KR" sz="1000" b="1" baseline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/>
            <a:r>
              <a:rPr lang="en-US" altLang="ko-KR" sz="1000" b="1" baseline="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C++ Korea</a:t>
            </a:r>
            <a:endParaRPr lang="ko-KR" altLang="en-US" sz="1000" b="1" dirty="0" err="1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554133" y="6571004"/>
            <a:ext cx="1016022" cy="281510"/>
          </a:xfrm>
          <a:prstGeom prst="rect">
            <a:avLst/>
          </a:prstGeom>
        </p:spPr>
        <p:txBody>
          <a:bodyPr/>
          <a:lstStyle>
            <a:lvl1pPr algn="ctr">
              <a:defRPr sz="12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5C536E-FA7B-40DC-A296-D7EC18490057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88184" y="6519336"/>
            <a:ext cx="11981108" cy="1"/>
          </a:xfrm>
          <a:prstGeom prst="line">
            <a:avLst/>
          </a:prstGeom>
          <a:ln w="12700" cap="sq">
            <a:solidFill>
              <a:srgbClr val="00206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2"/>
          <p:cNvSpPr/>
          <p:nvPr userDrawn="1"/>
        </p:nvSpPr>
        <p:spPr>
          <a:xfrm>
            <a:off x="0" y="0"/>
            <a:ext cx="12192000" cy="344385"/>
          </a:xfrm>
          <a:prstGeom prst="rect">
            <a:avLst/>
          </a:prstGeom>
          <a:solidFill>
            <a:srgbClr val="F4D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38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597434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0836" y="1447800"/>
            <a:ext cx="11155093" cy="5181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797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722" r:id="rId10"/>
  </p:sldLayoutIdLst>
  <p:transition>
    <p:fade/>
  </p:transition>
  <p:hf hdr="0" ftr="0" dt="0"/>
  <p:txStyles>
    <p:titleStyle>
      <a:lvl1pPr algn="l" defTabSz="914363" rtl="0" eaLnBrk="1" latinLnBrk="1" hangingPunct="1">
        <a:lnSpc>
          <a:spcPct val="90000"/>
        </a:lnSpc>
        <a:spcBef>
          <a:spcPct val="0"/>
        </a:spcBef>
        <a:buNone/>
        <a:defRPr lang="en-US" sz="5400" b="0" kern="1200" cap="none" spc="-100" baseline="0" dirty="0" smtClean="0">
          <a:ln w="3175">
            <a:noFill/>
          </a:ln>
          <a:solidFill>
            <a:srgbClr val="F4DF1E">
              <a:alpha val="99000"/>
            </a:srgbClr>
          </a:solidFill>
          <a:effectLst/>
          <a:latin typeface="+mj-lt"/>
          <a:ea typeface="+mn-ea"/>
          <a:cs typeface="Arial" charset="0"/>
        </a:defRPr>
      </a:lvl1pPr>
    </p:titleStyle>
    <p:bodyStyle>
      <a:lvl1pPr marL="339725" marR="0" indent="-3397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800" kern="1200" spc="-7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1pPr>
      <a:lvl2pPr marL="573088" marR="0" indent="-233363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4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2pPr>
      <a:lvl3pPr marL="7985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7985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3pPr>
      <a:lvl4pPr marL="1030288" marR="0" indent="-23177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/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4pPr>
      <a:lvl5pPr marL="1255713" marR="0" indent="-225425" algn="l" defTabSz="914363" rtl="0" eaLnBrk="1" fontAlgn="auto" latinLnBrk="1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Wingdings" pitchFamily="2" charset="2"/>
        <a:buChar char=""/>
        <a:tabLst>
          <a:tab pos="1255713" algn="l"/>
        </a:tabLst>
        <a:defRPr sz="2000" kern="1200" spc="0" baseline="0">
          <a:solidFill>
            <a:schemeClr val="bg1">
              <a:lumMod val="75000"/>
              <a:lumOff val="25000"/>
              <a:alpha val="99000"/>
            </a:schemeClr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6253" y="988079"/>
            <a:ext cx="8626448" cy="1301895"/>
          </a:xfrm>
        </p:spPr>
        <p:txBody>
          <a:bodyPr/>
          <a:lstStyle/>
          <a:p>
            <a:pPr algn="l"/>
            <a: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Physically Based Rendering</a:t>
            </a:r>
            <a:br>
              <a:rPr lang="en-US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sz="4000" b="1" dirty="0">
                <a:solidFill>
                  <a:srgbClr val="F4DF1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From Theory to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4954" y="2816607"/>
            <a:ext cx="9144000" cy="3399258"/>
          </a:xfrm>
        </p:spPr>
        <p:txBody>
          <a:bodyPr/>
          <a:lstStyle/>
          <a:p>
            <a:pPr algn="l"/>
            <a:r>
              <a:rPr lang="en-US" dirty="0"/>
              <a:t>Chapter 16 : Light</a:t>
            </a:r>
            <a:r>
              <a:rPr lang="ko-KR" altLang="en-US" dirty="0"/>
              <a:t> </a:t>
            </a:r>
            <a:r>
              <a:rPr lang="en-US" altLang="ko-KR" dirty="0"/>
              <a:t>Transport II – Volume Rendering</a:t>
            </a:r>
            <a:endParaRPr lang="en-US" dirty="0"/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Subsurface Scattering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The Dipole Diffusion Approximation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Rendering with Hierarchical Integration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dirty="0"/>
              <a:t>Setting Scattering Properties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4954" y="6221002"/>
            <a:ext cx="499656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옥찬호 </a:t>
            </a:r>
            <a:r>
              <a:rPr lang="en-US" altLang="ko-KR" sz="2800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(utilForever@gmail.com)</a:t>
            </a:r>
            <a:endParaRPr lang="en-US" sz="2800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3378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::Li()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리팩토링한 버전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표본화해 카메라에서 경로를 생성하는 기하학적 부분은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처리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경로는 명시적으로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구조체의 배열에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정점에서 직접 광을 표본화해 경로가 전송하는 빛을 계산하고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정점에서의 경로 방출로 크기를 조절해 결과 값을 더함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경로를 생성하는 계산과 각 경로 정점의 직접 조명을 계산하는 부분은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메소드에 혼합돼 있지만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본질적으로는 같은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1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정점을 위한 기본 변수 초기화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9EE306-B190-436B-B0DE-360695C699A2}"/>
              </a:ext>
            </a:extLst>
          </p:cNvPr>
          <p:cNvSpPr/>
          <p:nvPr/>
        </p:nvSpPr>
        <p:spPr>
          <a:xfrm>
            <a:off x="753978" y="1878655"/>
            <a:ext cx="71307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02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889E9-B006-411F-9F7E-9DD1F0D717EE}"/>
              </a:ext>
            </a:extLst>
          </p:cNvPr>
          <p:cNvSpPr/>
          <p:nvPr/>
        </p:nvSpPr>
        <p:spPr>
          <a:xfrm>
            <a:off x="753978" y="1878655"/>
            <a:ext cx="843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668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따로 처리할 경우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멤버 변수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!= NULL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분리된 직접 광 계산은 다음을 포함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카메라에서 보이는 첫 교차점에서 방출된 빛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해당 지점의 직접 조명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완벽 거울 반사의 연속으로 교차되는 어떤 표본에서의 직접 조명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교차점에서 시작하는 투과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22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모두가 주어지면 다음 조건에 따라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반환한 방사 값에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정점에서의 방출을 포함해야 하는지 결정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따로 처리하면 최종 정점에서의 산란이 광택 반사거나 투과이고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이제까지의 모든 경로의 정점이 광택 반사가 아닌 경우에만 방출을 포함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마지막 정점이 비광택이면 반드시 이 표면에서 방출을 무시해야 하는데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 정점에서 경로 추적의 일부로 처리하는 직접 광 계산이 빛 전송을 처리해야 하기 때문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이제까지의 경로에서 모든 정점이 광택 반사라면 여기서의 방출은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 직접 광 적분기에 포함돼 여기서는 무시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표본화가 직접 광도 처리해야 한다면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산란 사건이 광택일 경우에만 방출을 포함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비광택의 경우 경로 추적의 이전 정점에서의 직접 광 계산이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비광택 요소로 산란된 조명을 고려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720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적절할 경우 정점에서의 방출된 빛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9889E9-B006-411F-9F7E-9DD1F0D717EE}"/>
              </a:ext>
            </a:extLst>
          </p:cNvPr>
          <p:cNvSpPr/>
          <p:nvPr/>
        </p:nvSpPr>
        <p:spPr>
          <a:xfrm>
            <a:off x="753978" y="1878655"/>
            <a:ext cx="84301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1323473" y="2203762"/>
            <a:ext cx="2053390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3962400" y="2203762"/>
            <a:ext cx="2791326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7226968" y="2203761"/>
            <a:ext cx="1540042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75409B-4809-4676-BA83-3776F8CD75A7}"/>
              </a:ext>
            </a:extLst>
          </p:cNvPr>
          <p:cNvSpPr txBox="1"/>
          <p:nvPr/>
        </p:nvSpPr>
        <p:spPr>
          <a:xfrm>
            <a:off x="1420426" y="3781567"/>
            <a:ext cx="1859483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마지막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r>
              <a:rPr lang="ko-KR" altLang="en-US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 산란이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광택일 경우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11" name="직선 화살표 연결선 10"/>
          <p:cNvCxnSpPr>
            <a:stCxn id="6" idx="2"/>
            <a:endCxn id="10" idx="0"/>
          </p:cNvCxnSpPr>
          <p:nvPr/>
        </p:nvCxnSpPr>
        <p:spPr>
          <a:xfrm>
            <a:off x="2350168" y="2476877"/>
            <a:ext cx="0" cy="130469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75409B-4809-4676-BA83-3776F8CD75A7}"/>
              </a:ext>
            </a:extLst>
          </p:cNvPr>
          <p:cNvSpPr txBox="1"/>
          <p:nvPr/>
        </p:nvSpPr>
        <p:spPr>
          <a:xfrm>
            <a:off x="4231152" y="3781567"/>
            <a:ext cx="225382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표본화가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처리하는 경우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cxnSp>
        <p:nvCxnSpPr>
          <p:cNvPr id="13" name="직선 화살표 연결선 12"/>
          <p:cNvCxnSpPr>
            <a:stCxn id="9" idx="2"/>
            <a:endCxn id="25" idx="0"/>
          </p:cNvCxnSpPr>
          <p:nvPr/>
        </p:nvCxnSpPr>
        <p:spPr>
          <a:xfrm>
            <a:off x="7996989" y="2476876"/>
            <a:ext cx="4" cy="1304691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7" idx="2"/>
            <a:endCxn id="12" idx="0"/>
          </p:cNvCxnSpPr>
          <p:nvPr/>
        </p:nvCxnSpPr>
        <p:spPr>
          <a:xfrm>
            <a:off x="5358063" y="2476877"/>
            <a:ext cx="0" cy="130469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175409B-4809-4676-BA83-3776F8CD75A7}"/>
              </a:ext>
            </a:extLst>
          </p:cNvPr>
          <p:cNvSpPr txBox="1"/>
          <p:nvPr/>
        </p:nvSpPr>
        <p:spPr>
          <a:xfrm>
            <a:off x="6674515" y="3781567"/>
            <a:ext cx="2644955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이제까지 모든 경로의 정점이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반사가 아닌 경우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809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경로 정점에 대한 직접 조명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정점에서 별개의 직접 조명 계산을 처리하고 계산이 현재 빛 전송 경로의 종류를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고려할 경우에는 직접 조명 계산을 처리하지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D118E9-65A5-4ED7-8AE4-701198921774}"/>
              </a:ext>
            </a:extLst>
          </p:cNvPr>
          <p:cNvSpPr/>
          <p:nvPr/>
        </p:nvSpPr>
        <p:spPr>
          <a:xfrm>
            <a:off x="970547" y="2706846"/>
            <a:ext cx="897555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0.f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8234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B0CFA4-246F-424A-9BAB-B90FEB5CF90A}"/>
              </a:ext>
            </a:extLst>
          </p:cNvPr>
          <p:cNvSpPr/>
          <p:nvPr/>
        </p:nvSpPr>
        <p:spPr>
          <a:xfrm>
            <a:off x="753977" y="1878655"/>
            <a:ext cx="104514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call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()_ for Metropolis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b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EstimateDirect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isect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rayEpsilon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2B91AF"/>
                </a:solidFill>
                <a:latin typeface="Consolas" panose="020B0609020204030204" pitchFamily="49" charset="0"/>
              </a:rPr>
              <a:t>BxDFType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 ~</a:t>
            </a:r>
            <a:r>
              <a:rPr lang="en-US" altLang="ko-KR" dirty="0">
                <a:solidFill>
                  <a:srgbClr val="314F4F"/>
                </a:solidFill>
                <a:latin typeface="Consolas" panose="020B0609020204030204" pitchFamily="49" charset="0"/>
              </a:rPr>
              <a:t>BSDF_SPECULAR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02892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메트로폴리스 정점을 위한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EstimateDirect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호출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직접 조명 루틴을 사용해 이 정점에서의 직접 광으로 인한 반사를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빛은 빛의 상태 에너지에 대응해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여기서 표본은 적절한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LightingSample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 값을 사용해 추출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PathVertex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alpha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요소는 경로의 기존 정점에서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산란을 고려하는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크기 조절 인자를 제공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72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방출 광선의 기여가 있다면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경로가 경로의 광선 중 하나가 어떤 프리미티브와 교차하지 않고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떠나서 중단될 경우 무한 광원에서 방출된 빛의 기여를 추가해야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조명이 개별 직접 광 계산이나 기존 정점에서의 직접 광 계산에서 고려되지 않을 때만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59D641-3C0E-4633-9275-86FB41526478}"/>
              </a:ext>
            </a:extLst>
          </p:cNvPr>
          <p:cNvSpPr/>
          <p:nvPr/>
        </p:nvSpPr>
        <p:spPr>
          <a:xfrm>
            <a:off x="1163052" y="3042718"/>
            <a:ext cx="788469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&amp;&amp;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&amp;&amp;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nn-NO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size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it-IT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it-IT" altLang="ko-KR" dirty="0">
                <a:solidFill>
                  <a:srgbClr val="556B2F"/>
                </a:solidFill>
                <a:latin typeface="Consolas" panose="020B0609020204030204" pitchFamily="49" charset="0"/>
              </a:rPr>
              <a:t>Le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47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MetropolisRenderer::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장면에서 표본 위에 있는 점의 연속으로 이뤄진 빛 전송 경로를 나타내는 표본 값의 벡터 방사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𝐿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계산하는 함수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 r="-1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69B224-B3FD-438F-9596-89A48C62A71C}"/>
              </a:ext>
            </a:extLst>
          </p:cNvPr>
          <p:cNvSpPr/>
          <p:nvPr/>
        </p:nvSpPr>
        <p:spPr>
          <a:xfrm>
            <a:off x="778043" y="2330985"/>
            <a:ext cx="93365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it-IT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it-IT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707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C02650-4FA4-401D-9F6F-0EC05146BE7F}"/>
              </a:ext>
            </a:extLst>
          </p:cNvPr>
          <p:cNvSpPr/>
          <p:nvPr/>
        </p:nvSpPr>
        <p:spPr>
          <a:xfrm>
            <a:off x="753977" y="1878655"/>
            <a:ext cx="97215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Compute reflected light at camera path vertex</a:t>
            </a:r>
            <a:endParaRPr lang="ko-KR" altLang="en-US" dirty="0"/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58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Lbidir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사용해 카메라 경로와 빛 경로가 전송하는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그림자 광선은 각 카메라 경로와 빛 경로의 앞부분에서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 전송 경로를 생성하는데 대응하는 두 경로 정점 사이를 추적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점이 상호 간에 보인다면 전체 경로의 기여를 예측에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19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길이에 대한 광택 정점의 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792D61-3035-4C95-B873-1F6201668B76}"/>
              </a:ext>
            </a:extLst>
          </p:cNvPr>
          <p:cNvSpPr/>
          <p:nvPr/>
        </p:nvSpPr>
        <p:spPr>
          <a:xfrm>
            <a:off x="753976" y="1874643"/>
            <a:ext cx="95209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number of specular vertices for each path length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ALLOCA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memset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0,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nVerts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6474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길이에 대한 광택 정점의 수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특정 길이의 경로를 생성하기 위해 카메라 경로와 빛 경로를 연결할 때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얼마나 많은 같은 길이의 경로가 다른 양방향 연결로 생성되는지 계산해야 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반사나 투과를 갖는 경로 정점은 이 계산을 복잡하게 만듦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연결되는 정점들 중 각각의 두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중 하나가 광택 반사면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경로를 생성하기 위해 광선을 추적할 필요가 없음 →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nSpecularVertices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초기화 할 때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번째 요소에 이 카메라와 빛 사이에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광택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가지며 정점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갖는 경로가 얼마나 많이 있는지를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575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정점에서의 반사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A8A4D-FEE7-4495-9E72-FBBA592130E4}"/>
              </a:ext>
            </a:extLst>
          </p:cNvPr>
          <p:cNvSpPr/>
          <p:nvPr/>
        </p:nvSpPr>
        <p:spPr>
          <a:xfrm>
            <a:off x="753976" y="1874643"/>
            <a:ext cx="97776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reflected light at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+ 1 -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+1]);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Loop over light path vertices and connect to camera vertex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72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정점에서의 반사 광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카메라 정점의 방출과 직접 광은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메소드와 같은 방식으로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 기여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&lt;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경로 정점에 대한 직접 조명 계산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&gt;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계산하며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(i+1)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정점 수에서 광택 정점으로 끝나는 길이의 경로 수를 뺀 값의 역수로 조절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추적이 같은 길이의 빛 전송 경로를 생성할 수 있는 모든 다른 방식을 고려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591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 경로 정점에 대한 반복 후 카메라 정점으로 연결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카메라 경로 정점이 비광택이면 각각의 빛 경로 정점과 연결하는 경로를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36BC0-5632-4F90-9928-622631302375}"/>
              </a:ext>
            </a:extLst>
          </p:cNvPr>
          <p:cNvSpPr/>
          <p:nvPr/>
        </p:nvSpPr>
        <p:spPr>
          <a:xfrm>
            <a:off x="970543" y="2363928"/>
            <a:ext cx="941671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Loop over light path vertices and connect to camera vertex</a:t>
            </a:r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Point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dgShading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specularBounce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54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카메라와 빛 정점 사이의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BD0E-53BC-458E-948C-C3CF41074503}"/>
              </a:ext>
            </a:extLst>
          </p:cNvPr>
          <p:cNvSpPr/>
          <p:nvPr/>
        </p:nvSpPr>
        <p:spPr>
          <a:xfrm>
            <a:off x="753975" y="1874643"/>
            <a:ext cx="10748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1e-3f, .999f,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IntersectP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1431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카메라와 빛 정점 사이의 기여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주어진 현재 정점까지의 경로 방출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대해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카메라 정점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빛 정점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j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갖는 경로의 기여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𝑃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𝐺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↔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endParaRPr lang="en-US" altLang="ko-KR" i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i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𝐺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↔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𝑉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𝑝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↔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b="0" i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𝜃</m:t>
                                </m:r>
                              </m:e>
                            </m:func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cos</m:t>
                                </m:r>
                              </m:fName>
                              <m:e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𝜃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′</m:t>
                                </m:r>
                              </m:e>
                            </m:func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i="1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(V=1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이면 두 점은 상호 간에 보이고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 </a:t>
                </a:r>
                <a:r>
                  <a:rPr lang="ko-KR" altLang="en-US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그렇지 않으면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V=0)</a:t>
                </a:r>
                <a:r>
                  <a:rPr lang="en-US" altLang="ko-KR" i="1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</a:t>
                </a:r>
              </a:p>
              <a:p>
                <a:pPr lvl="2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𝑓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𝑞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−1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)</m:t>
                    </m:r>
                  </m:oMath>
                </a14:m>
                <a:endParaRPr lang="en-US" altLang="ko-KR" i="1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두 방출 기반 항의 값인 카메라 경로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𝑊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𝑇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𝑗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𝐿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는 이미 각각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cameraPath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[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].alpha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와 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lightPath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[j].alpha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들어 있음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따라서 경로의 전체 기여를 찾기 위해 괄호 안의 항만 찾으면 됨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PathVertex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구조체에 이 값을 계산하기 위한 다양한 값이 존재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 rotWithShape="0">
                <a:blip r:embed="rId3"/>
                <a:stretch>
                  <a:fillRect l="-1639" t="-2219" b="-24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02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카메라와 빛 정점 사이의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28BD0E-53BC-458E-948C-C3CF41074503}"/>
              </a:ext>
            </a:extLst>
          </p:cNvPr>
          <p:cNvSpPr/>
          <p:nvPr/>
        </p:nvSpPr>
        <p:spPr>
          <a:xfrm>
            <a:off x="753975" y="1874643"/>
            <a:ext cx="10748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between camera and light vertices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l-PL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pl-PL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bsdf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wPrev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(1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nSpecularComponents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())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continue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1e-3f, .999f,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IntersectP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w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DistanceSquared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vc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fc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fl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vl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2069430" y="4393510"/>
            <a:ext cx="1074823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/>
              <p:cNvSpPr/>
              <p:nvPr/>
            </p:nvSpPr>
            <p:spPr>
              <a:xfrm>
                <a:off x="519248" y="5569143"/>
                <a:ext cx="7628021" cy="411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𝑃</m:t>
                      </m:r>
                      <m:d>
                        <m:dPr>
                          <m:ctrlPr>
                            <a:rPr lang="en-US" altLang="ko-KR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,</m:t>
                              </m:r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=</m:t>
                      </m:r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𝑊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sub>
                      </m:sSub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𝑇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𝐺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↔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𝑗</m:t>
                                  </m:r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ko-KR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서울남산체 M" panose="02020603020101020101" pitchFamily="18" charset="-127"/>
                        </a:rPr>
                        <m:t>𝑇</m:t>
                      </m:r>
                      <m:d>
                        <m:d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서울남산체 M" panose="02020603020101020101" pitchFamily="18" charset="-127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서울남산체 M" panose="02020603020101020101" pitchFamily="18" charset="-127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𝐿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서울남산체 M" panose="02020603020101020101" pitchFamily="18" charset="-127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ko-KR" altLang="en-US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직사각형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48" y="5569143"/>
                <a:ext cx="7628021" cy="411395"/>
              </a:xfrm>
              <a:prstGeom prst="rect">
                <a:avLst/>
              </a:prstGeom>
              <a:blipFill rotWithShape="0">
                <a:blip r:embed="rId3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3449054" y="4393510"/>
            <a:ext cx="304800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4572001" y="4393510"/>
            <a:ext cx="304800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4048427" y="4393510"/>
            <a:ext cx="229001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5187416" y="4393510"/>
            <a:ext cx="1060984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cxnSp>
        <p:nvCxnSpPr>
          <p:cNvPr id="12" name="직선 화살표 연결선 11"/>
          <p:cNvCxnSpPr>
            <a:stCxn id="7" idx="2"/>
          </p:cNvCxnSpPr>
          <p:nvPr/>
        </p:nvCxnSpPr>
        <p:spPr>
          <a:xfrm flipH="1">
            <a:off x="1932973" y="4666625"/>
            <a:ext cx="673869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8" idx="2"/>
          </p:cNvCxnSpPr>
          <p:nvPr/>
        </p:nvCxnSpPr>
        <p:spPr>
          <a:xfrm flipH="1">
            <a:off x="3330486" y="4666625"/>
            <a:ext cx="270968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11" idx="2"/>
          </p:cNvCxnSpPr>
          <p:nvPr/>
        </p:nvCxnSpPr>
        <p:spPr>
          <a:xfrm>
            <a:off x="5717908" y="4666625"/>
            <a:ext cx="1685524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>
            <a:stCxn id="9" idx="2"/>
          </p:cNvCxnSpPr>
          <p:nvPr/>
        </p:nvCxnSpPr>
        <p:spPr>
          <a:xfrm>
            <a:off x="4724401" y="4666625"/>
            <a:ext cx="1138988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stCxn id="10" idx="2"/>
          </p:cNvCxnSpPr>
          <p:nvPr/>
        </p:nvCxnSpPr>
        <p:spPr>
          <a:xfrm>
            <a:off x="4162928" y="4666625"/>
            <a:ext cx="644992" cy="961534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778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 표본에서의 카메라 경로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GeneratePath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메소드를 사용해 카메라에 대한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변환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광원을 장면 표면 위의 하나 또는 두 개의 경로로 변환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정규 경로 추적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앙뱡향 경로 추적 중 하나를 사용해 방사 함수의 값을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카메라에서 초기 광선을 생성한 뒤 각 픽셀에서 추출한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 평균 표본 수를 고려해 광선 미분의 크기를 조절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98A49F-B9D1-4960-84A1-2F72B842BC9D}"/>
              </a:ext>
            </a:extLst>
          </p:cNvPr>
          <p:cNvSpPr/>
          <p:nvPr/>
        </p:nvSpPr>
        <p:spPr>
          <a:xfrm>
            <a:off x="970548" y="3944130"/>
            <a:ext cx="1059849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camera path from camera path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GenerateRayDifferential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ScaleDifferentials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(1.f / </a:t>
            </a:r>
            <a:r>
              <a:rPr lang="en-US" altLang="ko-KR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sqrtf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sample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cameraPathSamples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pt-B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pt-B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187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경로의 가중치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pathWt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계산에서 명심해야 할 두 가지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정점의 수를 얻기 위해서는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i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j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합에 추가해야 함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배열은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에서 색인되므로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 실제 경로에서 정점의 수를 얻을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같은 길이의 경로에서 광택 정점의 수를 가중치에서 빼서 광택 정점을 만나면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두 경로를 연결하지 않는 사실을 반영해야 하는데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실제로 이런 경우 경로에 대해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개의 정점을 갖는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n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개보다 적은 연결을 생성하게 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AC7A8-7433-4781-AA18-C1764DFF3CDB}"/>
              </a:ext>
            </a:extLst>
          </p:cNvPr>
          <p:cNvSpPr/>
          <p:nvPr/>
        </p:nvSpPr>
        <p:spPr>
          <a:xfrm>
            <a:off x="1163048" y="3984180"/>
            <a:ext cx="77002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weight for bidirectional path,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pathWt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1.f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+ 2 -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nSpecularVertices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j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+2]);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607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정의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75FCD3-47D1-4761-827F-FD241E5F306F}"/>
              </a:ext>
            </a:extLst>
          </p:cNvPr>
          <p:cNvSpPr/>
          <p:nvPr/>
        </p:nvSpPr>
        <p:spPr>
          <a:xfrm>
            <a:off x="778043" y="1888742"/>
            <a:ext cx="58259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Public Methods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Methods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7236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0C6B57-2C38-4D07-9F8A-577EE12E348B}"/>
              </a:ext>
            </a:extLst>
          </p:cNvPr>
          <p:cNvSpPr/>
          <p:nvPr/>
        </p:nvSpPr>
        <p:spPr>
          <a:xfrm>
            <a:off x="778043" y="1888742"/>
            <a:ext cx="82857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Private Data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nDirectPixelSamples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largeStepsPerPixel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DirectLightingIntegrator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AtomicInt32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nTasksFinished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private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70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private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데이터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camera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 설명 파일의 카메라를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bidirectional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기여 계산에서 양방향 경로 추적의 사용 여부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nDirectPixelSample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조명을 위한 픽셀당 표본의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nPixelSamples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픽셀당 표본의 평균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maxDepth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카메라 경로의 최대 길이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largeStepsPerPixel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픽셀에서 큰 단계 변이의 수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작은 단계 변이보다 큰 단계 변이를 처리하는 전체 확률은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largeStepPerPixel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/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nPixelSamples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nBootstrap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기여 함수의 적분을 계산할 때 미리 불러오는 표본의 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maxConsecutiveRejects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변이의 연속적인 거부 수를 제한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변이를 연속으로 많이 거부하면 표본 허용 계산을 강제해 강제로 허용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: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표본화와 분리해 직접 조명 계산을 처리할 경우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!= NULL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7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::Render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가지 주요 임무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1.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DirectLightingIntegrator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직접 조명을 계산할 경우 이 계산을 위한 작업을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기여 함수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메트로폴리스 표본화를 시작하기 위해 적절한 초기 표본을 찾음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4.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최종 렌더된 이미지를 저장하기 전에 메트로폴리스 표본화를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6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::Render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E064CB-468B-494F-B6BD-D08884F4A314}"/>
              </a:ext>
            </a:extLst>
          </p:cNvPr>
          <p:cNvSpPr/>
          <p:nvPr/>
        </p:nvSpPr>
        <p:spPr>
          <a:xfrm>
            <a:off x="778043" y="1888742"/>
            <a:ext cx="99862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Render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size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&gt; 0) {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s-E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E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GetPixelExtent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shutterOpen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shutterClose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ComputeLightSamplingCDF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directLighting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    // Compute direct lighting before Metropolis light transport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Take initial set of samples to compute $b$</a:t>
            </a:r>
            <a:endParaRPr lang="ko-KR" altLang="en-US" dirty="0"/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Select initial sample from bootstrap samples</a:t>
            </a:r>
            <a:endParaRPr lang="ko-KR" altLang="en-US" dirty="0"/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Launch tasks to generate Metropolis samples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WriteImage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5514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직접 광을 포함한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vs </a:t>
            </a:r>
            <a:r>
              <a:rPr lang="ko-KR" altLang="en-US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포함하지 않은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36</a:t>
            </a:fld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48" y="1955559"/>
            <a:ext cx="4831425" cy="436041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9842" y="1955559"/>
            <a:ext cx="4831426" cy="436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33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계산하기 위한 표본의 초기 집합 획득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870283-3D32-4153-93EE-95D7AF329534}"/>
              </a:ext>
            </a:extLst>
          </p:cNvPr>
          <p:cNvSpPr/>
          <p:nvPr/>
        </p:nvSpPr>
        <p:spPr>
          <a:xfrm>
            <a:off x="778043" y="1888742"/>
            <a:ext cx="893545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Take initial set of samples to compute $b$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Generate random sample and path radiance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for random sample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7190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위한 표본의 초기 집합 획득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스칼라 기여 함수의 적분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𝑏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𝐼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𝑋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l-GR" altLang="ko-K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를 계산하기 위해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기존에 구현한 표본 생성과 계산 루틴을 사용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LargeStep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균일한 임의의 표본을 표본 공간 정의역에서 생성함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PathL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()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함수의 값을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sumI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스칼라 기여 함수의 합을 누적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 err="1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bootstrapI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 : 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각 표본의 기여를 저장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표본에 대한 두 번째 반복에서 렌더링을 위한 초기 표본을 선택하는데 사용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55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3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시작을 위한 임의의 표본과 경로 방사 생성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000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시작을 위한 임의의 표본의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E19111-41E7-4B71-8190-65B2690F05A7}"/>
              </a:ext>
            </a:extLst>
          </p:cNvPr>
          <p:cNvSpPr/>
          <p:nvPr/>
        </p:nvSpPr>
        <p:spPr>
          <a:xfrm>
            <a:off x="778043" y="1888742"/>
            <a:ext cx="860658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Generate random sample and path radiance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s-E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fr-FR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38CACE-A78D-4CCC-8E4E-460E6760B1F2}"/>
              </a:ext>
            </a:extLst>
          </p:cNvPr>
          <p:cNvSpPr/>
          <p:nvPr/>
        </p:nvSpPr>
        <p:spPr>
          <a:xfrm>
            <a:off x="778042" y="4126616"/>
            <a:ext cx="81253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for random sample for MLT bootstrapping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556B2F"/>
                </a:solidFill>
                <a:latin typeface="Consolas" panose="020B0609020204030204" pitchFamily="49" charset="0"/>
              </a:rPr>
              <a:t>push_back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A904C0-5619-464C-86AA-4A273734FDFB}"/>
              </a:ext>
            </a:extLst>
          </p:cNvPr>
          <p:cNvSpPr/>
          <p:nvPr/>
        </p:nvSpPr>
        <p:spPr>
          <a:xfrm>
            <a:off x="4297958" y="4680614"/>
            <a:ext cx="46121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905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사용하면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사용해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경로를 따라 전송되는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A33938-CBC4-43CD-9B31-D2BC77BD10BC}"/>
              </a:ext>
            </a:extLst>
          </p:cNvPr>
          <p:cNvSpPr/>
          <p:nvPr/>
        </p:nvSpPr>
        <p:spPr>
          <a:xfrm>
            <a:off x="970548" y="2719738"/>
            <a:ext cx="80691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011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B545C2A-AB70-4AEC-965E-4239B80DABCA}"/>
              </a:ext>
            </a:extLst>
          </p:cNvPr>
          <p:cNvSpPr/>
          <p:nvPr/>
        </p:nvSpPr>
        <p:spPr>
          <a:xfrm>
            <a:off x="778042" y="1888742"/>
            <a:ext cx="94728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Select initial sample from bootstrap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Seed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0.f;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n-NO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nn-NO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nBootstrap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nn-NO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nn-NO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s-E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E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Lerp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s-E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s-E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y0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y1</a:t>
            </a:r>
            <a:r>
              <a:rPr lang="es-E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bootstrapI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sumI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시동 표본에서의 초기 표본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968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시동 표본에서의 초기 표본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앞에 계산한 모든 표본의 기여 합과의 상대적인 기여예 비례하게 선택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명시적으로 정규화된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기여의 합 사이에서 균일한 임의의 값을 계산하고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모든 경로 표본에서 누적된 기여의 합이 이 값을 넘을 때까지 반복하지 않고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첫 단계에서 생성된 모든 표본 값을 저장할 필요가 없음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대신 난수 생성기의 시드 값을 기존과 같은 값으로 재설정해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MLTSample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에 같은 변이를 적용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 err="1"/>
              <a:t>MetropolisRenderer</a:t>
            </a:r>
            <a:r>
              <a:rPr lang="ko-KR" altLang="en-US" dirty="0"/>
              <a:t> </a:t>
            </a:r>
            <a:r>
              <a:rPr lang="en-US" altLang="ko-KR" dirty="0"/>
              <a:t>Implementation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06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병렬 수행하는데 사용하는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구현해 놓은 코드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정확히 한 단계 큰 변이를 이미지의 각 픽셀에 대해 수행하도록 작업을 분할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예를 들어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전체 이미지 해상도가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1024×1024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확률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설정하고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평균 픽셀 표본의 수를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512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로 했을 때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512/32 = 16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→ 각각은 전체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(1024×1024)×32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표본을 추출하며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   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큰 단계 변이이고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31/32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가 작은 단계 변이가 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작업은 큰 단계 변이를 픽셀의 수와 같게 처리하기 때문에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큰 단계 표본의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위치가 이미지 면에 잘 분포됨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작업에서 이미지의 각 픽셀이 정확히 제안된 하나의 큰 단계 변이를 가짐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이를 통해 모든 픽셀이 최소한 몇 개의 표본을 받게 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 메트로폴리스 표본화 알고리즘을 바로 적용했을 때 보장이 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730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::Run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11D0CA-A23C-485F-9CD2-244D1BECC173}"/>
              </a:ext>
            </a:extLst>
          </p:cNvPr>
          <p:cNvSpPr/>
          <p:nvPr/>
        </p:nvSpPr>
        <p:spPr>
          <a:xfrm>
            <a:off x="778042" y="1888742"/>
            <a:ext cx="89755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Run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Declare basic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variables and prepare for sampling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nTaskSamples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proposed mutation to current sample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of proposed sample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acceptance probability for proposed sample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Splat current and proposed samples to _Film_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Randomly accept proposed path mutation (or not)</a:t>
            </a:r>
            <a:endParaRPr lang="ko-KR" altLang="en-US" dirty="0"/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688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기본적인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변수 선언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 준비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표본화를 시작하기 전에 매개 변수 설정에서 유도된 다양한 값들을 계산함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0FEA5-CA6B-41B6-9563-A06AE070A62A}"/>
              </a:ext>
            </a:extLst>
          </p:cNvPr>
          <p:cNvSpPr/>
          <p:nvPr/>
        </p:nvSpPr>
        <p:spPr>
          <a:xfrm>
            <a:off x="1002631" y="2350406"/>
            <a:ext cx="1002631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basic _</a:t>
            </a:r>
            <a:r>
              <a:rPr lang="en-US" altLang="ko-KR" dirty="0" err="1">
                <a:solidFill>
                  <a:srgbClr val="008000"/>
                </a:solidFill>
                <a:latin typeface="Consolas" panose="020B0609020204030204" pitchFamily="49" charset="0"/>
              </a:rPr>
              <a:t>MLTTask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_ variables and prepare for sampling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(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largeStepsPerPixel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 1);</a:t>
            </a: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nTaskSamples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* </a:t>
            </a:r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uint64_t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progressCounter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progressUpdateFrequency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ko-KR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variables for storing and computing MLT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_L[current]_ for initial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randomly permuted table of pixel indices for large steps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58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저장을 위한 변수 선언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MLT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표본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FD1F6E-C306-477F-8378-4A058062C677}"/>
              </a:ext>
            </a:extLst>
          </p:cNvPr>
          <p:cNvSpPr/>
          <p:nvPr/>
        </p:nvSpPr>
        <p:spPr>
          <a:xfrm>
            <a:off x="778041" y="1888742"/>
            <a:ext cx="822157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Declare variables for storing and computing MLT samples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taskNum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(2,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MLTSample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[2];</a:t>
            </a:r>
          </a:p>
          <a:p>
            <a:r>
              <a:rPr lang="fr-FR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0, </a:t>
            </a:r>
            <a:r>
              <a:rPr lang="fr-FR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ko-KR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91F7B2-CC00-4F6A-8F75-829C56636B0E}"/>
              </a:ext>
            </a:extLst>
          </p:cNvPr>
          <p:cNvSpPr/>
          <p:nvPr/>
        </p:nvSpPr>
        <p:spPr bwMode="auto">
          <a:xfrm>
            <a:off x="834189" y="2785493"/>
            <a:ext cx="8069179" cy="5250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5409B-4809-4676-BA83-3776F8CD75A7}"/>
              </a:ext>
            </a:extLst>
          </p:cNvPr>
          <p:cNvSpPr txBox="1"/>
          <p:nvPr/>
        </p:nvSpPr>
        <p:spPr>
          <a:xfrm>
            <a:off x="9007642" y="2912425"/>
            <a:ext cx="310501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 err="1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PathL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()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메소드를 호출할 때 전달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E1BB2F-3681-448C-AB3A-5EBBD9797485}"/>
              </a:ext>
            </a:extLst>
          </p:cNvPr>
          <p:cNvSpPr/>
          <p:nvPr/>
        </p:nvSpPr>
        <p:spPr bwMode="auto">
          <a:xfrm>
            <a:off x="834188" y="3314683"/>
            <a:ext cx="8069179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D90107-F70C-4B36-84A2-049B39986E88}"/>
              </a:ext>
            </a:extLst>
          </p:cNvPr>
          <p:cNvSpPr txBox="1"/>
          <p:nvPr/>
        </p:nvSpPr>
        <p:spPr>
          <a:xfrm>
            <a:off x="9007642" y="3318529"/>
            <a:ext cx="274915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분광 방사 값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스칼라 함수 값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1BFC1E-91BB-493A-B19C-DAE66A2BF9ED}"/>
              </a:ext>
            </a:extLst>
          </p:cNvPr>
          <p:cNvSpPr/>
          <p:nvPr/>
        </p:nvSpPr>
        <p:spPr bwMode="auto">
          <a:xfrm>
            <a:off x="834189" y="4143202"/>
            <a:ext cx="4435644" cy="273115"/>
          </a:xfrm>
          <a:prstGeom prst="rect">
            <a:avLst/>
          </a:prstGeom>
          <a:noFill/>
          <a:ln w="38100">
            <a:solidFill>
              <a:srgbClr val="FF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endParaRPr lang="ko-KR" altLang="en-US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7064D2-1360-47C6-B893-FF5FB75F14AA}"/>
              </a:ext>
            </a:extLst>
          </p:cNvPr>
          <p:cNvSpPr txBox="1"/>
          <p:nvPr/>
        </p:nvSpPr>
        <p:spPr>
          <a:xfrm>
            <a:off x="5352162" y="4139318"/>
            <a:ext cx="5424562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색인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samples[current]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표본의 표본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samples[proposed] : 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변이의 표본 값</a:t>
            </a:r>
            <a:endParaRPr lang="en-US" altLang="ko-KR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변이를 채용하면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current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propose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값을 교환</a:t>
            </a:r>
            <a:b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(</a:t>
            </a:r>
            <a:r>
              <a:rPr lang="ko-KR" altLang="en-US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엄청난 양의 데이터 복사를 방지</a:t>
            </a:r>
            <a:r>
              <a:rPr lang="en-US" altLang="ko-KR" dirty="0">
                <a:solidFill>
                  <a:schemeClr val="bg1"/>
                </a:solidFill>
                <a:latin typeface="서울남산체 M" panose="02020603020101020101" pitchFamily="18" charset="-127"/>
                <a:ea typeface="서울남산체 M" panose="02020603020101020101" pitchFamily="18" charset="-127"/>
              </a:rPr>
              <a:t>)</a:t>
            </a:r>
            <a:endParaRPr lang="ko-KR" altLang="en-US" dirty="0">
              <a:solidFill>
                <a:schemeClr val="bg1"/>
              </a:solidFill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9928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초기 표본을 위한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L[current]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CE050-691E-44D8-B829-21BF9CE70BA5}"/>
              </a:ext>
            </a:extLst>
          </p:cNvPr>
          <p:cNvSpPr/>
          <p:nvPr/>
        </p:nvSpPr>
        <p:spPr>
          <a:xfrm>
            <a:off x="778041" y="1888742"/>
            <a:ext cx="93044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_L[current]_ for initial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initialSample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925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단계를 위한 픽셀 색인의 임의의 순열 표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이미지의 각 픽셀은 각 작업에 대해 제안된 하나의 큰 단계 변이를 받음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 표본 사이의 전환 밀도는 균일하며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변이에서 픽셀을 방문하는 순서는 임의로 정함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F2AF57-0993-409C-BBA9-23323D397A6A}"/>
              </a:ext>
            </a:extLst>
          </p:cNvPr>
          <p:cNvSpPr/>
          <p:nvPr/>
        </p:nvSpPr>
        <p:spPr>
          <a:xfrm>
            <a:off x="970547" y="3181403"/>
            <a:ext cx="897556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randomly permuted table of pixel indices for large steps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i="1" dirty="0" err="1">
                <a:solidFill>
                  <a:srgbClr val="556B2F"/>
                </a:solidFill>
                <a:latin typeface="Consolas" panose="020B0609020204030204" pitchFamily="49" charset="0"/>
              </a:rPr>
              <a:t>push_back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Shuffle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4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표본에 대한 제안된 순열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B325A-CC2A-4CE9-984A-CF4D9105B407}"/>
              </a:ext>
            </a:extLst>
          </p:cNvPr>
          <p:cNvSpPr/>
          <p:nvPr/>
        </p:nvSpPr>
        <p:spPr>
          <a:xfrm>
            <a:off x="778040" y="1888742"/>
            <a:ext cx="810126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proposed mutation to current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((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largeStepRate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== 0);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%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largeStepPixelNum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/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LargeStep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dx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dy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pixelNumOffset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SmallStep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maxDepth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x1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y1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t0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t1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fr-FR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bidirectional</a:t>
            </a:r>
            <a:r>
              <a:rPr lang="fr-FR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1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현재 표본에 대한 제안된 순열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단계와 작은 단계 변이 사이를 규칙적으로 교대로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하나의 큰 단계 처리 이후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largeStepRate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– 1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작은 단계를 처리하고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다른 큰 단계를 처리하는 방식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큰 단계 변이가 일어나면 두 단계 과정으로 찾은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이미지 위치를 큰 단계에 전달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뒤섞인 픽셀 색인 배열에서 현재 색인을 정수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좌표로 변환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[0, 1]</a:t>
            </a:r>
            <a:r>
              <a:rPr lang="en-US" altLang="ko-KR" baseline="30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범위의 오프셋을 정수 픽셀 좌표에 추가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작업을 생성하는 코드에서 오프셋 값을 계산해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::dx,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dy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멤버 변수에 저장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MLTTask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생성하는 코드는 이 값을 계산하기 위해 각 작업당 하나의 표본으로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[0, 1]</a:t>
            </a:r>
            <a:r>
              <a:rPr lang="en-US" altLang="ko-KR" baseline="30000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2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범위의 저불일치 표본화 패턴을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따라서 집합적으로 모든 작업이 끝날 때 각 픽셀이 같은 수의 제안된 큰 단계 변이를 받을 뿐만 아니라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픽셀 범위에서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(x, y)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픽셀 좌표를 잘 분포함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52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광선을 표본화하고 양방향 경로 추적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사용하면 광원과 빛을 떠나는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표본화 단계가 어떤 방사를 갖는 광선도 생성하는데 실패하면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정규 경로 추적을 사용해 기존에 표본화된 카메라 경로를 따른 방사를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빛이 방출 특성을 설명하는 텍스처 맵을 사용하면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텍스처의 일부 영역은 검게 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균일 표본화 밀도를 사용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경우 카메라 경로는 여전히 방사를 전송하므로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경로 정점에서 경로 추적 코드가 처리하는 표준 직접 광계산을 처리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주어진 빛 전송 광선이 광원에서 성공적으로 표본화된 경우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장면을 통해 대응하는 광선을 추적해 산란하는 정점의 경로를 계산하며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</a:t>
            </a:r>
            <a:b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</a:b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각 교차에 대해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lightPathSamples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값을 사용해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BSDF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742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표본의 기여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기존에 정의된 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PathL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()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과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I()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메소드가 표본의 방사 값과 스칼라 기여를 계산함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50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6E985B-CCF5-4612-A89B-F0B79DC25032}"/>
              </a:ext>
            </a:extLst>
          </p:cNvPr>
          <p:cNvSpPr/>
          <p:nvPr/>
        </p:nvSpPr>
        <p:spPr>
          <a:xfrm>
            <a:off x="949699" y="2328216"/>
            <a:ext cx="101626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contribution of proposed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PathL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= ::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FreeAll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67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표본에 대한 허용 확률 계산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모든 변이가 대칭이므로 허용 확률을 계산할 때 전환 확률을 상쇄하며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,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표본의 허용 확률은 방정식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(13.8)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통해 구할 수 있음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𝑎</m:t>
                    </m:r>
                    <m:d>
                      <m:d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d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𝑋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→</m:t>
                        </m:r>
                        <m:sSup>
                          <m:sSup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서울남산체 M" panose="02020603020101020101" pitchFamily="18" charset="-127"/>
                      </a:rPr>
                      <m:t>=</m:t>
                    </m:r>
                    <m:func>
                      <m:func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</m:ctrlPr>
                          </m:dPr>
                          <m:e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서울남산체 M" panose="02020603020101020101" pitchFamily="18" charset="-127"/>
                              </a:rPr>
                              <m:t>1,</m:t>
                            </m:r>
                            <m:f>
                              <m:f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</m:ctrlPr>
                              </m:fPr>
                              <m:num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𝑋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dirty="0" smtClean="0">
                                            <a:latin typeface="Cambria Math" panose="02040503050406030204" pitchFamily="18" charset="0"/>
                                            <a:ea typeface="서울남산체 M" panose="02020603020101020101" pitchFamily="18" charset="-127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num>
                              <m:den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서울남산체 M" panose="02020603020101020101" pitchFamily="18" charset="-127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서울남산체 M" panose="02020603020101020101" pitchFamily="18" charset="-127"/>
                                      </a:rPr>
                                      <m:t>𝑋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7FD890-DF69-4154-AA5B-238199E9856A}"/>
              </a:ext>
            </a:extLst>
          </p:cNvPr>
          <p:cNvSpPr/>
          <p:nvPr/>
        </p:nvSpPr>
        <p:spPr>
          <a:xfrm>
            <a:off x="986587" y="3596901"/>
            <a:ext cx="70505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acceptance probability for proposed sample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min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(1.f,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/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1155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현재와 제안된 표본을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Film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에 스플렛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제안된 표본과 현재 표본의 기여는 방정식 </a:t>
                </a: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(15.21)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사용해 계산</a:t>
                </a:r>
                <a:b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𝐼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서울남산체 M" panose="02020603020101020101" pitchFamily="18" charset="-127"/>
                          </a:rPr>
                          <m:t>𝑗</m:t>
                        </m:r>
                      </m:sub>
                    </m:sSub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f>
                          <m:fPr>
                            <m:ctrlP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altLang="ko-K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b>
                                    <m:r>
                                      <a:rPr lang="en-US" altLang="ko-KR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</m:oMath>
                </a14:m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en-US" altLang="ko-KR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Film::Splat()</a:t>
                </a:r>
                <a:r>
                  <a:rPr lang="ko-KR" altLang="en-US" dirty="0">
                    <a:latin typeface="서울남산체 M" panose="02020603020101020101" pitchFamily="18" charset="-127"/>
                    <a:ea typeface="서울남산체 M" panose="02020603020101020101" pitchFamily="18" charset="-127"/>
                  </a:rPr>
                  <a:t>을 사용해 두 표본을 이미지에 뿌림</a:t>
                </a:r>
                <a:endParaRPr lang="en-US" altLang="ko-KR" dirty="0">
                  <a:latin typeface="서울남산체 M" panose="02020603020101020101" pitchFamily="18" charset="-127"/>
                  <a:ea typeface="서울남산체 M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9248" y="1447801"/>
                <a:ext cx="11151917" cy="4944532"/>
              </a:xfrm>
              <a:blipFill rotWithShape="0">
                <a:blip r:embed="rId3"/>
                <a:stretch>
                  <a:fillRect l="-1639" t="-22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52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C49EA5-2D09-4D69-B70D-9416459CCD38}"/>
              </a:ext>
            </a:extLst>
          </p:cNvPr>
          <p:cNvSpPr/>
          <p:nvPr/>
        </p:nvSpPr>
        <p:spPr>
          <a:xfrm>
            <a:off x="962523" y="3732737"/>
            <a:ext cx="976964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Splat current and proposed samples to _Film_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 0.f)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    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Splat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(1.f -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&gt; 0.f)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/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nPixelSamples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/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camera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film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80000"/>
                </a:solidFill>
                <a:latin typeface="Consolas" panose="020B0609020204030204" pitchFamily="49" charset="0"/>
              </a:rPr>
              <a:t>Splat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ko-KR" dirty="0" err="1">
                <a:solidFill>
                  <a:srgbClr val="556B2F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contrib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266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임의로 제안된 경로 변이를 채용하거나 하지 않음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제안된 변이를 허용하거나 거절하며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계산된 허용 확률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a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를 기반에 두고 처리함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1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변이를 허용하면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current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proposed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색인값을 교환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  <a:p>
            <a:pPr lvl="2"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이 변수들은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0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아니면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1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의 값을 가지므로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, 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배타적 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OR</a:t>
            </a: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을 적용해 효율적으로 처리할 수 있음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Rendering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53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D198-FF1C-43CB-8EEA-0760252AF803}"/>
              </a:ext>
            </a:extLst>
          </p:cNvPr>
          <p:cNvSpPr/>
          <p:nvPr/>
        </p:nvSpPr>
        <p:spPr>
          <a:xfrm>
            <a:off x="954502" y="3143190"/>
            <a:ext cx="776438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Randomly accept proposed path mutation (or not)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maxConsecutiveRejects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||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RandomFloat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&lt;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current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^= 1;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proposed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^= 1;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consecutiveRejects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9095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6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60DC02-6A18-4F13-8723-2562E25618FB}"/>
              </a:ext>
            </a:extLst>
          </p:cNvPr>
          <p:cNvSpPr/>
          <p:nvPr/>
        </p:nvSpPr>
        <p:spPr>
          <a:xfrm>
            <a:off x="753978" y="1878655"/>
            <a:ext cx="871888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Sample light ray and apply bidirectional path tracing</a:t>
            </a:r>
            <a:endParaRPr lang="ko-KR" altLang="en-US" dirty="0"/>
          </a:p>
          <a:p>
            <a:endParaRPr lang="en-US" altLang="ko-KR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IsBlack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() ||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== 0.f)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 using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480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빛을 선택하고 빛 경로를 시작할 광선을 표본화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19FED-FA59-44CB-8ABE-7AE2124D92CF}"/>
              </a:ext>
            </a:extLst>
          </p:cNvPr>
          <p:cNvSpPr/>
          <p:nvPr/>
        </p:nvSpPr>
        <p:spPr>
          <a:xfrm>
            <a:off x="753978" y="1878655"/>
            <a:ext cx="1125353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Choose light and sample ray to start light path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SampleDiscrete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lightNumSample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>
                <a:solidFill>
                  <a:srgbClr val="8B0000"/>
                </a:solidFill>
                <a:latin typeface="Consolas" panose="020B0609020204030204" pitchFamily="49" charset="0"/>
              </a:rPr>
              <a:t>lights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lightNum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Normal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[0],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[1],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[2]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light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Sample_L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lrs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[3],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lightRaySamples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[4],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315854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양방향 경로 추적을 사용한 경로의 방사 계산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4A8125-F8B4-40EA-9A9C-94ECF79747E9}"/>
              </a:ext>
            </a:extLst>
          </p:cNvPr>
          <p:cNvSpPr/>
          <p:nvPr/>
        </p:nvSpPr>
        <p:spPr>
          <a:xfrm>
            <a:off x="753978" y="1878655"/>
            <a:ext cx="9248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radiance along paths using bidirectional path tracing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*=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AbsDot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483D8B"/>
                </a:solidFill>
                <a:latin typeface="Consolas" panose="020B0609020204030204" pitchFamily="49" charset="0"/>
              </a:rPr>
              <a:t>Normalize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Nl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/ 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lightRayPdf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uint32_t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 err="1">
                <a:solidFill>
                  <a:srgbClr val="483D8B"/>
                </a:solidFill>
                <a:latin typeface="Consolas" panose="020B0609020204030204" pitchFamily="49" charset="0"/>
              </a:rPr>
              <a:t>GeneratePath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lightRay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)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lightWt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lightPathSamples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i="1" dirty="0">
                <a:solidFill>
                  <a:srgbClr val="6F008A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altLang="ko-KR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Lbidir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lightingSamples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cameraSample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ko-KR" dirty="0" err="1">
                <a:solidFill>
                  <a:srgbClr val="8B000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escapedAlpha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833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MetropolisRenderer</a:t>
            </a:r>
            <a:r>
              <a:rPr lang="en-US" altLang="ko-KR" dirty="0">
                <a:latin typeface="서울남산체 M" panose="02020603020101020101" pitchFamily="18" charset="-127"/>
                <a:ea typeface="서울남산체 M" panose="02020603020101020101" pitchFamily="18" charset="-127"/>
              </a:rPr>
              <a:t>::</a:t>
            </a:r>
            <a:r>
              <a:rPr lang="en-US" altLang="ko-KR" dirty="0" err="1">
                <a:latin typeface="서울남산체 M" panose="02020603020101020101" pitchFamily="18" charset="-127"/>
                <a:ea typeface="서울남산체 M" panose="02020603020101020101" pitchFamily="18" charset="-127"/>
              </a:rPr>
              <a:t>Lpath</a:t>
            </a:r>
            <a:endParaRPr lang="en-US" altLang="ko-KR" dirty="0">
              <a:latin typeface="서울남산체 M" panose="02020603020101020101" pitchFamily="18" charset="-127"/>
              <a:ea typeface="서울남산체 M" panose="02020603020101020101" pitchFamily="18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543951"/>
            <a:ext cx="11151917" cy="747897"/>
          </a:xfrm>
        </p:spPr>
        <p:txBody>
          <a:bodyPr/>
          <a:lstStyle/>
          <a:p>
            <a:r>
              <a:rPr lang="en-US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Contributions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B5C536E-FA7B-40DC-A296-D7EC18490057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053BF-0683-49AF-9BC2-308C78E6236A}"/>
              </a:ext>
            </a:extLst>
          </p:cNvPr>
          <p:cNvSpPr/>
          <p:nvPr/>
        </p:nvSpPr>
        <p:spPr>
          <a:xfrm>
            <a:off x="753978" y="1878655"/>
            <a:ext cx="1028299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MetropolisRenderer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ko-KR" dirty="0" err="1">
                <a:solidFill>
                  <a:srgbClr val="880000"/>
                </a:solidFill>
                <a:latin typeface="Consolas" panose="020B0609020204030204" pitchFamily="49" charset="0"/>
              </a:rPr>
              <a:t>Lpath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scene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PathVertex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MemoryArena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arena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vector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LightingSample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 &amp;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samples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rng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Distribution1D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lightDistribution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8B8B"/>
                </a:solidFill>
                <a:latin typeface="Consolas" panose="020B0609020204030204" pitchFamily="49" charset="0"/>
              </a:rPr>
              <a:t>RayDifferential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eRay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eAlpha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    Spectrum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0.;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previousSpecular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allSpecular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cameraPathLength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i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Initialize basic variables for camera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        // Add emitted light from vertex if appropriate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Compute direct illumination for Metropolis path vertex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        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8B8B"/>
                </a:solidFill>
                <a:latin typeface="Consolas" panose="020B0609020204030204" pitchFamily="49" charset="0"/>
              </a:rPr>
              <a:t>+=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 err="1">
                <a:solidFill>
                  <a:srgbClr val="000080"/>
                </a:solidFill>
                <a:latin typeface="Consolas" panose="020B0609020204030204" pitchFamily="49" charset="0"/>
              </a:rPr>
              <a:t>Ld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dirty="0">
                <a:solidFill>
                  <a:srgbClr val="008000"/>
                </a:solidFill>
                <a:latin typeface="Consolas" panose="020B0609020204030204" pitchFamily="49" charset="0"/>
              </a:rPr>
              <a:t>// Add contribution of escaped ray, if any</a:t>
            </a:r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80"/>
                </a:solidFill>
                <a:latin typeface="Consolas" panose="020B0609020204030204" pitchFamily="49" charset="0"/>
              </a:rPr>
              <a:t>L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053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Metro_TT_Blue_16x9_02-12">
  <a:themeElements>
    <a:clrScheme name="DPE">
      <a:dk1>
        <a:srgbClr val="000000"/>
      </a:dk1>
      <a:lt1>
        <a:srgbClr val="FFFFFF"/>
      </a:lt1>
      <a:dk2>
        <a:srgbClr val="0072C6"/>
      </a:dk2>
      <a:lt2>
        <a:srgbClr val="61DDFF"/>
      </a:lt2>
      <a:accent1>
        <a:srgbClr val="00BCF2"/>
      </a:accent1>
      <a:accent2>
        <a:srgbClr val="7FBA00"/>
      </a:accent2>
      <a:accent3>
        <a:srgbClr val="FF8C00"/>
      </a:accent3>
      <a:accent4>
        <a:srgbClr val="B4009E"/>
      </a:accent4>
      <a:accent5>
        <a:srgbClr val="55D455"/>
      </a:accent5>
      <a:accent6>
        <a:srgbClr val="FFB900"/>
      </a:accent6>
      <a:hlink>
        <a:srgbClr val="003963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bg1"/>
          </a:solidFill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 defTabSz="914099" fontAlgn="base">
          <a:spcBef>
            <a:spcPct val="0"/>
          </a:spcBef>
          <a:spcAft>
            <a:spcPct val="0"/>
          </a:spcAft>
          <a:defRPr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oval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28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20789</TotalTime>
  <Words>4213</Words>
  <Application>Microsoft Office PowerPoint</Application>
  <PresentationFormat>Widescreen</PresentationFormat>
  <Paragraphs>638</Paragraphs>
  <Slides>53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3" baseType="lpstr">
      <vt:lpstr>Consolas</vt:lpstr>
      <vt:lpstr>Segoe UI</vt:lpstr>
      <vt:lpstr>Cambria Math</vt:lpstr>
      <vt:lpstr>Arial</vt:lpstr>
      <vt:lpstr>서울남산체 M</vt:lpstr>
      <vt:lpstr>Wingdings</vt:lpstr>
      <vt:lpstr>Segoe UI Light</vt:lpstr>
      <vt:lpstr>맑은 고딕</vt:lpstr>
      <vt:lpstr>Calibri</vt:lpstr>
      <vt:lpstr>Metro_TT_Blue_16x9_02-12</vt:lpstr>
      <vt:lpstr>Physically Based Rendering From Theory to Implementation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Path Contributions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MetropolisRenderer Implementation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  <vt:lpstr>Rendering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 Jin Koo</dc:creator>
  <cp:lastModifiedBy>옥찬호</cp:lastModifiedBy>
  <cp:revision>662</cp:revision>
  <dcterms:created xsi:type="dcterms:W3CDTF">2014-11-18T06:53:54Z</dcterms:created>
  <dcterms:modified xsi:type="dcterms:W3CDTF">2017-12-12T14:21:59Z</dcterms:modified>
</cp:coreProperties>
</file>