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329" r:id="rId2"/>
    <p:sldId id="354" r:id="rId3"/>
    <p:sldId id="355" r:id="rId4"/>
    <p:sldId id="356" r:id="rId5"/>
    <p:sldId id="402" r:id="rId6"/>
    <p:sldId id="357" r:id="rId7"/>
    <p:sldId id="386" r:id="rId8"/>
    <p:sldId id="387" r:id="rId9"/>
    <p:sldId id="358" r:id="rId10"/>
    <p:sldId id="389" r:id="rId11"/>
    <p:sldId id="388" r:id="rId12"/>
    <p:sldId id="390" r:id="rId13"/>
    <p:sldId id="391" r:id="rId14"/>
    <p:sldId id="392" r:id="rId15"/>
    <p:sldId id="393" r:id="rId16"/>
    <p:sldId id="396" r:id="rId17"/>
    <p:sldId id="397" r:id="rId18"/>
    <p:sldId id="398" r:id="rId19"/>
    <p:sldId id="399" r:id="rId20"/>
    <p:sldId id="400" r:id="rId21"/>
    <p:sldId id="401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</p:sldIdLst>
  <p:sldSz cx="12192000" cy="6858000"/>
  <p:notesSz cx="6858000" cy="9144000"/>
  <p:embeddedFontLs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Segoe UI Light" panose="020B0502040204020203" pitchFamily="34" charset="0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Cambria Math" panose="02040503050406030204" pitchFamily="18" charset="0"/>
      <p:regular r:id="rId44"/>
    </p:embeddedFont>
    <p:embeddedFont>
      <p:font typeface="서울남산체 M" panose="02020603020101020101" pitchFamily="18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3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144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2017-06-11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1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77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9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40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43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0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6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70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8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79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57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8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69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76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9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97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1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92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52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77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6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fas.harvard.edu/~cs278/papers/veach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14 : </a:t>
            </a:r>
            <a:r>
              <a:rPr lang="it-IT" dirty="0"/>
              <a:t>MONTE CARLO INTEGRATION II</a:t>
            </a:r>
            <a:endParaRPr lang="en-US" altLang="ko-K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Russian Roulette and Splitting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Careful Sample Placement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Bias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Splitting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분리를 통해서 이 적분의 예측기는 이미지 표본별로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표본과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개의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표본을 추출하는 방식으로 변경할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분리를 사용하면 단지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이미지 표본을 추출할 수 있지만 빛 표본을 이미지 표본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별로 받아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200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광선이 아닌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105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광선을 추적하게 되어 효율성을 높일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DD006-CA12-48AE-8502-6406D8380538}"/>
                  </a:ext>
                </a:extLst>
              </p:cNvPr>
              <p:cNvSpPr txBox="1"/>
              <p:nvPr/>
            </p:nvSpPr>
            <p:spPr>
              <a:xfrm>
                <a:off x="4006909" y="2510367"/>
                <a:ext cx="4176593" cy="1260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DD006-CA12-48AE-8502-6406D838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09" y="2510367"/>
                <a:ext cx="4176593" cy="1260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5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피적분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함수의 중요한 특징을 더 잘 포착하기 위한 신중한 표본의 배치는 에러 감소를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위한 고전적이고 효율적인 기술입니다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7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장에서 잘 분포된 표본을 생성하는 방법을 다룬 것도 적분기에서 사용하기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위함입니다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7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장에서는 잘 분포된 표본을 생성하는 것이 왜 가치 있는지 직관적인 느낌만 제공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했는데 여기서는 이론적인 부분을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살펴볼것입니다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4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계층 표본화는 적분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정의역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세분화해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중첩되지 않은 영역으로 나눕니다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영역은 층이라 불리고 이들은 원래의 정의역을 완벽히 덮습니다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하나의 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예측기는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2ED96-0165-466B-B760-091C627ABC6D}"/>
                  </a:ext>
                </a:extLst>
              </p:cNvPr>
              <p:cNvSpPr txBox="1"/>
              <p:nvPr/>
            </p:nvSpPr>
            <p:spPr>
              <a:xfrm>
                <a:off x="5014428" y="2272665"/>
                <a:ext cx="1764970" cy="1183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l-GR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2ED96-0165-466B-B760-091C627A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28" y="2272665"/>
                <a:ext cx="1764970" cy="1183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490AD-0B69-48DB-94D7-584E6503F999}"/>
                  </a:ext>
                </a:extLst>
              </p:cNvPr>
              <p:cNvSpPr txBox="1"/>
              <p:nvPr/>
            </p:nvSpPr>
            <p:spPr>
              <a:xfrm>
                <a:off x="4624835" y="4514971"/>
                <a:ext cx="2940741" cy="1225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490AD-0B69-48DB-94D7-584E6503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35" y="4514971"/>
                <a:ext cx="2940741" cy="1225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13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층에서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하나의 층에서의 분산은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490AD-0B69-48DB-94D7-584E6503F999}"/>
                  </a:ext>
                </a:extLst>
              </p:cNvPr>
              <p:cNvSpPr txBox="1"/>
              <p:nvPr/>
            </p:nvSpPr>
            <p:spPr>
              <a:xfrm>
                <a:off x="3610198" y="2057521"/>
                <a:ext cx="4970015" cy="1062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1490AD-0B69-48DB-94D7-584E6503F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198" y="2057521"/>
                <a:ext cx="4970015" cy="1062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FA545C-8EBC-451D-90BD-B88D53931981}"/>
                  </a:ext>
                </a:extLst>
              </p:cNvPr>
              <p:cNvSpPr txBox="1"/>
              <p:nvPr/>
            </p:nvSpPr>
            <p:spPr>
              <a:xfrm>
                <a:off x="3969238" y="4461171"/>
                <a:ext cx="4251933" cy="1062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FA545C-8EBC-451D-90BD-B88D5393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238" y="4461171"/>
                <a:ext cx="4251933" cy="1062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476DF0-7DCC-4CDA-8BDE-1F7DE902F005}"/>
                  </a:ext>
                </a:extLst>
              </p:cNvPr>
              <p:cNvSpPr/>
              <p:nvPr/>
            </p:nvSpPr>
            <p:spPr>
              <a:xfrm>
                <a:off x="8807395" y="2567918"/>
                <a:ext cx="2184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층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부분 부피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476DF0-7DCC-4CDA-8BDE-1F7DE902F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395" y="2567918"/>
                <a:ext cx="2184765" cy="369332"/>
              </a:xfrm>
              <a:prstGeom prst="rect">
                <a:avLst/>
              </a:prstGeom>
              <a:blipFill>
                <a:blip r:embed="rId5"/>
                <a:stretch>
                  <a:fillRect t="-8197" r="-83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하나의 층에는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표본이 존재하므로 층별 예측기의 분산은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통해서 전체 예측기의 분산을 다음과 같이 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r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05EA2-180D-4ABA-82D0-BD0929A8FB3C}"/>
                  </a:ext>
                </a:extLst>
              </p:cNvPr>
              <p:cNvSpPr txBox="1"/>
              <p:nvPr/>
            </p:nvSpPr>
            <p:spPr>
              <a:xfrm>
                <a:off x="4591845" y="2498464"/>
                <a:ext cx="2150717" cy="818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A05EA2-180D-4ABA-82D0-BD0929A8F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45" y="2498464"/>
                <a:ext cx="2150717" cy="818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3CE1B8-A38E-46B4-8559-DD1D3A69874F}"/>
                  </a:ext>
                </a:extLst>
              </p:cNvPr>
              <p:cNvSpPr txBox="1"/>
              <p:nvPr/>
            </p:nvSpPr>
            <p:spPr>
              <a:xfrm>
                <a:off x="5203294" y="3441545"/>
                <a:ext cx="1539268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3CE1B8-A38E-46B4-8559-DD1D3A69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94" y="3441545"/>
                <a:ext cx="1539268" cy="745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93270B-1719-4495-98F0-A8EFD17FB2ED}"/>
                  </a:ext>
                </a:extLst>
              </p:cNvPr>
              <p:cNvSpPr txBox="1"/>
              <p:nvPr/>
            </p:nvSpPr>
            <p:spPr>
              <a:xfrm>
                <a:off x="5203294" y="4046635"/>
                <a:ext cx="1593641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93270B-1719-4495-98F0-A8EFD17FB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94" y="4046635"/>
                <a:ext cx="1593641" cy="745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EA7BBD-5A33-4F4E-85AB-6F34C04EADB1}"/>
                  </a:ext>
                </a:extLst>
              </p:cNvPr>
              <p:cNvSpPr txBox="1"/>
              <p:nvPr/>
            </p:nvSpPr>
            <p:spPr>
              <a:xfrm>
                <a:off x="5203294" y="4632460"/>
                <a:ext cx="1276440" cy="781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EA7BBD-5A33-4F4E-85AB-6F34C04EA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94" y="4632460"/>
                <a:ext cx="1276440" cy="781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70C56-EC67-470E-9B13-380C74155441}"/>
                  </a:ext>
                </a:extLst>
              </p:cNvPr>
              <p:cNvSpPr txBox="1"/>
              <p:nvPr/>
            </p:nvSpPr>
            <p:spPr>
              <a:xfrm>
                <a:off x="5203294" y="5382400"/>
                <a:ext cx="1458669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370C56-EC67-470E-9B13-380C7415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94" y="5382400"/>
                <a:ext cx="1458669" cy="745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54F1-4FA5-43C9-BE3A-BAEAC663934A}"/>
                  </a:ext>
                </a:extLst>
              </p:cNvPr>
              <p:cNvSpPr txBox="1"/>
              <p:nvPr/>
            </p:nvSpPr>
            <p:spPr>
              <a:xfrm>
                <a:off x="6997610" y="5601177"/>
                <a:ext cx="1535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54F1-4FA5-43C9-BE3A-BAEAC6639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10" y="5601177"/>
                <a:ext cx="1535613" cy="307777"/>
              </a:xfrm>
              <a:prstGeom prst="rect">
                <a:avLst/>
              </a:prstGeom>
              <a:blipFill>
                <a:blip r:embed="rId9"/>
                <a:stretch>
                  <a:fillRect l="-5159" r="-515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60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계층별 표본화를 사용하지 않은 경우가 임의의 층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𝐼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부피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의해 정의된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비연속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확률 분포에 따라서 선택한 후 임의의 표본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선택하는 것과 같다는 점을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통해서 계층별 표본화에 따른 분산의 차이를 비교할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분산은 항상 음수가 아닙니다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계층별 표본화는 분산을 증가시키지 않습니다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4BD05E2-121B-449E-8619-0E8187B28EDD}"/>
                  </a:ext>
                </a:extLst>
              </p:cNvPr>
              <p:cNvSpPr/>
              <p:nvPr/>
            </p:nvSpPr>
            <p:spPr>
              <a:xfrm>
                <a:off x="4879488" y="2768084"/>
                <a:ext cx="31405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ko-KR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4BD05E2-121B-449E-8619-0E8187B28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88" y="2768084"/>
                <a:ext cx="3140562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D6F7AD1-EFD4-453D-B666-835F609D6A23}"/>
                  </a:ext>
                </a:extLst>
              </p:cNvPr>
              <p:cNvSpPr/>
              <p:nvPr/>
            </p:nvSpPr>
            <p:spPr>
              <a:xfrm>
                <a:off x="5260488" y="3352351"/>
                <a:ext cx="4112112" cy="910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D6F7AD1-EFD4-453D-B666-835F609D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88" y="3352351"/>
                <a:ext cx="4112112" cy="9104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1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계층별 표본화의 차원수 저주를 해결하는 라틴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하이퍼큐브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표본화의 경우 계층 표본화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처럼 분산을 효과적으로 줄이지는 못하지만 균일한 임의의 표본화보다 나쁘지 않으며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훨씬 좋은 결과를 보여줍니다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저불일치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 기술의 경우 의사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몬테카를로라고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불리는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몬테카를로의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분파로 표준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몬테카를로에 기반을 둔 기술보다 점근적으로 빠른 수렴 속도를 가져 일반적으로 더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나은 성능을 보여줍니다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계층 표본화나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저불일치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표본화를 영역 광을 적분하기 위해 광원 위의 점을 선택하는 문제에 적용할 경우 광원 위의 점으로 표본을 사상하는 변환 방식을 적용함에 따라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표본에 왜곡이 발생할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 X 4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계층 표본화로 얻어진 표본을 직사각형의 영역 광의 좌표로 변환한다고 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아래와 같이 잘 분포되지 않은 모습을 보이는 것을 확인할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12101" y="4054786"/>
            <a:ext cx="7229475" cy="857250"/>
            <a:chOff x="2412101" y="4054786"/>
            <a:chExt cx="7229475" cy="8572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2101" y="4054786"/>
              <a:ext cx="7229475" cy="857250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 bwMode="auto">
            <a:xfrm>
              <a:off x="6375163" y="4161802"/>
              <a:ext cx="333286" cy="3076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Careful Sample 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(0, 2)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연속은 직사각형 영역 광의 좌표로 변환하여도 아래와 같이 잘 분포된 표본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56" y="2432569"/>
            <a:ext cx="72009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6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분산을 감소시키는 다른 방식은 계산에 편향을 도입하는 것 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예측기는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기댓값이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정확한 답과 같으며 편향되지 않은 것이며 그렇지 않다면 다음과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차이가 편향이 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37462" y="3097850"/>
                <a:ext cx="2715487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62" y="3097850"/>
                <a:ext cx="2715487" cy="11301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9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MONTE CARLO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들어가기 전에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기댓값과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분산에 대해서 알아보겠습니다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(Expectation)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어떤 확률적 사건에 대한 평균으로 해당 사건이 일어날 확률과 각 사건이 벌어졌을 때의 결과를 모두 합하여 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주사위 값의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예를 들어보면 다음과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6A8B01-0EA8-41AD-9FEC-50E588D1E38B}"/>
                  </a:ext>
                </a:extLst>
              </p:cNvPr>
              <p:cNvSpPr txBox="1"/>
              <p:nvPr/>
            </p:nvSpPr>
            <p:spPr>
              <a:xfrm>
                <a:off x="5192555" y="3354106"/>
                <a:ext cx="180530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6A8B01-0EA8-41AD-9FEC-50E588D1E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55" y="3354106"/>
                <a:ext cx="1805301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A6AF0-E8FF-4452-A0AF-969AEFC59A79}"/>
                  </a:ext>
                </a:extLst>
              </p:cNvPr>
              <p:cNvSpPr txBox="1"/>
              <p:nvPr/>
            </p:nvSpPr>
            <p:spPr>
              <a:xfrm>
                <a:off x="3543064" y="5213204"/>
                <a:ext cx="5104282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</m:t>
                      </m:r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sz="20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CA6AF0-E8FF-4452-A0AF-969AEFC5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64" y="5213204"/>
                <a:ext cx="5104282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1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까지의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~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평균값 예측을 계산하는 문제를 고려해보면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아래와 같은 예측기를 사용하거나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다음과 같이 편향된 예측기를 사용할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7528" y="2212025"/>
                <a:ext cx="1295355" cy="1256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528" y="2212025"/>
                <a:ext cx="1295355" cy="1256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72CB9-C991-4AC7-A63D-4CFB0C19EBB6}"/>
                  </a:ext>
                </a:extLst>
              </p:cNvPr>
              <p:cNvSpPr txBox="1"/>
              <p:nvPr/>
            </p:nvSpPr>
            <p:spPr>
              <a:xfrm>
                <a:off x="4576680" y="4626466"/>
                <a:ext cx="3037050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sz="2800" b="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172CB9-C991-4AC7-A63D-4CFB0C19E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80" y="4626466"/>
                <a:ext cx="3037050" cy="608372"/>
              </a:xfrm>
              <a:prstGeom prst="rect">
                <a:avLst/>
              </a:prstGeom>
              <a:blipFill>
                <a:blip r:embed="rId5"/>
                <a:stretch>
                  <a:fillRect l="-201" t="-5000" r="-62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3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예측기의 경우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기댓값은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분산은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가집니다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예측기의 경우 </a:t>
                </a:r>
                <a:r>
                  <a:rPr lang="ko-KR" altLang="en-US" dirty="0" err="1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기댓값은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분산은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가집니다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)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예측기는 편향되었지만 작은 분산을 가지고 있기 때문에</a:t>
                </a:r>
                <a:b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성능이 더 좋습니다</a:t>
                </a:r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endParaRPr lang="ko-KR" alt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5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중요성 표본화는 분산 감소 기술로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예측기가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비슷한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분포를 가진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추출되면 더 빨리 수렴하는 사실을 이용하는 기술입니다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기본 개념은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함수의 값이 상대적으로 높은 곳에 작업을 집중해 정확한 예측을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통해 효율성을 높이는 방식입니다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아래와 같은 산란 방정식의 계산을 예로 들어보겠습니다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119A5-9F7A-4E18-9CBF-7E491F0C5CFA}"/>
                  </a:ext>
                </a:extLst>
              </p:cNvPr>
              <p:cNvSpPr txBox="1"/>
              <p:nvPr/>
            </p:nvSpPr>
            <p:spPr>
              <a:xfrm>
                <a:off x="2401855" y="4624200"/>
                <a:ext cx="738670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E119A5-9F7A-4E18-9CBF-7E491F0C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5" y="4624200"/>
                <a:ext cx="7386701" cy="1006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41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표면에 거의 수직하게  임의로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표본화되면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코사인 항은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가까울 것이고 최종 결과에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기여는 극미할 것입니다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그러므로 적도 근처의 방향을 선택하는 것을 줄이는 방향으로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구를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표본화하면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더 좋은 결과를 얻을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같은 형태의 적분을 예측하는 도구를 제공합니다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같은 둘 이상의 함수 곱의 적분도 자주 보입니다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경우 중요도 표본화 전략을 잘못 사용하면 나쁜 결과를 얻을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다시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다음과 같은 적분을 계산한다고 생각해봅시다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257" t="-1973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DD1E0F-390A-4FB3-82D5-631AF17D2686}"/>
                  </a:ext>
                </a:extLst>
              </p:cNvPr>
              <p:cNvSpPr txBox="1"/>
              <p:nvPr/>
            </p:nvSpPr>
            <p:spPr>
              <a:xfrm>
                <a:off x="2401855" y="5342923"/>
                <a:ext cx="7386701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DD1E0F-390A-4FB3-82D5-631AF17D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5" y="5342923"/>
                <a:ext cx="7386701" cy="1006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2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거의 거울에 근사한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라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분포를 표본을 뽑기 위해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사용하면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거의 거울이므로 거울의 완전 반사 방향이 아닌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방향에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대해서 거의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가까울 것이고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분포로 표본화 하는 거의 모든 방향이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기여를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되어 분산은 매우 높아집니다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다중 중요도 표본화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 MULTIPLE IMPORTANCE SAMPLING )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은 이런 종류의 문제를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간단하고 구현이 편한 기술로 다룹니다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기본 개념은 적분을 예측하는 동안 다중 표본화 분포에서 표본을 추출해 어떤 것이 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잘 맞을 지 모르는 상황에서 최소한 이중 하나가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함수의 모양과 합리적으로 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잘 맞을 것을 기대고 선택하는 것입니다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8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표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본화 분포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와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값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 예측하기 위해 사용되면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MIS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를 적용한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 err="1"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예측기는 다음과 같습니다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분포 방식에서 추출한 표본 수이고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분포 방식에서 추출한 표본 수 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이 예측기의 값이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 되도록 선택한 가중 함수입니다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5906" b="-9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BD1EA-973F-494C-9954-3E80EAC7A0C3}"/>
                  </a:ext>
                </a:extLst>
              </p:cNvPr>
              <p:cNvSpPr txBox="1"/>
              <p:nvPr/>
            </p:nvSpPr>
            <p:spPr>
              <a:xfrm>
                <a:off x="2191188" y="2506832"/>
                <a:ext cx="7808035" cy="126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BD1EA-973F-494C-9954-3E80EAC7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188" y="2506832"/>
                <a:ext cx="7808035" cy="126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표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본화 분포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와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가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값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를 예측하기 위해 사용되면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MIS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를 적용한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 err="1"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예측기는 다음과 같습니다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분포 방식에서 추출한 표본 수이고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분포 방식에서 추출한 표본 수 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는 이 예측기의 값이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 되도록 선택한 가중 함수입니다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5906" b="-9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BD1EA-973F-494C-9954-3E80EAC7A0C3}"/>
                  </a:ext>
                </a:extLst>
              </p:cNvPr>
              <p:cNvSpPr txBox="1"/>
              <p:nvPr/>
            </p:nvSpPr>
            <p:spPr>
              <a:xfrm>
                <a:off x="2191188" y="2506832"/>
                <a:ext cx="7808035" cy="126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BD1EA-973F-494C-9954-3E80EAC7A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188" y="2506832"/>
                <a:ext cx="7808035" cy="1262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1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균형 휴리스틱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(balance heuristic)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은 분산을 줄이기 위해 표본을 가중하는 입증된 가중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함수입니다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 낮은 값인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의 모양과 잘 맞고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 상대적으로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높은 값이라면 매우 높은 값으로 예측되며 높은 분산을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가질것입니다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D8CDB-454A-4405-B853-3D5739B4ECD5}"/>
                  </a:ext>
                </a:extLst>
              </p:cNvPr>
              <p:cNvSpPr txBox="1"/>
              <p:nvPr/>
            </p:nvSpPr>
            <p:spPr>
              <a:xfrm>
                <a:off x="4598322" y="2409825"/>
                <a:ext cx="2993768" cy="935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D8CDB-454A-4405-B853-3D5739B4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322" y="2409825"/>
                <a:ext cx="2993768" cy="935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58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균형 휴리스틱을 적용하면 다음과 같이 예측됩니다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항으로 인해 분모가 너무 작아지지 않아 높은 값을 예측하는 현상을 피하고</a:t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분산 문제를 줄이게 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D8CDB-454A-4405-B853-3D5739B4ECD5}"/>
                  </a:ext>
                </a:extLst>
              </p:cNvPr>
              <p:cNvSpPr txBox="1"/>
              <p:nvPr/>
            </p:nvSpPr>
            <p:spPr>
              <a:xfrm>
                <a:off x="606363" y="2066925"/>
                <a:ext cx="10977685" cy="970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9D8CDB-454A-4405-B853-3D5739B4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63" y="2066925"/>
                <a:ext cx="10977685" cy="970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2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ea typeface="서울남산체 M" panose="02020603020101020101" pitchFamily="18" charset="-127"/>
                  </a:rPr>
                  <a:t>pbrt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에서는 다음과 같이 구현되어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종종 휴리스틱에 승수를 도입하면 분산을 더욱 줄일 수 있는데 지수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𝛽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에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대해 경험적 승수는 다음과 같습니다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ea typeface="서울남산체 M" panose="02020603020101020101" pitchFamily="18" charset="-127"/>
                  </a:rPr>
                  <a:t>Veach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(</a:t>
                </a:r>
                <a:r>
                  <a:rPr lang="en-US" altLang="ko-KR" dirty="0">
                    <a:ea typeface="서울남산체 M" panose="02020603020101020101" pitchFamily="18" charset="-127"/>
                    <a:hlinkClick r:id="rId3"/>
                  </a:rPr>
                  <a:t>https://sites.fas.harvard.edu/~cs278/papers/veach.pdf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)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에서는 경험적으로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가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좋은 값이라고 결정하였고 </a:t>
                </a:r>
                <a:r>
                  <a:rPr lang="en-US" altLang="ko-KR" dirty="0" err="1">
                    <a:ea typeface="서울남산체 M" panose="02020603020101020101" pitchFamily="18" charset="-127"/>
                  </a:rPr>
                  <a:t>pbrt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구현에서 </a:t>
                </a:r>
                <a:r>
                  <a:rPr lang="ko-KR" altLang="en-US" dirty="0" err="1">
                    <a:ea typeface="서울남산체 M" panose="02020603020101020101" pitchFamily="18" charset="-127"/>
                  </a:rPr>
                  <a:t>하드코딩되어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 t="-2713" r="-1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1C0784-A370-4581-9DAB-A715268F1C09}"/>
                  </a:ext>
                </a:extLst>
              </p:cNvPr>
              <p:cNvSpPr txBox="1"/>
              <p:nvPr/>
            </p:nvSpPr>
            <p:spPr>
              <a:xfrm>
                <a:off x="4365789" y="3861063"/>
                <a:ext cx="3458831" cy="124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ko-KR" alt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1C0784-A370-4581-9DAB-A715268F1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89" y="3861063"/>
                <a:ext cx="3458831" cy="124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8F89E0E-9AA3-46A3-8C33-5517F74E2D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205" y="2043112"/>
            <a:ext cx="4572000" cy="8667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6334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MONTE CARLO INTEGRATION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분산은 확률 변수가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기댓값으로부터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얼마나 떨어진 곳에 분포하는 지를 가늠하는 숫자입니다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분산은 확률 변수와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기댓값간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거리의 제곱의 평균으로 구할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주사위 값의 분산을 예를 들어 구해보면 아래와 같습니다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9F047-B24F-429E-8788-2B18DE27BEAA}"/>
                  </a:ext>
                </a:extLst>
              </p:cNvPr>
              <p:cNvSpPr txBox="1"/>
              <p:nvPr/>
            </p:nvSpPr>
            <p:spPr>
              <a:xfrm>
                <a:off x="4511888" y="3268381"/>
                <a:ext cx="3166636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0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59F047-B24F-429E-8788-2B18DE27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88" y="3268381"/>
                <a:ext cx="3166636" cy="746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DCE05-F9AC-476E-A1B9-5960BC4885F0}"/>
                  </a:ext>
                </a:extLst>
              </p:cNvPr>
              <p:cNvSpPr txBox="1"/>
              <p:nvPr/>
            </p:nvSpPr>
            <p:spPr>
              <a:xfrm>
                <a:off x="426827" y="5145884"/>
                <a:ext cx="1133675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(3.5−1)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3.5−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3.5−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3.5−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3.5−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3.5−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p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=2.9167</m:t>
                      </m:r>
                    </m:oMath>
                  </m:oMathPara>
                </a14:m>
                <a:endParaRPr lang="ko-KR" altLang="en-US" sz="20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DCE05-F9AC-476E-A1B9-5960BC48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27" y="5145884"/>
                <a:ext cx="11336757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1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 광선 추적에서 분산은 이미지에서 잡음으로 나타납니다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예측기의 오류는 추출한 표본 수의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𝑁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의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비율로 감소하고 예측 과정의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실행 시간이 표본의 수에 비례하므로 에러를 줄이는 비용은 높습니다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여기서는 예측기의 효율성을 표본의 수를 증가시키지 않고 높이는 이론과 기술을 알아 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713" r="-12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25B2A1-94A3-443B-88D5-03D5756C3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06" y="2019455"/>
            <a:ext cx="4078200" cy="198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MONTE CARLO INTEGRATION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예측기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𝐹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효율성은 다음과 같이 정의됩니다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분산이고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실행시간입니다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예측기는 같은 분산을 적은 시간에 계산하거나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같은 시간에 적은 분산을 생성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하면 효율적입니다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5EEE9-BD7D-40E3-A283-F9BA7A5890C3}"/>
                  </a:ext>
                </a:extLst>
              </p:cNvPr>
              <p:cNvSpPr txBox="1"/>
              <p:nvPr/>
            </p:nvSpPr>
            <p:spPr>
              <a:xfrm>
                <a:off x="4768176" y="2019300"/>
                <a:ext cx="2654060" cy="886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5EEE9-BD7D-40E3-A283-F9BA7A58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176" y="2019300"/>
                <a:ext cx="2654060" cy="886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Russian Roulette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러시안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룰렛은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계산하기에 비싸지만 최종 결과에는 큰 영향을 주지 않는 표본의 계산을 하지 않도록 하여 예측기의 효율을 높이는 기술입니다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어떤 분포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예측기를 계산하기 위해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표본을 추출하는 경우를 생각해보면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…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 값이 명백히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경우 계산을 생략할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BBB756-BEB0-4244-93B2-16F00E131F05}"/>
                  </a:ext>
                </a:extLst>
              </p:cNvPr>
              <p:cNvSpPr txBox="1"/>
              <p:nvPr/>
            </p:nvSpPr>
            <p:spPr>
              <a:xfrm>
                <a:off x="3486735" y="3467100"/>
                <a:ext cx="5216941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8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BBB756-BEB0-4244-93B2-16F00E13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35" y="3467100"/>
                <a:ext cx="5216941" cy="1211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Russian Roulette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러시안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룰렛은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함수의 값이 반드시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아니어도 계산을 생략하는데 평균적으로 정확한 값을 계산합니다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작을 경우나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수평에 가까워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작을 경우 계산을 생략할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러시안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룰렛을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적용하기 위해 어떤 종단 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𝑞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선택하는데 이 값은 아무 방식으로 선택 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확률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𝑞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피적분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함수는 특정 표본에 대해 계산하지 않고 어떤 상수 값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반환하도록 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5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Russian Roulette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러시안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룰렛은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분산을 감소시키지 않지만 최종 결과에 작은 기여를 할 가능성이 높은 표본을 생략하도록 확률을 선택하면 효율성을 증가시킬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6D48596-D633-4835-AC18-ECD26A65ABFE}"/>
              </a:ext>
            </a:extLst>
          </p:cNvPr>
          <p:cNvGrpSpPr/>
          <p:nvPr/>
        </p:nvGrpSpPr>
        <p:grpSpPr>
          <a:xfrm>
            <a:off x="3858276" y="1571255"/>
            <a:ext cx="4473860" cy="1391621"/>
            <a:chOff x="4294421" y="1291848"/>
            <a:chExt cx="4473860" cy="1391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6500D26-9263-4B14-8B67-33952B0666E9}"/>
                    </a:ext>
                  </a:extLst>
                </p:cNvPr>
                <p:cNvSpPr txBox="1"/>
                <p:nvPr/>
              </p:nvSpPr>
              <p:spPr>
                <a:xfrm>
                  <a:off x="4294421" y="1291848"/>
                  <a:ext cx="2229969" cy="1375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𝑞𝑐</m:t>
                                    </m:r>
                                  </m:num>
                                  <m:den>
                                    <m: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ko-KR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8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6500D26-9263-4B14-8B67-33952B066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4421" y="1291848"/>
                  <a:ext cx="2229969" cy="13756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BE7B36-0EC9-4269-9927-4BE102A61F7F}"/>
                    </a:ext>
                  </a:extLst>
                </p:cNvPr>
                <p:cNvSpPr txBox="1"/>
                <p:nvPr/>
              </p:nvSpPr>
              <p:spPr>
                <a:xfrm>
                  <a:off x="7061211" y="1548777"/>
                  <a:ext cx="95866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ko-KR" altLang="en-US" sz="28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BE7B36-0EC9-4269-9927-4BE102A6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211" y="1548777"/>
                  <a:ext cx="958660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422D37A-EDF0-4A3F-A632-7037ECBB8B48}"/>
                    </a:ext>
                  </a:extLst>
                </p:cNvPr>
                <p:cNvSpPr txBox="1"/>
                <p:nvPr/>
              </p:nvSpPr>
              <p:spPr>
                <a:xfrm>
                  <a:off x="7061211" y="2252582"/>
                  <a:ext cx="17070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𝑜𝑡h𝑒𝑟𝑤𝑖𝑠𝑒</m:t>
                        </m:r>
                      </m:oMath>
                    </m:oMathPara>
                  </a14:m>
                  <a:endParaRPr lang="ko-KR" altLang="en-US" sz="2800" dirty="0" err="1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422D37A-EDF0-4A3F-A632-7037ECBB8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211" y="2252582"/>
                  <a:ext cx="1707070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670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러시안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룰렛이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중요하지 않은 표본에 대한 노력을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감소키신다면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분리는 효율성 증대를 위해 추출되는 표본의 수를 증가시킵니다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직접 조명에 대해서 반사를 계산하는 문제로 생각해보면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위치의 픽셀색은 다음과 같이 계산할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접근법은 문제점은 이 적분을 풀기위해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표본이 사용된다고 하면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200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번의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광선 추적이 일어난다는 점입니다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E546FF-1A11-4C27-AD88-0B267D7BC2D7}"/>
                  </a:ext>
                </a:extLst>
              </p:cNvPr>
              <p:cNvSpPr txBox="1"/>
              <p:nvPr/>
            </p:nvSpPr>
            <p:spPr>
              <a:xfrm>
                <a:off x="4025376" y="3634317"/>
                <a:ext cx="4139659" cy="1007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ko-KR" altLang="en-US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𝑑𝑥𝑑𝑦𝑑𝑤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E546FF-1A11-4C27-AD88-0B267D7B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376" y="3634317"/>
                <a:ext cx="4139659" cy="1007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20920</TotalTime>
  <Words>1089</Words>
  <Application>Microsoft Office PowerPoint</Application>
  <PresentationFormat>와이드스크린</PresentationFormat>
  <Paragraphs>296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Segoe UI</vt:lpstr>
      <vt:lpstr>Segoe UI Light</vt:lpstr>
      <vt:lpstr>Wingdings</vt:lpstr>
      <vt:lpstr>Calibri</vt:lpstr>
      <vt:lpstr>맑은 고딕</vt:lpstr>
      <vt:lpstr>Cambria Math</vt:lpstr>
      <vt:lpstr>서울남산체 M</vt:lpstr>
      <vt:lpstr>Arial</vt:lpstr>
      <vt:lpstr>Metro_TT_Blue_16x9_02-12</vt:lpstr>
      <vt:lpstr>Physically Based Rendering From Theory to Implementation</vt:lpstr>
      <vt:lpstr>MONTE CARLO INTEGRATION</vt:lpstr>
      <vt:lpstr>MONTE CARLO INTEGRATION</vt:lpstr>
      <vt:lpstr>MONTE CARLO INTEGRATION</vt:lpstr>
      <vt:lpstr>MONTE CARLO INTEGRATION</vt:lpstr>
      <vt:lpstr>Russian Roulette </vt:lpstr>
      <vt:lpstr>Russian Roulette </vt:lpstr>
      <vt:lpstr>Russian Roulette </vt:lpstr>
      <vt:lpstr>Splitting</vt:lpstr>
      <vt:lpstr>Splitting</vt:lpstr>
      <vt:lpstr>Careful Sample Placement</vt:lpstr>
      <vt:lpstr>Careful Sample Placement</vt:lpstr>
      <vt:lpstr>Careful Sample Placement</vt:lpstr>
      <vt:lpstr>Careful Sample Placement</vt:lpstr>
      <vt:lpstr>Careful Sample Placement</vt:lpstr>
      <vt:lpstr>Careful Sample Placement</vt:lpstr>
      <vt:lpstr>Careful Sample Placement</vt:lpstr>
      <vt:lpstr>Careful Sample Placement</vt:lpstr>
      <vt:lpstr>Bias</vt:lpstr>
      <vt:lpstr>Bias</vt:lpstr>
      <vt:lpstr>Bias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xtozero</cp:lastModifiedBy>
  <cp:revision>701</cp:revision>
  <dcterms:created xsi:type="dcterms:W3CDTF">2014-11-18T06:53:54Z</dcterms:created>
  <dcterms:modified xsi:type="dcterms:W3CDTF">2017-06-11T10:11:09Z</dcterms:modified>
</cp:coreProperties>
</file>