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329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3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85" r:id="rId42"/>
    <p:sldId id="384" r:id="rId43"/>
    <p:sldId id="382" r:id="rId44"/>
  </p:sldIdLst>
  <p:sldSz cx="12192000" cy="6858000"/>
  <p:notesSz cx="6858000" cy="9144000"/>
  <p:embeddedFontLst>
    <p:embeddedFont>
      <p:font typeface="Segoe UI" panose="020B0502040204020203" pitchFamily="34" charset="0"/>
      <p:regular r:id="rId47"/>
      <p:bold r:id="rId48"/>
      <p:italic r:id="rId49"/>
      <p:boldItalic r:id="rId50"/>
    </p:embeddedFont>
    <p:embeddedFont>
      <p:font typeface="맑은 고딕" panose="020B0503020000020004" pitchFamily="50" charset="-127"/>
      <p:regular r:id="rId51"/>
      <p:bold r:id="rId52"/>
    </p:embeddedFont>
    <p:embeddedFont>
      <p:font typeface="서울남산체 M" panose="02020603020101020101" pitchFamily="18" charset="-127"/>
      <p:regular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Segoe UI Light" panose="020B0502040204020203" pitchFamily="34" charset="0"/>
      <p:regular r:id="rId58"/>
    </p:embeddedFon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Cambria Math" panose="02040503050406030204" pitchFamily="18" charset="0"/>
      <p:regular r:id="rId6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font" Target="fonts/font17.fntdata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09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65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4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52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29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5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36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11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7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7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62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99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4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14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3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65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63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448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1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4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3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10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3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832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875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89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839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27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650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7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58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955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27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05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3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07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15 : Light</a:t>
            </a:r>
            <a:r>
              <a:rPr lang="ko-KR" altLang="en-US" dirty="0"/>
              <a:t> </a:t>
            </a:r>
            <a:r>
              <a:rPr lang="en-US" altLang="ko-KR" dirty="0"/>
              <a:t>Transport I – Surface Reflection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Particle Tracing and Photon Mapping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Using the Photon Map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Photon Interpolation and Density Estimation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예제 장면에의 마루 위에 있는 점 주변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50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광자의 입사 방향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지점의 간접 조명 분포를 근사하는 중요도 표본화의 분포를 정의하는데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방향을 사용할 수 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A0F916-DABC-47ED-8FEB-7E68EF6CB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789" y="2823115"/>
            <a:ext cx="5714833" cy="35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9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중요도 표본화를 위한 점 주변의 간접 광자 검색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AA8D8AC-F1BD-4581-BB05-922BAE12BD6E}"/>
              </a:ext>
            </a:extLst>
          </p:cNvPr>
          <p:cNvSpPr/>
          <p:nvPr/>
        </p:nvSpPr>
        <p:spPr>
          <a:xfrm>
            <a:off x="721894" y="2052502"/>
            <a:ext cx="86231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Find indirect photons around point for importance sampling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50;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PhotonProcess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                                    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Alloc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searchDist2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md2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searchDist2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indirectMap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md2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searchDist2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*= 2.f;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2876892-EABA-4AD4-8741-618B0B283FBD}"/>
              </a:ext>
            </a:extLst>
          </p:cNvPr>
          <p:cNvSpPr/>
          <p:nvPr/>
        </p:nvSpPr>
        <p:spPr bwMode="auto">
          <a:xfrm>
            <a:off x="773351" y="3484597"/>
            <a:ext cx="5483070" cy="1648877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370E148-C257-4D13-BE3F-B0702391B244}"/>
              </a:ext>
            </a:extLst>
          </p:cNvPr>
          <p:cNvSpPr txBox="1"/>
          <p:nvPr/>
        </p:nvSpPr>
        <p:spPr>
          <a:xfrm>
            <a:off x="861320" y="5237480"/>
            <a:ext cx="64057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원하는 수의 광자를 찾을 때까지 검색 범위를 점진적으로 증가시킨다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6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중요도 표본화를 위한 점 주변의 간접 광자 검색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PhotonProcess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근처 광자에 대한 정보를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ClosePhoton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구조체로 저장하는 역할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C4BC295-EE27-48BE-A4EA-2862547C0852}"/>
              </a:ext>
            </a:extLst>
          </p:cNvPr>
          <p:cNvSpPr/>
          <p:nvPr/>
        </p:nvSpPr>
        <p:spPr>
          <a:xfrm>
            <a:off x="971871" y="2356831"/>
            <a:ext cx="89595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PhotonProcess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PhotonProcess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Public Methods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PhotonProcess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maxDistSquared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08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5B4E295-6F6D-4795-9FAD-6DD9CD16EDC6}"/>
              </a:ext>
            </a:extLst>
          </p:cNvPr>
          <p:cNvSpPr/>
          <p:nvPr/>
        </p:nvSpPr>
        <p:spPr>
          <a:xfrm>
            <a:off x="971871" y="2356831"/>
            <a:ext cx="94314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Public Methods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md2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INFINITY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md2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operator&lt;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?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중요도 표본화를 위한 점 주변의 간접 광자 검색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ClosePhoton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검색 점에 가까운 광자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8AC7FA-20EA-4134-8985-7324862403B7}"/>
              </a:ext>
            </a:extLst>
          </p:cNvPr>
          <p:cNvSpPr/>
          <p:nvPr/>
        </p:nvSpPr>
        <p:spPr bwMode="auto">
          <a:xfrm>
            <a:off x="1535351" y="4900308"/>
            <a:ext cx="2796017" cy="27327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D0354-BCA6-4CD0-9471-A5912B12BBDF}"/>
              </a:ext>
            </a:extLst>
          </p:cNvPr>
          <p:cNvSpPr txBox="1"/>
          <p:nvPr/>
        </p:nvSpPr>
        <p:spPr>
          <a:xfrm>
            <a:off x="1615298" y="5220429"/>
            <a:ext cx="65421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광자에서 검색 점까지의 거리의 제곱을 캐싱해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더 가까운 광자를 발견할 때 가장 먼 광자를 빨리 제거할 수 있게 한다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0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B231C51-C21B-4CFB-AB4B-EDCA21109CA1}"/>
              </a:ext>
            </a:extLst>
          </p:cNvPr>
          <p:cNvSpPr/>
          <p:nvPr/>
        </p:nvSpPr>
        <p:spPr>
          <a:xfrm>
            <a:off x="519248" y="1291848"/>
            <a:ext cx="940279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PhotonProcess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maxDistSquared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photon to unordered array of photons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distSquared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make_heap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&amp;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maxDistSquared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Remove most distant photon from heap and add new photon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pop_heap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&amp;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-1]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distSquared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push_heap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&amp;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maxDistSquared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9DB223D-56A3-4277-B6BF-0B5EE1B68305}"/>
              </a:ext>
            </a:extLst>
          </p:cNvPr>
          <p:cNvSpPr/>
          <p:nvPr/>
        </p:nvSpPr>
        <p:spPr bwMode="auto">
          <a:xfrm>
            <a:off x="1583478" y="2445866"/>
            <a:ext cx="6814564" cy="27327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BD9E801-9D3E-4DF0-B584-21538327C095}"/>
              </a:ext>
            </a:extLst>
          </p:cNvPr>
          <p:cNvSpPr txBox="1"/>
          <p:nvPr/>
        </p:nvSpPr>
        <p:spPr>
          <a:xfrm>
            <a:off x="8497361" y="2168867"/>
            <a:ext cx="335775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광자의 갯수가 </a:t>
            </a:r>
            <a:r>
              <a:rPr lang="en-US" altLang="ko-KR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nLookup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보다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작으면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거리에 상관없이 배열에 저장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9DFE748-40A8-4914-A83A-8DD40F5CCD03}"/>
              </a:ext>
            </a:extLst>
          </p:cNvPr>
          <p:cNvSpPr/>
          <p:nvPr/>
        </p:nvSpPr>
        <p:spPr bwMode="auto">
          <a:xfrm>
            <a:off x="1583478" y="2716642"/>
            <a:ext cx="6814800" cy="109800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EA25919-BC6D-43F6-8060-977FC0B11F16}"/>
              </a:ext>
            </a:extLst>
          </p:cNvPr>
          <p:cNvSpPr txBox="1"/>
          <p:nvPr/>
        </p:nvSpPr>
        <p:spPr>
          <a:xfrm>
            <a:off x="8497361" y="2983645"/>
            <a:ext cx="259316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nLookup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개까지 들어오면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가장 먼 거리에 있는 광자가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루트에 있는 힙을 만듦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A8D144E-5D46-499D-AF5A-29141DDE5B6C}"/>
              </a:ext>
            </a:extLst>
          </p:cNvPr>
          <p:cNvSpPr/>
          <p:nvPr/>
        </p:nvSpPr>
        <p:spPr bwMode="auto">
          <a:xfrm>
            <a:off x="1583478" y="4368979"/>
            <a:ext cx="7343954" cy="139815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78AE337-33C3-4BE4-9D02-4E75A1729006}"/>
              </a:ext>
            </a:extLst>
          </p:cNvPr>
          <p:cNvSpPr txBox="1"/>
          <p:nvPr/>
        </p:nvSpPr>
        <p:spPr>
          <a:xfrm>
            <a:off x="1695772" y="5810903"/>
            <a:ext cx="54253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가장 먼 거리에 있는 광자를 제거하고 새 광자를 힙에 넣음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8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방향을 지역 배열로 복사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07EC38D-4928-43FC-B36B-F1C0EE13A9D9}"/>
              </a:ext>
            </a:extLst>
          </p:cNvPr>
          <p:cNvSpPr/>
          <p:nvPr/>
        </p:nvSpPr>
        <p:spPr>
          <a:xfrm>
            <a:off x="721894" y="2052502"/>
            <a:ext cx="8301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Copy photon directions to local array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photonDirs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Alloc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photonDirs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7B466BE-E872-4BA0-AF3C-0D2ED452D470}"/>
              </a:ext>
            </a:extLst>
          </p:cNvPr>
          <p:cNvSpPr/>
          <p:nvPr/>
        </p:nvSpPr>
        <p:spPr bwMode="auto">
          <a:xfrm>
            <a:off x="778041" y="2644646"/>
            <a:ext cx="6328612" cy="60818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A75AB75-40C9-4DDA-A698-EB15293F6993}"/>
              </a:ext>
            </a:extLst>
          </p:cNvPr>
          <p:cNvSpPr txBox="1"/>
          <p:nvPr/>
        </p:nvSpPr>
        <p:spPr>
          <a:xfrm>
            <a:off x="925488" y="3314530"/>
            <a:ext cx="66062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배열에 저장하면 모든 광자의 방향이 과도한 캐시 미스를 일으키지 않아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수집 작업의 나머지 성능을 향상시킨다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15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수집을 위해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A8336EC-B89C-448D-921B-999D41F9A63A}"/>
              </a:ext>
            </a:extLst>
          </p:cNvPr>
          <p:cNvSpPr/>
          <p:nvPr/>
        </p:nvSpPr>
        <p:spPr>
          <a:xfrm>
            <a:off x="721894" y="2052502"/>
            <a:ext cx="79167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Use BSDF to do final gathering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gatherSamples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Sample random direction from BSDF for final gather ray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Trace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BSDF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final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gather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ray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and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accumulate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radiance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gatherSamples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6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9C3FE3-BD1A-49F5-B5AC-16933301F8A2}"/>
              </a:ext>
            </a:extLst>
          </p:cNvPr>
          <p:cNvSpPr/>
          <p:nvPr/>
        </p:nvSpPr>
        <p:spPr>
          <a:xfrm>
            <a:off x="721894" y="2052502"/>
            <a:ext cx="74996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Sample random direction from BSDF for final gather ray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BSDFSample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bsdfSample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bsdfGatherSampleOffsets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Sample_f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BxDFType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 ~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0.f)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&gt;= 0.f);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수집 광선에 대한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임의의 방향을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D105752-1084-4F64-B7F2-10DF228CF54D}"/>
              </a:ext>
            </a:extLst>
          </p:cNvPr>
          <p:cNvSpPr/>
          <p:nvPr/>
        </p:nvSpPr>
        <p:spPr bwMode="auto">
          <a:xfrm>
            <a:off x="2021304" y="3488108"/>
            <a:ext cx="4700338" cy="27376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D5E136-6601-497A-8791-C422DA76729E}"/>
              </a:ext>
            </a:extLst>
          </p:cNvPr>
          <p:cNvSpPr txBox="1"/>
          <p:nvPr/>
        </p:nvSpPr>
        <p:spPr>
          <a:xfrm>
            <a:off x="6796898" y="3484875"/>
            <a:ext cx="487426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표본을 선택할 때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광택 요소는 무시한다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 이유는 재귀적 광선 추적에서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개별적으로 처리되기 때문이다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56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822CD22-DD74-4F83-9C68-1F576139C97E}"/>
              </a:ext>
            </a:extLst>
          </p:cNvPr>
          <p:cNvSpPr/>
          <p:nvPr/>
        </p:nvSpPr>
        <p:spPr>
          <a:xfrm>
            <a:off x="721893" y="2052502"/>
            <a:ext cx="100744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Trace BSDF final gather ray and accumulate radiance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bounceRay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rayEpsilon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Intersection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gatherIsect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Intersect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bounceRay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gatherIsect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exitant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radiance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Lindir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 using radiance photons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MIS weight for BSDF-sampled gather ray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    Li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Lindir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수집 광선 추적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 누적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7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FDC7B5C-9C40-481B-9F40-B06D3F79916A}"/>
              </a:ext>
            </a:extLst>
          </p:cNvPr>
          <p:cNvSpPr/>
          <p:nvPr/>
        </p:nvSpPr>
        <p:spPr>
          <a:xfrm>
            <a:off x="721893" y="2052502"/>
            <a:ext cx="88793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exitant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radiance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Lindir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 using radiance photons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Lindir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0.f;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nGather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nGather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Faceforward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nGather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bounceRay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RadiancePhotonProcess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nGather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md2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INFINITY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radianceMap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md2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Lindir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Lindir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Transmittance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bounceRay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 광자를 사용해 방출 방사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Lindir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1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광자 맵 알고리즘은 조명 피적분 함수를 분리해 부분별로 다른 기술을 사용해 계산한다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BSDF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델타 요소와 비델타 요소로 분리한다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비델타 요소는 다시 직접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조명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코스틱 조명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간접 조명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으로 나눈다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ko-KR" altLang="en-US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𝒮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𝒮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𝒮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𝒮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𝒮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366" t="-2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Using the Photon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E856D39-8174-476D-987B-E77D30D8E98B}"/>
              </a:ext>
            </a:extLst>
          </p:cNvPr>
          <p:cNvSpPr/>
          <p:nvPr/>
        </p:nvSpPr>
        <p:spPr bwMode="auto">
          <a:xfrm>
            <a:off x="4010526" y="3241234"/>
            <a:ext cx="3866148" cy="65626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1F40E9C-1A2A-4590-9001-D80EA95AF6B6}"/>
              </a:ext>
            </a:extLst>
          </p:cNvPr>
          <p:cNvSpPr/>
          <p:nvPr/>
        </p:nvSpPr>
        <p:spPr bwMode="auto">
          <a:xfrm>
            <a:off x="4010525" y="3952880"/>
            <a:ext cx="4138863" cy="656268"/>
          </a:xfrm>
          <a:prstGeom prst="rect">
            <a:avLst/>
          </a:prstGeom>
          <a:noFill/>
          <a:ln w="28575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189006-29C2-441D-84AD-4BB7607F2AAA}"/>
              </a:ext>
            </a:extLst>
          </p:cNvPr>
          <p:cNvSpPr/>
          <p:nvPr/>
        </p:nvSpPr>
        <p:spPr bwMode="auto">
          <a:xfrm>
            <a:off x="4010525" y="4658733"/>
            <a:ext cx="4138863" cy="656268"/>
          </a:xfrm>
          <a:prstGeom prst="rect">
            <a:avLst/>
          </a:prstGeom>
          <a:noFill/>
          <a:ln w="28575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B8FDCF2-EE02-4491-BA37-E622C2405613}"/>
              </a:ext>
            </a:extLst>
          </p:cNvPr>
          <p:cNvSpPr/>
          <p:nvPr/>
        </p:nvSpPr>
        <p:spPr bwMode="auto">
          <a:xfrm>
            <a:off x="4010525" y="5365924"/>
            <a:ext cx="4138863" cy="656268"/>
          </a:xfrm>
          <a:prstGeom prst="rect">
            <a:avLst/>
          </a:prstGeom>
          <a:noFill/>
          <a:ln w="28575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ABDF71F-E913-4B05-8388-C8581F61BFF2}"/>
              </a:ext>
            </a:extLst>
          </p:cNvPr>
          <p:cNvSpPr txBox="1"/>
          <p:nvPr/>
        </p:nvSpPr>
        <p:spPr>
          <a:xfrm>
            <a:off x="8905984" y="3430868"/>
            <a:ext cx="27651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일반 재귀 광선 추적으로 계산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0C3A94-3479-4734-98CA-35EBD091FC0F}"/>
              </a:ext>
            </a:extLst>
          </p:cNvPr>
          <p:cNvSpPr txBox="1"/>
          <p:nvPr/>
        </p:nvSpPr>
        <p:spPr>
          <a:xfrm>
            <a:off x="8612635" y="4142514"/>
            <a:ext cx="30585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표준 직접 광 알고리즘으로 계산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7BBCEFB-D581-4F12-A48B-D674744EBD7D}"/>
              </a:ext>
            </a:extLst>
          </p:cNvPr>
          <p:cNvSpPr txBox="1"/>
          <p:nvPr/>
        </p:nvSpPr>
        <p:spPr>
          <a:xfrm>
            <a:off x="9560010" y="4848367"/>
            <a:ext cx="21111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맵을 사용해 계산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CA40B31-B634-498B-8E2E-8937547EC82B}"/>
              </a:ext>
            </a:extLst>
          </p:cNvPr>
          <p:cNvSpPr txBox="1"/>
          <p:nvPr/>
        </p:nvSpPr>
        <p:spPr>
          <a:xfrm>
            <a:off x="9560010" y="5552434"/>
            <a:ext cx="21111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맵을 사용해 계산</a:t>
            </a:r>
          </a:p>
        </p:txBody>
      </p:sp>
    </p:spTree>
    <p:extLst>
      <p:ext uri="{BB962C8B-B14F-4D97-AF65-F5344CB8AC3E}">
        <p14:creationId xmlns:p14="http://schemas.microsoft.com/office/powerpoint/2010/main" val="399723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 광자를 사용해 방출 방사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Lindir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RadiancePhotonProcess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검색 점에서 제일 가까운 방사 광자를 저장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A42D905-27F1-4A03-A033-94C1302024AE}"/>
              </a:ext>
            </a:extLst>
          </p:cNvPr>
          <p:cNvSpPr/>
          <p:nvPr/>
        </p:nvSpPr>
        <p:spPr>
          <a:xfrm>
            <a:off x="971870" y="2308705"/>
            <a:ext cx="101693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RadiancePhotonProcess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RadiancePhotonProcess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Methods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RadiancePhotonProcess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RadiancePhoton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maxDistSquared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&gt; 0)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maxDistSquared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RadiancePhoton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6C08BEC-EE6F-4EE1-8222-CE3F9B752619}"/>
              </a:ext>
            </a:extLst>
          </p:cNvPr>
          <p:cNvSpPr/>
          <p:nvPr/>
        </p:nvSpPr>
        <p:spPr bwMode="auto">
          <a:xfrm>
            <a:off x="1523998" y="3751100"/>
            <a:ext cx="7467601" cy="190374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CF57A9-80C0-402F-9382-ECF1EFE0CEC2}"/>
              </a:ext>
            </a:extLst>
          </p:cNvPr>
          <p:cNvSpPr txBox="1"/>
          <p:nvPr/>
        </p:nvSpPr>
        <p:spPr>
          <a:xfrm>
            <a:off x="5323294" y="5675310"/>
            <a:ext cx="433685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표면에 최종 수집 광선이 충돌하는 점의 법선과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같은 반구를 가리키는 법선을 갖는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가장 가까운 방사 광자 하나를 찾는다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65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표본화된 수집 광선의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MIS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가중치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98F3424-7F18-4A2B-9E99-8CB19B9B2FAB}"/>
              </a:ext>
            </a:extLst>
          </p:cNvPr>
          <p:cNvSpPr/>
          <p:nvPr/>
        </p:nvSpPr>
        <p:spPr>
          <a:xfrm>
            <a:off x="721893" y="2052502"/>
            <a:ext cx="6737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MIS weight for BSDF-sampled gather ray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PDF for photon-sampling of direction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Lindir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89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수집을 위해 근처 광자 사용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F0DA186-A199-421A-AC22-3047FEF81122}"/>
              </a:ext>
            </a:extLst>
          </p:cNvPr>
          <p:cNvSpPr/>
          <p:nvPr/>
        </p:nvSpPr>
        <p:spPr>
          <a:xfrm>
            <a:off x="721893" y="2052502"/>
            <a:ext cx="87830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Use nearby photons to do final gathering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gatherSamples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Sample random direction using photons for final gather ray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Trace photon-sampled final gather ray and accumulate radiance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gatherSamples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06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수집 광선에 대한 광자를 사용해 임의의 방향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C8A1358-4DD1-45E7-8C4E-9268AC49699E}"/>
              </a:ext>
            </a:extLst>
          </p:cNvPr>
          <p:cNvSpPr/>
          <p:nvPr/>
        </p:nvSpPr>
        <p:spPr>
          <a:xfrm>
            <a:off x="721892" y="2052502"/>
            <a:ext cx="83178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Sample random direction using photons for final gather ray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BSDFSample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gatherSample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indirGatherSampleOffsets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min((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- 1,</a:t>
            </a:r>
          </a:p>
          <a:p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   Floor2Int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uComponent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Sample gather ray direction from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photonNum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72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photoNum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에서의 수집 광선 방향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577373-F6DE-4C94-B015-102E54E1AE05}"/>
              </a:ext>
            </a:extLst>
          </p:cNvPr>
          <p:cNvSpPr/>
          <p:nvPr/>
        </p:nvSpPr>
        <p:spPr>
          <a:xfrm>
            <a:off x="721892" y="2052502"/>
            <a:ext cx="92964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Sample gather ray direction from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photonNum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CoordinateSystem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photonDirs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UniformSampleCone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uDir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uDir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[1],</a:t>
            </a:r>
          </a:p>
          <a:p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cosGatherAngle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photonDirs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7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표본화된 최종 수집 광선 추적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 누적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8186D2-6E97-4799-9C08-6E1ABEDFF1F0}"/>
              </a:ext>
            </a:extLst>
          </p:cNvPr>
          <p:cNvSpPr/>
          <p:nvPr/>
        </p:nvSpPr>
        <p:spPr>
          <a:xfrm>
            <a:off x="721891" y="2052502"/>
            <a:ext cx="83659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Trace photon-sampled final gather ray and accumulate radiance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fr</a:t>
            </a:r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de-DE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wo</a:t>
            </a:r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bounceRay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rayEpsilon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Intersection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gatherIsect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PBRT_PHOTON_MAP_STARTED_GATHER_RAY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bounceRay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Intersect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bounceRay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gatherIsect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exitant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radiance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Lindir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 using radiance photons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PDF for photon-sampling of direction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MIS weight for photon-sampled gather ray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    Li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Lindir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FFB5327-548B-466D-A196-068D75452533}"/>
              </a:ext>
            </a:extLst>
          </p:cNvPr>
          <p:cNvSpPr/>
          <p:nvPr/>
        </p:nvSpPr>
        <p:spPr bwMode="auto">
          <a:xfrm>
            <a:off x="3777914" y="4855594"/>
            <a:ext cx="1676402" cy="27376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E06F0F5-3039-4941-A593-2FF6E7FA809C}"/>
              </a:ext>
            </a:extLst>
          </p:cNvPr>
          <p:cNvSpPr/>
          <p:nvPr/>
        </p:nvSpPr>
        <p:spPr bwMode="auto">
          <a:xfrm>
            <a:off x="1299411" y="4855594"/>
            <a:ext cx="6408821" cy="27376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CDDB40-75CC-4029-889D-91E948B3115E}"/>
              </a:ext>
            </a:extLst>
          </p:cNvPr>
          <p:cNvSpPr txBox="1"/>
          <p:nvPr/>
        </p:nvSpPr>
        <p:spPr>
          <a:xfrm>
            <a:off x="1299411" y="5178922"/>
            <a:ext cx="870284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AbsDot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wi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n) :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방향이 해당 광자에서 가능한 방향의 원뿔 안에 있는지 여부를 알려줌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→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각도에서 원뿔 안의 방향을 표본화하는 상수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합에 추가</a:t>
            </a:r>
          </a:p>
        </p:txBody>
      </p:sp>
    </p:spTree>
    <p:extLst>
      <p:ext uri="{BB962C8B-B14F-4D97-AF65-F5344CB8AC3E}">
        <p14:creationId xmlns:p14="http://schemas.microsoft.com/office/powerpoint/2010/main" val="427529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wi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방향의 광자 표본화를 위한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FFB5327-548B-466D-A196-068D75452533}"/>
              </a:ext>
            </a:extLst>
          </p:cNvPr>
          <p:cNvSpPr/>
          <p:nvPr/>
        </p:nvSpPr>
        <p:spPr bwMode="auto">
          <a:xfrm>
            <a:off x="2791323" y="2657826"/>
            <a:ext cx="3938339" cy="27376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2047D5C-454A-4A79-A798-D3528FFD3037}"/>
              </a:ext>
            </a:extLst>
          </p:cNvPr>
          <p:cNvSpPr/>
          <p:nvPr/>
        </p:nvSpPr>
        <p:spPr>
          <a:xfrm>
            <a:off x="721890" y="2052502"/>
            <a:ext cx="78445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PDF for photon-sampling of direction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0.f;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conePdf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UniformConePdf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cosGatherAngle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photonDirs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&gt; .999f *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cosGatherAngle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conePdf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표본화된 수집 광선의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MIS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가중치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4A2997-1595-4485-A467-8014D5699C55}"/>
              </a:ext>
            </a:extLst>
          </p:cNvPr>
          <p:cNvSpPr/>
          <p:nvPr/>
        </p:nvSpPr>
        <p:spPr>
          <a:xfrm>
            <a:off x="721893" y="2052502"/>
            <a:ext cx="9665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MIS weight for photon-sampled gather ray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PowerHeuristic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gatherSamples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gatherSamples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05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맵의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광자를 이용해 측정을 계산하는 두 함수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LPhoton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: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갖는 점에서 입사 조명으로 인해 반사된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방사를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EPhoton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: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해당 지점에서 입사 방사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조도를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 err="1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리마인드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디랙 델타 함수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(Dirac Delta Function)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Interpolation/Density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2050" name="Picture 2" descr="https://upload.wikimedia.org/wikipedia/commons/b/b4/Dirac_function_approx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706" y="3293536"/>
            <a:ext cx="19050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6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점에서 반사 방사를 계산하려면 방출 방사 방정식을 점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방향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예측해야 하며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이는 디랙 델타 분포가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입자만을 선택할 때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장면에 있는 표면의 모든 점에서의 측정으로 다시 작성할 수 있다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𝒮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sub>
                        <m:sup/>
                        <m:e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𝒮</m:t>
                                  </m:r>
                                </m:e>
                                <m:sup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p</m:t>
                                  </m:r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0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p</m:t>
                                      </m:r>
                                    </m:e>
                                    <m:sup>
                                      <m: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p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p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𝑑𝐴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b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p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측정을 설명하는 함수는 다음과 같다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1000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p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p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Interpolation/Density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PhotonIntegrator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으로 렌더된 용 모델이 투영하는 코스틱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Using the Photon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8A05868-3F18-439D-BCA4-CE08CF1A3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413"/>
          <a:stretch/>
        </p:blipFill>
        <p:spPr>
          <a:xfrm>
            <a:off x="3822480" y="2273586"/>
            <a:ext cx="4545451" cy="395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6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리마인드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입자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-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추적 알고리즘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𝐩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조명의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𝑁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 집합을 장면의 다음 표면 위에 생성하는데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 표본은 방향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에서의 입사 조명을 기록하고 이와 결합된 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갖는다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Interpolation/Density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525" y="2925233"/>
            <a:ext cx="68389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6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리마인드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입자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-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추적 알고리즘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중요도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𝑒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p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추출된 측정을 설명하며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충족시킬 자연 조건은 입자가 예측치를 이용하는데 사용할 때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같은 중요도 함수의 측정 방정식과 같은 기댓값을 갖는 분포와 가중치를 가져야 한다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sub>
                        <m:sup/>
                        <m:e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𝒮</m:t>
                                  </m:r>
                                </m:e>
                                <m:sup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p</m:t>
                                  </m:r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,</m:t>
                                  </m:r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p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</m:nary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𝑑𝐴</m:t>
                      </m:r>
                    </m:oMath>
                  </m:oMathPara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Interpolation/Density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87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측정을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설명하는 </a:t>
                </a: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함수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p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p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델타 분포가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있으므로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입자 추적 단계에서 생성된 모든 입자 기록은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아래 방정식이 측정값을 예측하는데 사용됐을 때 기여가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아니지만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확률이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되는 문제가 발생한다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sub>
                        <m:sup/>
                        <m:e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𝒮</m:t>
                                  </m:r>
                                </m:e>
                                <m:sup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p</m:t>
                                  </m:r>
                                  <m: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,</m:t>
                                  </m:r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p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</m:nary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𝑑𝐴</m:t>
                      </m:r>
                    </m:oMath>
                  </m:oMathPara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Interpolation/Density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02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문제를 해결하기 위해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매핑 알고리즘에 편향을 도입한다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매핑은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근처 지점의 조명에 대한 정보를 음영 점에서의 조명을 예측하는데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사용할 수 있다는 가정하에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근처 광자에서 음영되는 점의 조명에 대한 정보를 보간한다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광자 보간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Photon Interpolation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이라고 한다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점 주변의 더 많은 광자가 더 높은 가중치를 가질수록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더 많은 방사가 점에 입사하는 것으로 예측한다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예측한 방사는 표면의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함께 반사된 빛을 계산하는데 사용된다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Interpolation/Density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80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보간을 처리하는 수학적 도구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밀도 예측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(Density Estimation)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</a:t>
            </a:r>
            <a:r>
              <a:rPr lang="ko-KR" altLang="en-US" dirty="0" err="1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표본점에서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생성하는데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표본들이 일부 관심 함수의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전체 분포에 따라 분포되어 있다는 가정하에서 생성한다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개념을 명시적으로 설명하는 예로 히스토그램이 있다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선은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1D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어떤 너비를 갖는 간격으로 나눠지며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간격에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얼마나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많은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표본이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위치하는지 계산한 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간격에서 면적의 합이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되도록 정규화 할 수 있다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Interpolation/Density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4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더 복잡한 밀도 예측 기술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커널 방식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일반적으로 더 나은 결과를 제공하고 </a:t>
                </a:r>
                <a:r>
                  <a:rPr lang="ko-KR" altLang="en-US" dirty="0" err="1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비연속으로</a:t>
                </a: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인해 고통 받지 않는 부드러운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PDF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err="1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커널</a:t>
                </a: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의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적분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위치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𝑁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표본의 커널 예측기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h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윈도우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너비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𝑁h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𝑁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Interpolation/Density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93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err="1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커널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방식은 연속적인 돌기를 관찰점에 놓고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돌기의 합이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형성하도록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개별적으로 계산한 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간격에서 면적의 합이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되도록 정규화한다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Interpolation/Density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2382308"/>
            <a:ext cx="64103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0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err="1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커널</a:t>
                </a: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방식의 핵심 문제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윈도우 너비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h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선택하는 방법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너무 넓으면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PDF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많은 표본에서 영역에 연관된 세부 사항을 뭉개버린다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너무 좁으면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PDF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표본이 적은 분포의 가장자리에서 너무 거칠어진다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NN(Nearest-Neighbor)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기법</a:t>
                </a:r>
                <a:endParaRPr lang="en-US" altLang="ko-KR" i="1" dirty="0" smtClean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h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표본의 지역 밀도에 기반을 두고 적합적으로 선택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표본이 많으면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너비를 작게 만들고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표본이 적으면 너비를 넓게 만든다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2">
                  <a:lnSpc>
                    <a:spcPct val="100000"/>
                  </a:lnSpc>
                </a:pP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Interpolation/Density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81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NN(Nearest-Neighbor)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기법</a:t>
                </a:r>
                <a:endParaRPr lang="en-US" altLang="ko-KR" i="1" dirty="0" smtClean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예</m:t>
                    </m:r>
                  </m:oMath>
                </a14:m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들어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한 방식은 숫자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선택해 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번째 가까운 표본에 대한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거리를 찾아 해당 거리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윈도우 너비로 사용한다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차원일 때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일반화된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번째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NN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예측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𝑁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𝑑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차원일 때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일반화된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번째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NN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예측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𝑁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Interpolation/Density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18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여기서 </a:t>
                </a:r>
                <a:r>
                  <a:rPr lang="ko-KR" altLang="en-US" dirty="0" err="1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커널의</a:t>
                </a: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구현은 </a:t>
                </a:r>
                <a:r>
                  <a:rPr lang="ko-KR" altLang="en-US" dirty="0" err="1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심슨의</a:t>
                </a: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 err="1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커널을</a:t>
                </a: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사용한다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밀도 예측에 사용된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𝑖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번째 점과의 거리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𝜋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서울남산체 M" panose="02020603020101020101" pitchFamily="18" charset="-127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  <a:ea typeface="서울남산체 M" panose="02020603020101020101" pitchFamily="18" charset="-127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서울남산체 M" panose="02020603020101020101" pitchFamily="18" charset="-127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서울남산체 M" panose="02020603020101020101" pitchFamily="18" charset="-127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서울남산체 M" panose="02020603020101020101" pitchFamily="18" charset="-127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서울남산체 M" panose="02020603020101020101" pitchFamily="18" charset="-127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서울남산체 M" panose="02020603020101020101" pitchFamily="18" charset="-127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서울남산체 M" panose="02020603020101020101" pitchFamily="18" charset="-127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서울남산체 M" panose="02020603020101020101" pitchFamily="18" charset="-127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서울남산체 M" panose="02020603020101020101" pitchFamily="18" charset="-127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서울남산체 M" panose="02020603020101020101" pitchFamily="18" charset="-127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i="1">
                                                          <a:latin typeface="Cambria Math" panose="02040503050406030204" pitchFamily="18" charset="0"/>
                                                          <a:ea typeface="서울남산체 M" panose="02020603020101020101" pitchFamily="18" charset="-127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altLang="ko-KR" dirty="0">
                                  <a:latin typeface="서울남산체 M" panose="02020603020101020101" pitchFamily="18" charset="-127"/>
                                  <a:ea typeface="서울남산체 M" panose="02020603020101020101" pitchFamily="18" charset="-127"/>
                                </a:rPr>
                                <m:t> 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&amp;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0                                    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Interpolation/Density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54504" y="4497366"/>
            <a:ext cx="80691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80"/>
                </a:solidFill>
                <a:latin typeface="Consolas" panose="020B0609020204030204" pitchFamily="49" charset="0"/>
              </a:rPr>
              <a:t>kernel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float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maxDist2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float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 = (1.f - </a:t>
            </a:r>
            <a:r>
              <a:rPr lang="en-US" altLang="ko-KR" dirty="0" err="1" smtClean="0">
                <a:solidFill>
                  <a:srgbClr val="483D8B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maxDist2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3.f * </a:t>
            </a:r>
            <a:r>
              <a:rPr lang="en-US" altLang="ko-KR" dirty="0" smtClean="0">
                <a:solidFill>
                  <a:srgbClr val="314F4F"/>
                </a:solidFill>
                <a:latin typeface="Consolas" panose="020B0609020204030204" pitchFamily="49" charset="0"/>
              </a:rPr>
              <a:t>INV_PI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ko-KR" dirty="0" smtClean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38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 적분기를 위한 코스틱 광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Using the Photon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12AAF0E-3464-4E66-AE51-56364E723FAF}"/>
              </a:ext>
            </a:extLst>
          </p:cNvPr>
          <p:cNvSpPr/>
          <p:nvPr/>
        </p:nvSpPr>
        <p:spPr>
          <a:xfrm>
            <a:off x="721894" y="2052502"/>
            <a:ext cx="100824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PhotonIntegrator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Intersection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caustic lighting for photon map integrator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lookupBuf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Alloc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causticMap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nCausticPaths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lookupBuf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450BBF3-807D-4895-9BC6-36494902EAA3}"/>
              </a:ext>
            </a:extLst>
          </p:cNvPr>
          <p:cNvSpPr/>
          <p:nvPr/>
        </p:nvSpPr>
        <p:spPr bwMode="auto">
          <a:xfrm>
            <a:off x="1913019" y="4040555"/>
            <a:ext cx="7543801" cy="538273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97EE709-A775-4F0A-A4E0-FCD632D5F3F6}"/>
              </a:ext>
            </a:extLst>
          </p:cNvPr>
          <p:cNvSpPr txBox="1"/>
          <p:nvPr/>
        </p:nvSpPr>
        <p:spPr>
          <a:xfrm>
            <a:off x="2000988" y="4708478"/>
            <a:ext cx="920604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광자 맵에서 방향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wo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반사된 방사를 계산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함수를 코스틱 광자 맵으로 사용하기만 하면 방사 값을 계산할 때 코스틱 효과를 포함할 수 있다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17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측정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방정식에 치환하고 나면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방향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𝜔</m:t>
                    </m:r>
                  </m:oMath>
                </a14:m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대한 방출 방사는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계산하고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싶은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측정에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대해 적절하게 예측할 수 있다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p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p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여기서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모든 광자의 합과 광자에 대한 크기 인자가</a:t>
                </a:r>
                <a:r>
                  <a:rPr lang="en-US" altLang="ko-KR" i="1" dirty="0" smtClean="0">
                    <a:latin typeface="Cambria Math" panose="02040503050406030204" pitchFamily="18" charset="0"/>
                    <a:ea typeface="서울남산체 M" panose="02020603020101020101" pitchFamily="18" charset="-127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𝑑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차원일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때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일반화된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번째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NN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밀도 예측에 기반을 둔다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err="1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커널</a:t>
                </a: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함수가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번째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NN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거리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보다 먼 점에서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것을 알기에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합의 구현은 단지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NN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합치면 된다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Interpolation/Density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29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맵의 광자를 이용해 측정을 계산하는 두 함수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LPhoton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갖는 점에서 입사 조명으로 인해 반사된 방사를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Interpolation/Density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485F39-A392-430B-B886-A4FAFB1B23E4}"/>
              </a:ext>
            </a:extLst>
          </p:cNvPr>
          <p:cNvSpPr/>
          <p:nvPr/>
        </p:nvSpPr>
        <p:spPr>
          <a:xfrm>
            <a:off x="954504" y="2369455"/>
            <a:ext cx="109006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KdTree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nPaths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lookupBuf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Intersection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maxDist2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0.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BxDFType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nonSpecular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BxDFType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BSDF_REFLECTION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BSDF_TRANSMISSION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BSDF_DIFFUSE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BSDF_GLOSSY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NumComponents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nonSpecular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&gt; 0)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PBRT_PHOTON_MAP_STARTED_LOOKUP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DifferentialGeometry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*&gt;(&amp;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Do photon map lookup at intersection point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PhotonProcess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lookupBuf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maxDist2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8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맵의 광자를 이용해 측정을 계산하는 두 함수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LPhoton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갖는 점에서 입사 조명으로 인해 반사된 방사를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Interpolation/Density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2CC6FDE-4F71-4DC2-BF53-F28AFFF4907E}"/>
              </a:ext>
            </a:extLst>
          </p:cNvPr>
          <p:cNvSpPr/>
          <p:nvPr/>
        </p:nvSpPr>
        <p:spPr>
          <a:xfrm>
            <a:off x="954504" y="2415621"/>
            <a:ext cx="100584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Estimate reflected radiance due to incident photons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Faceforward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NumComponents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BxDFType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BSDF_REFLECTION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    BSDF_TRANSMISSION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BSDF_GLOSSY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&gt; 0)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exitant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radiance from photons for glossy surface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nFound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    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kernel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maxDist2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    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nPaths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maxDist2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5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맵의 광자를 이용해 측정을 계산하는 두 함수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EPhoton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해당 지점에서 입사 방사 조도를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Interpolation/Density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C2D0D7C-3211-4EDB-AA05-E891BEE65CCB}"/>
              </a:ext>
            </a:extLst>
          </p:cNvPr>
          <p:cNvSpPr/>
          <p:nvPr/>
        </p:nvSpPr>
        <p:spPr>
          <a:xfrm>
            <a:off x="954504" y="2329350"/>
            <a:ext cx="104754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KdTree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lookupBuf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maxDist2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0.f;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Lookup nearby photons at irradiance computation point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PhotonProcess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lookupBuf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md2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maxDist2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map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l-PL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Lookup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md2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Accumulate irradiance value from nearby photons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0.f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0.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&gt; 0.)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md2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M_PI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96C08BEC-EE6F-4EE1-8222-CE3F9B752619}"/>
              </a:ext>
            </a:extLst>
          </p:cNvPr>
          <p:cNvSpPr/>
          <p:nvPr/>
        </p:nvSpPr>
        <p:spPr bwMode="auto">
          <a:xfrm>
            <a:off x="1507956" y="5387393"/>
            <a:ext cx="9376612" cy="56422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1CDDB40-75CC-4029-889D-91E948B3115E}"/>
                  </a:ext>
                </a:extLst>
              </p:cNvPr>
              <p:cNvSpPr txBox="1"/>
              <p:nvPr/>
            </p:nvSpPr>
            <p:spPr>
              <a:xfrm>
                <a:off x="6705600" y="4737448"/>
                <a:ext cx="4178968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</m:e>
                            <m:sup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r>
                            <a:rPr lang="ko-KR" alt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</m:e>
                      </m:d>
                      <m:r>
                        <a:rPr lang="en-US" altLang="ko-K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>
                        <a:rPr lang="ko-KR" alt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𝛿</m:t>
                      </m:r>
                      <m:r>
                        <a:rPr lang="en-US" altLang="ko-K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b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p</m:t>
                          </m:r>
                        </m:e>
                        <m:sup>
                          <m:r>
                            <a:rPr lang="en-US" altLang="ko-KR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′</m:t>
                          </m:r>
                        </m:sup>
                      </m:sSup>
                      <m:r>
                        <a:rPr lang="en-US" altLang="ko-KR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p</m:t>
                      </m:r>
                      <m:r>
                        <a:rPr lang="en-US" altLang="ko-K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 </m:t>
                              </m:r>
                              <m:d>
                                <m:dPr>
                                  <m:ctrlPr>
                                    <a:rPr lang="en-US" altLang="ko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𝐧</m:t>
                                  </m:r>
                                  <m:r>
                                    <a:rPr lang="en-US" altLang="ko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ko-KR" altLang="en-U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&amp;0,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1CDDB40-75CC-4029-889D-91E948B31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737448"/>
                <a:ext cx="4178968" cy="617861"/>
              </a:xfrm>
              <a:prstGeom prst="rect">
                <a:avLst/>
              </a:prstGeom>
              <a:blipFill rotWithShape="0"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86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 적분기를 위한 간접 광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Using the Photon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619D57-B39A-4A41-BEF2-011935D502CF}"/>
              </a:ext>
            </a:extLst>
          </p:cNvPr>
          <p:cNvSpPr/>
          <p:nvPr/>
        </p:nvSpPr>
        <p:spPr>
          <a:xfrm>
            <a:off x="721894" y="2052502"/>
            <a:ext cx="8831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indirect lighting for photon map integrator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finalGather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indirectMap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Do one-bounce final gather for photon map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indirectMap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nIndirectPaths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lookupBuf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097B5E9-7073-4E86-8041-441CCD6981DE}"/>
              </a:ext>
            </a:extLst>
          </p:cNvPr>
          <p:cNvSpPr/>
          <p:nvPr/>
        </p:nvSpPr>
        <p:spPr bwMode="auto">
          <a:xfrm>
            <a:off x="1784004" y="3484597"/>
            <a:ext cx="7696880" cy="538273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CB811C-2B04-42DB-930C-6DF03A594C8E}"/>
              </a:ext>
            </a:extLst>
          </p:cNvPr>
          <p:cNvSpPr txBox="1"/>
          <p:nvPr/>
        </p:nvSpPr>
        <p:spPr>
          <a:xfrm>
            <a:off x="1871973" y="4152520"/>
            <a:ext cx="48897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함수를 통해 간접 광자 맵을 직접 사용할 수 있다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5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간접 조명의 반사 방사를 예측하기 위해 최종 수집을 사용하면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𝒮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¬∆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p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p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계산해야 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값을 예측하기 위해 몬테카를로 적분을 적용하려면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입사 방향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피적분 함수의 모양이 맞추고 싶은 분포에서 표본화해야 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구현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두 표본화 분포 사용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1. BSDF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기반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주변의 간접 조명 광자에서 생성된 입사 방사 함수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대한 근사에서 기반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 r="-10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표본 방향에서 가장 가까운 교차점을 찾기 위해 광선을 추적하고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해당 교차점에서 가장 가까운 단일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RadiancePhoton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이용해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나가는 방사를 계산해서 입사 방사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찾는다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F935ADF-A054-4746-8428-88B430768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18" y="3277658"/>
            <a:ext cx="39147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(a)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광만 있는 장면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(b)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맵을 사용하지만 최종 수집을 하지 않은 장면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(c)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수집한 장면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3DEFA12-106C-49AC-95E1-A3DF8CD1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10" y="2951171"/>
            <a:ext cx="11521992" cy="344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9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완벽 거울 반사 요소만 가지면 최종 수집을 할 이유가 없다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그렇지 않으면 검색 점 주변의 간접 조명 광자 모음을 찾을 수 있으며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수집 광선이 표본화된다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444641-F289-4F5C-9A46-9DC4CB0BB76A}"/>
              </a:ext>
            </a:extLst>
          </p:cNvPr>
          <p:cNvSpPr/>
          <p:nvPr/>
        </p:nvSpPr>
        <p:spPr>
          <a:xfrm>
            <a:off x="721894" y="2811490"/>
            <a:ext cx="90477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Do one-bounce final gather for photon map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BxDFType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nonSpecular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BxDFType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BSDF_REFLECTION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BSDF_TRANSMISSION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BSDF_DIFFUSE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BSDF_GLOSSY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NumComponents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nonSpecular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&gt; 0)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Find indirect photons around point for importance sampling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Copy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photon directions to local array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Use BSDF to do final gathering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Use nearby photons to do final gathering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50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19948</TotalTime>
  <Words>2521</Words>
  <Application>Microsoft Office PowerPoint</Application>
  <PresentationFormat>와이드스크린</PresentationFormat>
  <Paragraphs>457</Paragraphs>
  <Slides>43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Segoe UI</vt:lpstr>
      <vt:lpstr>맑은 고딕</vt:lpstr>
      <vt:lpstr>서울남산체 M</vt:lpstr>
      <vt:lpstr>Calibri</vt:lpstr>
      <vt:lpstr>Wingdings</vt:lpstr>
      <vt:lpstr>Segoe UI Light</vt:lpstr>
      <vt:lpstr>Consolas</vt:lpstr>
      <vt:lpstr>Arial</vt:lpstr>
      <vt:lpstr>Cambria Math</vt:lpstr>
      <vt:lpstr>Metro_TT_Blue_16x9_02-12</vt:lpstr>
      <vt:lpstr>Physically Based Rendering From Theory to Implementation</vt:lpstr>
      <vt:lpstr>Using the Photon Map</vt:lpstr>
      <vt:lpstr>Using the Photon Map</vt:lpstr>
      <vt:lpstr>Using the Photon Map</vt:lpstr>
      <vt:lpstr>Using the Photon Map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Photon Interpolation/Density Estimation</vt:lpstr>
      <vt:lpstr>Photon Interpolation/Density Estimation</vt:lpstr>
      <vt:lpstr>Photon Interpolation/Density Estimation</vt:lpstr>
      <vt:lpstr>Photon Interpolation/Density Estimation</vt:lpstr>
      <vt:lpstr>Photon Interpolation/Density Estimation</vt:lpstr>
      <vt:lpstr>Photon Interpolation/Density Estimation</vt:lpstr>
      <vt:lpstr>Photon Interpolation/Density Estimation</vt:lpstr>
      <vt:lpstr>Photon Interpolation/Density Estimation</vt:lpstr>
      <vt:lpstr>Photon Interpolation/Density Estimation</vt:lpstr>
      <vt:lpstr>Photon Interpolation/Density Estimation</vt:lpstr>
      <vt:lpstr>Photon Interpolation/Density Estimation</vt:lpstr>
      <vt:lpstr>Photon Interpolation/Density Estimation</vt:lpstr>
      <vt:lpstr>Photon Interpolation/Density Estimation</vt:lpstr>
      <vt:lpstr>Photon Interpolation/Density Estimation</vt:lpstr>
      <vt:lpstr>Photon Interpolation/Density Estimation</vt:lpstr>
      <vt:lpstr>Photon Interpolation/Density Estimation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 [utilforever]</cp:lastModifiedBy>
  <cp:revision>578</cp:revision>
  <dcterms:created xsi:type="dcterms:W3CDTF">2014-11-18T06:53:54Z</dcterms:created>
  <dcterms:modified xsi:type="dcterms:W3CDTF">2017-09-04T03:19:21Z</dcterms:modified>
</cp:coreProperties>
</file>