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329" r:id="rId2"/>
    <p:sldId id="354" r:id="rId3"/>
    <p:sldId id="378" r:id="rId4"/>
    <p:sldId id="379" r:id="rId5"/>
    <p:sldId id="371" r:id="rId6"/>
    <p:sldId id="381" r:id="rId7"/>
    <p:sldId id="383" r:id="rId8"/>
    <p:sldId id="382" r:id="rId9"/>
    <p:sldId id="384" r:id="rId10"/>
    <p:sldId id="385" r:id="rId11"/>
    <p:sldId id="386" r:id="rId12"/>
    <p:sldId id="387" r:id="rId13"/>
    <p:sldId id="388" r:id="rId14"/>
    <p:sldId id="372" r:id="rId15"/>
    <p:sldId id="373" r:id="rId16"/>
    <p:sldId id="374" r:id="rId17"/>
    <p:sldId id="377" r:id="rId18"/>
    <p:sldId id="376" r:id="rId19"/>
    <p:sldId id="389" r:id="rId20"/>
    <p:sldId id="390" r:id="rId21"/>
    <p:sldId id="391" r:id="rId22"/>
    <p:sldId id="375" r:id="rId23"/>
    <p:sldId id="392" r:id="rId24"/>
    <p:sldId id="393" r:id="rId25"/>
    <p:sldId id="394" r:id="rId26"/>
    <p:sldId id="395" r:id="rId27"/>
    <p:sldId id="396" r:id="rId28"/>
    <p:sldId id="397" r:id="rId29"/>
    <p:sldId id="398" r:id="rId30"/>
  </p:sldIdLst>
  <p:sldSz cx="12192000" cy="6858000"/>
  <p:notesSz cx="6858000" cy="9144000"/>
  <p:embeddedFontLst>
    <p:embeddedFont>
      <p:font typeface="Cambria Math" panose="02040503050406030204" pitchFamily="18" charset="0"/>
      <p:regular r:id="rId33"/>
    </p:embeddedFont>
    <p:embeddedFont>
      <p:font typeface="서울남산체 M" panose="02020603020101020101" pitchFamily="18" charset="-127"/>
      <p:regular r:id="rId34"/>
    </p:embeddedFont>
    <p:embeddedFont>
      <p:font typeface="Segoe UI" panose="020B0502040204020203" pitchFamily="34" charset="0"/>
      <p:regular r:id="rId35"/>
      <p:bold r:id="rId36"/>
      <p:italic r:id="rId37"/>
      <p:boldItalic r:id="rId38"/>
    </p:embeddedFont>
    <p:embeddedFont>
      <p:font typeface="맑은 고딕" panose="020B0503020000020004" pitchFamily="50" charset="-127"/>
      <p:regular r:id="rId39"/>
      <p:bold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Segoe UI Light" panose="020B0502040204020203" pitchFamily="34" charset="0"/>
      <p:regular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84228" autoAdjust="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2784" y="56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2016-11-21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47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8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61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89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15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9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9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7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90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23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25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29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46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85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57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49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248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949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418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635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52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08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68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70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58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03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5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I/51QdeoEujBL._SX258_BO1,204,203,200_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8" y="2808567"/>
            <a:ext cx="2726916" cy="34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988079"/>
            <a:ext cx="8626448" cy="130189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Physically Based Rendering</a:t>
            </a:r>
            <a:b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From Theory to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4" y="2816607"/>
            <a:ext cx="9144000" cy="3399258"/>
          </a:xfrm>
        </p:spPr>
        <p:txBody>
          <a:bodyPr/>
          <a:lstStyle/>
          <a:p>
            <a:pPr algn="l"/>
            <a:r>
              <a:rPr lang="en-US" dirty="0"/>
              <a:t>Chapter 2 : Geometry and Transformations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Coordinate Systems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Vectors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Points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Normals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Rays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Three-Dimensional Bounding Boxes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Transformations (+ Applying, Animating)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Differential Geometry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954" y="6221002"/>
            <a:ext cx="499656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옥찬호 </a:t>
            </a:r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(utilForever@gmail.com)</a:t>
            </a:r>
            <a:endParaRPr lang="en-US" sz="28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벡터의 기타 연산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28" y="1945401"/>
            <a:ext cx="3495675" cy="2943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856" y="1945401"/>
            <a:ext cx="59150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두 벡터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𝐯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</a:t>
                </a:r>
                <a:r>
                  <a:rPr lang="en-US" altLang="ko-KR" b="1" dirty="0"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𝐰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있을 때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내적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𝐯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𝐰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은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b="1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b="1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sz="1000" b="1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로도 구할 수 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여기서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사이의 각도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벡터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길이를 말한다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내적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값이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0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수직이다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내적의 몇 가지 성질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여기서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벡터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𝑠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스칼라 값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𝐮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𝐮</m:t>
                        </m:r>
                      </m:e>
                    </m:d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𝐮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𝑠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𝐮</m:t>
                        </m:r>
                      </m:e>
                    </m:d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𝐮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𝐮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𝐮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 b="-2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86" y="1888065"/>
            <a:ext cx="58388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외적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𝐯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𝐰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은 벡터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𝐯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벡터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𝐰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수직인 벡터다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  <a:endParaRPr lang="en-US" altLang="ko-KR" b="1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왼쪽 좌표계 기준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𝐯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𝐯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𝐯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행렬식으로 구하는 방법을 기억해 두면 좋다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𝐯</m:t>
                    </m:r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𝐰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e>
                    </m:d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dirty="0">
                        <a:latin typeface="서울남산체 M" panose="02020603020101020101" pitchFamily="18" charset="-127"/>
                        <a:ea typeface="서울남산체 M" panose="02020603020101020101" pitchFamily="18" charset="-127"/>
                      </a:rPr>
                      <m:t>로도 구할 수 있다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정규화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(Normalization)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임의의 벡터를 크기가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인 단위 벡터로 만든다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endParaRPr lang="en-US" altLang="ko-KR" b="1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113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점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(Point)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은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3D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공간에서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0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차원의 위치를 가리킨다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점과 벡터는 똑같은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𝑧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표현을 사용하지만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다른 개념이다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점은 위치를 갖지만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방향과 크기를 갖지 않는다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벡터는 방향과 크기를 갖지만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위치를 갖지 않는다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Normals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법선 벡터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(Normal)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한 점에서 표면에 수직하는 벡터다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한 점에서 표면에 접하는 두 벡터의 외적으로 정의할 수 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두 벡터는 평행하지 않아야 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06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(Ray)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은 원점을 나타내는 점과 방향을 나타내는 벡터로 정의한다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39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Three-Dimensional Bounding Boxes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바운딩 박스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(Bounding Box)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물체의 볼륨을 정의하며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충돌 탐지에 사용한다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AABB(Axis-Aligned Bounding Boxes)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OBB(Oriented Bounding Boxes)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68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변환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(Transformation)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T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점을 점으로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벡터를 벡터로 변환하는 함수다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p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T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p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1" i="0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p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T</m:t>
                    </m:r>
                    <m:r>
                      <a:rPr lang="en-US" altLang="ko-KR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𝐯</m:t>
                    </m:r>
                    <m:r>
                      <a:rPr lang="en-US" altLang="ko-KR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변환의 몇 가지 성질</a:t>
                </a:r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선형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(Linear)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T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  <m:r>
                          <a:rPr lang="en-US" altLang="ko-KR" b="1" i="0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𝑠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T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𝐯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T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1" i="0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ko-KR" b="0" i="0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0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1" i="0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ko-KR" b="0" i="0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T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1" i="0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T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0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b>
                        <m:r>
                          <a:rPr lang="en-US" altLang="ko-KR" b="0" i="0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연속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(Continuous)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p</m:t>
                    </m:r>
                  </m:oMath>
                </a14:m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b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𝐯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이웃들을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p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′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b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𝐯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′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이웃들로 변환</a:t>
                </a:r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일대일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(One-to-One)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T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각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p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를</m:t>
                    </m:r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하나의 유일한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p</m:t>
                    </m:r>
                    <m:r>
                      <a:rPr lang="en-US" altLang="ko-KR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′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변환</a:t>
                </a:r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가역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(Invertible)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p</m:t>
                    </m:r>
                    <m:r>
                      <a:rPr lang="en-US" altLang="ko-KR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′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를</m:t>
                    </m:r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p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변환하는 역변환 함수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T</m:t>
                        </m:r>
                      </m:e>
                      <m:sup>
                        <m:r>
                          <a:rPr lang="en-US" altLang="ko-KR" b="0" i="0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존재</a:t>
                </a:r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변환의 종류</a:t>
                </a:r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동일한 프레임으로의 변환</a:t>
                </a:r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한 프레임에서 다른 프레임으로의 변환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1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p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정의된 프레임에서 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p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p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p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과 벡터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같은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좌표로 표현하기 때문에 모호한 문제가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있다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이를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구분하기 위해 점과 벡터의 표현을 분리해서 사용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점   </a:t>
                </a:r>
                <a:r>
                  <a:rPr lang="ko-KR" altLang="en-US" sz="240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   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   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    </m:t>
                        </m:r>
                        <m:r>
                          <a:rPr lang="en-US" altLang="ko-KR" b="0" i="1" smtClean="0">
                            <a:solidFill>
                              <a:srgbClr val="3333FF">
                                <a:alpha val="99000"/>
                              </a:srgbClr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e>
                    </m:d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   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   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   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벡터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   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   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    </m:t>
                        </m:r>
                        <m:r>
                          <a:rPr lang="en-US" altLang="ko-KR" b="0" i="1" smtClean="0">
                            <a:solidFill>
                              <a:srgbClr val="3333FF">
                                <a:alpha val="99000"/>
                              </a:srgbClr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</m:t>
                        </m:r>
                      </m:e>
                    </m:d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   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   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   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동차 표현의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4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번째 좌표를 종종 </a:t>
                </a:r>
                <a:r>
                  <a:rPr lang="ko-KR" altLang="en-US" b="1" smtClean="0">
                    <a:solidFill>
                      <a:srgbClr val="3333FF">
                        <a:alpha val="99000"/>
                      </a:srgbClr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가중치</a:t>
                </a:r>
                <a:r>
                  <a:rPr lang="en-US" altLang="ko-KR" b="1" dirty="0" smtClean="0">
                    <a:solidFill>
                      <a:srgbClr val="3333FF">
                        <a:alpha val="99000"/>
                      </a:srgbClr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(Weight)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라고 한다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점에 대해 가중치는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0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제외한 어떤 스칼라 값이든 가능</a:t>
                </a:r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예를 들어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동차 점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[1, 3, −2, 1]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과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[−2, −6, 4, −2]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같은 카테시안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(Cartesian)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점인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(1, 3, −2)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표현한다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𝑤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𝑤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𝑤</m:t>
                            </m:r>
                          </m:den>
                        </m:f>
                      </m:e>
                    </m:d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auto">
          <a:xfrm>
            <a:off x="1724526" y="2855495"/>
            <a:ext cx="2213811" cy="898358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8" name="직선 화살표 연결선 7"/>
          <p:cNvCxnSpPr>
            <a:stCxn id="6" idx="3"/>
            <a:endCxn id="11" idx="1"/>
          </p:cNvCxnSpPr>
          <p:nvPr/>
        </p:nvCxnSpPr>
        <p:spPr>
          <a:xfrm>
            <a:off x="3938337" y="3304674"/>
            <a:ext cx="3427990" cy="0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66327" y="3120008"/>
            <a:ext cx="333104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동차</a:t>
            </a:r>
            <a:r>
              <a:rPr lang="en-US" altLang="ko-KR" sz="2400" dirty="0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(Homogeneous)</a:t>
            </a:r>
            <a:r>
              <a:rPr lang="ko-KR" altLang="en-US" sz="2400" smtClean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표현</a:t>
            </a:r>
            <a:endParaRPr lang="ko-KR" altLang="en-US" sz="2400" dirty="0" err="1" smtClean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13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Coordinate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3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차원 점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벡터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법선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벡터는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값으로 표현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값이 의미를 가지려면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원점과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𝑧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축을 표현하는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일차 독립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(Linearly Independent)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적인 벡터들을 정의하는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좌표계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(Coordinate System)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필요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→ 프레임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(Frame)!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3D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임의의 위치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값은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프레임과의 관계에 따라 의미가 달라지게 된다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110" y="1291848"/>
            <a:ext cx="3413055" cy="486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이동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(Translation)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T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p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좌표를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만큼 이동시킨다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예를 들어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T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2,2,1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+2,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+2,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+1)</m:t>
                    </m:r>
                  </m:oMath>
                </a14:m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이동의 몇 가지 성질</a:t>
                </a:r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T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0,0,0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I</m:t>
                    </m:r>
                  </m:oMath>
                </a14:m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T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T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T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T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T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T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T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T</m:t>
                        </m:r>
                      </m:e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T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en-US" altLang="ko-KR" i="1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1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크기 변경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(Scaling)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S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en-US" altLang="ko-KR" i="1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점이나 벡터에 대해 각각의 요소들을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𝑦</m:t>
                    </m:r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𝑧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크기 인자로 곱한다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예를 들어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S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2,2,1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=(2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크기 변경의 몇 가지 성질</a:t>
                </a:r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S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1,1,1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I</m:t>
                    </m:r>
                  </m:oMath>
                </a14:m>
                <a:endParaRPr lang="en-US" altLang="ko-KR" b="0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S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S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S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i="1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S</m:t>
                        </m:r>
                      </m:e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S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𝑦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𝑧</m:t>
                            </m:r>
                          </m:den>
                        </m:f>
                      </m:e>
                    </m:d>
                  </m:oMath>
                </a14:m>
                <a:endParaRPr lang="en-US" altLang="ko-KR" i="1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크기 변경의 종류</a:t>
                </a:r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균일 크기 변경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(Uniform Scaling)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err="1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비균일</a:t>
                </a: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크기 변경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(Non-uniform Scaling)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 b="-9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2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Transformations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𝑦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𝑧</m:t>
                    </m:r>
                  </m:oMath>
                </a14:m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축 회전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(Rotation) :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R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)(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회전의 몇 가지 성질</a:t>
                </a:r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R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I</m:t>
                    </m:r>
                  </m:oMath>
                </a14:m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R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R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R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R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R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R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R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R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R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R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𝑎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i="1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5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Transformations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임의의 축에 대한 회전</a:t>
                </a:r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각도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𝜃</m:t>
                    </m:r>
                  </m:oMath>
                </a14:m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기준 축인 회전할 정규화된 방향 벡터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𝐚</m:t>
                    </m:r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회전할 벡터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𝐯</m:t>
                    </m:r>
                  </m:oMath>
                </a14:m>
                <a:endParaRPr lang="en-US" altLang="ko-KR" b="1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축 </a:t>
                </a:r>
                <a14:m>
                  <m:oMath xmlns:m="http://schemas.openxmlformats.org/officeDocument/2006/math">
                    <m:r>
                      <a:rPr lang="en-US" altLang="ko-KR" b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𝐚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따라 축 </a:t>
                </a:r>
                <a14:m>
                  <m:oMath xmlns:m="http://schemas.openxmlformats.org/officeDocument/2006/math">
                    <m:r>
                      <a:rPr lang="en-US" altLang="ko-KR" b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𝐚</m:t>
                    </m:r>
                    <m:r>
                      <a:rPr lang="ko-KR" altLang="en-US" b="1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에</m:t>
                    </m:r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평행하고 </a:t>
                </a:r>
                <a14:m>
                  <m:oMath xmlns:m="http://schemas.openxmlformats.org/officeDocument/2006/math">
                    <m:r>
                      <a:rPr lang="en-US" altLang="ko-KR" b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𝐯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끝 점을 지나는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평면 위에 위치하는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𝑐</m:t>
                        </m:r>
                      </m:sub>
                    </m:sSub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</m:t>
                    </m:r>
                    <m:r>
                      <a:rPr lang="ko-KR" altLang="en-US" b="1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계</m:t>
                    </m:r>
                  </m:oMath>
                </a14:m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산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𝐯</m:t>
                    </m:r>
                  </m:oMath>
                </a14:m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b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𝐚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각도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𝛼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를</m:t>
                    </m:r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이룬다고 가정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  <a:b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𝑐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𝐚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</m:d>
                    <m:func>
                      <m:func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cos</m:t>
                        </m:r>
                      </m:fName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𝛼</m:t>
                        </m:r>
                      </m:e>
                    </m:func>
                    <m:r>
                      <a:rPr lang="en-US" altLang="ko-KR" b="1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𝐚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𝐯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𝐚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평면에 대한 두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계</m:t>
                    </m:r>
                  </m:oMath>
                </a14:m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산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sub>
                    </m:sSub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𝐯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−</m:t>
                    </m:r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0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b>
                        <m:r>
                          <a:rPr lang="en-US" altLang="ko-KR" b="0" i="0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err="1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좌표계</a:t>
                </a: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(</m:t>
                        </m:r>
                        <m:r>
                          <a:rPr lang="en-US" altLang="ko-KR" b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𝑐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sub>
                    </m:sSub>
                    <m:r>
                      <a:rPr lang="en-US" altLang="ko-KR" b="1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생성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회전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b="1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𝑐</m:t>
                        </m:r>
                      </m:sub>
                    </m:sSub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b>
                        <m: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cos</m:t>
                        </m:r>
                      </m:fName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𝜃</m:t>
                        </m:r>
                      </m:e>
                    </m:func>
                    <m:r>
                      <a:rPr lang="en-US" altLang="ko-KR" b="1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𝟐</m:t>
                        </m:r>
                      </m:sub>
                    </m:sSub>
                    <m:func>
                      <m:func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sin</m:t>
                        </m:r>
                      </m:fName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𝜃</m:t>
                        </m:r>
                      </m:e>
                    </m:func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4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 smtClean="0"/>
              <a:t>Animating Transformations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애니메이션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변환 → 키프레임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en-US" altLang="ko-KR" dirty="0" err="1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Keyframe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행렬 사이의 보간 문제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변환 보간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행렬 분해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(Matrix Decomposition)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크기 변경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S</m:t>
                    </m:r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),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회전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R</m:t>
                    </m:r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),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이동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T</m:t>
                    </m:r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M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SRT</m:t>
                    </m:r>
                  </m:oMath>
                </a14:m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각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요소는 독립적으로 보간된다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조합된 보간 행렬은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3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개의 보간된 행렬을 같이 곱해서 얻어진다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이동과 크기 변경의 보간은 선형 보간을 통해 쉽고 정확하게 얻을 수 있다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하지만 회전의 보간은 쉽지 않다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→ 사원수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(Quaternion)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등장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!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53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 smtClean="0"/>
              <a:t>Animating Transformations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사원수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(Quaternion) :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허수의 일반화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허수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Imaginary Number)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2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차원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𝑦𝑖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정의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여기서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=−1</m:t>
                    </m:r>
                  </m:oMath>
                </a14:m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.)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𝐪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𝑤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𝑥𝑖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𝑦𝑗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𝑧𝑘</m:t>
                    </m:r>
                  </m:oMath>
                </a14:m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여기서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𝑗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𝑘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𝑖𝑗𝑘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=−1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또한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𝑖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𝑗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𝑘</m:t>
                    </m:r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𝑗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𝑖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−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𝑘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(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사원수의 곱은 교환 법칙이 성립하지 않는다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.)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𝐪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=(</m:t>
                    </m:r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0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𝐪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sub>
                    </m:sSub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sSub>
                      <m:sSubPr>
                        <m:ctrlPr>
                          <a:rPr lang="en-US" altLang="ko-KR" b="1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𝐪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sub>
                    </m:sSub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sSub>
                      <m:sSubPr>
                        <m:ctrlPr>
                          <a:rPr lang="en-US" altLang="ko-KR" b="1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𝐪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</m:sub>
                    </m:sSub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sSub>
                      <m:sSubPr>
                        <m:ctrlPr>
                          <a:rPr lang="en-US" altLang="ko-KR" b="1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𝐪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나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𝐪</m:t>
                    </m:r>
                    <m:r>
                      <a:rPr lang="en-US" altLang="ko-KR" b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=(</m:t>
                    </m:r>
                    <m:sSub>
                      <m:sSubPr>
                        <m:ctrlPr>
                          <a:rPr lang="en-US" altLang="ko-KR" b="1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𝐪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𝑦𝑧</m:t>
                        </m:r>
                      </m:sub>
                    </m:sSub>
                    <m:r>
                      <a:rPr lang="en-US" altLang="ko-KR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sSub>
                      <m:sSubPr>
                        <m:ctrlPr>
                          <a:rPr lang="en-US" altLang="ko-KR" b="1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𝐪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표현한다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95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 smtClean="0"/>
              <a:t>Animating Transformations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사원수의 덧셈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뺄셈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𝐪</m:t>
                    </m:r>
                    <m:r>
                      <a:rPr lang="en-US" altLang="ko-KR" b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±</m:t>
                    </m:r>
                    <m:sSup>
                      <m:sSupPr>
                        <m:ctrlPr>
                          <a:rPr lang="en-US" altLang="ko-KR" b="1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𝐪</m:t>
                        </m:r>
                      </m:e>
                      <m:sup>
                        <m:r>
                          <a:rPr lang="en-US" altLang="ko-KR" b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p>
                    <m:r>
                      <a:rPr lang="en-US" altLang="ko-KR" b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d>
                      <m:dPr>
                        <m:ctrlPr>
                          <a:rPr lang="en-US" altLang="ko-KR" b="1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𝑤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+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𝑥𝑖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+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𝑦𝑗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+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𝑧𝑘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±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𝑗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r>
                      <a:rPr lang="en-US" altLang="ko-KR" b="1" dirty="0">
                        <a:solidFill>
                          <a:schemeClr val="tx1">
                            <a:alpha val="99000"/>
                          </a:schemeClr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𝐪</m:t>
                    </m:r>
                    <m:r>
                      <a:rPr lang="en-US" altLang="ko-KR" b="1" dirty="0">
                        <a:solidFill>
                          <a:schemeClr val="tx1">
                            <a:alpha val="99000"/>
                          </a:schemeClr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±</m:t>
                    </m:r>
                    <m:sSup>
                      <m:sSupPr>
                        <m:ctrlPr>
                          <a:rPr lang="en-US" altLang="ko-KR" b="1" i="1" dirty="0">
                            <a:solidFill>
                              <a:schemeClr val="tx1"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1" dirty="0">
                            <a:solidFill>
                              <a:schemeClr val="tx1"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𝐪</m:t>
                        </m:r>
                      </m:e>
                      <m:sup>
                        <m:r>
                          <a:rPr lang="en-US" altLang="ko-KR" b="1" dirty="0">
                            <a:solidFill>
                              <a:schemeClr val="tx1">
                                <a:alpha val="99000"/>
                              </a:schemeClr>
                            </a:solidFill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𝑤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±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±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𝑖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±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𝑗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±</m:t>
                        </m:r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i="1" dirty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𝑘</m:t>
                    </m:r>
                  </m:oMath>
                </a14:m>
                <a:endParaRPr lang="en-US" altLang="ko-KR" dirty="0" smtClean="0"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ea typeface="서울남산체 M" panose="02020603020101020101" pitchFamily="18" charset="-127"/>
                  </a:rPr>
                  <a:t>사원수의 곱셈</a:t>
                </a:r>
                <a:endParaRPr lang="en-US" altLang="ko-KR" dirty="0" smtClean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𝐪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𝐪</m:t>
                        </m:r>
                      </m:e>
                      <m:sup>
                        <m:r>
                          <a:rPr lang="en-US" altLang="ko-KR" b="0" i="0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p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0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𝐪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𝑤</m:t>
                        </m:r>
                      </m:sub>
                    </m:sSub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𝐪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𝑖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𝐪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𝑗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𝐪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𝑘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  <m:r>
                      <a:rPr lang="en-US" altLang="ko-KR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𝐪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𝑤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  <m:r>
                      <a:rPr lang="en-US" altLang="ko-KR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𝐪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𝑖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𝐪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𝑗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𝐪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𝑘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b="1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b="1" dirty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𝐪</m:t>
                            </m:r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dirty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𝐪</m:t>
                                </m:r>
                              </m:e>
                              <m:sup>
                                <m:r>
                                  <a:rPr lang="en-US" altLang="ko-KR" dirty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𝑥𝑦𝑧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0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𝐪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𝑥𝑦𝑧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𝑥𝑦𝑧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𝑥𝑦𝑧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𝐪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𝑥𝑦𝑧</m:t>
                        </m:r>
                      </m:sub>
                    </m:sSub>
                  </m:oMath>
                </a14:m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b="1" i="1" dirty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b="1" dirty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𝐪</m:t>
                            </m:r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dirty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𝐪</m:t>
                                </m:r>
                              </m:e>
                              <m:sup>
                                <m:r>
                                  <a:rPr lang="en-US" altLang="ko-KR" dirty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𝑤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0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𝐪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𝑤</m:t>
                        </m:r>
                      </m:sub>
                    </m:sSub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en-US" altLang="ko-KR" b="1" i="0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𝐪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𝑤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−(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𝐪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𝑥𝑦𝑧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𝑥𝑦𝑧</m:t>
                        </m:r>
                      </m:sub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단위 사원수</a:t>
                </a:r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𝑤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=1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일 때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𝐪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𝑥𝑦𝑧</m:t>
                        </m:r>
                      </m:sub>
                    </m:sSub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sin</m:t>
                        </m:r>
                      </m:fName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𝜃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cos</m:t>
                        </m:r>
                      </m:fName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𝜃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단위 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𝐪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𝑥𝑦𝑧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주변으로 각도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2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𝜃</m:t>
                    </m:r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만큼의 회전을 나타낸다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80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 smtClean="0"/>
              <a:t>Animating Transformations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동차 좌표의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지점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p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사원수에 의한 점의 회전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p</m:t>
                        </m:r>
                      </m:e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𝐪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p</m:t>
                        </m:r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𝐪</m:t>
                        </m:r>
                      </m:e>
                      <m:sup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b="0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사원수와 같은 회전 변환을 표현하는 변환 행렬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M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계산하면 유용하다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행렬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M</m:t>
                    </m:r>
                  </m:oMath>
                </a14:m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같은 변환을 해야하므로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p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p>
                    <m:r>
                      <a:rPr lang="en-US" altLang="ko-KR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Mp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가</m:t>
                    </m:r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성립해야 한다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M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−2(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1" i="0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1" i="0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2(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−2(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−2(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𝐪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46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 smtClean="0"/>
              <a:t>Animating Transformations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보간의 종류</a:t>
            </a:r>
            <a:endParaRPr lang="en-US" altLang="ko-KR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선형 보간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Lerp(</a:t>
            </a:r>
            <a:r>
              <a:rPr lang="en-US" altLang="ko-KR" b="1" u="sng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L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inear Int</a:t>
            </a:r>
            <a:r>
              <a:rPr lang="en-US" altLang="ko-KR" b="1" u="sng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erp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olation)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구면 선형 보간 </a:t>
            </a:r>
            <a:r>
              <a:rPr lang="en-US" altLang="ko-KR" dirty="0" err="1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SLerp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en-US" altLang="ko-KR" b="1" u="sng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pherical </a:t>
            </a:r>
            <a:r>
              <a:rPr lang="en-US" altLang="ko-KR" b="1" u="sng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L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inear Int</a:t>
            </a:r>
            <a:r>
              <a:rPr lang="en-US" altLang="ko-KR" b="1" u="sng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erp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olation)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선형 보간의 경우 계산이 빠르지만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두 점 사이의 직선을 통과하기 때문에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부드러운 애니메이션을 그릴 수 없다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따라서 두 사원수 간에 </a:t>
            </a:r>
            <a:r>
              <a:rPr lang="ko-KR" altLang="en-US" b="1" dirty="0" smtClean="0">
                <a:solidFill>
                  <a:srgbClr val="FF000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구면 선형 보간</a:t>
            </a: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을 사용한다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두 점 사이의 각을 일정하게 </a:t>
            </a:r>
            <a:r>
              <a:rPr lang="ko-KR" altLang="en-US" dirty="0" err="1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보간한다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구면 선형 보간의 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가지 성질</a:t>
            </a:r>
            <a:endParaRPr lang="en-US" altLang="ko-KR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보간 회전 경로가 토크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(Torque)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최소화한다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보간이 등각 속도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(Constant Angular Velocity)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갖는다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1026" name="Picture 2" descr="http://2.bp.blogspot.com/-JjGg4TOgWT0/UczhJKAtOEI/AAAAAAAAAc0/DqZRWP9Pwh0/s1600/Lesson05_b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590" y="2362729"/>
            <a:ext cx="2695575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49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 smtClean="0"/>
              <a:t>Animating Transformations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𝑠𝑙𝑒𝑟𝑝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𝐪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𝐪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𝑡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𝐪</m:t>
                            </m:r>
                          </m:e>
                          <m:sub>
                            <m:r>
                              <a:rPr lang="en-US" altLang="ko-KR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1−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𝐪</m:t>
                                </m:r>
                              </m:e>
                              <m:sub>
                                <m:r>
                                  <a:rPr lang="en-US" altLang="ko-KR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2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i="0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𝑡</m:t>
                                </m:r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𝜃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sin</m:t>
                            </m:r>
                          </m:fName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타원 4"/>
          <p:cNvSpPr/>
          <p:nvPr/>
        </p:nvSpPr>
        <p:spPr bwMode="auto">
          <a:xfrm>
            <a:off x="7620000" y="2195540"/>
            <a:ext cx="3449053" cy="3449053"/>
          </a:xfrm>
          <a:prstGeom prst="ellipse">
            <a:avLst/>
          </a:prstGeom>
          <a:noFill/>
          <a:ln w="3810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" name="직선 연결선 6"/>
          <p:cNvCxnSpPr>
            <a:stCxn id="11" idx="6"/>
          </p:cNvCxnSpPr>
          <p:nvPr/>
        </p:nvCxnSpPr>
        <p:spPr>
          <a:xfrm flipV="1">
            <a:off x="9396662" y="3620606"/>
            <a:ext cx="1646192" cy="299460"/>
          </a:xfrm>
          <a:prstGeom prst="line">
            <a:avLst/>
          </a:prstGeom>
          <a:ln>
            <a:headEnd type="none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11" idx="0"/>
          </p:cNvCxnSpPr>
          <p:nvPr/>
        </p:nvCxnSpPr>
        <p:spPr>
          <a:xfrm flipV="1">
            <a:off x="9344526" y="2299543"/>
            <a:ext cx="589824" cy="1568386"/>
          </a:xfrm>
          <a:prstGeom prst="line">
            <a:avLst/>
          </a:prstGeom>
          <a:ln>
            <a:headEnd type="none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 bwMode="auto">
          <a:xfrm>
            <a:off x="9292389" y="3867929"/>
            <a:ext cx="104273" cy="104273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직선 연결선 14"/>
          <p:cNvCxnSpPr>
            <a:stCxn id="11" idx="7"/>
          </p:cNvCxnSpPr>
          <p:nvPr/>
        </p:nvCxnSpPr>
        <p:spPr>
          <a:xfrm flipV="1">
            <a:off x="9381392" y="3057806"/>
            <a:ext cx="1456618" cy="825393"/>
          </a:xfrm>
          <a:prstGeom prst="line">
            <a:avLst/>
          </a:prstGeom>
          <a:ln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846453" y="3568470"/>
                <a:ext cx="259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ko-KR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600" dirty="0" err="1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453" y="3568470"/>
                <a:ext cx="259302" cy="246221"/>
              </a:xfrm>
              <a:prstGeom prst="rect">
                <a:avLst/>
              </a:prstGeom>
              <a:blipFill rotWithShape="0">
                <a:blip r:embed="rId4"/>
                <a:stretch>
                  <a:fillRect l="-11628" r="-13953" b="-7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212126" y="3814691"/>
                <a:ext cx="7931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ko-KR" alt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600" dirty="0" err="1" smtClean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126" y="3814691"/>
                <a:ext cx="793102" cy="246221"/>
              </a:xfrm>
              <a:prstGeom prst="rect">
                <a:avLst/>
              </a:prstGeom>
              <a:blipFill rotWithShape="0">
                <a:blip r:embed="rId5"/>
                <a:stretch>
                  <a:fillRect l="-7692" r="-4615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원호 22"/>
          <p:cNvSpPr/>
          <p:nvPr/>
        </p:nvSpPr>
        <p:spPr>
          <a:xfrm>
            <a:off x="9133429" y="3705562"/>
            <a:ext cx="422193" cy="418546"/>
          </a:xfrm>
          <a:prstGeom prst="arc">
            <a:avLst>
              <a:gd name="adj1" fmla="val 17184957"/>
              <a:gd name="adj2" fmla="val 19640560"/>
            </a:avLst>
          </a:prstGeom>
          <a:ln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>
            <a:off x="8993863" y="3564730"/>
            <a:ext cx="686056" cy="680132"/>
          </a:xfrm>
          <a:prstGeom prst="arc">
            <a:avLst>
              <a:gd name="adj1" fmla="val 19877158"/>
              <a:gd name="adj2" fmla="val 21225263"/>
            </a:avLst>
          </a:prstGeom>
          <a:ln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구부러진 연결선 26"/>
          <p:cNvCxnSpPr>
            <a:stCxn id="24" idx="3"/>
            <a:endCxn id="23" idx="0"/>
          </p:cNvCxnSpPr>
          <p:nvPr/>
        </p:nvCxnSpPr>
        <p:spPr>
          <a:xfrm flipV="1">
            <a:off x="9005228" y="3713955"/>
            <a:ext cx="398480" cy="223847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44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Coordinate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차원의 경우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프레임의 원점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𝐩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개의 기저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(Basis)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벡터들은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차원의 아핀 공간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(Affine Space)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생성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공간의 모든 벡터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𝐯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기저 벡터들의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1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차적 조합으로 표현할 수 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스칼라 값이다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.)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r>
                      <a:rPr lang="en-US" altLang="ko-KR" b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𝐯</m:t>
                    </m:r>
                    <m:r>
                      <a:rPr lang="en-US" altLang="ko-KR" b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+…+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또한 모든 점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원점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𝐩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기저 벡터들로 표현할 수 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𝐩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i="0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𝐩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+…+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𝐯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9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Coordinate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좌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표축을 배치하는 서로 다른 방법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왼손 좌표계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오른손 좌표계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pbrt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에서는 왼손 좌표계 사용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331" y="2172678"/>
            <a:ext cx="4830834" cy="349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벡터의 정의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02" y="1945401"/>
            <a:ext cx="3152775" cy="1800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02" y="3745626"/>
            <a:ext cx="2200275" cy="695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488" y="1902164"/>
            <a:ext cx="3990975" cy="1800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1488" y="3700716"/>
            <a:ext cx="69246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1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벡터의 덧셈 연산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5" y="1945401"/>
            <a:ext cx="49244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3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83" y="1447801"/>
            <a:ext cx="6643688" cy="25003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70" y="3948114"/>
            <a:ext cx="7072313" cy="23764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2069" y="2267070"/>
            <a:ext cx="1580561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덧셈</a:t>
            </a:r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(Addition)</a:t>
            </a:r>
            <a:endParaRPr lang="en-US" sz="28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419" y="4705471"/>
            <a:ext cx="2059859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뺄셈</a:t>
            </a:r>
            <a:endParaRPr lang="en-US" altLang="ko-KR" sz="28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(Subtraction)</a:t>
            </a:r>
          </a:p>
        </p:txBody>
      </p:sp>
    </p:spTree>
    <p:extLst>
      <p:ext uri="{BB962C8B-B14F-4D97-AF65-F5344CB8AC3E}">
        <p14:creationId xmlns:p14="http://schemas.microsoft.com/office/powerpoint/2010/main" val="422140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벡터의 스칼라 곱셈 연산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02" y="1945401"/>
            <a:ext cx="70389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9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벡터의 스칼라 나눗셈 연산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50" y="1945401"/>
            <a:ext cx="4867275" cy="38195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474341" y="2568539"/>
            <a:ext cx="1541124" cy="287677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474341" y="4284323"/>
            <a:ext cx="1541124" cy="287677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474340" y="2891986"/>
            <a:ext cx="2049695" cy="216136"/>
          </a:xfrm>
          <a:prstGeom prst="rect">
            <a:avLst/>
          </a:prstGeom>
          <a:noFill/>
          <a:ln w="38100">
            <a:solidFill>
              <a:srgbClr val="3333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474340" y="4604474"/>
            <a:ext cx="2049695" cy="216136"/>
          </a:xfrm>
          <a:prstGeom prst="rect">
            <a:avLst/>
          </a:prstGeom>
          <a:noFill/>
          <a:ln w="38100">
            <a:solidFill>
              <a:srgbClr val="3333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41615" y="3424276"/>
            <a:ext cx="287097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분모는 </a:t>
            </a:r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0</a:t>
            </a:r>
            <a:r>
              <a:rPr lang="ko-KR" altLang="en-US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일 수 없다</a:t>
            </a:r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endParaRPr lang="en-US" sz="28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cxnSp>
        <p:nvCxnSpPr>
          <p:cNvPr id="19" name="Connector: Elbow 18"/>
          <p:cNvCxnSpPr>
            <a:stCxn id="7" idx="3"/>
            <a:endCxn id="17" idx="1"/>
          </p:cNvCxnSpPr>
          <p:nvPr/>
        </p:nvCxnSpPr>
        <p:spPr>
          <a:xfrm>
            <a:off x="3015465" y="2712378"/>
            <a:ext cx="3326150" cy="927342"/>
          </a:xfrm>
          <a:prstGeom prst="bentConnector3">
            <a:avLst/>
          </a:prstGeom>
          <a:ln w="28575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/>
          <p:cNvCxnSpPr>
            <a:stCxn id="10" idx="3"/>
            <a:endCxn id="17" idx="1"/>
          </p:cNvCxnSpPr>
          <p:nvPr/>
        </p:nvCxnSpPr>
        <p:spPr>
          <a:xfrm flipV="1">
            <a:off x="3015465" y="3639720"/>
            <a:ext cx="3326150" cy="788442"/>
          </a:xfrm>
          <a:prstGeom prst="bentConnector3">
            <a:avLst/>
          </a:prstGeom>
          <a:ln w="28575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1615" y="3828849"/>
            <a:ext cx="513121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곱셈 계산 속도 </a:t>
            </a:r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&gt; </a:t>
            </a:r>
            <a:r>
              <a:rPr lang="ko-KR" altLang="en-US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나눗셈 계산 속도</a:t>
            </a:r>
            <a:endParaRPr lang="en-US" sz="28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cxnSp>
        <p:nvCxnSpPr>
          <p:cNvPr id="31" name="Connector: Elbow 30"/>
          <p:cNvCxnSpPr>
            <a:stCxn id="13" idx="3"/>
            <a:endCxn id="30" idx="1"/>
          </p:cNvCxnSpPr>
          <p:nvPr/>
        </p:nvCxnSpPr>
        <p:spPr>
          <a:xfrm>
            <a:off x="3524035" y="3000054"/>
            <a:ext cx="2817580" cy="1044239"/>
          </a:xfrm>
          <a:prstGeom prst="bentConnector3">
            <a:avLst/>
          </a:prstGeom>
          <a:ln w="28575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/>
          <p:cNvCxnSpPr>
            <a:stCxn id="16" idx="3"/>
            <a:endCxn id="30" idx="1"/>
          </p:cNvCxnSpPr>
          <p:nvPr/>
        </p:nvCxnSpPr>
        <p:spPr>
          <a:xfrm flipV="1">
            <a:off x="3524035" y="4044293"/>
            <a:ext cx="2817580" cy="668249"/>
          </a:xfrm>
          <a:prstGeom prst="bentConnector3">
            <a:avLst/>
          </a:prstGeom>
          <a:ln w="28575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15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17986</TotalTime>
  <Words>640</Words>
  <Application>Microsoft Office PowerPoint</Application>
  <PresentationFormat>와이드스크린</PresentationFormat>
  <Paragraphs>226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Arial</vt:lpstr>
      <vt:lpstr>Cambria Math</vt:lpstr>
      <vt:lpstr>서울남산체 M</vt:lpstr>
      <vt:lpstr>Segoe UI</vt:lpstr>
      <vt:lpstr>맑은 고딕</vt:lpstr>
      <vt:lpstr>Calibri</vt:lpstr>
      <vt:lpstr>Segoe UI Light</vt:lpstr>
      <vt:lpstr>Wingdings</vt:lpstr>
      <vt:lpstr>Metro_TT_Blue_16x9_02-12</vt:lpstr>
      <vt:lpstr>Physically Based Rendering From Theory to Implementation</vt:lpstr>
      <vt:lpstr>Coordinate Systems</vt:lpstr>
      <vt:lpstr>Coordinate Systems</vt:lpstr>
      <vt:lpstr>Coordinate Systems</vt:lpstr>
      <vt:lpstr>Vectors</vt:lpstr>
      <vt:lpstr>Vectors</vt:lpstr>
      <vt:lpstr>Vectors</vt:lpstr>
      <vt:lpstr>Vectors</vt:lpstr>
      <vt:lpstr>Vectors</vt:lpstr>
      <vt:lpstr>Vectors</vt:lpstr>
      <vt:lpstr>Vectors</vt:lpstr>
      <vt:lpstr>Vectors</vt:lpstr>
      <vt:lpstr>Vectors</vt:lpstr>
      <vt:lpstr>Points</vt:lpstr>
      <vt:lpstr>Normals</vt:lpstr>
      <vt:lpstr>Rays</vt:lpstr>
      <vt:lpstr>Three-Dimensional Bounding Boxes</vt:lpstr>
      <vt:lpstr>Transformations</vt:lpstr>
      <vt:lpstr>Transformations</vt:lpstr>
      <vt:lpstr>Transformations</vt:lpstr>
      <vt:lpstr>Transformations</vt:lpstr>
      <vt:lpstr>Transformations</vt:lpstr>
      <vt:lpstr>Transformations</vt:lpstr>
      <vt:lpstr>Animating Transformations</vt:lpstr>
      <vt:lpstr>Animating Transformations</vt:lpstr>
      <vt:lpstr>Animating Transformations</vt:lpstr>
      <vt:lpstr>Animating Transformations</vt:lpstr>
      <vt:lpstr>Animating Transformations</vt:lpstr>
      <vt:lpstr>Animating Transformations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옥찬호 [utilforever]</cp:lastModifiedBy>
  <cp:revision>418</cp:revision>
  <dcterms:created xsi:type="dcterms:W3CDTF">2014-11-18T06:53:54Z</dcterms:created>
  <dcterms:modified xsi:type="dcterms:W3CDTF">2016-11-21T08:15:12Z</dcterms:modified>
</cp:coreProperties>
</file>