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72" r:id="rId1"/>
  </p:sldMasterIdLst>
  <p:notesMasterIdLst>
    <p:notesMasterId r:id="rId26"/>
  </p:notesMasterIdLst>
  <p:handoutMasterIdLst>
    <p:handoutMasterId r:id="rId27"/>
  </p:handoutMasterIdLst>
  <p:sldIdLst>
    <p:sldId id="329" r:id="rId2"/>
    <p:sldId id="354" r:id="rId3"/>
    <p:sldId id="355" r:id="rId4"/>
    <p:sldId id="356" r:id="rId5"/>
    <p:sldId id="357" r:id="rId6"/>
    <p:sldId id="358" r:id="rId7"/>
    <p:sldId id="359" r:id="rId8"/>
    <p:sldId id="361" r:id="rId9"/>
    <p:sldId id="362" r:id="rId10"/>
    <p:sldId id="363" r:id="rId11"/>
    <p:sldId id="364" r:id="rId12"/>
    <p:sldId id="365" r:id="rId13"/>
    <p:sldId id="366" r:id="rId14"/>
    <p:sldId id="367" r:id="rId15"/>
    <p:sldId id="368" r:id="rId16"/>
    <p:sldId id="369" r:id="rId17"/>
    <p:sldId id="370" r:id="rId18"/>
    <p:sldId id="371" r:id="rId19"/>
    <p:sldId id="372" r:id="rId20"/>
    <p:sldId id="373" r:id="rId21"/>
    <p:sldId id="374" r:id="rId22"/>
    <p:sldId id="375" r:id="rId23"/>
    <p:sldId id="376" r:id="rId24"/>
    <p:sldId id="377" r:id="rId25"/>
  </p:sldIdLst>
  <p:sldSz cx="12192000" cy="6858000"/>
  <p:notesSz cx="6858000" cy="9144000"/>
  <p:embeddedFontLst>
    <p:embeddedFont>
      <p:font typeface="Segoe UI" panose="020B0502040204020203" pitchFamily="34" charset="0"/>
      <p:regular r:id="rId28"/>
      <p:bold r:id="rId29"/>
      <p:italic r:id="rId30"/>
      <p:boldItalic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서울남산체 M" panose="02020603020101020101" pitchFamily="18" charset="-127"/>
      <p:regular r:id="rId36"/>
    </p:embeddedFont>
    <p:embeddedFont>
      <p:font typeface="Segoe UI Light" panose="020B0502040204020203" pitchFamily="34" charset="0"/>
      <p:regular r:id="rId37"/>
    </p:embeddedFont>
    <p:embeddedFont>
      <p:font typeface="Cambria Math" panose="02040503050406030204" pitchFamily="18" charset="0"/>
      <p:regular r:id="rId38"/>
    </p:embeddedFont>
    <p:embeddedFont>
      <p:font typeface="맑은 고딕" panose="020B0503020000020004" pitchFamily="50" charset="-127"/>
      <p:regular r:id="rId39"/>
      <p:bold r:id="rId4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tozero" initials="x" lastIdx="1" clrIdx="0">
    <p:extLst>
      <p:ext uri="{19B8F6BF-5375-455C-9EA6-DF929625EA0E}">
        <p15:presenceInfo xmlns:p15="http://schemas.microsoft.com/office/powerpoint/2012/main" userId="xtoze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E6E6E6"/>
    <a:srgbClr val="E6C81E"/>
    <a:srgbClr val="F4DF1E"/>
    <a:srgbClr val="DCAD1F"/>
    <a:srgbClr val="F1A75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13" autoAdjust="0"/>
    <p:restoredTop sz="84228" autoAdjust="0"/>
  </p:normalViewPr>
  <p:slideViewPr>
    <p:cSldViewPr snapToGrid="0">
      <p:cViewPr varScale="1">
        <p:scale>
          <a:sx n="93" d="100"/>
          <a:sy n="93" d="100"/>
        </p:scale>
        <p:origin x="420" y="6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07" d="100"/>
          <a:sy n="107" d="100"/>
        </p:scale>
        <p:origin x="2784" y="56"/>
      </p:cViewPr>
      <p:guideLst/>
    </p:cSldViewPr>
  </p:notesViewPr>
  <p:gridSpacing cx="147600" cy="1476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6D1C5-1084-402D-85B0-DF3E2A452BD1}" type="datetimeFigureOut">
              <a:rPr lang="ko-KR" altLang="en-US" smtClean="0"/>
              <a:t>2017-07-18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E1212-64BF-4FF0-B55D-1796F631728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03278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411E2-7637-42C8-8B47-ACDEF4E701D2}" type="datetimeFigureOut">
              <a:rPr lang="en-US" smtClean="0"/>
              <a:t>7/18/2017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5F7B1-A22B-4383-89B4-FA12AEED28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936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3596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5776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9159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9279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1857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7412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8739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1015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8592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7464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854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3255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6740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5318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0252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8811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42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275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065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</a:t>
            </a:r>
            <a:r>
              <a:rPr lang="ko-KR" altLang="en-US" dirty="0"/>
              <a:t>는 </a:t>
            </a:r>
            <a:r>
              <a:rPr lang="ko-KR" altLang="en-US" dirty="0" err="1"/>
              <a:t>휘도이며</a:t>
            </a:r>
            <a:r>
              <a:rPr lang="ko-KR" altLang="en-US" dirty="0"/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Photometry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Radiance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 마찬가지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427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293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108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770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025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8950" y="2192642"/>
            <a:ext cx="10240453" cy="914096"/>
          </a:xfrm>
        </p:spPr>
        <p:txBody>
          <a:bodyPr anchor="b" anchorCtr="0"/>
          <a:lstStyle>
            <a:lvl1pPr>
              <a:defRPr sz="6600" spc="-15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78950" y="3425825"/>
            <a:ext cx="10240453" cy="49859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70" baseline="0">
                <a:solidFill>
                  <a:schemeClr val="tx2">
                    <a:lumMod val="40000"/>
                    <a:lumOff val="60000"/>
                    <a:alpha val="99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452" name="Rectangle 451"/>
          <p:cNvSpPr/>
          <p:nvPr/>
        </p:nvSpPr>
        <p:spPr bwMode="auto">
          <a:xfrm>
            <a:off x="9850545" y="-160540"/>
            <a:ext cx="1829276" cy="1828800"/>
          </a:xfrm>
          <a:prstGeom prst="rect">
            <a:avLst/>
          </a:prstGeom>
          <a:noFill/>
          <a:ln w="28575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3" name="Rectangle 452"/>
          <p:cNvSpPr/>
          <p:nvPr/>
        </p:nvSpPr>
        <p:spPr bwMode="auto">
          <a:xfrm>
            <a:off x="9264932" y="1298576"/>
            <a:ext cx="1171221" cy="1170916"/>
          </a:xfrm>
          <a:prstGeom prst="rect">
            <a:avLst/>
          </a:prstGeom>
          <a:noFill/>
          <a:ln w="57150">
            <a:solidFill>
              <a:schemeClr val="tx1">
                <a:alpha val="2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4" name="Rectangle 453"/>
          <p:cNvSpPr/>
          <p:nvPr/>
        </p:nvSpPr>
        <p:spPr bwMode="auto">
          <a:xfrm>
            <a:off x="9264934" y="-160540"/>
            <a:ext cx="875237" cy="875010"/>
          </a:xfrm>
          <a:prstGeom prst="rect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5" name="Rectangle 454"/>
          <p:cNvSpPr/>
          <p:nvPr/>
        </p:nvSpPr>
        <p:spPr bwMode="auto">
          <a:xfrm>
            <a:off x="8221248" y="1423060"/>
            <a:ext cx="665605" cy="665432"/>
          </a:xfrm>
          <a:prstGeom prst="rect">
            <a:avLst/>
          </a:prstGeom>
          <a:noFill/>
          <a:ln w="2857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6" name="Rectangle 455"/>
          <p:cNvSpPr/>
          <p:nvPr/>
        </p:nvSpPr>
        <p:spPr bwMode="auto">
          <a:xfrm>
            <a:off x="9264932" y="5753556"/>
            <a:ext cx="1171221" cy="1170916"/>
          </a:xfrm>
          <a:prstGeom prst="rect">
            <a:avLst/>
          </a:prstGeom>
          <a:noFill/>
          <a:ln w="762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7" name="Rectangle 456"/>
          <p:cNvSpPr/>
          <p:nvPr/>
        </p:nvSpPr>
        <p:spPr bwMode="auto">
          <a:xfrm>
            <a:off x="10530565" y="5081417"/>
            <a:ext cx="774113" cy="773912"/>
          </a:xfrm>
          <a:prstGeom prst="rect">
            <a:avLst/>
          </a:prstGeom>
          <a:noFill/>
          <a:ln w="190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8" name="Rectangle 457"/>
          <p:cNvSpPr/>
          <p:nvPr/>
        </p:nvSpPr>
        <p:spPr bwMode="auto">
          <a:xfrm>
            <a:off x="11219403" y="5610291"/>
            <a:ext cx="316795" cy="316712"/>
          </a:xfrm>
          <a:prstGeom prst="rect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9" name="Rectangle 458"/>
          <p:cNvSpPr/>
          <p:nvPr/>
        </p:nvSpPr>
        <p:spPr bwMode="auto">
          <a:xfrm>
            <a:off x="10625650" y="6339014"/>
            <a:ext cx="2361901" cy="2361286"/>
          </a:xfrm>
          <a:prstGeom prst="rect">
            <a:avLst/>
          </a:prstGeom>
          <a:noFill/>
          <a:ln w="571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0" name="Rectangle 459"/>
          <p:cNvSpPr/>
          <p:nvPr/>
        </p:nvSpPr>
        <p:spPr bwMode="auto">
          <a:xfrm>
            <a:off x="682124" y="442110"/>
            <a:ext cx="1255901" cy="1255574"/>
          </a:xfrm>
          <a:prstGeom prst="rect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1" name="Rectangle 460"/>
          <p:cNvSpPr/>
          <p:nvPr/>
        </p:nvSpPr>
        <p:spPr bwMode="auto">
          <a:xfrm>
            <a:off x="1866929" y="-160540"/>
            <a:ext cx="513324" cy="513190"/>
          </a:xfrm>
          <a:prstGeom prst="rect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2" name="Rectangle 461"/>
          <p:cNvSpPr/>
          <p:nvPr/>
        </p:nvSpPr>
        <p:spPr bwMode="auto">
          <a:xfrm>
            <a:off x="11752928" y="1234418"/>
            <a:ext cx="244537" cy="244474"/>
          </a:xfrm>
          <a:prstGeom prst="rect">
            <a:avLst/>
          </a:prstGeom>
          <a:noFill/>
          <a:ln w="190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3" name="Rectangle 462"/>
          <p:cNvSpPr/>
          <p:nvPr/>
        </p:nvSpPr>
        <p:spPr bwMode="auto">
          <a:xfrm>
            <a:off x="5826072" y="1918422"/>
            <a:ext cx="875237" cy="875010"/>
          </a:xfrm>
          <a:prstGeom prst="rect">
            <a:avLst/>
          </a:prstGeom>
          <a:noFill/>
          <a:ln w="952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4" name="Rectangle 463"/>
          <p:cNvSpPr/>
          <p:nvPr/>
        </p:nvSpPr>
        <p:spPr bwMode="auto">
          <a:xfrm>
            <a:off x="4974748" y="5410281"/>
            <a:ext cx="603561" cy="603404"/>
          </a:xfrm>
          <a:prstGeom prst="rect">
            <a:avLst/>
          </a:prstGeom>
          <a:noFill/>
          <a:ln w="381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5" name="Rectangle 464"/>
          <p:cNvSpPr/>
          <p:nvPr/>
        </p:nvSpPr>
        <p:spPr bwMode="auto">
          <a:xfrm>
            <a:off x="5630899" y="4681875"/>
            <a:ext cx="1030376" cy="1030108"/>
          </a:xfrm>
          <a:prstGeom prst="rect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05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ages-na.ssl-images-amazon.com/images/I/51QdeoEujBL._SX258_BO1,204,203,200_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6608" y="2808567"/>
            <a:ext cx="2726916" cy="3408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744341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656253" y="1686722"/>
            <a:ext cx="8403772" cy="2243691"/>
          </a:xfrm>
        </p:spPr>
        <p:txBody>
          <a:bodyPr/>
          <a:lstStyle>
            <a:lvl1pPr algn="l">
              <a:defRPr/>
            </a:lvl1pPr>
          </a:lstStyle>
          <a:p>
            <a:pPr algn="l"/>
            <a:r>
              <a:rPr lang="en-US" altLang="ko-KR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br>
              <a:rPr lang="en-US" altLang="ko-KR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5400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9211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2971952"/>
            <a:ext cx="11151917" cy="914096"/>
          </a:xfrm>
        </p:spPr>
        <p:txBody>
          <a:bodyPr anchor="ctr" anchorCtr="0"/>
          <a:lstStyle>
            <a:lvl1pPr>
              <a:defRPr sz="6600" spc="-30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10205079" y="-383422"/>
            <a:ext cx="1829276" cy="1828800"/>
          </a:xfrm>
          <a:prstGeom prst="ellipse">
            <a:avLst/>
          </a:prstGeom>
          <a:noFill/>
          <a:ln w="28575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9619468" y="1075694"/>
            <a:ext cx="1171221" cy="1170916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9619468" y="-383422"/>
            <a:ext cx="875237" cy="875010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8575783" y="1200178"/>
            <a:ext cx="665605" cy="665432"/>
          </a:xfrm>
          <a:prstGeom prst="ellipse">
            <a:avLst/>
          </a:prstGeom>
          <a:noFill/>
          <a:ln w="2857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9492687" y="5499901"/>
            <a:ext cx="1171221" cy="1170916"/>
          </a:xfrm>
          <a:prstGeom prst="ellipse">
            <a:avLst/>
          </a:prstGeom>
          <a:noFill/>
          <a:ln w="762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0758320" y="4827762"/>
            <a:ext cx="774113" cy="773912"/>
          </a:xfrm>
          <a:prstGeom prst="ellipse">
            <a:avLst/>
          </a:prstGeom>
          <a:noFill/>
          <a:ln w="190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1447157" y="5356636"/>
            <a:ext cx="316795" cy="316712"/>
          </a:xfrm>
          <a:prstGeom prst="ellipse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0853404" y="6085359"/>
            <a:ext cx="2361901" cy="2361286"/>
          </a:xfrm>
          <a:prstGeom prst="ellipse">
            <a:avLst/>
          </a:prstGeom>
          <a:noFill/>
          <a:ln w="571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1503860" y="1115602"/>
            <a:ext cx="1255901" cy="1255574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688663" y="512952"/>
            <a:ext cx="513324" cy="513190"/>
          </a:xfrm>
          <a:prstGeom prst="ellipse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2107464" y="1011536"/>
            <a:ext cx="244537" cy="244474"/>
          </a:xfrm>
          <a:prstGeom prst="ellipse">
            <a:avLst/>
          </a:prstGeom>
          <a:noFill/>
          <a:ln w="190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11159118" y="1879032"/>
            <a:ext cx="875237" cy="875010"/>
          </a:xfrm>
          <a:prstGeom prst="ellipse">
            <a:avLst/>
          </a:prstGeom>
          <a:noFill/>
          <a:ln w="9525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4974748" y="5410281"/>
            <a:ext cx="603561" cy="603404"/>
          </a:xfrm>
          <a:prstGeom prst="ellipse">
            <a:avLst/>
          </a:prstGeom>
          <a:noFill/>
          <a:ln w="381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5630899" y="4681875"/>
            <a:ext cx="1030376" cy="1030108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93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, Video etc. &quot;special&quot; slide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ardrop 7"/>
          <p:cNvSpPr/>
          <p:nvPr/>
        </p:nvSpPr>
        <p:spPr bwMode="auto">
          <a:xfrm>
            <a:off x="9850545" y="-160540"/>
            <a:ext cx="1829276" cy="1828800"/>
          </a:xfrm>
          <a:prstGeom prst="teardrop">
            <a:avLst/>
          </a:prstGeom>
          <a:noFill/>
          <a:ln w="28575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eardrop 8"/>
          <p:cNvSpPr/>
          <p:nvPr/>
        </p:nvSpPr>
        <p:spPr bwMode="auto">
          <a:xfrm>
            <a:off x="9264932" y="1298576"/>
            <a:ext cx="1171221" cy="1170916"/>
          </a:xfrm>
          <a:prstGeom prst="teardrop">
            <a:avLst/>
          </a:prstGeom>
          <a:noFill/>
          <a:ln w="57150">
            <a:solidFill>
              <a:schemeClr val="tx1">
                <a:alpha val="2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Teardrop 9"/>
          <p:cNvSpPr/>
          <p:nvPr/>
        </p:nvSpPr>
        <p:spPr bwMode="auto">
          <a:xfrm>
            <a:off x="9264934" y="-160540"/>
            <a:ext cx="875237" cy="875010"/>
          </a:xfrm>
          <a:prstGeom prst="teardrop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Teardrop 10"/>
          <p:cNvSpPr/>
          <p:nvPr/>
        </p:nvSpPr>
        <p:spPr bwMode="auto">
          <a:xfrm>
            <a:off x="8221248" y="1423060"/>
            <a:ext cx="665605" cy="665432"/>
          </a:xfrm>
          <a:prstGeom prst="teardrop">
            <a:avLst/>
          </a:prstGeom>
          <a:noFill/>
          <a:ln w="2857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Teardrop 11"/>
          <p:cNvSpPr/>
          <p:nvPr/>
        </p:nvSpPr>
        <p:spPr bwMode="auto">
          <a:xfrm>
            <a:off x="9264932" y="5753556"/>
            <a:ext cx="1171221" cy="1170916"/>
          </a:xfrm>
          <a:prstGeom prst="teardrop">
            <a:avLst/>
          </a:prstGeom>
          <a:noFill/>
          <a:ln w="762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Teardrop 12"/>
          <p:cNvSpPr/>
          <p:nvPr/>
        </p:nvSpPr>
        <p:spPr bwMode="auto">
          <a:xfrm>
            <a:off x="10530565" y="5081417"/>
            <a:ext cx="774113" cy="773912"/>
          </a:xfrm>
          <a:prstGeom prst="teardrop">
            <a:avLst/>
          </a:prstGeom>
          <a:noFill/>
          <a:ln w="190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eardrop 13"/>
          <p:cNvSpPr/>
          <p:nvPr/>
        </p:nvSpPr>
        <p:spPr bwMode="auto">
          <a:xfrm>
            <a:off x="11219403" y="5610291"/>
            <a:ext cx="316795" cy="316712"/>
          </a:xfrm>
          <a:prstGeom prst="teardrop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Teardrop 14"/>
          <p:cNvSpPr/>
          <p:nvPr/>
        </p:nvSpPr>
        <p:spPr bwMode="auto">
          <a:xfrm>
            <a:off x="10625650" y="6339014"/>
            <a:ext cx="2361901" cy="2361286"/>
          </a:xfrm>
          <a:prstGeom prst="teardrop">
            <a:avLst/>
          </a:prstGeom>
          <a:noFill/>
          <a:ln w="571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Teardrop 15"/>
          <p:cNvSpPr/>
          <p:nvPr/>
        </p:nvSpPr>
        <p:spPr bwMode="auto">
          <a:xfrm>
            <a:off x="682124" y="442110"/>
            <a:ext cx="1255901" cy="1255574"/>
          </a:xfrm>
          <a:prstGeom prst="teardrop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Teardrop 16"/>
          <p:cNvSpPr/>
          <p:nvPr/>
        </p:nvSpPr>
        <p:spPr bwMode="auto">
          <a:xfrm>
            <a:off x="1866929" y="-160540"/>
            <a:ext cx="513324" cy="513190"/>
          </a:xfrm>
          <a:prstGeom prst="teardrop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Teardrop 17"/>
          <p:cNvSpPr/>
          <p:nvPr/>
        </p:nvSpPr>
        <p:spPr bwMode="auto">
          <a:xfrm>
            <a:off x="11752928" y="1234418"/>
            <a:ext cx="244537" cy="244474"/>
          </a:xfrm>
          <a:prstGeom prst="teardrop">
            <a:avLst/>
          </a:prstGeom>
          <a:noFill/>
          <a:ln w="190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Teardrop 18"/>
          <p:cNvSpPr/>
          <p:nvPr/>
        </p:nvSpPr>
        <p:spPr bwMode="auto">
          <a:xfrm>
            <a:off x="5826072" y="1918422"/>
            <a:ext cx="875237" cy="875010"/>
          </a:xfrm>
          <a:prstGeom prst="teardrop">
            <a:avLst/>
          </a:prstGeom>
          <a:noFill/>
          <a:ln w="952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Teardrop 19"/>
          <p:cNvSpPr/>
          <p:nvPr/>
        </p:nvSpPr>
        <p:spPr bwMode="auto">
          <a:xfrm>
            <a:off x="4974748" y="5410281"/>
            <a:ext cx="603561" cy="603404"/>
          </a:xfrm>
          <a:prstGeom prst="teardrop">
            <a:avLst/>
          </a:prstGeom>
          <a:noFill/>
          <a:ln w="381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Teardrop 20"/>
          <p:cNvSpPr/>
          <p:nvPr/>
        </p:nvSpPr>
        <p:spPr bwMode="auto">
          <a:xfrm>
            <a:off x="5630899" y="4681875"/>
            <a:ext cx="1030376" cy="1030108"/>
          </a:xfrm>
          <a:prstGeom prst="teardrop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3392" y="4343402"/>
            <a:ext cx="1024045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3600" kern="1200" spc="-70" baseline="0" dirty="0">
                <a:gradFill>
                  <a:gsLst>
                    <a:gs pos="2083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76567" y="2739678"/>
            <a:ext cx="10245219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9600" b="0" kern="1200" cap="none" spc="-400" baseline="0" dirty="0" smtClean="0">
                <a:ln w="3175"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/>
              <a:t>click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72599" y="1447800"/>
            <a:ext cx="10240453" cy="914096"/>
          </a:xfrm>
        </p:spPr>
        <p:txBody>
          <a:bodyPr wrap="square" anchor="ctr">
            <a:noAutofit/>
          </a:bodyPr>
          <a:lstStyle>
            <a:lvl1pPr marL="0" indent="0">
              <a:buNone/>
              <a:defRPr sz="6600" spc="-15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989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  <a:prstGeom prst="rect">
            <a:avLst/>
          </a:prstGeom>
        </p:spPr>
        <p:txBody>
          <a:bodyPr/>
          <a:lstStyle>
            <a:lvl1pPr marL="284163" indent="-284163">
              <a:buFont typeface="Wingdings" pitchFamily="2" charset="2"/>
              <a:buChar char=""/>
              <a:defRPr sz="2800">
                <a:latin typeface="+mn-lt"/>
              </a:defRPr>
            </a:lvl1pPr>
            <a:lvl2pPr marL="517525" indent="-233363">
              <a:buFont typeface="Wingdings" pitchFamily="2" charset="2"/>
              <a:buChar char=""/>
              <a:defRPr>
                <a:latin typeface="+mn-lt"/>
              </a:defRPr>
            </a:lvl2pPr>
            <a:lvl3pPr marL="741363" indent="-223838">
              <a:buFont typeface="Wingdings" pitchFamily="2" charset="2"/>
              <a:buChar char=""/>
              <a:tabLst/>
              <a:defRPr>
                <a:latin typeface="+mn-lt"/>
              </a:defRPr>
            </a:lvl3pPr>
            <a:lvl4pPr marL="914400" indent="-173038">
              <a:buFont typeface="Wingdings" pitchFamily="2" charset="2"/>
              <a:buChar char=""/>
              <a:defRPr>
                <a:latin typeface="+mn-lt"/>
              </a:defRPr>
            </a:lvl4pPr>
            <a:lvl5pPr marL="1087438" indent="-173038">
              <a:buFont typeface="Wingdings" pitchFamily="2" charset="2"/>
              <a:buChar char=""/>
              <a:tabLst/>
              <a:defRPr>
                <a:latin typeface="+mn-lt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87989" y="6576490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049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76490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287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ext_box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757453" y="2526576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57453" y="3440976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535359" y="2526576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535359" y="3440976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982631" y="2526576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1982631" y="3440976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2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34161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26" name="직선 연결선 25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04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ext_box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142923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142923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3368101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368101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6142923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142923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3368101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3368101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2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34161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28" name="직선 연결선 27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940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ext_box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757453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57453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535359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535359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982631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1982631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757453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757453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7535359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7535359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1982631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1982631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34161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32" name="직선 연결선 31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433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71004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538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597434"/>
            <a:ext cx="11151917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20836" y="1447800"/>
            <a:ext cx="11155093" cy="518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3797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7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722" r:id="rId10"/>
  </p:sldLayoutIdLst>
  <p:transition>
    <p:fade/>
  </p:transition>
  <p:hf hdr="0" ftr="0" dt="0"/>
  <p:txStyles>
    <p:titleStyle>
      <a:lvl1pPr algn="l" defTabSz="914363" rtl="0" eaLnBrk="1" latinLnBrk="1" hangingPunct="1">
        <a:lnSpc>
          <a:spcPct val="90000"/>
        </a:lnSpc>
        <a:spcBef>
          <a:spcPct val="0"/>
        </a:spcBef>
        <a:buNone/>
        <a:defRPr lang="en-US" sz="5400" b="0" kern="1200" cap="none" spc="-100" baseline="0" dirty="0" smtClean="0">
          <a:ln w="3175">
            <a:noFill/>
          </a:ln>
          <a:solidFill>
            <a:srgbClr val="F4DF1E">
              <a:alpha val="99000"/>
            </a:srgbClr>
          </a:solidFill>
          <a:effectLst/>
          <a:latin typeface="+mj-lt"/>
          <a:ea typeface="+mn-ea"/>
          <a:cs typeface="Arial" charset="0"/>
        </a:defRPr>
      </a:lvl1pPr>
    </p:titleStyle>
    <p:bodyStyle>
      <a:lvl1pPr marL="339725" marR="0" indent="-33972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800" kern="1200" spc="-7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1pPr>
      <a:lvl2pPr marL="573088" marR="0" indent="-233363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4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2pPr>
      <a:lvl3pPr marL="798513" marR="0" indent="-22542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798513" algn="l"/>
        </a:tabLst>
        <a:defRPr sz="20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3pPr>
      <a:lvl4pPr marL="1030288" marR="0" indent="-23177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0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4pPr>
      <a:lvl5pPr marL="1255713" marR="0" indent="-22542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1255713" algn="l"/>
        </a:tabLst>
        <a:defRPr sz="20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6253" y="988079"/>
            <a:ext cx="8626448" cy="1301895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Physically Based Rendering</a:t>
            </a:r>
            <a:br>
              <a:rPr lang="en-US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sz="4000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From Theory to 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4954" y="2816607"/>
            <a:ext cx="9144000" cy="3399258"/>
          </a:xfrm>
        </p:spPr>
        <p:txBody>
          <a:bodyPr/>
          <a:lstStyle/>
          <a:p>
            <a:pPr algn="l"/>
            <a:r>
              <a:rPr lang="en-US" dirty="0"/>
              <a:t>Chapter 14 : </a:t>
            </a:r>
            <a:r>
              <a:rPr lang="it-IT" dirty="0"/>
              <a:t>MONTE CARLO INTEGRATION II</a:t>
            </a:r>
            <a:endParaRPr lang="en-US" altLang="ko-KR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ko-KR" dirty="0"/>
              <a:t>Infinite Area Lights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ko-KR" dirty="0"/>
              <a:t>Volume Scattering</a:t>
            </a:r>
          </a:p>
        </p:txBody>
      </p:sp>
    </p:spTree>
    <p:extLst>
      <p:ext uri="{BB962C8B-B14F-4D97-AF65-F5344CB8AC3E}">
        <p14:creationId xmlns:p14="http://schemas.microsoft.com/office/powerpoint/2010/main" val="154337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Infinite Area Lights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>
                <a:normAutofit/>
              </a:bodyPr>
              <a:lstStyle/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광원 표본화 루틴이 반환하는 확률 밀도 값은 반드시 단위 구 위의 </a:t>
                </a:r>
                <a:r>
                  <a:rPr lang="ko-KR" altLang="en-US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입체각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단위로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정의돼야 합니다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즉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i="1" dirty="0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dPr>
                          <m:e>
                            <m:r>
                              <a:rPr lang="en-US" altLang="ko-KR" i="1" dirty="0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의 이미지 함수와 이미지를 단위 구의 경도 위도 매핑으로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사상한 뒤 대응하는 밀도사이의 변환을 계산해야 합니다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(</m:t>
                    </m:r>
                    <m:r>
                      <a:rPr lang="en-US" altLang="ko-KR" i="1" dirty="0" err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𝑢</m:t>
                    </m:r>
                    <m:r>
                      <a:rPr lang="en-US" altLang="ko-KR" i="1" dirty="0" err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,</m:t>
                    </m:r>
                    <m:r>
                      <a:rPr lang="en-US" altLang="ko-KR" i="1" dirty="0" err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𝑣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에서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ko-KR" altLang="en-US" i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𝜃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,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로 사상하는 함수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𝑔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는 다음과 같습니다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자코비안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|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J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g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|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의 행렬식에서 절댓값은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2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p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𝜋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입니다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 13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장의 </a:t>
                </a:r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변수 방정식에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다차원 변화를 적용하면 밀도를 구좌표의 항으로 얻을 수 있습니다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 t="-1973" r="-8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06607" y="4912036"/>
            <a:ext cx="2065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156EBC5-C0B3-42BB-9D0A-98E522A3194E}"/>
                  </a:ext>
                </a:extLst>
              </p:cNvPr>
              <p:cNvSpPr txBox="1"/>
              <p:nvPr/>
            </p:nvSpPr>
            <p:spPr>
              <a:xfrm>
                <a:off x="4533592" y="3628423"/>
                <a:ext cx="312322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ko-KR" alt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,2</m:t>
                      </m:r>
                      <m:r>
                        <a:rPr lang="ko-KR" alt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800" dirty="0" err="1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156EBC5-C0B3-42BB-9D0A-98E522A31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592" y="3628423"/>
                <a:ext cx="312322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CE9DD48-DDAE-4717-9AFF-3E6EB59FDC9D}"/>
                  </a:ext>
                </a:extLst>
              </p:cNvPr>
              <p:cNvSpPr txBox="1"/>
              <p:nvPr/>
            </p:nvSpPr>
            <p:spPr>
              <a:xfrm>
                <a:off x="4533592" y="5397037"/>
                <a:ext cx="2698175" cy="8333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num>
                        <m:den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sz="2800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CE9DD48-DDAE-4717-9AFF-3E6EB59FD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592" y="5397037"/>
                <a:ext cx="2698175" cy="8333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948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Infinite Area Lights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>
                <a:normAutofit/>
              </a:bodyPr>
              <a:lstStyle/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구좌표의 정의에서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𝑟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,</m:t>
                        </m:r>
                        <m:r>
                          <a:rPr lang="ko-KR" altLang="en-US" i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𝜃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,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를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𝑥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,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𝑦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,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𝑧</m:t>
                        </m:r>
                      </m:e>
                    </m:d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로 사상하는 </a:t>
                </a:r>
                <a:r>
                  <a:rPr lang="ko-KR" altLang="en-US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자코비안의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절대값은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𝑟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𝑠𝑖𝑛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𝜃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입니다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단위원에 관심이 있기에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𝑟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 = 1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로 놓을 수 있으며 다시 변수 방정식의 다차원 변화를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적용해 확률 밀도 사이의 최종 관계를 찾을 수 있습니다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이제 초기화 루틴이 구간 상수 표본화 함수의 값을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𝑠𝑖𝑛</m:t>
                    </m:r>
                    <m:r>
                      <a:rPr lang="ko-KR" alt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로 곱하는지 알아볼 수 있습니다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표본화 기술로 모든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값은 동일한 확률로 선택될 수 있습니다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하지만 구 위에서의 방향으로 사상함으로써 구 위에서의 균일한 방향 분포가 아니라 구의 극점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근체에 더 많은 방향이 </a:t>
                </a:r>
                <a:r>
                  <a:rPr lang="ko-KR" altLang="en-US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표본화되게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됩니다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 t="-1973" r="-24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06607" y="4912036"/>
            <a:ext cx="2065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177E496-A937-4EF2-8A78-044CBFCB7DB3}"/>
                  </a:ext>
                </a:extLst>
              </p:cNvPr>
              <p:cNvSpPr txBox="1"/>
              <p:nvPr/>
            </p:nvSpPr>
            <p:spPr>
              <a:xfrm>
                <a:off x="4004120" y="2844337"/>
                <a:ext cx="4182171" cy="8363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e>
                          </m:d>
                        </m:num>
                        <m:den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ko-KR" alt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num>
                        <m:den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ko-KR" alt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</m:oMath>
                  </m:oMathPara>
                </a14:m>
                <a:endParaRPr lang="en-US" altLang="ko-KR" sz="2800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177E496-A937-4EF2-8A78-044CBFCB7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120" y="2844337"/>
                <a:ext cx="4182171" cy="8363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8885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Infinite Area Lights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>
                <a:normAutofit/>
              </a:bodyPr>
              <a:lstStyle/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의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𝑠𝑖𝑛</m:t>
                    </m:r>
                    <m:r>
                      <a:rPr lang="ko-KR" alt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항이 이를 </a:t>
                </a:r>
                <a:r>
                  <a:rPr lang="ko-KR" altLang="en-US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비균일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방향 표본화로 교정해 </a:t>
                </a:r>
                <a:r>
                  <a:rPr lang="ko-KR" altLang="en-US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몬테카를로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예측에서 정확한 결과를 계산할 수 있게 합니다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하지만 처음부터 극점 근처의 방향을 덜 선택하는 변경된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표본화 분포를 갖는 것이 더 낫습니다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이제 최종적으로 </a:t>
                </a:r>
                <a:r>
                  <a:rPr lang="en-US" altLang="ko-KR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VisibilityTester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구조체를 초기화 해서 선택한 방향에 대한 방사 값을 반환하면 됩니다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 t="-1973" r="-4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06607" y="4912036"/>
            <a:ext cx="2065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3E8877-799D-4A59-B44C-A0E90D8EE7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9256" y="2786062"/>
            <a:ext cx="3771900" cy="46672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CE94546-6015-47E3-BB09-F82503A7B6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4918" y="4536929"/>
            <a:ext cx="4600575" cy="11811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152957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Infinite Area Lights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Pdf()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메소드는 방향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w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를 표본화 분포에 대응하는 </a:t>
            </a:r>
            <a:r>
              <a:rPr lang="en-US" altLang="ko-KR" dirty="0">
                <a:solidFill>
                  <a:srgbClr val="FF0000">
                    <a:alpha val="99000"/>
                  </a:srgbClr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(u, v)</a:t>
            </a:r>
            <a:r>
              <a:rPr lang="ko-KR" altLang="en-US" dirty="0">
                <a:solidFill>
                  <a:srgbClr val="FF0000">
                    <a:alpha val="99000"/>
                  </a:srgbClr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좌표로 변환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해야 합니다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이렇게 변환된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p(u,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v)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는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Distribution2D::Pdf()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메소드에 의해 두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1D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PDF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의 곱으로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계산될 수 있으며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이는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Sample_L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()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에서 했던 것처럼 </a:t>
            </a:r>
            <a:r>
              <a:rPr lang="ko-KR" altLang="en-US" dirty="0">
                <a:solidFill>
                  <a:srgbClr val="0070C0">
                    <a:alpha val="99000"/>
                  </a:srgbClr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구로의 사상을 위해 조정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됩니다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06607" y="4912036"/>
            <a:ext cx="2065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D00DCCB-5BE3-49AF-B2B4-5720484D3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718" y="3028950"/>
            <a:ext cx="5514975" cy="26670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7D0CB4C-1003-42F3-99BF-471C64218832}"/>
              </a:ext>
            </a:extLst>
          </p:cNvPr>
          <p:cNvSpPr/>
          <p:nvPr/>
        </p:nvSpPr>
        <p:spPr bwMode="auto">
          <a:xfrm>
            <a:off x="5867400" y="4514850"/>
            <a:ext cx="2476500" cy="190500"/>
          </a:xfrm>
          <a:prstGeom prst="rect">
            <a:avLst/>
          </a:prstGeom>
          <a:noFill/>
          <a:ln w="190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1F52599-EE08-424F-A55A-3E63CF731A33}"/>
              </a:ext>
            </a:extLst>
          </p:cNvPr>
          <p:cNvSpPr/>
          <p:nvPr/>
        </p:nvSpPr>
        <p:spPr bwMode="auto">
          <a:xfrm>
            <a:off x="4219575" y="4743450"/>
            <a:ext cx="2384436" cy="209550"/>
          </a:xfrm>
          <a:prstGeom prst="rect">
            <a:avLst/>
          </a:prstGeom>
          <a:noFill/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9BFCF3C-4342-4D12-9DF4-75C055E42C9F}"/>
              </a:ext>
            </a:extLst>
          </p:cNvPr>
          <p:cNvSpPr/>
          <p:nvPr/>
        </p:nvSpPr>
        <p:spPr bwMode="auto">
          <a:xfrm>
            <a:off x="3648075" y="3790950"/>
            <a:ext cx="4552950" cy="676275"/>
          </a:xfrm>
          <a:prstGeom prst="rect">
            <a:avLst/>
          </a:prstGeom>
          <a:noFill/>
          <a:ln w="190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18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Infinite Area Lights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영역광을 떠나는 임의의 광선을 생성하는 것은 이전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Sample_L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()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메소드에서 직접광을 위해 사용되는 것과 같은 방식으로 처리됩니다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표본화 된 광선의 원점은 장면의 경계 구를 덮는 광선의 방향을 향한 원반의 접근법을 사용해서 설정할 수 있습니다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 광선에 대한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PDF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는 단지 </a:t>
            </a:r>
            <a:r>
              <a:rPr lang="ko-KR" altLang="en-US" dirty="0">
                <a:solidFill>
                  <a:srgbClr val="FF0000">
                    <a:alpha val="99000"/>
                  </a:srgbClr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방향을</a:t>
            </a:r>
            <a:r>
              <a:rPr lang="en-US" altLang="ko-KR" dirty="0">
                <a:solidFill>
                  <a:srgbClr val="FF0000">
                    <a:alpha val="99000"/>
                  </a:srgbClr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ko-KR" altLang="en-US" dirty="0" err="1">
                <a:solidFill>
                  <a:srgbClr val="FF0000">
                    <a:alpha val="99000"/>
                  </a:srgbClr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표본화하는</a:t>
            </a:r>
            <a:r>
              <a:rPr lang="ko-KR" altLang="en-US" dirty="0">
                <a:solidFill>
                  <a:srgbClr val="FF0000">
                    <a:alpha val="99000"/>
                  </a:srgbClr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en-US" altLang="ko-KR" dirty="0">
                <a:solidFill>
                  <a:srgbClr val="FF0000">
                    <a:alpha val="99000"/>
                  </a:srgbClr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PDF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와 </a:t>
            </a:r>
            <a:r>
              <a:rPr lang="ko-KR" altLang="en-US" dirty="0">
                <a:solidFill>
                  <a:srgbClr val="0070C0">
                    <a:alpha val="99000"/>
                  </a:srgbClr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원반 위의 점을 </a:t>
            </a:r>
            <a:r>
              <a:rPr lang="ko-KR" altLang="en-US" dirty="0" err="1">
                <a:solidFill>
                  <a:srgbClr val="0070C0">
                    <a:alpha val="99000"/>
                  </a:srgbClr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표본화하는</a:t>
            </a:r>
            <a:r>
              <a:rPr lang="ko-KR" altLang="en-US" dirty="0">
                <a:solidFill>
                  <a:srgbClr val="0070C0">
                    <a:alpha val="99000"/>
                  </a:srgbClr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en-US" altLang="ko-KR" dirty="0">
                <a:solidFill>
                  <a:srgbClr val="0070C0">
                    <a:alpha val="99000"/>
                  </a:srgbClr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PDF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의 </a:t>
            </a:r>
            <a:r>
              <a:rPr lang="ko-KR" altLang="en-US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곱이됩니다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06607" y="4912036"/>
            <a:ext cx="2065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74139AB-C887-40DE-82DF-0EF4131FA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6281" y="4181475"/>
            <a:ext cx="5657850" cy="16383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E34BD98-8BE3-499D-A116-6BFC7CF40FE6}"/>
              </a:ext>
            </a:extLst>
          </p:cNvPr>
          <p:cNvSpPr/>
          <p:nvPr/>
        </p:nvSpPr>
        <p:spPr bwMode="auto">
          <a:xfrm>
            <a:off x="3314700" y="4200525"/>
            <a:ext cx="4772025" cy="200025"/>
          </a:xfrm>
          <a:prstGeom prst="rect">
            <a:avLst/>
          </a:prstGeom>
          <a:noFill/>
          <a:ln w="190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3A0420F-71D7-4D7F-A91C-EB1AB1B96330}"/>
              </a:ext>
            </a:extLst>
          </p:cNvPr>
          <p:cNvSpPr/>
          <p:nvPr/>
        </p:nvSpPr>
        <p:spPr bwMode="auto">
          <a:xfrm>
            <a:off x="3324225" y="4419600"/>
            <a:ext cx="4476750" cy="209550"/>
          </a:xfrm>
          <a:prstGeom prst="rect">
            <a:avLst/>
          </a:prstGeom>
          <a:noFill/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03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Volume Scattering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>
                <a:normAutofit/>
              </a:bodyPr>
              <a:lstStyle/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전송 방정식은 방사의 분포에 대한 반투명 매질의 효과를 설명하는 적분 방정식입니다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전송 방정식은 무한 범위의 적분이 될 수 있기에 </a:t>
                </a:r>
                <a:r>
                  <a:rPr lang="ko-KR" altLang="en-US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몬테카를로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적분의 흥미로운 예로서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일반적인 형태는 다음과 같습니다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 적분의 예측 값을 계산하기 위해 균일 분포에서 표본을 얻는 것은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[0,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범위에서 유효한 균일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PDF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가 없으므로 불가능합니다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대신 반드시 다른 표본화 분포를 사용해야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합니다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다만 </a:t>
                </a:r>
                <a:r>
                  <a:rPr lang="en-US" altLang="ko-KR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pbrt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에서는 범위를 한정하기 때문에 무한대 범위에 대해 이 적분 값을 예측하지 않으며 균일 표본화 분포가 여전히 </a:t>
                </a:r>
                <a:r>
                  <a:rPr lang="ko-KR" altLang="en-US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사용가능합니다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 t="-1973" r="-1421" b="-13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06607" y="4912036"/>
            <a:ext cx="2065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A95EE8-F71B-4441-929A-F31A18B57FD4}"/>
                  </a:ext>
                </a:extLst>
              </p:cNvPr>
              <p:cNvSpPr txBox="1"/>
              <p:nvPr/>
            </p:nvSpPr>
            <p:spPr>
              <a:xfrm>
                <a:off x="4752050" y="2766060"/>
                <a:ext cx="2686312" cy="9323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ko-KR" alt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ko-KR" altLang="en-US" sz="2800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A95EE8-F71B-4441-929A-F31A18B57F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2050" y="2766060"/>
                <a:ext cx="2686312" cy="9323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32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Volume Scattering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>
                <a:normAutofit/>
              </a:bodyPr>
              <a:lstStyle/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일부 경우 함수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𝑔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(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𝑡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는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상수로 알려져 있으며 자연스러운 표본화 분포는 지수 항에 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기반을 둡니다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표본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𝑇</m:t>
                        </m:r>
                      </m:e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를 기하급수적인 분포에서 추출하면 적분의 예측은 다음과 같습니다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284162" lvl="1" indent="0">
                  <a:lnSpc>
                    <a:spcPct val="100000"/>
                  </a:lnSpc>
                  <a:buNone/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더 일반적으로 함수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𝑔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(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𝑡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가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상수가 아니라면 지수 표본화 분포에서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𝑐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의 값은 임의로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선택할 수 있으며 예측은 다음과 같습니다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 t="-19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29C0C6D-C2BE-4E6F-8EB4-97BA794C00D4}"/>
                  </a:ext>
                </a:extLst>
              </p:cNvPr>
              <p:cNvSpPr txBox="1"/>
              <p:nvPr/>
            </p:nvSpPr>
            <p:spPr>
              <a:xfrm>
                <a:off x="3663867" y="3177540"/>
                <a:ext cx="4862678" cy="12115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sSub>
                                    <m:sSubPr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altLang="ko-KR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altLang="ko-KR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sSup>
                                <m:sSupPr>
                                  <m:ctrlP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sSub>
                                    <m:sSubPr>
                                      <m:ctrlPr>
                                        <a:rPr lang="en-US" altLang="ko-KR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altLang="ko-KR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altLang="ko-KR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ko-KR" altLang="en-US" sz="2800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29C0C6D-C2BE-4E6F-8EB4-97BA794C00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3867" y="3177540"/>
                <a:ext cx="4862678" cy="12115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0EB3332-AB9B-4E00-9F50-124DDFDF9EFD}"/>
                  </a:ext>
                </a:extLst>
              </p:cNvPr>
              <p:cNvSpPr txBox="1"/>
              <p:nvPr/>
            </p:nvSpPr>
            <p:spPr>
              <a:xfrm>
                <a:off x="4561357" y="5272862"/>
                <a:ext cx="3067698" cy="12115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altLang="ko-KR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sSub>
                                    <m:sSubPr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altLang="ko-KR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altLang="ko-KR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sSup>
                                <m:sSupPr>
                                  <m:ctrlP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sSub>
                                    <m:sSubPr>
                                      <m:ctrlPr>
                                        <a:rPr lang="en-US" altLang="ko-KR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altLang="ko-KR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ko-KR" altLang="en-US" sz="2800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0EB3332-AB9B-4E00-9F50-124DDFDF9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357" y="5272862"/>
                <a:ext cx="3067698" cy="12115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057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Volume Scattering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>
                <a:normAutofit/>
              </a:bodyPr>
              <a:lstStyle/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다양한 응용에서 </a:t>
                </a:r>
                <a:r>
                  <a:rPr lang="en-US" altLang="ko-KR" dirty="0" err="1"/>
                  <a:t>Henyey</a:t>
                </a:r>
                <a:r>
                  <a:rPr lang="en-US" altLang="ko-KR" dirty="0"/>
                  <a:t>-Greenstein Phase function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 기반을 둔 분포에서 표본을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추출할 수 있다면 유용합니다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 분포의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PDF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는 </a:t>
                </a:r>
                <a14:m>
                  <m:oMath xmlns:m="http://schemas.openxmlformats.org/officeDocument/2006/math">
                    <m:r>
                      <a:rPr lang="ko-KR" alt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와 </a:t>
                </a:r>
                <a14:m>
                  <m:oMath xmlns:m="http://schemas.openxmlformats.org/officeDocument/2006/math">
                    <m:r>
                      <a:rPr lang="ko-KR" altLang="en-US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∅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요소로 분리할 수 있으며 보통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이고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의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분포는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𝑔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의 값에 따라 다음과 같습니다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 t="-19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EC93A3-9877-4D4F-87D1-82527D43C205}"/>
                  </a:ext>
                </a:extLst>
              </p:cNvPr>
              <p:cNvSpPr txBox="1"/>
              <p:nvPr/>
            </p:nvSpPr>
            <p:spPr>
              <a:xfrm>
                <a:off x="1676560" y="2907984"/>
                <a:ext cx="8837291" cy="16896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ko-KR" alt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8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1−2</m:t>
                              </m:r>
                              <m:r>
                                <a:rPr lang="ko-KR" alt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p>
                                      <m:r>
                                        <a:rPr lang="en-US" altLang="ko-KR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sz="28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ko-KR" sz="28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ko-KR" sz="28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1−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altLang="ko-KR" sz="2800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ko-KR" sz="2800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𝑔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ko-KR" sz="2800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</m:num>
                                            <m:den>
                                              <m:r>
                                                <a:rPr lang="en-US" altLang="ko-KR" sz="28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1−</m:t>
                                              </m:r>
                                              <m:r>
                                                <a:rPr lang="en-US" altLang="ko-KR" sz="28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  <m:r>
                                                <a:rPr lang="en-US" altLang="ko-KR" sz="28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+2</m:t>
                                              </m:r>
                                              <m:r>
                                                <a:rPr lang="en-US" altLang="ko-KR" sz="28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  <m:r>
                                                <a:rPr lang="ko-KR" altLang="en-US" sz="28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𝜉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800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EC93A3-9877-4D4F-87D1-82527D43C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560" y="2907984"/>
                <a:ext cx="8837291" cy="16896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4657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Volume Scattering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>
                <a:normAutofit/>
              </a:bodyPr>
              <a:lstStyle/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 표본화 기술은 벡터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𝑤</m:t>
                    </m:r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비대칭 매개변수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𝑔</m:t>
                    </m:r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 분포의 표본인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2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개의 난수를 받아 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나가는 광선을 생성하여 반환합니다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 t="-19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EC93A3-9877-4D4F-87D1-82527D43C205}"/>
                  </a:ext>
                </a:extLst>
              </p:cNvPr>
              <p:cNvSpPr txBox="1"/>
              <p:nvPr/>
            </p:nvSpPr>
            <p:spPr>
              <a:xfrm>
                <a:off x="5981081" y="3800585"/>
                <a:ext cx="5690084" cy="1086451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ko-KR" alt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1−2</m:t>
                              </m:r>
                              <m:r>
                                <a:rPr lang="ko-KR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altLang="ko-KR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ko-KR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ko-KR" b="0" i="1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ko-KR" i="1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1−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altLang="ko-KR" i="1">
                                                      <a:solidFill>
                                                        <a:srgbClr val="0070C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ko-KR" i="1">
                                                      <a:solidFill>
                                                        <a:srgbClr val="0070C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𝑔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ko-KR" i="1">
                                                      <a:solidFill>
                                                        <a:srgbClr val="0070C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</m:num>
                                            <m:den>
                                              <m:r>
                                                <a:rPr lang="en-US" altLang="ko-KR" b="0" i="1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1−</m:t>
                                              </m:r>
                                              <m:r>
                                                <a:rPr lang="en-US" altLang="ko-KR" b="0" i="1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  <m:r>
                                                <a:rPr lang="en-US" altLang="ko-KR" b="0" i="1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+2</m:t>
                                              </m:r>
                                              <m:r>
                                                <a:rPr lang="en-US" altLang="ko-KR" b="0" i="1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  <m:r>
                                                <a:rPr lang="ko-KR" altLang="en-US" i="1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𝜉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ko-K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ko-K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EC93A3-9877-4D4F-87D1-82527D43C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1081" y="3800585"/>
                <a:ext cx="5690084" cy="10864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78D2F663-7289-4F61-BB32-F61F3EACE7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656" y="2538822"/>
            <a:ext cx="5305425" cy="360997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EFC601C-99CE-4012-9126-FFBC03B005F2}"/>
              </a:ext>
            </a:extLst>
          </p:cNvPr>
          <p:cNvSpPr/>
          <p:nvPr/>
        </p:nvSpPr>
        <p:spPr bwMode="auto">
          <a:xfrm>
            <a:off x="1326994" y="3281799"/>
            <a:ext cx="2152186" cy="252948"/>
          </a:xfrm>
          <a:prstGeom prst="rect">
            <a:avLst/>
          </a:prstGeom>
          <a:noFill/>
          <a:ln w="190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DC97CA-09D2-41E1-9C3C-850EA56044C8}"/>
              </a:ext>
            </a:extLst>
          </p:cNvPr>
          <p:cNvSpPr/>
          <p:nvPr/>
        </p:nvSpPr>
        <p:spPr bwMode="auto">
          <a:xfrm>
            <a:off x="1326995" y="3778283"/>
            <a:ext cx="4538546" cy="682205"/>
          </a:xfrm>
          <a:prstGeom prst="rect">
            <a:avLst/>
          </a:prstGeom>
          <a:noFill/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85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Volume Scattering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n-US" altLang="ko-KR" dirty="0"/>
              <a:t>Phase function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은 이미 분포 함수이므로 특정 방향의 표본화에 대한 확률 밀도는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주어진 방향 쌍에 대한 </a:t>
            </a:r>
            <a:r>
              <a:rPr lang="en-US" altLang="ko-KR" dirty="0"/>
              <a:t>Phase function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의 값입니다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9224FF8-0FB6-4CB4-BD18-99D52D389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3018" y="2474410"/>
            <a:ext cx="4524375" cy="70485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7446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Infinite Area Lights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무한영역광은 무한히 거대한 구가 전체 장면을 감싸고 있어 모든 방향에서 빛이 들어오고 있는 것으로 간주할 수 있습니다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무한영역광에서 사용하는 환경 </a:t>
            </a:r>
            <a:r>
              <a:rPr lang="ko-KR" altLang="en-US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맵은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종종 다른 </a:t>
            </a:r>
            <a:r>
              <a:rPr lang="ko-KR" altLang="en-US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방향간에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큰 변위를 같는데 예를 들어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낮 시간 하늘의 환경 </a:t>
            </a:r>
            <a:r>
              <a:rPr lang="ko-KR" altLang="en-US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맵은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태양을 향하는 방향이 나머지 방향보다 밝을 것입니다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이런 변화에 대해 조명 분포에 맞는 표본화 메소드를 구현하는 것이 분산을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크게 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감소시킵니다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06607" y="4912036"/>
            <a:ext cx="2065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23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Volume Scattering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>
                <a:normAutofit/>
              </a:bodyPr>
              <a:lstStyle/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광학적 두께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𝜏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는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광선이 지나가는 반투명 매질의 전체 밀도를 측정합니다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상수 산란 특성을 가진 매질에 대해 광학적 두께는 비어의 법칙을 사용해서 닫힌 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형태로 계산할 수 있지만 일반적인 매질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𝜏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를 계산하기 위해서는 </a:t>
                </a:r>
                <a:r>
                  <a:rPr lang="ko-KR" altLang="en-US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몬테카를로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적분을 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사용해야 합니다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𝜏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의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정의를 다시 살펴보면 다음과 같습니다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 t="-19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4504610-781A-4EB1-8881-8344DD47BD21}"/>
                  </a:ext>
                </a:extLst>
              </p:cNvPr>
              <p:cNvSpPr txBox="1"/>
              <p:nvPr/>
            </p:nvSpPr>
            <p:spPr>
              <a:xfrm>
                <a:off x="3448456" y="4560849"/>
                <a:ext cx="5293500" cy="9777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altLang="ko-KR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8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p>
                              <m:r>
                                <a:rPr lang="en-US" altLang="ko-KR" sz="28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ko-KR" sz="2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𝑡𝑤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,−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ko-KR" altLang="en-US" sz="2800" dirty="0" err="1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4504610-781A-4EB1-8881-8344DD47BD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8456" y="4560849"/>
                <a:ext cx="5293500" cy="9777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601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Volume Scattering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>
                <a:normAutofit/>
              </a:bodyPr>
              <a:lstStyle/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 값은 다음으로 예측이 가능합니다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임의의 변수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𝑇𝑖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는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어떤 분포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에서 </a:t>
                </a:r>
                <a:r>
                  <a:rPr lang="ko-KR" altLang="en-US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표본화되는데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자연스러운 접근법은 계층 표본화를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적용하는 것으로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0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에서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까지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개의 층으로 나눠 임의의 표본을 놓는 것입니다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 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하지만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몬테카를로의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강점은 고차원 적분과 </a:t>
                </a:r>
                <a:r>
                  <a:rPr lang="ko-KR" altLang="en-US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비연속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피적분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함수를 처리할 때 나옵니다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여기서는 부드럽게 변화하는 </a:t>
                </a:r>
                <a:r>
                  <a:rPr lang="ko-KR" altLang="en-US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피적분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함수를 처리하는 방법을 살펴봅니다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 t="-1973" r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4504610-781A-4EB1-8881-8344DD47BD21}"/>
                  </a:ext>
                </a:extLst>
              </p:cNvPr>
              <p:cNvSpPr txBox="1"/>
              <p:nvPr/>
            </p:nvSpPr>
            <p:spPr>
              <a:xfrm>
                <a:off x="4365726" y="2029522"/>
                <a:ext cx="3458960" cy="12115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altLang="ko-KR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,−</m:t>
                                  </m:r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𝑇𝑖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ko-KR" altLang="en-US" sz="2800" dirty="0" err="1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4504610-781A-4EB1-8881-8344DD47BD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5726" y="2029522"/>
                <a:ext cx="3458960" cy="12115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6217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Volume Scattering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>
                <a:normAutofit/>
              </a:bodyPr>
              <a:lstStyle/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 값은 다음으로 예측이 가능합니다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임의의 변수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𝑇𝑖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는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어떤 분포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에서 </a:t>
                </a:r>
                <a:r>
                  <a:rPr lang="ko-KR" altLang="en-US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표본화되는데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자연스러운 접근법은 계층 표본화를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적용하는 것으로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0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에서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까지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개의 층으로 나눠 임의의 표본을 놓는 것입니다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 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하지만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몬테카를로의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강점은 고차원 적분과 </a:t>
                </a:r>
                <a:r>
                  <a:rPr lang="ko-KR" altLang="en-US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비연속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피적분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함수를 처리할 때 나옵니다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여기서는 부드럽게 변화하는 </a:t>
                </a:r>
                <a:r>
                  <a:rPr lang="ko-KR" altLang="en-US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피적분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함수를 처리하는 방법을 살펴봅니다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 t="-1973" r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4504610-781A-4EB1-8881-8344DD47BD21}"/>
                  </a:ext>
                </a:extLst>
              </p:cNvPr>
              <p:cNvSpPr txBox="1"/>
              <p:nvPr/>
            </p:nvSpPr>
            <p:spPr>
              <a:xfrm>
                <a:off x="4365726" y="2029522"/>
                <a:ext cx="3458960" cy="12115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altLang="ko-KR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,−</m:t>
                                  </m:r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𝑇𝑖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ko-KR" altLang="en-US" sz="2800" dirty="0" err="1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4504610-781A-4EB1-8881-8344DD47BD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5726" y="2029522"/>
                <a:ext cx="3458960" cy="12115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0480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Volume Scattering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>
                <a:normAutofit/>
              </a:bodyPr>
              <a:lstStyle/>
              <a:p>
                <a:pPr lvl="1">
                  <a:lnSpc>
                    <a:spcPct val="100000"/>
                  </a:lnSpc>
                </a:pPr>
                <a:r>
                  <a:rPr lang="en-US" altLang="ko-KR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Pauly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1999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는 이 문제에 대해 더 효율적인 적분 기술은 각 층에서 </a:t>
                </a:r>
                <a:r>
                  <a:rPr lang="ko-KR" altLang="en-US" dirty="0">
                    <a:solidFill>
                      <a:srgbClr val="FF0000">
                        <a:alpha val="99000"/>
                      </a:srgbClr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표본이 같은 오프셋</a:t>
                </a:r>
                <a:br>
                  <a:rPr lang="en-US" altLang="ko-KR" dirty="0">
                    <a:solidFill>
                      <a:srgbClr val="FF0000">
                        <a:alpha val="99000"/>
                      </a:srgbClr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solidFill>
                      <a:srgbClr val="FF0000">
                        <a:alpha val="99000"/>
                      </a:srgbClr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을 가진 계층화 패턴을 생성하는 것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임을 보였습니다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단일의 균일한 임의 변수 </a:t>
                </a:r>
                <a14:m>
                  <m:oMath xmlns:m="http://schemas.openxmlformats.org/officeDocument/2006/math">
                    <m:r>
                      <a:rPr lang="ko-KR" alt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는 모든 표본에 대해 사용됩니다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 </a:t>
                </a:r>
                <a:r>
                  <a:rPr lang="en-US" altLang="ko-KR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DensityRegion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::tau()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메소드는 이 기술을 적용하여 구현되었습니다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 t="-1973" r="-1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D489FD9E-ADB6-43ED-9706-CD9B3601B066}"/>
                  </a:ext>
                </a:extLst>
              </p:cNvPr>
              <p:cNvSpPr/>
              <p:nvPr/>
            </p:nvSpPr>
            <p:spPr>
              <a:xfrm>
                <a:off x="5041520" y="2430294"/>
                <a:ext cx="2107372" cy="9075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𝑇𝑖</m:t>
                      </m:r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D489FD9E-ADB6-43ED-9706-CD9B3601B0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1520" y="2430294"/>
                <a:ext cx="2107372" cy="9075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2143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Volume Scattering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38AF0FD-4319-4767-B4C7-7DD91C232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231" y="2148417"/>
            <a:ext cx="5695950" cy="35433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8545C90-F6BA-41EE-98BB-1B6C00F88FC6}"/>
              </a:ext>
            </a:extLst>
          </p:cNvPr>
          <p:cNvSpPr/>
          <p:nvPr/>
        </p:nvSpPr>
        <p:spPr bwMode="auto">
          <a:xfrm>
            <a:off x="3534937" y="4025590"/>
            <a:ext cx="3401122" cy="1148576"/>
          </a:xfrm>
          <a:prstGeom prst="rect">
            <a:avLst/>
          </a:prstGeom>
          <a:noFill/>
          <a:ln w="190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492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Infinite Area Lights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조명 분포에 맞는 표본화 메소드를 통해 같은 표본을 추출할 때 훨씬 낮은 분산을 가진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좋은 결과를 계산해냅니다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06607" y="4912036"/>
            <a:ext cx="2065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C1B1F3-1302-4032-AE7F-51DDB79AE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469" y="2912537"/>
            <a:ext cx="8131716" cy="28881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348873-76F9-4E48-BAE4-034921328709}"/>
              </a:ext>
            </a:extLst>
          </p:cNvPr>
          <p:cNvSpPr txBox="1"/>
          <p:nvPr/>
        </p:nvSpPr>
        <p:spPr>
          <a:xfrm>
            <a:off x="9097507" y="3465486"/>
            <a:ext cx="2573658" cy="19389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>
            <a:spAutoFit/>
          </a:bodyPr>
          <a:lstStyle/>
          <a:p>
            <a:pPr marL="514350" indent="-514350">
              <a:buAutoNum type="alphaLcParenBoth"/>
            </a:pPr>
            <a:r>
              <a:rPr lang="ko-KR" alt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코사인</a:t>
            </a:r>
            <a:r>
              <a:rPr lang="en-US" altLang="ko-KR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가중치 </a:t>
            </a:r>
            <a:br>
              <a:rPr lang="en-US" altLang="ko-KR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표본화 분포 사용</a:t>
            </a:r>
            <a:endParaRPr lang="en-US" altLang="ko-KR" dirty="0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marL="514350" indent="-514350">
              <a:buAutoNum type="alphaLcParenBoth"/>
            </a:pPr>
            <a:endParaRPr lang="en-US" altLang="ko-KR" dirty="0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marL="514350" indent="-514350">
              <a:buAutoNum type="alphaLcParenBoth"/>
            </a:pPr>
            <a:r>
              <a:rPr lang="ko-KR" alt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환경 </a:t>
            </a:r>
            <a:r>
              <a:rPr lang="ko-KR" altLang="en-US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맵의</a:t>
            </a:r>
            <a:r>
              <a:rPr lang="ko-KR" alt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조명 분포에 맞는 표본화 메소드를 사용</a:t>
            </a:r>
            <a:endParaRPr lang="en-US" altLang="ko-KR" dirty="0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※픽셀당 </a:t>
            </a:r>
            <a:r>
              <a:rPr lang="en-US" altLang="ko-KR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32 </a:t>
            </a:r>
            <a:r>
              <a:rPr lang="ko-KR" alt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표본 사용</a:t>
            </a:r>
          </a:p>
        </p:txBody>
      </p:sp>
    </p:spTree>
    <p:extLst>
      <p:ext uri="{BB962C8B-B14F-4D97-AF65-F5344CB8AC3E}">
        <p14:creationId xmlns:p14="http://schemas.microsoft.com/office/powerpoint/2010/main" val="422350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Infinite Area Lights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>
                <a:normAutofit/>
              </a:bodyPr>
              <a:lstStyle/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무한영역광의 표본화 메소드를 구현하기 위해서는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3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가지 주요 단계가 있습니다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marL="284162" lvl="1" indent="0">
                  <a:lnSpc>
                    <a:spcPct val="100000"/>
                  </a:lnSpc>
                  <a:buNone/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974725" lvl="2" indent="-4572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환경 </a:t>
                </a:r>
                <a:r>
                  <a:rPr lang="ko-KR" altLang="en-US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맵으로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표현된 방사 분포에 대응하는 구간 상수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2D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확률 분포 함수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𝑝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𝑢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,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𝑣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를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𝑢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,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𝑣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) 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이미지 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좌표계에서 정의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974725" lvl="2" indent="-4572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13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장의 표본화 메소드를 적용해 균일하게 분포된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2D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난수를 구간 상수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𝑝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(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𝑢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, 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𝑣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)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분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포에서 뽑힌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표본으로 변환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974725" lvl="2" indent="-4572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단위 구 위의 방향에 대한 확률 밀도 함수를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(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𝑢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, 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𝑣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 대한 확률 밀도에 기반을 두고 정의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636587" lvl="1" indent="-342900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636587" lvl="1" indent="-342900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3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단계를 통해서 방사 함수에 매우 근사하게 일치하는 구 위 표본을 생성할 수 있어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상당히 분산을 감소시킬 수 있습니다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 t="-1973" r="-6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06607" y="4912036"/>
            <a:ext cx="2065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090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Infinite Area Lights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첫 단계는 환경 </a:t>
            </a:r>
            <a:r>
              <a:rPr lang="ko-KR" altLang="en-US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맵의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ko-KR" altLang="en-US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텍셀로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연속적으로 정의된 분광 방사 함수를 구간 상수 스칼라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함수로 변화하는 것입니다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이는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Spectrum::y()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메소드를 사용해 </a:t>
            </a:r>
            <a:r>
              <a:rPr lang="ko-KR" altLang="en-US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표본점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집합에서 조명을 계산해 처리합니다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이를 계산하는 코드에서는 다음과 같은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3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가지를 고려하였습니다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06607" y="4912036"/>
            <a:ext cx="2065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F825293-35F8-43A1-BACA-6A6FC545B342}"/>
              </a:ext>
            </a:extLst>
          </p:cNvPr>
          <p:cNvGrpSpPr/>
          <p:nvPr/>
        </p:nvGrpSpPr>
        <p:grpSpPr>
          <a:xfrm>
            <a:off x="3709193" y="2352675"/>
            <a:ext cx="4772025" cy="1790700"/>
            <a:chOff x="3709193" y="2352675"/>
            <a:chExt cx="4772025" cy="17907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BABDA82-8732-401C-8D8F-9375CD817B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09193" y="2352675"/>
              <a:ext cx="4772025" cy="14478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ED40BFC-D37F-4BF1-ADD9-DC909ACB4994}"/>
                </a:ext>
              </a:extLst>
            </p:cNvPr>
            <p:cNvSpPr txBox="1"/>
            <p:nvPr/>
          </p:nvSpPr>
          <p:spPr>
            <a:xfrm>
              <a:off x="6642893" y="3871789"/>
              <a:ext cx="18383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100" dirty="0">
                  <a:solidFill>
                    <a:schemeClr val="bg1"/>
                  </a:solidFill>
                </a:rPr>
                <a:t>Piecewise Constant Function</a:t>
              </a:r>
              <a:endParaRPr lang="ko-KR" altLang="en-US" sz="1100" dirty="0" err="1">
                <a:solidFill>
                  <a:schemeClr val="bg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2A388CF-14BC-4F29-A6D2-A9490EE3A9E1}"/>
                </a:ext>
              </a:extLst>
            </p:cNvPr>
            <p:cNvSpPr/>
            <p:nvPr/>
          </p:nvSpPr>
          <p:spPr bwMode="auto">
            <a:xfrm>
              <a:off x="3709193" y="2352675"/>
              <a:ext cx="4772025" cy="1790700"/>
            </a:xfrm>
            <a:prstGeom prst="rect">
              <a:avLst/>
            </a:prstGeom>
            <a:noFill/>
            <a:ln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95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Infinite Area Lights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marL="284162" lvl="1" indent="0">
              <a:lnSpc>
                <a:spcPct val="100000"/>
              </a:lnSpc>
              <a:buNone/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1.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원래 이미지 </a:t>
            </a:r>
            <a:r>
              <a:rPr lang="ko-KR" altLang="en-US" dirty="0" err="1">
                <a:solidFill>
                  <a:srgbClr val="FF0000">
                    <a:alpha val="99000"/>
                  </a:srgbClr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맵의</a:t>
            </a:r>
            <a:r>
              <a:rPr lang="ko-KR" altLang="en-US" dirty="0">
                <a:solidFill>
                  <a:srgbClr val="FF0000">
                    <a:alpha val="99000"/>
                  </a:srgbClr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ko-KR" altLang="en-US" dirty="0" err="1">
                <a:solidFill>
                  <a:srgbClr val="FF0000">
                    <a:alpha val="99000"/>
                  </a:srgbClr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텍셀</a:t>
            </a:r>
            <a:r>
              <a:rPr lang="ko-KR" altLang="en-US" dirty="0">
                <a:solidFill>
                  <a:srgbClr val="FF0000">
                    <a:alpha val="99000"/>
                  </a:srgbClr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수와 같은 수의 점에서 방사 함수의 값을 계산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해야 합니다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marL="284162" lvl="1" indent="0">
              <a:lnSpc>
                <a:spcPct val="100000"/>
              </a:lnSpc>
              <a:buNone/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marL="284162" lvl="1" indent="0">
              <a:lnSpc>
                <a:spcPct val="100000"/>
              </a:lnSpc>
              <a:buNone/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2.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img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에 저장되는 구간 상수 함수의 값이 방사 함수의 값을 </a:t>
            </a:r>
            <a:r>
              <a:rPr lang="en-US" altLang="ko-KR" dirty="0" err="1">
                <a:solidFill>
                  <a:srgbClr val="00B050">
                    <a:alpha val="99000"/>
                  </a:srgbClr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MIPMap</a:t>
            </a:r>
            <a:r>
              <a:rPr lang="en-US" altLang="ko-KR" dirty="0">
                <a:solidFill>
                  <a:srgbClr val="00B050">
                    <a:alpha val="99000"/>
                  </a:srgbClr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::Lookup()</a:t>
            </a:r>
            <a:br>
              <a:rPr lang="en-US" altLang="ko-KR" dirty="0">
                <a:solidFill>
                  <a:srgbClr val="00B050">
                    <a:alpha val="99000"/>
                  </a:srgbClr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en-US" altLang="ko-KR" dirty="0">
                <a:solidFill>
                  <a:srgbClr val="00B050">
                    <a:alpha val="99000"/>
                  </a:srgbClr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  </a:t>
            </a:r>
            <a:r>
              <a:rPr lang="ko-KR" altLang="en-US" dirty="0">
                <a:solidFill>
                  <a:srgbClr val="00B050">
                    <a:alpha val="99000"/>
                  </a:srgbClr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메소드로 살짝 </a:t>
            </a:r>
            <a:r>
              <a:rPr lang="ko-KR" altLang="en-US" dirty="0" err="1">
                <a:solidFill>
                  <a:srgbClr val="00B050">
                    <a:alpha val="99000"/>
                  </a:srgbClr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뭉개준다는</a:t>
            </a:r>
            <a:r>
              <a:rPr lang="ko-KR" altLang="en-US" dirty="0">
                <a:solidFill>
                  <a:srgbClr val="00B050">
                    <a:alpha val="99000"/>
                  </a:srgbClr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점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입니다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이를 통해서 방사 함수의 값이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0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아닌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 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어떤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점에서도 표본화 확률이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0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보다 크도록 보장해 줍니다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06607" y="4912036"/>
            <a:ext cx="2065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4BBED00-3F03-4DB6-A461-139F899BB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2881" y="3654852"/>
            <a:ext cx="4144650" cy="2514368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19641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Infinite Area Lights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>
                <a:normAutofit/>
              </a:bodyPr>
              <a:lstStyle/>
              <a:p>
                <a:pPr marL="284162" lvl="1" indent="0">
                  <a:lnSpc>
                    <a:spcPct val="100000"/>
                  </a:lnSpc>
                  <a:buNone/>
                </a:pP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3. </a:t>
                </a:r>
                <a:r>
                  <a:rPr lang="en-US" altLang="ko-KR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img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버퍼의 각 이미지 값에 경도 위도 이미지를 구에 사상할 때 </a:t>
                </a:r>
                <a:r>
                  <a:rPr lang="ko-KR" altLang="en-US" dirty="0">
                    <a:solidFill>
                      <a:srgbClr val="0070C0">
                        <a:alpha val="99000"/>
                      </a:srgbClr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각 행에 대응하는 </a:t>
                </a:r>
                <a:br>
                  <a:rPr lang="en-US" altLang="ko-KR" dirty="0">
                    <a:solidFill>
                      <a:srgbClr val="0070C0">
                        <a:alpha val="99000"/>
                      </a:srgbClr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en-US" altLang="ko-KR" dirty="0">
                    <a:solidFill>
                      <a:srgbClr val="0070C0">
                        <a:alpha val="99000"/>
                      </a:srgbClr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 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solidFill>
                          <a:srgbClr val="0070C0">
                            <a:alpha val="99000"/>
                          </a:srgbClr>
                        </a:solidFill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𝜃</m:t>
                    </m:r>
                  </m:oMath>
                </a14:m>
                <a:r>
                  <a:rPr lang="ko-KR" altLang="en-US" dirty="0">
                    <a:solidFill>
                      <a:srgbClr val="0070C0">
                        <a:alpha val="99000"/>
                      </a:srgbClr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의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 dirty="0" smtClean="0">
                        <a:solidFill>
                          <a:srgbClr val="0070C0">
                            <a:alpha val="99000"/>
                          </a:srgbClr>
                        </a:solidFill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sin</m:t>
                    </m:r>
                    <m:r>
                      <a:rPr lang="ko-KR" altLang="en-US" i="1">
                        <a:solidFill>
                          <a:srgbClr val="0070C0">
                            <a:alpha val="99000"/>
                          </a:srgbClr>
                        </a:solidFill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𝜃</m:t>
                    </m:r>
                  </m:oMath>
                </a14:m>
                <a:r>
                  <a:rPr lang="ko-KR" altLang="en-US" dirty="0">
                    <a:solidFill>
                      <a:srgbClr val="0070C0">
                        <a:alpha val="99000"/>
                      </a:srgbClr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값을 곱해줍니다</a:t>
                </a:r>
                <a:r>
                  <a:rPr lang="en-US" altLang="ko-KR" dirty="0">
                    <a:solidFill>
                      <a:srgbClr val="0070C0">
                        <a:alpha val="99000"/>
                      </a:srgbClr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이는 표본화 메소드의 정확도에 영향을 미치지 않지만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  2D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이미지에서 단위 구로 변형하는 과정의 왜곡 효과를 제거해 줍니다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 t="-19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06607" y="4912036"/>
            <a:ext cx="2065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9566B5D-2806-44EF-8FAD-78B3F52BF4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0593" y="2843212"/>
            <a:ext cx="5229225" cy="290512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3CCAC19-B9B5-4686-9DD9-57ED6632A401}"/>
              </a:ext>
            </a:extLst>
          </p:cNvPr>
          <p:cNvSpPr/>
          <p:nvPr/>
        </p:nvSpPr>
        <p:spPr bwMode="auto">
          <a:xfrm>
            <a:off x="3509168" y="3343275"/>
            <a:ext cx="2977357" cy="238125"/>
          </a:xfrm>
          <a:prstGeom prst="rect">
            <a:avLst/>
          </a:prstGeom>
          <a:noFill/>
          <a:ln w="190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DF9FF3-5358-4047-9C6E-825F5AB144AA}"/>
              </a:ext>
            </a:extLst>
          </p:cNvPr>
          <p:cNvSpPr/>
          <p:nvPr/>
        </p:nvSpPr>
        <p:spPr bwMode="auto">
          <a:xfrm>
            <a:off x="3810000" y="4048126"/>
            <a:ext cx="4543425" cy="247650"/>
          </a:xfrm>
          <a:prstGeom prst="rect">
            <a:avLst/>
          </a:prstGeom>
          <a:noFill/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63D9119-2812-4947-879B-5D58B5595ABD}"/>
              </a:ext>
            </a:extLst>
          </p:cNvPr>
          <p:cNvSpPr/>
          <p:nvPr/>
        </p:nvSpPr>
        <p:spPr bwMode="auto">
          <a:xfrm>
            <a:off x="4105275" y="4781552"/>
            <a:ext cx="4533900" cy="204784"/>
          </a:xfrm>
          <a:prstGeom prst="rect">
            <a:avLst/>
          </a:prstGeom>
          <a:noFill/>
          <a:ln w="19050">
            <a:solidFill>
              <a:schemeClr val="accent5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7A70B96-B0C9-49F1-BD3F-13D6271F69AC}"/>
              </a:ext>
            </a:extLst>
          </p:cNvPr>
          <p:cNvSpPr/>
          <p:nvPr/>
        </p:nvSpPr>
        <p:spPr bwMode="auto">
          <a:xfrm>
            <a:off x="4105275" y="5018465"/>
            <a:ext cx="2238375" cy="229810"/>
          </a:xfrm>
          <a:prstGeom prst="rect">
            <a:avLst/>
          </a:prstGeom>
          <a:noFill/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83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Infinite Area Lights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>
                <a:normAutofit/>
              </a:bodyPr>
              <a:lstStyle/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이렇게 계산된 이미지에 대해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Distribution2D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구조체를 사용해서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2D PDF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를 계산하고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저장합니다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이렇게 계산된 자료를 사용한 표본화 메소드 </a:t>
                </a:r>
                <a:r>
                  <a:rPr lang="en-US" altLang="ko-KR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Sample_L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()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의 작업은 명백합니다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균일하게 분포된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i="1" dirty="0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dPr>
                          <m:e>
                            <m:r>
                              <a:rPr lang="en-US" altLang="ko-KR" i="1" dirty="0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altLang="ko-KR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2</m:t>
                        </m:r>
                      </m:sup>
                    </m:sSup>
                    <m:r>
                      <a:rPr lang="en-US" altLang="ko-KR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 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범위의 임의의 변수 쌍에 대해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13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장의 표본화 알고리즘을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사용해서 표본을 추출하고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(</m:t>
                    </m:r>
                    <m:r>
                      <a:rPr lang="en-US" altLang="ko-KR" i="1" dirty="0" err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𝑢</m:t>
                    </m:r>
                    <m:r>
                      <a:rPr lang="en-US" altLang="ko-KR" i="1" dirty="0" err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,</m:t>
                    </m:r>
                    <m:r>
                      <a:rPr lang="en-US" altLang="ko-KR" i="1" dirty="0" err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𝑣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)</m:t>
                    </m:r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값과 이 표본에 대한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PDF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의 값을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제공합니다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 t="-19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06607" y="4912036"/>
            <a:ext cx="2065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5668C32-6DDB-4112-B052-43B55FCD23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081" y="2309812"/>
            <a:ext cx="5048250" cy="73342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842042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Infinite Area Lights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>
                <a:normAutofit/>
              </a:bodyPr>
              <a:lstStyle/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무한 광에서의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𝑢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,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𝑣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) 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표본 좌표는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Distribution2D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구조체의 </a:t>
                </a:r>
                <a:r>
                  <a:rPr lang="en-US" altLang="ko-KR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SampleContinuous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()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를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통해 얻습니다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(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𝑢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, 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𝑣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)</m:t>
                    </m:r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표본 좌표는 구좌표로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ko-KR" altLang="en-US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𝜃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,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=(</m:t>
                    </m:r>
                    <m:r>
                      <a:rPr lang="ko-KR" altLang="en-US" b="0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𝜋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𝑣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,2</m:t>
                    </m:r>
                    <m:r>
                      <a:rPr lang="ko-KR" altLang="en-US" b="0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𝜋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𝑢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로 </a:t>
                </a:r>
                <a:r>
                  <a:rPr lang="ko-KR" altLang="en-US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사상되며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구 좌표 공식을 통해서 방향을 얻을 수 있습니다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 t="-19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B8883DE-E66F-43B4-8DC6-02A49C9B7C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1056" y="2343150"/>
            <a:ext cx="5448300" cy="495300"/>
          </a:xfrm>
          <a:prstGeom prst="rect">
            <a:avLst/>
          </a:prstGeom>
          <a:ln>
            <a:solidFill>
              <a:schemeClr val="bg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6448DE-6AB8-4352-B3EE-D60C862B86B3}"/>
                  </a:ext>
                </a:extLst>
              </p:cNvPr>
              <p:cNvSpPr txBox="1"/>
              <p:nvPr/>
            </p:nvSpPr>
            <p:spPr>
              <a:xfrm>
                <a:off x="7470984" y="4059183"/>
                <a:ext cx="2372894" cy="129266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𝑟𝑠𝑖𝑛</m:t>
                      </m:r>
                      <m:r>
                        <a:rPr lang="ko-KR" alt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𝑟𝑠𝑖𝑛</m:t>
                      </m:r>
                      <m:r>
                        <a:rPr lang="ko-KR" alt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𝑟𝑐𝑜𝑠</m:t>
                      </m:r>
                      <m:r>
                        <a:rPr lang="ko-KR" alt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sz="2800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6448DE-6AB8-4352-B3EE-D60C862B8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0984" y="4059183"/>
                <a:ext cx="2372894" cy="12926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5F20320E-47C4-4822-934A-4466450DB0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47106" y="4100676"/>
            <a:ext cx="5057775" cy="120967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875903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Metro_TT_Blue_16x9_02-12">
  <a:themeElements>
    <a:clrScheme name="DPE">
      <a:dk1>
        <a:srgbClr val="000000"/>
      </a:dk1>
      <a:lt1>
        <a:srgbClr val="FFFFFF"/>
      </a:lt1>
      <a:dk2>
        <a:srgbClr val="0072C6"/>
      </a:dk2>
      <a:lt2>
        <a:srgbClr val="61DDFF"/>
      </a:lt2>
      <a:accent1>
        <a:srgbClr val="00BCF2"/>
      </a:accent1>
      <a:accent2>
        <a:srgbClr val="7FBA00"/>
      </a:accent2>
      <a:accent3>
        <a:srgbClr val="FF8C00"/>
      </a:accent3>
      <a:accent4>
        <a:srgbClr val="B4009E"/>
      </a:accent4>
      <a:accent5>
        <a:srgbClr val="55D455"/>
      </a:accent5>
      <a:accent6>
        <a:srgbClr val="FFB900"/>
      </a:accent6>
      <a:hlink>
        <a:srgbClr val="003963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bg1"/>
          </a:solidFill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8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21312</TotalTime>
  <Words>676</Words>
  <Application>Microsoft Office PowerPoint</Application>
  <PresentationFormat>와이드스크린</PresentationFormat>
  <Paragraphs>188</Paragraphs>
  <Slides>24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3" baseType="lpstr">
      <vt:lpstr>Wingdings</vt:lpstr>
      <vt:lpstr>Segoe UI</vt:lpstr>
      <vt:lpstr>Calibri</vt:lpstr>
      <vt:lpstr>서울남산체 M</vt:lpstr>
      <vt:lpstr>Segoe UI Light</vt:lpstr>
      <vt:lpstr>Cambria Math</vt:lpstr>
      <vt:lpstr>맑은 고딕</vt:lpstr>
      <vt:lpstr>Arial</vt:lpstr>
      <vt:lpstr>Metro_TT_Blue_16x9_02-12</vt:lpstr>
      <vt:lpstr>Physically Based Rendering From Theory to Implementation</vt:lpstr>
      <vt:lpstr>Infinite Area Lights</vt:lpstr>
      <vt:lpstr>Infinite Area Lights</vt:lpstr>
      <vt:lpstr>Infinite Area Lights</vt:lpstr>
      <vt:lpstr>Infinite Area Lights</vt:lpstr>
      <vt:lpstr>Infinite Area Lights</vt:lpstr>
      <vt:lpstr>Infinite Area Lights</vt:lpstr>
      <vt:lpstr>Infinite Area Lights</vt:lpstr>
      <vt:lpstr>Infinite Area Lights</vt:lpstr>
      <vt:lpstr>Infinite Area Lights</vt:lpstr>
      <vt:lpstr>Infinite Area Lights</vt:lpstr>
      <vt:lpstr>Infinite Area Lights</vt:lpstr>
      <vt:lpstr>Infinite Area Lights</vt:lpstr>
      <vt:lpstr>Infinite Area Lights</vt:lpstr>
      <vt:lpstr>Volume Scattering</vt:lpstr>
      <vt:lpstr>Volume Scattering</vt:lpstr>
      <vt:lpstr>Volume Scattering</vt:lpstr>
      <vt:lpstr>Volume Scattering</vt:lpstr>
      <vt:lpstr>Volume Scattering</vt:lpstr>
      <vt:lpstr>Volume Scattering</vt:lpstr>
      <vt:lpstr>Volume Scattering</vt:lpstr>
      <vt:lpstr>Volume Scattering</vt:lpstr>
      <vt:lpstr>Volume Scattering</vt:lpstr>
      <vt:lpstr>Volume Scattering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 Jin Koo</dc:creator>
  <cp:lastModifiedBy>xtozero</cp:lastModifiedBy>
  <cp:revision>756</cp:revision>
  <dcterms:created xsi:type="dcterms:W3CDTF">2014-11-18T06:53:54Z</dcterms:created>
  <dcterms:modified xsi:type="dcterms:W3CDTF">2017-07-18T07:35:43Z</dcterms:modified>
</cp:coreProperties>
</file>