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9" r:id="rId2"/>
    <p:sldId id="354" r:id="rId3"/>
    <p:sldId id="355" r:id="rId4"/>
    <p:sldId id="356" r:id="rId5"/>
    <p:sldId id="357" r:id="rId6"/>
    <p:sldId id="359" r:id="rId7"/>
    <p:sldId id="358" r:id="rId8"/>
    <p:sldId id="365" r:id="rId9"/>
    <p:sldId id="366" r:id="rId10"/>
    <p:sldId id="367" r:id="rId11"/>
    <p:sldId id="368" r:id="rId12"/>
    <p:sldId id="369" r:id="rId13"/>
    <p:sldId id="360" r:id="rId14"/>
    <p:sldId id="361" r:id="rId15"/>
    <p:sldId id="362" r:id="rId16"/>
    <p:sldId id="363" r:id="rId17"/>
    <p:sldId id="371" r:id="rId18"/>
    <p:sldId id="364" r:id="rId19"/>
    <p:sldId id="372" r:id="rId20"/>
    <p:sldId id="370" r:id="rId21"/>
    <p:sldId id="381" r:id="rId22"/>
    <p:sldId id="373" r:id="rId23"/>
    <p:sldId id="382" r:id="rId24"/>
    <p:sldId id="383" r:id="rId25"/>
    <p:sldId id="380" r:id="rId26"/>
    <p:sldId id="374" r:id="rId27"/>
    <p:sldId id="384" r:id="rId28"/>
    <p:sldId id="385" r:id="rId29"/>
    <p:sldId id="386" r:id="rId30"/>
    <p:sldId id="387" r:id="rId31"/>
    <p:sldId id="392" r:id="rId32"/>
    <p:sldId id="390" r:id="rId33"/>
    <p:sldId id="388" r:id="rId34"/>
    <p:sldId id="389" r:id="rId35"/>
    <p:sldId id="391" r:id="rId36"/>
  </p:sldIdLst>
  <p:sldSz cx="12192000" cy="6858000"/>
  <p:notesSz cx="6858000" cy="9144000"/>
  <p:embeddedFontLs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Segoe UI Light" panose="020B0502040204020203" pitchFamily="34" charset="0"/>
      <p:regular r:id="rId49"/>
    </p:embeddedFont>
    <p:embeddedFont>
      <p:font typeface="서울남산체 M" panose="02020603020101020101" pitchFamily="18" charset="-127"/>
      <p:regular r:id="rId50"/>
    </p:embeddedFont>
    <p:embeddedFont>
      <p:font typeface="Cambria Math" panose="02040503050406030204" pitchFamily="18" charset="0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7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4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48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5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2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8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9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39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0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4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75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73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3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5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01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52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09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41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06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2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2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4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9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gif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Nftf5qLpiA" TargetMode="Externa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7 : Sampling and Reconstruction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Sampling </a:t>
            </a:r>
            <a:r>
              <a:rPr lang="en-US" dirty="0" smtClean="0"/>
              <a:t>Theory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Fourier Transform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Convolution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Delta Function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Sifting and Shifting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Shah Function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Sampling and Reconstruction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Nyquist Theorem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Aliasing </a:t>
            </a:r>
            <a:r>
              <a:rPr lang="en-US" smtClean="0"/>
              <a:t>&amp; Anti-Aliasing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Convolution Theorem: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9248" y="1291848"/>
                <a:ext cx="7333363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1291848"/>
                <a:ext cx="7333363" cy="929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9248" y="2221460"/>
                <a:ext cx="6667615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2221460"/>
                <a:ext cx="6667615" cy="929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248" y="3151073"/>
                <a:ext cx="11069697" cy="321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3151073"/>
                <a:ext cx="11069697" cy="3219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7186863" y="2424656"/>
            <a:ext cx="3199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(Definition of ICFT)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248" y="1291848"/>
                <a:ext cx="6869060" cy="2788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e>
                      </m:nary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ko-KR" sz="2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1291848"/>
                <a:ext cx="6869060" cy="27888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Convolution Theorem: Proof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248" y="4080688"/>
                <a:ext cx="8102474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4080688"/>
                <a:ext cx="8102474" cy="929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5186764"/>
                <a:ext cx="11151917" cy="12140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개념을 통해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샤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함수와 원 함수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찾을 수 있는 공간 영역의 샘플링은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주파수 공간의 다른 샤 함수와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합성곱으로 동일하게 표현할 수 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5186764"/>
                <a:ext cx="11151917" cy="1214036"/>
              </a:xfrm>
              <a:blipFill rotWithShape="0">
                <a:blip r:embed="rId5"/>
                <a:stretch>
                  <a:fillRect l="-1639" t="-9045" r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Convolution Theorem: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462039"/>
            <a:ext cx="5389898" cy="49302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58" y="1447801"/>
            <a:ext cx="4397907" cy="49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Delta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샘플링 이론을 위한 편리한 도구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Dirac Delta Function (Impulse Function)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몇 가지 특성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55866" y="1985210"/>
                <a:ext cx="6878678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ko-KR" alt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66" y="1985210"/>
                <a:ext cx="6878678" cy="9768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9045" y="4923838"/>
                <a:ext cx="345498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5" y="4923838"/>
                <a:ext cx="3454985" cy="11301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9045" y="3534172"/>
                <a:ext cx="224176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5" y="3534172"/>
                <a:ext cx="2241768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upload.wikimedia.org/wikipedia/commons/b/b4/Dirac_function_approx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65" y="3202297"/>
            <a:ext cx="190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4/48/Dirac_distribution_PDF.svg/325px-Dirac_distribution_PDF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19" y="4068232"/>
            <a:ext cx="30956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7381" y="4492951"/>
                <a:ext cx="31487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(for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ko-KR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</a:rPr>
                  <a:t>)</a:t>
                </a:r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81" y="4492951"/>
                <a:ext cx="3148747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6770" t="-25352" r="-5996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0341822" y="2832965"/>
                <a:ext cx="898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822" y="2832965"/>
                <a:ext cx="8980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05" t="-8333" r="-473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Sifting and Shifting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Sifting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46646" y="1937084"/>
                <a:ext cx="4697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46" y="1937084"/>
                <a:ext cx="469712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99046" y="4449159"/>
                <a:ext cx="4387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46" y="4449159"/>
                <a:ext cx="438703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68917"/>
          <a:stretch/>
        </p:blipFill>
        <p:spPr>
          <a:xfrm>
            <a:off x="1968238" y="2523924"/>
            <a:ext cx="8248650" cy="14300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71010" b="222"/>
          <a:stretch/>
        </p:blipFill>
        <p:spPr>
          <a:xfrm>
            <a:off x="1968238" y="5035999"/>
            <a:ext cx="8248650" cy="13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Shah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샘플링의 핵심은 바로 균일한 델타 함수의 무한 합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Shah Function (Comb Function or Impulse Train)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7498" y="2314073"/>
                <a:ext cx="3516347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ΙΙ</m:t>
                      </m:r>
                      <m:r>
                        <m:rPr>
                          <m:sty m:val="p"/>
                        </m:rPr>
                        <a:rPr lang="el-GR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98" y="2314073"/>
                <a:ext cx="3516347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4/49/Dirac_comb.svg/300px-Dirac_comb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65" y="4592108"/>
            <a:ext cx="2857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44662" y="2639867"/>
                <a:ext cx="14675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62" y="2639867"/>
                <a:ext cx="14675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7498" y="3488881"/>
                <a:ext cx="392716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ΙΙ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98" y="3488881"/>
                <a:ext cx="3927165" cy="1174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44663" y="3820469"/>
                <a:ext cx="14675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63" y="3820469"/>
                <a:ext cx="14675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17498" y="4847847"/>
                <a:ext cx="3957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주기</a:t>
                </a: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(Sampling Rate))</a:t>
                </a:r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98" y="4847847"/>
                <a:ext cx="3957686" cy="430887"/>
              </a:xfrm>
              <a:prstGeom prst="rect">
                <a:avLst/>
              </a:prstGeom>
              <a:blipFill>
                <a:blip r:embed="rId8"/>
                <a:stretch>
                  <a:fillRect l="-5393" t="-26761" r="-1541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3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7956" y="1515922"/>
                <a:ext cx="51944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ΙΙ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56" y="1515922"/>
                <a:ext cx="5194499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1" r="129"/>
          <a:stretch/>
        </p:blipFill>
        <p:spPr>
          <a:xfrm>
            <a:off x="2300287" y="4457700"/>
            <a:ext cx="7581650" cy="190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61347" y="1780674"/>
            <a:ext cx="970547" cy="41709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63978" y="1780674"/>
            <a:ext cx="641685" cy="417094"/>
          </a:xfrm>
          <a:prstGeom prst="rect">
            <a:avLst/>
          </a:prstGeom>
          <a:noFill/>
          <a:ln w="28575"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직선 화살표 연결선 11"/>
          <p:cNvCxnSpPr>
            <a:stCxn id="7" idx="2"/>
            <a:endCxn id="5" idx="0"/>
          </p:cNvCxnSpPr>
          <p:nvPr/>
        </p:nvCxnSpPr>
        <p:spPr>
          <a:xfrm>
            <a:off x="4046621" y="2197768"/>
            <a:ext cx="2044491" cy="225993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</p:cNvCxnSpPr>
          <p:nvPr/>
        </p:nvCxnSpPr>
        <p:spPr>
          <a:xfrm flipH="1">
            <a:off x="3713327" y="2197768"/>
            <a:ext cx="1171494" cy="225993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433856"/>
            <a:ext cx="5172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91899" y="1291848"/>
                <a:ext cx="7008201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ΙΙ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99" y="1291848"/>
                <a:ext cx="7008201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2" y="2676525"/>
            <a:ext cx="5248275" cy="36861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4665610" y="1670705"/>
            <a:ext cx="418707" cy="41709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116485" y="1670705"/>
            <a:ext cx="641685" cy="417094"/>
          </a:xfrm>
          <a:prstGeom prst="rect">
            <a:avLst/>
          </a:prstGeom>
          <a:noFill/>
          <a:ln w="28575"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8993" y="2832067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Reconstruction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Filter Function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9129" y="2462735"/>
            <a:ext cx="14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Convolution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6177245" y="785517"/>
            <a:ext cx="559602" cy="3164165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19"/>
          <p:cNvCxnSpPr>
            <a:stCxn id="17" idx="2"/>
            <a:endCxn id="18" idx="1"/>
          </p:cNvCxnSpPr>
          <p:nvPr/>
        </p:nvCxnSpPr>
        <p:spPr>
          <a:xfrm rot="16200000" flipH="1">
            <a:off x="6134443" y="1390683"/>
            <a:ext cx="1067434" cy="2461665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45" y="1415412"/>
            <a:ext cx="6559522" cy="50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Sampling Theory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(Sampling)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연속된 영역에 대해 정의된 함수에서 분리된 표본 값을 뽑아내고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표본을 이용해 원래 함수와 유사한 새 함수를 재구성하는 정리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즉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연속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신호를 이산 신호로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변환하는 과정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06" y="3545807"/>
            <a:ext cx="7772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Reconstruction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58" y="1376565"/>
            <a:ext cx="6341896" cy="51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Nyquist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Harold Nyquist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1928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년 이론을 제시하고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Claude Shannon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1948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년에 수학적으로 증명한 샘플링 이론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우리가 샘플링하려는 신호의 가장 높은 주파수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(Highest Frequency)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 이상의 샘플링 속도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(Sampling Rate)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사용하면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정보의 손실 없이 정확하게 신호를 다시 만들어 낼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6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Nyquist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Band-limited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함수가 주어졌을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샘플링되기 위한 최소 속도를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나이키스트 주파수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(Nyquist Frequency)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라고 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사람의 가청 주파수는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20kHz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샘플링 속도가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40kHz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면 모든 소리를 담을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세상에는 우리가 듣지 못하는 소리도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가청 주파수 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녹음하려는 가청 주파수 안의 소리를 샘플링하기 위해서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샘플링하려는 주파수보다 높은 주파수는 샘플링하지 않아야 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너무 높은 주파수들이 샘플링되기 시작하면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에일리어싱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(Aliasing)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시작된다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6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VNftf5qLpiA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85306" y="1676744"/>
            <a:ext cx="6019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 함수가 낮은 샘플링 속도로 샘플링했을 때 어떤 일이 일어나는가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주기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샤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ΙΙ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푸리에 변환은 주기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새로운 샤 함수이다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공간 영역에서 샘플 사이의 공간이 증가하면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주파수 영역의 샘플 간격이 감소한다는 것을 의미하며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스펙트럼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복제를 매우 가깝게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복제들이 가까워지면 겹치기 시작한다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318" y="4207568"/>
            <a:ext cx="6581775" cy="21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3075" r="52297"/>
          <a:stretch/>
        </p:blipFill>
        <p:spPr>
          <a:xfrm>
            <a:off x="3281826" y="1291848"/>
            <a:ext cx="2801028" cy="4780089"/>
          </a:xfrm>
          <a:prstGeom prst="rect">
            <a:avLst/>
          </a:prstGeom>
        </p:spPr>
      </p:pic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3"/>
          <a:srcRect l="4609" r="56253" b="39879"/>
          <a:stretch/>
        </p:blipFill>
        <p:spPr>
          <a:xfrm>
            <a:off x="519248" y="1291848"/>
            <a:ext cx="2175968" cy="4780089"/>
          </a:xfrm>
          <a:prstGeom prst="rect">
            <a:avLst/>
          </a:prstGeom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rcRect l="61195" b="40100"/>
          <a:stretch/>
        </p:blipFill>
        <p:spPr>
          <a:xfrm>
            <a:off x="6669464" y="1291849"/>
            <a:ext cx="2165456" cy="4780088"/>
          </a:xfrm>
          <a:prstGeom prst="rect">
            <a:avLst/>
          </a:prstGeom>
        </p:spPr>
      </p:pic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3"/>
          <a:srcRect l="61195" t="42512" b="-306"/>
          <a:stretch/>
        </p:blipFill>
        <p:spPr>
          <a:xfrm>
            <a:off x="9421530" y="1291848"/>
            <a:ext cx="2244299" cy="47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Anti-Aliasing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6256"/>
          <a:stretch/>
        </p:blipFill>
        <p:spPr>
          <a:xfrm>
            <a:off x="519248" y="1291848"/>
            <a:ext cx="4865936" cy="5004678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rcRect t="49717"/>
          <a:stretch/>
        </p:blipFill>
        <p:spPr>
          <a:xfrm>
            <a:off x="5502574" y="1291848"/>
            <a:ext cx="6168591" cy="50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Anti-Aliasing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Non-Uniform Sampling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Supersampling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(SSAA)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Multisampling (MSAA)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Adaptive (AAA) or Transparency (TAA)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Gamma-corrected (GAA, GCAA)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Coverage Sample (CSAA)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Quincunx (QAA)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Fragment (FAA)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3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Non-Uniform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표본의 간격을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비균일하게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만들어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에일리어싱의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시각적 영향을 줄인다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18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Poisson 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샘플 공간에서 임의로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점을 고른다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Uniform Jitter 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샘플 공간을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영역으로 분할한다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Poisson Disk :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샘플 공간에서 임의로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점을 너무 가깝지 않게 고른다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7345" y="1993231"/>
                <a:ext cx="4275722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𝑖𝑇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345" y="1993231"/>
                <a:ext cx="4275722" cy="11748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601" y="5110802"/>
            <a:ext cx="5792704" cy="13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Poisson Disk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890713" y="1578206"/>
            <a:ext cx="8410575" cy="4117975"/>
            <a:chOff x="455613" y="1366838"/>
            <a:chExt cx="8410575" cy="4117975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3" y="1366838"/>
              <a:ext cx="4122737" cy="411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370013"/>
              <a:ext cx="4113213" cy="410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254774" y="5859244"/>
            <a:ext cx="13946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공간 영역</a:t>
            </a:r>
            <a:endParaRPr lang="ko-KR" alt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5471" y="5859244"/>
            <a:ext cx="17184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영역</a:t>
            </a:r>
            <a:endParaRPr lang="ko-KR" alt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블랙박스 안에 자석이 돌고 있다고 가정하자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자석의 회전 수를 알 수 있는 방법에는 무엇이 있을까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자석의 각 극에서 자기장이 발생한다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코일에 전류가 유기된다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코일에 흐르는 전류를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오실로스코프로 찍어보게 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주기적인 사인파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(Sine Wave)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보여지게 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사인파의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주기가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우리가 구하고자 했던 회전수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bar magnet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09" y="2726712"/>
            <a:ext cx="3834331" cy="36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il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1"/>
          <a:stretch/>
        </p:blipFill>
        <p:spPr bwMode="auto">
          <a:xfrm>
            <a:off x="10015894" y="4137495"/>
            <a:ext cx="1655271" cy="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0302108" y="4153537"/>
            <a:ext cx="1082842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30708" y="4981548"/>
            <a:ext cx="6256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cos</a:t>
            </a:r>
            <a:endParaRPr lang="ko-KR" altLang="en-US" sz="2800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7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Uniform Jittered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54774" y="5859244"/>
            <a:ext cx="13946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공간 영역</a:t>
            </a:r>
            <a:endParaRPr lang="ko-KR" alt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5471" y="5859244"/>
            <a:ext cx="17184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영역</a:t>
            </a:r>
            <a:endParaRPr lang="ko-KR" alt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1578206"/>
            <a:ext cx="4113212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3" y="1578206"/>
            <a:ext cx="4113213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 smtClean="0"/>
              <a:t>Supersampling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픽셀을 가로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세로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만큼 늘려서 샘플링한 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그것을 원하는 최종 크기로 축소하는 방식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샘플링 공식은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표시된다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2rormqr1qwzpz.cloudfront.net/uploads/0/1761/15472-supersamp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30" y="2892785"/>
            <a:ext cx="5688723" cy="18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sampli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2" y="4725044"/>
            <a:ext cx="4441816" cy="16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 smtClean="0"/>
              <a:t>Supersampling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장점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특수 효과 등의 부가적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3D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요소까지 파이프라인에서 샘플링된 상태에서 최종 해상도로 만들어지기 때문에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텍스처나 특수 효과의 화질 역시 향상된다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단점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/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세로를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만큼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큰 해상도로 렌더링하는 것과 똑같은 성능을 요구하기 때문에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극단적으로 가속 성능이 떨어진다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메모리의 요구량 역시 수직 상승한다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39" t="-2219" r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Supers</a:t>
            </a:r>
            <a:r>
              <a:rPr lang="en-US" dirty="0" err="1" smtClean="0"/>
              <a:t>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032" name="Picture 8" descr="Fig. 2. Adaptive sampling principle of the ECG signal. &#10;               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/>
          <a:stretch/>
        </p:blipFill>
        <p:spPr bwMode="auto">
          <a:xfrm>
            <a:off x="944364" y="2197690"/>
            <a:ext cx="4352925" cy="34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89" y="1917626"/>
            <a:ext cx="4040313" cy="40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Multisampling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7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슈퍼샘플링의 성능 저하를 해결하기 위해 고안된 방식으로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폴리곤과 픽셀의 경계 부분을 분석해 폴리곤 외각 경계면에 있는 픽셀만 샘플링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샘플링 공식은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𝐴𝑥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표시된다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7" y="1447801"/>
                <a:ext cx="11151917" cy="4944532"/>
              </a:xfrm>
              <a:blipFill rotWithShape="0">
                <a:blip r:embed="rId3"/>
                <a:stretch>
                  <a:fillRect l="-1639" t="-2219" r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files.tested.com/photos/2012/03/16/55-15473-multisamp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" y="3435794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ultisampli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65" y="2574758"/>
            <a:ext cx="4873499" cy="38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Multisampling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장점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성능 대비 폴리곤 외각 부분에 둥글둥글한 효과를 표현한다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이로 인해 화질 향상을 가져온다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단점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샘플이 부족하면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정확한 샘플링이 불가능할 수 있다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오브젝트의 외각 부분만 샘플링하기 때문에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파이프라인의 부가 요소인 텍스처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특수 효과 등은 화질 향상이 없다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약간의 성능 감소가 발생한다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블랙박스 안에 자석이 돌고 있다고 가정하자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자석의 회전 방향은 어떻게 알 수 있을까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코일의 신호를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오실로스코프의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입력단에 연결해 파형을 관찰하면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자석이 어느 방향으로 도는지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알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자석이 시계 방향으로 돈다면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90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 코일이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90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 앞서게 될 것이고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시계 반대 방향으로 돈다면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 코일이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90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 앞서게 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bar magnet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09" y="2726712"/>
            <a:ext cx="3834331" cy="36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il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1"/>
          <a:stretch/>
        </p:blipFill>
        <p:spPr bwMode="auto">
          <a:xfrm>
            <a:off x="10015894" y="4137495"/>
            <a:ext cx="1655271" cy="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0302108" y="4153537"/>
            <a:ext cx="1082842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30708" y="4981548"/>
            <a:ext cx="6256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cos</a:t>
            </a:r>
            <a:endParaRPr lang="ko-KR" altLang="en-US" sz="28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4" descr="coil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1"/>
          <a:stretch/>
        </p:blipFill>
        <p:spPr bwMode="auto">
          <a:xfrm rot="16200000">
            <a:off x="8226278" y="1291848"/>
            <a:ext cx="1655271" cy="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rot="16200000">
            <a:off x="8154911" y="1713874"/>
            <a:ext cx="1082842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6245" y="1498430"/>
            <a:ext cx="6256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sin</a:t>
            </a:r>
            <a:endParaRPr lang="ko-KR" altLang="en-US" sz="2800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3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푸리에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변환의 기본 원리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어떠한 현상을 코사인파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사인파로 나타낼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시간에 따른 신호의 변화는 주파수 성분을 갖고 있고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주파수 성분을 표시할 수 있는 방법 중 하나가 푸리에 변환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외에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라플라스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변환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Z-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변환 등이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 descr="Time Frequency Domai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8" y="3599921"/>
            <a:ext cx="4698836" cy="2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domain frequency domai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28" y="3160351"/>
            <a:ext cx="4780237" cy="323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Continuous Fourier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연속 함수의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푸리에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변환 공식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(Continuous Fourier Transform; CFT)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Time Domain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Frequency Domain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역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푸리에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변환 공식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(Inverse Continuous Fourier Transform; ICFT)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Frequency Domain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Time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22427" y="2458452"/>
                <a:ext cx="426879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𝜋𝜔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27" y="2458452"/>
                <a:ext cx="4268796" cy="929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4046" y="4425392"/>
                <a:ext cx="4145558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𝜋𝜔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46" y="4425392"/>
                <a:ext cx="4145558" cy="929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Fourier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 descr="time domain vs frequency domain of wave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8" y="1285618"/>
            <a:ext cx="4320172" cy="52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59" y="3009833"/>
            <a:ext cx="6821906" cy="17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함수와 또 다른 함수를 반전 이동한 값을 곱한 다음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구간에 대해 적분해 새로운 함수를 구하는 수학 연산자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푸리에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변환과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컨벌루션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사이에는 어떤 관계가 있을까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85943" y="2370221"/>
                <a:ext cx="5618525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43" y="2370221"/>
                <a:ext cx="5618525" cy="929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Convolution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시간 영역에서 두 신호의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컨벌루션은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영역에서 각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푸리에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변환의 곱으로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변환된다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사용하면 시간 영역에서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컨벌루션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연산 대신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영역에서 일반적으로 훨씬 다루기 쉬운 연산인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푸리에 변환의 곱으로 대체할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89902" y="3799751"/>
                <a:ext cx="7792070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02" y="3799751"/>
                <a:ext cx="7792070" cy="929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0196" y="4882260"/>
                <a:ext cx="27122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altLang="ko-K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96" y="4882260"/>
                <a:ext cx="271228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108"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21078</TotalTime>
  <Words>635</Words>
  <Application>Microsoft Office PowerPoint</Application>
  <PresentationFormat>와이드스크린</PresentationFormat>
  <Paragraphs>224</Paragraphs>
  <Slides>35</Slides>
  <Notes>35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Segoe UI</vt:lpstr>
      <vt:lpstr>맑은 고딕</vt:lpstr>
      <vt:lpstr>Calibri</vt:lpstr>
      <vt:lpstr>Segoe UI Light</vt:lpstr>
      <vt:lpstr>Wingdings</vt:lpstr>
      <vt:lpstr>서울남산체 M</vt:lpstr>
      <vt:lpstr>Arial</vt:lpstr>
      <vt:lpstr>Cambria Math</vt:lpstr>
      <vt:lpstr>Metro_TT_Blue_16x9_02-12</vt:lpstr>
      <vt:lpstr>Physically Based Rendering From Theory to Implementation</vt:lpstr>
      <vt:lpstr>Sampling Theory</vt:lpstr>
      <vt:lpstr>Fourier Transform</vt:lpstr>
      <vt:lpstr>Fourier Transform</vt:lpstr>
      <vt:lpstr>Fourier Transform</vt:lpstr>
      <vt:lpstr>Continuous Fourier Transform</vt:lpstr>
      <vt:lpstr>Fourier Pairs</vt:lpstr>
      <vt:lpstr>Convolution</vt:lpstr>
      <vt:lpstr>Convolution Theorem</vt:lpstr>
      <vt:lpstr>Convolution Theorem: Proof</vt:lpstr>
      <vt:lpstr>Convolution Theorem: Proof (cont’d)</vt:lpstr>
      <vt:lpstr>Convolution Theorem: Example</vt:lpstr>
      <vt:lpstr>Delta Function</vt:lpstr>
      <vt:lpstr>Sifting and Shifting</vt:lpstr>
      <vt:lpstr>Shah Function</vt:lpstr>
      <vt:lpstr>Sampling</vt:lpstr>
      <vt:lpstr>Sampling</vt:lpstr>
      <vt:lpstr>Reconstruction</vt:lpstr>
      <vt:lpstr>Reconstruction</vt:lpstr>
      <vt:lpstr>Reconstruction Filter</vt:lpstr>
      <vt:lpstr>Nyquist Theorem</vt:lpstr>
      <vt:lpstr>Nyquist Frequency</vt:lpstr>
      <vt:lpstr>Aliasing</vt:lpstr>
      <vt:lpstr>Aliasing</vt:lpstr>
      <vt:lpstr>Aliasing</vt:lpstr>
      <vt:lpstr>Anti-Aliasing</vt:lpstr>
      <vt:lpstr>Anti-Aliasing</vt:lpstr>
      <vt:lpstr>Non-Uniform Sampling</vt:lpstr>
      <vt:lpstr>Poisson Disk Sampling</vt:lpstr>
      <vt:lpstr>Uniform Jittered Sampling</vt:lpstr>
      <vt:lpstr>Supersampling</vt:lpstr>
      <vt:lpstr>Supersampling</vt:lpstr>
      <vt:lpstr>Adaptive Supersampling</vt:lpstr>
      <vt:lpstr>Multisampling</vt:lpstr>
      <vt:lpstr>Multisampling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643</cp:revision>
  <dcterms:created xsi:type="dcterms:W3CDTF">2014-11-18T06:53:54Z</dcterms:created>
  <dcterms:modified xsi:type="dcterms:W3CDTF">2017-01-06T03:24:05Z</dcterms:modified>
</cp:coreProperties>
</file>