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329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3" r:id="rId10"/>
    <p:sldId id="362" r:id="rId11"/>
    <p:sldId id="364" r:id="rId12"/>
    <p:sldId id="365" r:id="rId13"/>
    <p:sldId id="366" r:id="rId14"/>
    <p:sldId id="367" r:id="rId15"/>
    <p:sldId id="368" r:id="rId16"/>
    <p:sldId id="370" r:id="rId17"/>
    <p:sldId id="372" r:id="rId18"/>
    <p:sldId id="371" r:id="rId19"/>
    <p:sldId id="373" r:id="rId20"/>
    <p:sldId id="374" r:id="rId21"/>
    <p:sldId id="375" r:id="rId22"/>
    <p:sldId id="376" r:id="rId23"/>
    <p:sldId id="377" r:id="rId24"/>
    <p:sldId id="378" r:id="rId25"/>
    <p:sldId id="379" r:id="rId26"/>
  </p:sldIdLst>
  <p:sldSz cx="12192000" cy="6858000"/>
  <p:notesSz cx="6858000" cy="9144000"/>
  <p:embeddedFontLst>
    <p:embeddedFont>
      <p:font typeface="서울남산체 M" panose="02020603020101020101" pitchFamily="18" charset="-127"/>
      <p:regular r:id="rId29"/>
    </p:embeddedFont>
    <p:embeddedFont>
      <p:font typeface="Segoe UI Light" panose="020B0502040204020203" pitchFamily="34" charset="0"/>
      <p:regular r:id="rId30"/>
      <p:italic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9" d="100"/>
          <a:sy n="119" d="100"/>
        </p:scale>
        <p:origin x="96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03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9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4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14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3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7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90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7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2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3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63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72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9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7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4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5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6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3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8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9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13 : Monte</a:t>
            </a:r>
            <a:r>
              <a:rPr lang="ko-KR" altLang="en-US" dirty="0"/>
              <a:t> </a:t>
            </a:r>
            <a:r>
              <a:rPr lang="en-US" altLang="ko-KR" dirty="0"/>
              <a:t>Carlo</a:t>
            </a:r>
            <a:r>
              <a:rPr lang="ko-KR" altLang="en-US" dirty="0"/>
              <a:t> </a:t>
            </a:r>
            <a:r>
              <a:rPr lang="en-US" altLang="ko-KR" dirty="0"/>
              <a:t>Integration I – Basic Concepts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Metropolis Sampling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Basic Algorithm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Choosing Mutation Strategies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Start-up Bias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Estimating Integrals with Metropolis Sampling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Transforming between Distributions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Transformation in Multiple Dimensions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2D Sampling with Multi-dimensional Transformations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Binary Example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=9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=1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14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Transition densities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Acceptance probabilities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14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Better transitions improve acceptance probability!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13873" y="1961148"/>
                <a:ext cx="4453270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mutate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ko-KR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&lt;8/9    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73" y="1961148"/>
                <a:ext cx="4453270" cy="9611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744762" y="3057745"/>
                <a:ext cx="3190682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=8/9</m:t>
                      </m:r>
                    </m:oMath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/9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762" y="3057745"/>
                <a:ext cx="3190682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79100" y="3994842"/>
                <a:ext cx="3394006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.9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.9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.9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.9</m:t>
                          </m:r>
                        </m:den>
                      </m:f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100" y="3994842"/>
                <a:ext cx="3394006" cy="861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39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Acceptance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Does not affect unbiasedness; just variance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Want transition to happen because transitions are often heading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is large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Maximize the acceptance probability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Explore state space better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Reduce correlation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 r="-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8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Mutation strategy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Very free and flexible; the only requirement is to be able to calculate transition probability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Based on applications and experience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The more mutation, the better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Relative frequency of them is not so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3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Start-up Bias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Using an initial sample not from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’s distribution leads to a problem called start-up bias.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Solution #1: Run MS for a while and use the current sample as the initial sample to re-start the process.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Expensive start-up cost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Need to guess when to re-start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Solution #2: Use another available sampling method to start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 r="-2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5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1D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080" y="2133017"/>
            <a:ext cx="6991841" cy="4291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913" y="1291848"/>
            <a:ext cx="3686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6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1D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mutat</m:t>
                    </m:r>
                    <m:sSub>
                      <m:sSubPr>
                        <m:ctrlPr>
                          <a:rPr lang="en-US" altLang="ko-KR" b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e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𝜉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=1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mutat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e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+.1∗(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−.5)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0.1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: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≤.05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0 :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otherwise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6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7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1D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3579" y="5301912"/>
            <a:ext cx="174406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Mutation 1</a:t>
            </a:r>
            <a:endParaRPr lang="ko-KR" altLang="en-US" sz="28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86430" y="5301912"/>
            <a:ext cx="2630913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Mutation 2</a:t>
            </a:r>
            <a:b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10,000 Iterations</a:t>
            </a:r>
            <a:endParaRPr lang="ko-KR" altLang="en-US" sz="28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48" y="1640659"/>
            <a:ext cx="5372731" cy="33124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522" y="1678791"/>
            <a:ext cx="5372731" cy="3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17" y="1573661"/>
            <a:ext cx="5455643" cy="3318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1D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3579" y="5301912"/>
            <a:ext cx="174406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Mutation 1</a:t>
            </a:r>
            <a:endParaRPr lang="ko-KR" altLang="en-US" sz="28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9448" y="5301912"/>
            <a:ext cx="2824877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Mutation 2</a:t>
            </a:r>
            <a:b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300,000 Iterations</a:t>
            </a:r>
            <a:endParaRPr lang="ko-KR" altLang="en-US" sz="28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48" y="1640659"/>
            <a:ext cx="5372731" cy="33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1D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1032" y="4678935"/>
            <a:ext cx="174406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Mutation 1</a:t>
            </a:r>
            <a:endParaRPr lang="ko-KR" altLang="en-US" sz="28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9843" y="4678935"/>
            <a:ext cx="2866169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90% Mutation 2</a:t>
            </a:r>
            <a:b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+ 10% Mutation 1</a:t>
            </a:r>
            <a:endParaRPr lang="ko-KR" altLang="en-US" sz="28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575" y="1291849"/>
            <a:ext cx="7070851" cy="33870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1725" y="5843156"/>
            <a:ext cx="898855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Periodically using uniform mutations increases ergodicity</a:t>
            </a:r>
            <a:endParaRPr lang="ko-KR" altLang="en-US" sz="28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26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2D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48" y="1291848"/>
            <a:ext cx="79343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4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Metropolis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Metropolis sampling can efficiently generate a set of samples from any non-negative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requiring only the ability to evaluate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Disadvantage: successive samples in the sequence are often correlated. It is not possible to ensure that a small number of samples generated by Metropolis is well distributed over the domain. There is no technique like stratified sampling for Metropolis.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 r="-2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2D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48" y="1291848"/>
            <a:ext cx="70199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2D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8" y="1986306"/>
            <a:ext cx="83534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Transformation of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Given a random variable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𝑋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from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to a random variable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is one-to-one, i.e. monotonic. We want to derive the distribution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𝑌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Pr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Pr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PDF: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 r="-21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253" y="3495942"/>
            <a:ext cx="7101096" cy="28963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620253" y="3339989"/>
            <a:ext cx="1556084" cy="94648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33011" y="3446825"/>
            <a:ext cx="1556084" cy="11452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248401" y="3394729"/>
            <a:ext cx="1556084" cy="11452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21096" y="3446825"/>
            <a:ext cx="1556084" cy="11452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097667" y="3653507"/>
            <a:ext cx="1556084" cy="11452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45655" y="3501107"/>
            <a:ext cx="1556084" cy="11452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𝑋</m:t>
                        </m:r>
                      </m:e>
                    </m:func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Transformation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A problem to apply the above method is that we usually have some PDF to sample from, not a given transformation.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Given a source random variable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𝑋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and a target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try transform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𝑋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into to another random variable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𝑌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so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𝑌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has the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We first have to find a transform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Thus,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 r="-1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097667" y="3653507"/>
            <a:ext cx="1556084" cy="11452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6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Transformation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Let’s prove that the above transform works.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We first prove that the random variable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has a uniform distribution. If so,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should have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from the inversion method.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𝑍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≤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Thus, Z is uniform and the transformation works.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It is an obvious generalization of the inversion method, in which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𝑋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is uniform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097667" y="3653507"/>
            <a:ext cx="1556084" cy="11452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7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Metropolis Sampling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Problem: given an arbitrary function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assuming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generate a set of samples</a:t>
            </a:r>
            <a:endParaRPr lang="en-US" altLang="ko-KR" i="1" dirty="0">
              <a:latin typeface="Cambria Math" panose="02040503050406030204" pitchFamily="18" charset="0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562632" y="3893101"/>
                <a:ext cx="2346925" cy="561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pdf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𝑓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/</m:t>
                      </m:r>
                      <m:r>
                        <a:rPr lang="en-US" altLang="ko-KR" sz="2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𝐈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𝑓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32" y="3893101"/>
                <a:ext cx="2346925" cy="561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736432" y="1886956"/>
                <a:ext cx="2719137" cy="523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→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b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432" y="1886956"/>
                <a:ext cx="2719137" cy="523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562632" y="2756414"/>
                <a:ext cx="3066737" cy="1096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𝐈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32" y="2756414"/>
                <a:ext cx="3066737" cy="1096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598411" y="4943858"/>
                <a:ext cx="2995179" cy="561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𝑋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 ~ 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pdf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11" y="4943858"/>
                <a:ext cx="2995179" cy="5615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23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Metropolis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Steps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Generate initial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Mutating current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to propose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′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If it is accepted,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′</m:t>
                    </m:r>
                  </m:oMath>
                </a14:m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Acceptance probability guarantees distribution is the stationary distribution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Metropolis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Mutations propose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′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is the tentative transition probability density of proposing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′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Being able to calculate tentative transition probability is the only restriction for the choice of mutations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is the acceptance probability of accepting the transition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By defining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we ensure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Metropolis Sampling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Detailed 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48" y="1867958"/>
            <a:ext cx="5505450" cy="4524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271973" y="1574367"/>
            <a:ext cx="2887579" cy="109487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64478" y="2542674"/>
            <a:ext cx="2887579" cy="109487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438583" y="2002575"/>
                <a:ext cx="535806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𝑇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𝑎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</m:oMath>
                  </m:oMathPara>
                </a14:m>
                <a:endParaRPr lang="en-US" altLang="ko-KR" sz="2800" b="0" dirty="0">
                  <a:solidFill>
                    <a:schemeClr val="bg1"/>
                  </a:solidFill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583" y="2002575"/>
                <a:ext cx="535806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438583" y="3789945"/>
                <a:ext cx="5928091" cy="10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𝑎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1, </m:t>
                              </m:r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→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𝑥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583" y="3789945"/>
                <a:ext cx="5928091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Pesudo</a:t>
            </a:r>
            <a:r>
              <a:rPr lang="en-US" dirty="0"/>
              <a:t>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x = x0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for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1 to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	x’ = mutate(x)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	a = accept(x, x’)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	if (random() &lt; 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		x = x’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	record(x)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Pesudo</a:t>
            </a:r>
            <a:r>
              <a:rPr lang="en-US" dirty="0"/>
              <a:t> Code (Expected Value)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x = x0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for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1 to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	x’ = mutate(x)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	a = accept(x, x’)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	record(x, (1-a) * weight)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	record(x’, a * weight)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	if (random() &lt; 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		x = x’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2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Binary Example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=9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=1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Then transition densities are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It directly follows that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13873" y="1961148"/>
                <a:ext cx="4453270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mutate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ko-KR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&lt;0.5     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73" y="1961148"/>
                <a:ext cx="4453270" cy="9611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193941" y="3489180"/>
                <a:ext cx="3804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941" y="3489180"/>
                <a:ext cx="380411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46553" y="4595844"/>
                <a:ext cx="64988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=.1111…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553" y="4595844"/>
                <a:ext cx="649889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18198" y="5162715"/>
                <a:ext cx="59556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98" y="5162715"/>
                <a:ext cx="595560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76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18342</TotalTime>
  <Words>809</Words>
  <Application>Microsoft Office PowerPoint</Application>
  <PresentationFormat>Widescreen</PresentationFormat>
  <Paragraphs>182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서울남산체 M</vt:lpstr>
      <vt:lpstr>Segoe UI Light</vt:lpstr>
      <vt:lpstr>맑은 고딕</vt:lpstr>
      <vt:lpstr>Segoe UI</vt:lpstr>
      <vt:lpstr>Arial</vt:lpstr>
      <vt:lpstr>Wingdings</vt:lpstr>
      <vt:lpstr>Cambria Math</vt:lpstr>
      <vt:lpstr>Calibri</vt:lpstr>
      <vt:lpstr>Metro_TT_Blue_16x9_02-12</vt:lpstr>
      <vt:lpstr>Physically Based Rendering From Theory to Implementation</vt:lpstr>
      <vt:lpstr>Metropolis Sampling</vt:lpstr>
      <vt:lpstr>Metropolis Sampling</vt:lpstr>
      <vt:lpstr>Metropolis Sampling</vt:lpstr>
      <vt:lpstr>Metropolis Sampling</vt:lpstr>
      <vt:lpstr>Metropolis Sampling</vt:lpstr>
      <vt:lpstr>Pesudo Code</vt:lpstr>
      <vt:lpstr>Pesudo Code (Expected Value)</vt:lpstr>
      <vt:lpstr>Binary Example I</vt:lpstr>
      <vt:lpstr>Binary Example I</vt:lpstr>
      <vt:lpstr>Acceptance Probability</vt:lpstr>
      <vt:lpstr>Mutation strategy</vt:lpstr>
      <vt:lpstr>Start-up Bias</vt:lpstr>
      <vt:lpstr>1D Example</vt:lpstr>
      <vt:lpstr>1D Example</vt:lpstr>
      <vt:lpstr>1D Example</vt:lpstr>
      <vt:lpstr>1D Example</vt:lpstr>
      <vt:lpstr>1D Example</vt:lpstr>
      <vt:lpstr>2D Example</vt:lpstr>
      <vt:lpstr>2D Example</vt:lpstr>
      <vt:lpstr>2D Example</vt:lpstr>
      <vt:lpstr>Transformation of Variables</vt:lpstr>
      <vt:lpstr>Example</vt:lpstr>
      <vt:lpstr>Transformation Method</vt:lpstr>
      <vt:lpstr>Transformation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</cp:lastModifiedBy>
  <cp:revision>428</cp:revision>
  <dcterms:created xsi:type="dcterms:W3CDTF">2014-11-18T06:53:54Z</dcterms:created>
  <dcterms:modified xsi:type="dcterms:W3CDTF">2017-05-14T14:27:49Z</dcterms:modified>
</cp:coreProperties>
</file>