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29" r:id="rId2"/>
    <p:sldId id="355" r:id="rId3"/>
    <p:sldId id="354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</p:sldIdLst>
  <p:sldSz cx="12192000" cy="6858000"/>
  <p:notesSz cx="6858000" cy="9144000"/>
  <p:embeddedFontLst>
    <p:embeddedFont>
      <p:font typeface="Segoe UI" panose="020B0502040204020203" pitchFamily="34" charset="0"/>
      <p:regular r:id="rId30"/>
      <p:bold r:id="rId31"/>
      <p:italic r:id="rId32"/>
      <p:boldItalic r:id="rId33"/>
    </p:embeddedFont>
    <p:embeddedFont>
      <p:font typeface="Segoe UI Light" panose="020B0502040204020203" pitchFamily="34" charset="0"/>
      <p:regular r:id="rId34"/>
      <p:italic r:id="rId35"/>
    </p:embeddedFont>
    <p:embeddedFont>
      <p:font typeface="서울남산체 M" panose="02020603020101020101" pitchFamily="18" charset="-127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45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99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5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8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4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1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2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4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13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2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61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18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2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55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3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6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7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3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14 : Monte</a:t>
            </a:r>
            <a:r>
              <a:rPr lang="ko-KR" altLang="en-US" dirty="0"/>
              <a:t> </a:t>
            </a:r>
            <a:r>
              <a:rPr lang="en-US" altLang="ko-KR" dirty="0"/>
              <a:t>Carlo</a:t>
            </a:r>
            <a:r>
              <a:rPr lang="ko-KR" altLang="en-US" dirty="0"/>
              <a:t> </a:t>
            </a:r>
            <a:r>
              <a:rPr lang="en-US" altLang="ko-KR" dirty="0"/>
              <a:t>Integration II – Improving Efficiency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Sampling Light Sources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Basic Interface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Lights with Singularities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Area Lights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ShapeSet</a:t>
            </a:r>
            <a:r>
              <a:rPr lang="en-US" dirty="0"/>
              <a:t> Sampling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Infinite Area Lights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Volume Scattering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Sampling Phase Functions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Computing Optical Thickness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Singularities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점광원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(Point Light Source)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한 방향에서만 점에 대한 조명을 받는 델타 분포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PointLight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12.2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절에서 구현함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PointLight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::Pdf()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함수는 델타 분포로 인해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반환함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Singularities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점광원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(Point Light Source)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광선을 생성하는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PointLight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광선의 원점은 반드시 빛의 위치에 있어야 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밀도의 부분은 델타 분포로 설명된다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방향은 구에 대해 균일하게 표본화되며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전체적인 표본화 밀도는 이 두 밀도의 곱이다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델타 분포가 실제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있다는 것을 표본화 루틴이 반환하는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Spectrum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값에 대응하는 델타 항이 상쇄시키기에 이를 무시한다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2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Singularities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스포트라이트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(Spotlight)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SpotLight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12.2.1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절에서 구현함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SpotLight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::Pdf()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함수는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반환함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5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Singularities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스포트라이트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(Spotlight)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광선을 생성하는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SpotLight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점광원처럼 구에 균일하게 방향을 표본화하는 것이 가능하지만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분포는 스포트라이트의 실제 분포에 잘 맞지 않는다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예를 들어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라이트가 매우 좁은 빛줄기 각을 가지면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빛이 조명을 투사하지 않는 방향에서 많은 표본이 추출된다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빛이 조명을 투사하는 방향의 원뿔에 대해 균일 분포로 표본화한다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분포가 광선의 경계에 대한 감쇠를 고려하지 않지만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실제로는 단지 작은 단점일 뿐이다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Singularities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스포트라이트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(Spotlight)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광선을 생성하는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SpotLight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::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Sample_L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스포트라이트의 조명에 대한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PDF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𝜙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=1/(2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로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분리 가능하다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𝜃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대한 분포를 찾아 이 분포에 대해 표본화하면 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중앙 방향 근처의 최대 광선의 각도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max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까지 방향의 원뿔에 대해 균일하게 방향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𝜃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표본화한다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방정식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d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sin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</m:e>
                    </m:func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d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𝜃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d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단위 구 위의 측정에서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sin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항을 조합하면 다음과 같다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517525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1=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𝜃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d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𝜃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(1−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max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그러므로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sin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max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2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Singularities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스포트라이트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(Spotlight)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광선을 생성하는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SpotLight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::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Sample_L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CDF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찾기 위해 적분할 수 있으며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표본화 기술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cos</m:t>
                        </m:r>
                      </m:fNam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1−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𝜉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max</m:t>
                            </m:r>
                          </m:sub>
                        </m:sSub>
                      </m:e>
                    </m:func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사용한다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표본화 기술을 구현한 두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UniformSampleCone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함수가 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3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첫번째는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(0, 0, 1)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축에 대해 표본화한다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3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두번째는 주어진 좌표계의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z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축에 대해 표본을 추출하는데 사용되는 좌표계로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기저 벡터를 받는다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5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Singularities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스포트라이트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(Spotlight)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광선을 생성하는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SpotLight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빛의 광선 표본화 함수는 이 다용도 루틴을 스포트라이트의 원뿔 안에서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임의의 광선을 선택하는데 사용한다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Singularities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빛의 투영과 각광도 빛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ProjectionLights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GonioPhotometricLights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표본화 루틴은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각각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SpotLights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PointLights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근본적으로 같다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나가는 광선을 표본화하기 위해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ProjectionLights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투영된 이미지 맵을 둘러싸는 원뿔에서 균일하게 표본화하며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GonioPhotometricLights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단위 구에 대해서 균일하게 표본화한다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4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Singularities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빛의 투영과 각광도 빛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 광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(Distant Light)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DistantLight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장에서 구현함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DistantLight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::Pdf()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함수는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반환함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7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Singularities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빛의 투영과 각광도 빛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 광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(Distant Light)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광선을 생성하는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DistantLight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광선의 방향은 델타 분포로 이미 결정되어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이는 빛의 역방향과 동일해야 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원점에 대해 시작할 수 있는 무한대 수의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3D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점이 존재한다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어떻게 우리가 적절한 값을 찾아 어떻게 그 밀도를 계산할 것인가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?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원하는 특성은 장면의 점에 교차하는 광선이 균일한 확률로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원거리 빛으로 조명되는 것이다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위한 한 가지 방법은 장면의 경계 구와 같은 반경을 갖고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법선이 빛의 방향을 향한 원반을 생성한 후 이 원반 위의 임의의 점을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ConcentricSampleDisk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함수를 사용해서 선택하는 것이다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점이 한 번 선택되면 점이 빛의 방향을 따라 장면의 경계 구 반경으로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위치 이동해 빛 광선의 원점으로 사용됐을 때 광선의 원점은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장면의 경계 구 밖에 있지만 그와 교차할 것이다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DAC30-04A2-4467-8A3C-B78DD809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940" y="3811058"/>
            <a:ext cx="25622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Sampling Light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광원의 직접 조명이 점에서 반사광의 핵심 기여를 만들기에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조명이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아닌 값을 갖는 광원 근처의 점을 얻어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해당 방향을 표본화하는 것이 가능하다는 점이 중요하다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표본화 분포를 사용한 방향은 매우 비효율적인 가능성이 높다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이는 빛이 점에서 작은 방향의 원뿔에 대해서만 보이기 때문이다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훨씬 나은 접근법은 광원에 기반을 둔 표본화 분포를 사용하는 것이다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예를 들어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구가 잠재적으로 보이는 방향에 대해서만 표본화를 선택할 수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1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Singularities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빛의 투영과 각광도 빛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 광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(Distant Light)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광선을 생성하는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DistantLight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정당한 표본화 접근법이며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생성 시부터 방향 광으로 인한 구로의 입사 광선 표본화 확률이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아니기 때문이다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밀도의 영역 요소는 균일하며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그러므로 표본화되는 원반 면적의 역과 같다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 밀도는 빛의 방향에 기반을 둔 델타 분포로 주어진다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따라서 반환된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값에 포함되지 않는다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6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Singularities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빛의 투영과 각광도 빛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 광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(Distant Light)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광선을 생성하는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DistantLight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방향을 가진 원반 위의 점을 선택하는 것은 벡터 대수학의 단순한 응용이다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원반 법선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빛의 방향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대해 수직인 두 벡터로 좌표계를 생성한다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고전 단위 원반 위의 임의의 점에 대해 좌표계 벡터에 대한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원반 중심에서의 오프셋을 계산하면 대응하는 점을 제공한다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911D2-5A5D-403D-9F05-E75800446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490" y="4020608"/>
            <a:ext cx="31146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1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Area</a:t>
            </a:r>
            <a:r>
              <a:rPr lang="ko-KR" altLang="en-US" dirty="0"/>
              <a:t> </a:t>
            </a:r>
            <a:r>
              <a:rPr lang="en-US" altLang="ko-KR" dirty="0"/>
              <a:t>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모양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가지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Shape::Sample()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첫번째 함수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우선 표면 위의 점을 모양 위의 표면 면적에 대해 어떤 표본화 분포를 사용해서 표본화하고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선택한 점의 위치와 표본 법선을 반환한다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함수를 구현한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Shape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거의 항상 표면의 면적에 균일하게 표본화한다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그러므로 이 표본화 방식에 대응하는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Shape::Pdf()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기본 구현은 대응하는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 표면 면적의 역수를 반환한다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두번째 함수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적분되는 모양의 표면에서 점을 추출한다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함수는 조명에 특히 유용하며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호출자가 조명되는 점을 넘기고 모양 구현이 이 점에서 잠재적으로 보이는 모양의 부분에 대해서만 표본화하는걸 보장할 수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기본 구현은 추가적인 점을 무시하고 이전의 표본화 함수를 호출한다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Area</a:t>
            </a:r>
            <a:r>
              <a:rPr lang="ko-KR" altLang="en-US" dirty="0"/>
              <a:t> </a:t>
            </a:r>
            <a:r>
              <a:rPr lang="en-US" altLang="ko-KR" dirty="0"/>
              <a:t>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모양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가지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Shape::Sample()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첫번째 함수는 표면 위의 점을 모양 위의 표면 면적에 따른 확률 밀도에 대해 생성하는 것과는 달리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두번째 함수는 점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입체각에 대해 밀도를 사용한다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차이는 영역 광 표본화 루틴이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에서의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방향에 대해 적분으로 직접 조명 적분을 계산한다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표본화 밀도를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에서의 입체각에 대해 표현하는 것이 편리하다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그러므로 두번째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함수의 표준 구현은 밀도를 영역에 대해 정의된 것에서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입체각에 대해 정의된 것으로 변환하는 것이다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Area</a:t>
            </a:r>
            <a:r>
              <a:rPr lang="ko-KR" altLang="en-US" dirty="0"/>
              <a:t> </a:t>
            </a:r>
            <a:r>
              <a:rPr lang="en-US" altLang="ko-KR" dirty="0"/>
              <a:t>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모양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가지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Shape::Sample()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함수는 주어진 점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방향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wi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대해 광선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(p,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wi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모양과 교차하는지 판단한다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광선이 모양과 전혀 교차하지 않으면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모양이 방향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wi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선택할 확률은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으로 가정할 수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광선 교차 검사는 단지 광선과 영역 광원이 하나의 모양 사이에서만 이뤄지는 것을 주의하자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 기하의 나머지는 무시되며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그러므로 교차 검사는 상당히 효율적이다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endParaRPr lang="ko-KR" altLang="en-US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0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Area</a:t>
            </a:r>
            <a:r>
              <a:rPr lang="ko-KR" altLang="en-US" dirty="0"/>
              <a:t> </a:t>
            </a:r>
            <a:r>
              <a:rPr lang="en-US" altLang="ko-KR" dirty="0"/>
              <a:t>Lights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표본화 모양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가지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Shape::Sample()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값을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에서의 입체각에 대해 계산하기 위해서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표면 면적에 대해 계산한다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면적에 대한 밀도에서 입체각에 대한 밀도로의 변환은 다음 인자로 나누기를 필요로 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517525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빛 위의 점에서 수신 점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가는 광선과 빛의 표면 법선 사이 각이며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빛 위의 점과 음영되는 점 사이의 거리다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3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Area</a:t>
            </a:r>
            <a:r>
              <a:rPr lang="ko-KR" altLang="en-US" dirty="0"/>
              <a:t> </a:t>
            </a:r>
            <a:r>
              <a:rPr lang="en-US" altLang="ko-KR" dirty="0"/>
              <a:t>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영역 광 표본화 방법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DiffuseAreaLight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함수는 상당히 명료하다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대부분의 어려운 작업은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Shape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처리한다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DiffuseAreaLight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방출된 값을 계산하기만 하면 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모양이나 빛을 정의하는 모양이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ShapeSet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저장돼 있다는 점을 기억하라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DiffuseAreaLight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::Pdf()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함수는 빛의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함수에서 값을 직접 반환할 수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5BAE88-C4D2-4F28-84BC-B4BF956C7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126" y="3244477"/>
            <a:ext cx="4682039" cy="314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Sampling Light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직접 광 계산을 위한 입사 방향을 선택하는 다른 효과적인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전략은 광원을 점에서의 입체각에 대한 방향의 분포를 정의하는데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사용하는 것이다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여기서는 작은 구체 광원이 점을 조명한다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예를 들어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구가 대하는 방향의 원뿔은 균일 분포를 사용하는 것보다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훨씬 나은 표본화 분포다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Sampling Light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ComputeLightSamplingCDF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함수는 빛에서 표본화하기 위한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누적 분포 함수를 게산하기 위해 장면의 모든 빛 에너지에 기반을 두고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Distribution1D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생성한다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Basic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모든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구현해야 할 표본화와 관련된 세 가지 주요 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BxDF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Sample_f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비슷한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BxDF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::Pdf()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비슷한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Light::Pdf()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첫번째 함수와 전혀 다른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세 함수는 장면의 점에서 구의 방향 분포에 대한 표본을 생성한다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8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Basic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광원의 표본화를 위한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차원 임의의 표본을 저장하고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선택된 방향을 표본화하기 위한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*pdf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반환된다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모든 빛이 이 세 가지를 표본에서 원하진 않지만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많은 도형으로 구성된 빛에서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어떤 모양에서 표본화 할 지 선택하기 위해 한 표본이 필요하고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다른 두 표본으로 표면의 점을 선택한다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5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Basic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또한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LightSampleOffsets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요청하는 적절한 표본 값을 처리해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특정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대해 추출한다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(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BSDFSampleOffsets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비슷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Basic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Light::pdf()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방향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wi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 표본화에 대한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입체각의 확률 밀도를 반환한다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9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Basic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세 번째 빛 표본화 함수는 매우 다르다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떠나는 광선의 분포에서 광선을 표본화하며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*ray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광원 위의 점에서의 표면 법선을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*Ns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반환한다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방식으로 광선을 표본화할 수 있으려면 광원을 떠나는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빛의 경로를 생성하는 알고리즘을 지원해야 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반환된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값은 빛의 표면 면적에 대한 밀도와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입체각에 대한 밀도의 곱의 항으로 표현할 수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18363</TotalTime>
  <Words>1003</Words>
  <Application>Microsoft Office PowerPoint</Application>
  <PresentationFormat>Widescreen</PresentationFormat>
  <Paragraphs>184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Segoe UI</vt:lpstr>
      <vt:lpstr>Segoe UI Light</vt:lpstr>
      <vt:lpstr>서울남산체 M</vt:lpstr>
      <vt:lpstr>Calibri</vt:lpstr>
      <vt:lpstr>Cambria Math</vt:lpstr>
      <vt:lpstr>맑은 고딕</vt:lpstr>
      <vt:lpstr>Wingdings</vt:lpstr>
      <vt:lpstr>Metro_TT_Blue_16x9_02-12</vt:lpstr>
      <vt:lpstr>Physically Based Rendering From Theory to Implementation</vt:lpstr>
      <vt:lpstr>Sampling Light Sources</vt:lpstr>
      <vt:lpstr>Sampling Light Sources</vt:lpstr>
      <vt:lpstr>Sampling Light Sources</vt:lpstr>
      <vt:lpstr>Basic Interface</vt:lpstr>
      <vt:lpstr>Basic Interface</vt:lpstr>
      <vt:lpstr>Basic Interface</vt:lpstr>
      <vt:lpstr>Basic Interface</vt:lpstr>
      <vt:lpstr>Basic Interface</vt:lpstr>
      <vt:lpstr>Lights with Singularities</vt:lpstr>
      <vt:lpstr>Lights with Singularities</vt:lpstr>
      <vt:lpstr>Lights with Singularities</vt:lpstr>
      <vt:lpstr>Lights with Singularities</vt:lpstr>
      <vt:lpstr>Lights with Singularities</vt:lpstr>
      <vt:lpstr>Lights with Singularities</vt:lpstr>
      <vt:lpstr>Lights with Singularities</vt:lpstr>
      <vt:lpstr>Lights with Singularities</vt:lpstr>
      <vt:lpstr>Lights with Singularities</vt:lpstr>
      <vt:lpstr>Lights with Singularities</vt:lpstr>
      <vt:lpstr>Lights with Singularities</vt:lpstr>
      <vt:lpstr>Lights with Singularities</vt:lpstr>
      <vt:lpstr>Area Lights</vt:lpstr>
      <vt:lpstr>Area Lights</vt:lpstr>
      <vt:lpstr>Area Lights</vt:lpstr>
      <vt:lpstr>Area Lights</vt:lpstr>
      <vt:lpstr>Area 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443</cp:revision>
  <dcterms:created xsi:type="dcterms:W3CDTF">2014-11-18T06:53:54Z</dcterms:created>
  <dcterms:modified xsi:type="dcterms:W3CDTF">2017-06-25T16:59:48Z</dcterms:modified>
</cp:coreProperties>
</file>