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329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3" r:id="rId29"/>
    <p:sldId id="384" r:id="rId30"/>
    <p:sldId id="382" r:id="rId31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Segoe UI" panose="020B0502040204020203" pitchFamily="34" charset="0"/>
      <p:regular r:id="rId39"/>
      <p:bold r:id="rId40"/>
      <p:italic r:id="rId41"/>
      <p:boldItalic r:id="rId42"/>
    </p:embeddedFont>
    <p:embeddedFont>
      <p:font typeface="Segoe UI Light" panose="020B0502040204020203" pitchFamily="34" charset="0"/>
      <p:regular r:id="rId43"/>
      <p:italic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서울남산체 M" panose="02020603020101020101" pitchFamily="18" charset="-127"/>
      <p:regular r:id="rId49"/>
    </p:embeddedFont>
    <p:embeddedFont>
      <p:font typeface="맑은 고딕" panose="020B0503020000020004" pitchFamily="50" charset="-127"/>
      <p:regular r:id="rId50"/>
      <p:bold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19" d="100"/>
          <a:sy n="119" d="100"/>
        </p:scale>
        <p:origin x="96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9/3/2017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09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65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4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52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29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5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36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11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79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7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62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99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84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14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3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65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63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448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80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4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9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5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4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3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07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15 : Light</a:t>
            </a:r>
            <a:r>
              <a:rPr lang="ko-KR" altLang="en-US" dirty="0"/>
              <a:t> </a:t>
            </a:r>
            <a:r>
              <a:rPr lang="en-US" altLang="ko-KR" dirty="0"/>
              <a:t>Transport I – Surface Reflection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Particle Tracing and Photon Mapping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Using the Photon Map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Photon Interpolation and Density Estimation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954" y="6221002"/>
            <a:ext cx="49965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예제 장면에의 마루 위에 있는 점 주변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50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광자의 입사 방향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지점의 간접 조명 분포를 근사하는 중요도 표본화의 분포를 정의하는데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방향을 사용할 수 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0F916-DABC-47ED-8FEB-7E68EF6CB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789" y="2823115"/>
            <a:ext cx="5714833" cy="356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9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중요도 표본화를 위한 점 주변의 간접 광자 검색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A8D8AC-F1BD-4581-BB05-922BAE12BD6E}"/>
              </a:ext>
            </a:extLst>
          </p:cNvPr>
          <p:cNvSpPr/>
          <p:nvPr/>
        </p:nvSpPr>
        <p:spPr>
          <a:xfrm>
            <a:off x="721894" y="2052502"/>
            <a:ext cx="86231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Find indirect photons around point for importance sampling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nIndirSamplePhotons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50;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PhotonProcess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nIndirSamplePhotons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                                    </a:t>
            </a:r>
            <a:b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Alloc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nIndirSamplePhotons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searchDist2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nFound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nIndirSamplePhotons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md2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searchDist2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nFound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indirectMap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md2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searchDist2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*= 2.f;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876892-EABA-4AD4-8741-618B0B283FBD}"/>
              </a:ext>
            </a:extLst>
          </p:cNvPr>
          <p:cNvSpPr/>
          <p:nvPr/>
        </p:nvSpPr>
        <p:spPr bwMode="auto">
          <a:xfrm>
            <a:off x="773351" y="3484597"/>
            <a:ext cx="5483070" cy="1648877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0E148-C257-4D13-BE3F-B0702391B244}"/>
              </a:ext>
            </a:extLst>
          </p:cNvPr>
          <p:cNvSpPr txBox="1"/>
          <p:nvPr/>
        </p:nvSpPr>
        <p:spPr>
          <a:xfrm>
            <a:off x="861320" y="5237480"/>
            <a:ext cx="640575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원하는 수의 광자를 찾을 때까지 검색 범위를 점진적으로 증가시킨다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56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중요도 표본화를 위한 점 주변의 간접 광자 검색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PhotonProcess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근처 광자에 대한 정보를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ClosePhoton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구조체로 저장하는 역할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4BC295-EE27-48BE-A4EA-2862547C0852}"/>
              </a:ext>
            </a:extLst>
          </p:cNvPr>
          <p:cNvSpPr/>
          <p:nvPr/>
        </p:nvSpPr>
        <p:spPr>
          <a:xfrm>
            <a:off x="971871" y="2356831"/>
            <a:ext cx="89595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PhotonProcess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PhotonProcess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Public Methods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PhotonProcess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dist2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maxDistSquared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nFound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08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B4E295-6F6D-4795-9FAD-6DD9CD16EDC6}"/>
              </a:ext>
            </a:extLst>
          </p:cNvPr>
          <p:cNvSpPr/>
          <p:nvPr/>
        </p:nvSpPr>
        <p:spPr>
          <a:xfrm>
            <a:off x="971871" y="2356831"/>
            <a:ext cx="94314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Public Methods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md2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INFINITY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: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md2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operator&lt;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?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중요도 표본화를 위한 점 주변의 간접 광자 검색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ClosePhoton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검색 점에 가까운 광자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8AC7FA-20EA-4134-8985-7324862403B7}"/>
              </a:ext>
            </a:extLst>
          </p:cNvPr>
          <p:cNvSpPr/>
          <p:nvPr/>
        </p:nvSpPr>
        <p:spPr bwMode="auto">
          <a:xfrm>
            <a:off x="1535351" y="4900308"/>
            <a:ext cx="2796017" cy="273272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D0354-BCA6-4CD0-9471-A5912B12BBDF}"/>
              </a:ext>
            </a:extLst>
          </p:cNvPr>
          <p:cNvSpPr txBox="1"/>
          <p:nvPr/>
        </p:nvSpPr>
        <p:spPr>
          <a:xfrm>
            <a:off x="1615298" y="5220429"/>
            <a:ext cx="654211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광자에서 검색 점까지의 거리의 제곱을 캐싱해</a:t>
            </a:r>
            <a:b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더 가까운 광자를 발견할 때 가장 먼 광자를 빨리 제거할 수 있게 한다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0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31C51-C21B-4CFB-AB4B-EDCA21109CA1}"/>
              </a:ext>
            </a:extLst>
          </p:cNvPr>
          <p:cNvSpPr/>
          <p:nvPr/>
        </p:nvSpPr>
        <p:spPr>
          <a:xfrm>
            <a:off x="519248" y="1291848"/>
            <a:ext cx="940279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PhotonProcess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maxDistSquared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nFound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photon to unordered array of photons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nFound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++]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distSquared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nFound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make_heap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&amp;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maxDistSquared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Remove most distant photon from heap and add new photon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pop_heap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&amp;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-1]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distSquared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push_heap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&amp;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maxDistSquared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DB223D-56A3-4277-B6BF-0B5EE1B68305}"/>
              </a:ext>
            </a:extLst>
          </p:cNvPr>
          <p:cNvSpPr/>
          <p:nvPr/>
        </p:nvSpPr>
        <p:spPr bwMode="auto">
          <a:xfrm>
            <a:off x="1583478" y="2445866"/>
            <a:ext cx="6814564" cy="273272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D9E801-9D3E-4DF0-B584-21538327C095}"/>
              </a:ext>
            </a:extLst>
          </p:cNvPr>
          <p:cNvSpPr txBox="1"/>
          <p:nvPr/>
        </p:nvSpPr>
        <p:spPr>
          <a:xfrm>
            <a:off x="8497361" y="2168867"/>
            <a:ext cx="335775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광자의 갯수가 </a:t>
            </a:r>
            <a:r>
              <a:rPr lang="en-US" altLang="ko-KR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nLookup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보다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작으면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거리에 상관없이 배열에 저장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DFE748-40A8-4914-A83A-8DD40F5CCD03}"/>
              </a:ext>
            </a:extLst>
          </p:cNvPr>
          <p:cNvSpPr/>
          <p:nvPr/>
        </p:nvSpPr>
        <p:spPr bwMode="auto">
          <a:xfrm>
            <a:off x="1583478" y="2716642"/>
            <a:ext cx="6814800" cy="109800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A25919-BC6D-43F6-8060-977FC0B11F16}"/>
              </a:ext>
            </a:extLst>
          </p:cNvPr>
          <p:cNvSpPr txBox="1"/>
          <p:nvPr/>
        </p:nvSpPr>
        <p:spPr>
          <a:xfrm>
            <a:off x="8497361" y="2983645"/>
            <a:ext cx="259316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nLookup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개까지 들어오면</a:t>
            </a:r>
            <a:b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가장 먼 거리에 있는 광자가</a:t>
            </a:r>
            <a:b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루트에 있는 힙을 만듦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D144E-5D46-499D-AF5A-29141DDE5B6C}"/>
              </a:ext>
            </a:extLst>
          </p:cNvPr>
          <p:cNvSpPr/>
          <p:nvPr/>
        </p:nvSpPr>
        <p:spPr bwMode="auto">
          <a:xfrm>
            <a:off x="1583478" y="4368979"/>
            <a:ext cx="7343954" cy="139815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AE337-33C3-4BE4-9D02-4E75A1729006}"/>
              </a:ext>
            </a:extLst>
          </p:cNvPr>
          <p:cNvSpPr txBox="1"/>
          <p:nvPr/>
        </p:nvSpPr>
        <p:spPr>
          <a:xfrm>
            <a:off x="1695772" y="5810903"/>
            <a:ext cx="54253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가장 먼 거리에 있는 광자를 제거하고 새 광자를 힙에 넣음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8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방향을 지역 배열로 복사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7EC38D-4928-43FC-B36B-F1C0EE13A9D9}"/>
              </a:ext>
            </a:extLst>
          </p:cNvPr>
          <p:cNvSpPr/>
          <p:nvPr/>
        </p:nvSpPr>
        <p:spPr>
          <a:xfrm>
            <a:off x="721894" y="2052502"/>
            <a:ext cx="8301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Copy photon directions to local array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photonDirs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Alloc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nIndirSamplePhotons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nIndirSamplePhotons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photonDirs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B466BE-E872-4BA0-AF3C-0D2ED452D470}"/>
              </a:ext>
            </a:extLst>
          </p:cNvPr>
          <p:cNvSpPr/>
          <p:nvPr/>
        </p:nvSpPr>
        <p:spPr bwMode="auto">
          <a:xfrm>
            <a:off x="778041" y="2644646"/>
            <a:ext cx="6328612" cy="60818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75AB75-40C9-4DDA-A698-EB15293F6993}"/>
              </a:ext>
            </a:extLst>
          </p:cNvPr>
          <p:cNvSpPr txBox="1"/>
          <p:nvPr/>
        </p:nvSpPr>
        <p:spPr>
          <a:xfrm>
            <a:off x="925488" y="3314530"/>
            <a:ext cx="660628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배열에 저장하면 모든 광자의 방향이 과도한 캐시 미스를 일으키지 않아</a:t>
            </a:r>
            <a:b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 수집 작업의 나머지 성능을 향상시킨다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15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 수집을 위해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사용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8336EC-B89C-448D-921B-999D41F9A63A}"/>
              </a:ext>
            </a:extLst>
          </p:cNvPr>
          <p:cNvSpPr/>
          <p:nvPr/>
        </p:nvSpPr>
        <p:spPr>
          <a:xfrm>
            <a:off x="721894" y="2052502"/>
            <a:ext cx="79167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Use BSDF to do final gathering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0.;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gatherSamples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Sample random direction from BSDF for final gather ray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Trace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BSDF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final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gather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ray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and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accumulate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radiance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gatherSamples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6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9C3FE3-BD1A-49F5-B5AC-16933301F8A2}"/>
              </a:ext>
            </a:extLst>
          </p:cNvPr>
          <p:cNvSpPr/>
          <p:nvPr/>
        </p:nvSpPr>
        <p:spPr>
          <a:xfrm>
            <a:off x="721894" y="2052502"/>
            <a:ext cx="74996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Sample random direction from BSDF for final gather ray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BSDFSample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bsdfSample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bsdfGatherSampleOffsets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Sample_f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BxDFType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 ~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||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0.f)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&gt;= 0.f);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 수집 광선에 대한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임의의 방향을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05752-1084-4F64-B7F2-10DF228CF54D}"/>
              </a:ext>
            </a:extLst>
          </p:cNvPr>
          <p:cNvSpPr/>
          <p:nvPr/>
        </p:nvSpPr>
        <p:spPr bwMode="auto">
          <a:xfrm>
            <a:off x="2021304" y="3488108"/>
            <a:ext cx="4700338" cy="27376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5E136-6601-497A-8791-C422DA76729E}"/>
              </a:ext>
            </a:extLst>
          </p:cNvPr>
          <p:cNvSpPr txBox="1"/>
          <p:nvPr/>
        </p:nvSpPr>
        <p:spPr>
          <a:xfrm>
            <a:off x="6796898" y="3484875"/>
            <a:ext cx="487426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표본을 선택할 때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광택 요소는 무시한다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 이유는 재귀적 광선 추적에서</a:t>
            </a:r>
            <a:b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개별적으로 처리되기 때문이다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56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22CD22-DD74-4F83-9C68-1F576139C97E}"/>
              </a:ext>
            </a:extLst>
          </p:cNvPr>
          <p:cNvSpPr/>
          <p:nvPr/>
        </p:nvSpPr>
        <p:spPr>
          <a:xfrm>
            <a:off x="721893" y="2052502"/>
            <a:ext cx="100744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Trace BSDF final gather ray and accumulate radiance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bounceRay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rayEpsilon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Intersection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gatherIsect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Intersect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bounceRay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gatherIsect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exitant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radiance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Lindir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 using radiance photons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MIS weight for BSDF-sampled gather ray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    Li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Lindir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 수집 광선 추적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 누적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7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DC7B5C-9C40-481B-9F40-B06D3F79916A}"/>
              </a:ext>
            </a:extLst>
          </p:cNvPr>
          <p:cNvSpPr/>
          <p:nvPr/>
        </p:nvSpPr>
        <p:spPr>
          <a:xfrm>
            <a:off x="721893" y="2052502"/>
            <a:ext cx="88793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exitant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radiance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Lindir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 using radiance photons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Lindir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0.f;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nGather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gatherIsect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nGather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Faceforward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nGather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bounceRay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RadiancePhotonProcess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nGather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md2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INFINITY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radianceMap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gatherIsect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md2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Lindir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Lindir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Transmittance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bounceRay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 광자를 사용해 방출 방사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Lindir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31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광자 맵 알고리즘은 조명 피적분 함수를 분리해 부분별로 다른 기술을 사용해 계산한다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BSDF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델타 요소와 비델타 요소로 분리한다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비델타 요소는 다시 직접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조명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코스틱 조명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간접 조명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으로 나눈다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ko-KR" altLang="en-US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𝒮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𝒮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𝒮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𝒮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𝒮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¬∆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366" t="-2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Using the Photon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56D39-8174-476D-987B-E77D30D8E98B}"/>
              </a:ext>
            </a:extLst>
          </p:cNvPr>
          <p:cNvSpPr/>
          <p:nvPr/>
        </p:nvSpPr>
        <p:spPr bwMode="auto">
          <a:xfrm>
            <a:off x="4010526" y="3241234"/>
            <a:ext cx="3866148" cy="656268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40E9C-1A2A-4590-9001-D80EA95AF6B6}"/>
              </a:ext>
            </a:extLst>
          </p:cNvPr>
          <p:cNvSpPr/>
          <p:nvPr/>
        </p:nvSpPr>
        <p:spPr bwMode="auto">
          <a:xfrm>
            <a:off x="4010525" y="3952880"/>
            <a:ext cx="4138863" cy="656268"/>
          </a:xfrm>
          <a:prstGeom prst="rect">
            <a:avLst/>
          </a:prstGeom>
          <a:noFill/>
          <a:ln w="28575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89006-29C2-441D-84AD-4BB7607F2AAA}"/>
              </a:ext>
            </a:extLst>
          </p:cNvPr>
          <p:cNvSpPr/>
          <p:nvPr/>
        </p:nvSpPr>
        <p:spPr bwMode="auto">
          <a:xfrm>
            <a:off x="4010525" y="4658733"/>
            <a:ext cx="4138863" cy="656268"/>
          </a:xfrm>
          <a:prstGeom prst="rect">
            <a:avLst/>
          </a:prstGeom>
          <a:noFill/>
          <a:ln w="28575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8FDCF2-EE02-4491-BA37-E622C2405613}"/>
              </a:ext>
            </a:extLst>
          </p:cNvPr>
          <p:cNvSpPr/>
          <p:nvPr/>
        </p:nvSpPr>
        <p:spPr bwMode="auto">
          <a:xfrm>
            <a:off x="4010525" y="5365924"/>
            <a:ext cx="4138863" cy="656268"/>
          </a:xfrm>
          <a:prstGeom prst="rect">
            <a:avLst/>
          </a:prstGeom>
          <a:noFill/>
          <a:ln w="28575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DF71F-E913-4B05-8388-C8581F61BFF2}"/>
              </a:ext>
            </a:extLst>
          </p:cNvPr>
          <p:cNvSpPr txBox="1"/>
          <p:nvPr/>
        </p:nvSpPr>
        <p:spPr>
          <a:xfrm>
            <a:off x="8905984" y="3430868"/>
            <a:ext cx="27651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일반 재귀 광선 추적으로 계산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C3A94-3479-4734-98CA-35EBD091FC0F}"/>
              </a:ext>
            </a:extLst>
          </p:cNvPr>
          <p:cNvSpPr txBox="1"/>
          <p:nvPr/>
        </p:nvSpPr>
        <p:spPr>
          <a:xfrm>
            <a:off x="8612635" y="4142514"/>
            <a:ext cx="30585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표준 직접 광 알고리즘으로 계산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BCEFB-D581-4F12-A48B-D674744EBD7D}"/>
              </a:ext>
            </a:extLst>
          </p:cNvPr>
          <p:cNvSpPr txBox="1"/>
          <p:nvPr/>
        </p:nvSpPr>
        <p:spPr>
          <a:xfrm>
            <a:off x="9560010" y="4848367"/>
            <a:ext cx="21111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맵을 사용해 계산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A40B31-B634-498B-8E2E-8937547EC82B}"/>
              </a:ext>
            </a:extLst>
          </p:cNvPr>
          <p:cNvSpPr txBox="1"/>
          <p:nvPr/>
        </p:nvSpPr>
        <p:spPr>
          <a:xfrm>
            <a:off x="9560010" y="5552434"/>
            <a:ext cx="21111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맵을 사용해 계산</a:t>
            </a:r>
          </a:p>
        </p:txBody>
      </p:sp>
    </p:spTree>
    <p:extLst>
      <p:ext uri="{BB962C8B-B14F-4D97-AF65-F5344CB8AC3E}">
        <p14:creationId xmlns:p14="http://schemas.microsoft.com/office/powerpoint/2010/main" val="399723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 광자를 사용해 방출 방사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Lindir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RadiancePhotonProcess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검색 점에서 제일 가까운 방사 광자를 저장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2D905-27F1-4A03-A033-94C1302024AE}"/>
              </a:ext>
            </a:extLst>
          </p:cNvPr>
          <p:cNvSpPr/>
          <p:nvPr/>
        </p:nvSpPr>
        <p:spPr>
          <a:xfrm>
            <a:off x="971870" y="2308705"/>
            <a:ext cx="1016937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RadiancePhotonProcess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RadiancePhotonProcess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Methods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RadiancePhotonProcess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RadiancePhoton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maxDistSquared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rp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&gt; 0)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maxDistSquared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RadiancePhoton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C08BEC-EE6F-4EE1-8222-CE3F9B752619}"/>
              </a:ext>
            </a:extLst>
          </p:cNvPr>
          <p:cNvSpPr/>
          <p:nvPr/>
        </p:nvSpPr>
        <p:spPr bwMode="auto">
          <a:xfrm>
            <a:off x="1523998" y="3751100"/>
            <a:ext cx="7467601" cy="1903742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F57A9-80C0-402F-9382-ECF1EFE0CEC2}"/>
              </a:ext>
            </a:extLst>
          </p:cNvPr>
          <p:cNvSpPr txBox="1"/>
          <p:nvPr/>
        </p:nvSpPr>
        <p:spPr>
          <a:xfrm>
            <a:off x="5323294" y="5675310"/>
            <a:ext cx="433685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표면에 최종 수집 광선이 충돌하는 점의 법선과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같은 반구를 가리키는 법선을 갖는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가장 가까운 방사 광자 하나를 찾는다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65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표본화된 수집 광선의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MIS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가중치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F3424-7F18-4A2B-9E99-8CB19B9B2FAB}"/>
              </a:ext>
            </a:extLst>
          </p:cNvPr>
          <p:cNvSpPr/>
          <p:nvPr/>
        </p:nvSpPr>
        <p:spPr>
          <a:xfrm>
            <a:off x="721893" y="2052502"/>
            <a:ext cx="6737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MIS weight for BSDF-sampled gather ray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PDF for photon-sampling of direction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Lindir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89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 수집을 위해 근처 광자 사용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0DA186-A199-421A-AC22-3047FEF81122}"/>
              </a:ext>
            </a:extLst>
          </p:cNvPr>
          <p:cNvSpPr/>
          <p:nvPr/>
        </p:nvSpPr>
        <p:spPr>
          <a:xfrm>
            <a:off x="721893" y="2052502"/>
            <a:ext cx="87830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Use nearby photons to do final gathering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0.;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gatherSamples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Sample random direction using photons for final gather ray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Trace photon-sampled final gather ray and accumulate radiance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gatherSamples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06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 수집 광선에 대한 광자를 사용해 임의의 방향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8A1358-4DD1-45E7-8C4E-9268AC49699E}"/>
              </a:ext>
            </a:extLst>
          </p:cNvPr>
          <p:cNvSpPr/>
          <p:nvPr/>
        </p:nvSpPr>
        <p:spPr>
          <a:xfrm>
            <a:off x="721892" y="2052502"/>
            <a:ext cx="83178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Sample random direction using photons for final gather ray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BSDFSample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gatherSample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indirGatherSampleOffsets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min((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nIndirSamplePhotons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- 1,</a:t>
            </a:r>
          </a:p>
          <a:p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   Floor2Int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gatherSample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uComponent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nIndirSamplePhotons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Sample gather ray direction from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photonNum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72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photoNum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에서의 수집 광선 방향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577373-F6DE-4C94-B015-102E54E1AE05}"/>
              </a:ext>
            </a:extLst>
          </p:cNvPr>
          <p:cNvSpPr/>
          <p:nvPr/>
        </p:nvSpPr>
        <p:spPr>
          <a:xfrm>
            <a:off x="721892" y="2052502"/>
            <a:ext cx="92964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Sample gather ray direction from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photonNum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CoordinateSystem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photonDirs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UniformSampleCone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gatherSample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uDir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gatherSample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uDir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[1],</a:t>
            </a:r>
          </a:p>
          <a:p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cosGatherAngle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photonDirs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7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표본화된 최종 수집 광선 추적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 누적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8186D2-6E97-4799-9C08-6E1ABEDFF1F0}"/>
              </a:ext>
            </a:extLst>
          </p:cNvPr>
          <p:cNvSpPr/>
          <p:nvPr/>
        </p:nvSpPr>
        <p:spPr>
          <a:xfrm>
            <a:off x="721891" y="2052502"/>
            <a:ext cx="83659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Trace photon-sampled final gather ray and accumulate radiance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fr</a:t>
            </a:r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de-DE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wo</a:t>
            </a:r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de-D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bounceRay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rayEpsilon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Intersection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gatherIsect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PBRT_PHOTON_MAP_STARTED_GATHER_RAY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bounceRay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Intersect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bounceRay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gatherIsect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exitant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radiance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Lindir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 using radiance photons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PDF for photon-sampling of direction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MIS weight for photon-sampled gather ray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    Li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Lindir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B5327-548B-466D-A196-068D75452533}"/>
              </a:ext>
            </a:extLst>
          </p:cNvPr>
          <p:cNvSpPr/>
          <p:nvPr/>
        </p:nvSpPr>
        <p:spPr bwMode="auto">
          <a:xfrm>
            <a:off x="3777914" y="4855594"/>
            <a:ext cx="1676402" cy="27376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06F0F5-3039-4941-A593-2FF6E7FA809C}"/>
              </a:ext>
            </a:extLst>
          </p:cNvPr>
          <p:cNvSpPr/>
          <p:nvPr/>
        </p:nvSpPr>
        <p:spPr bwMode="auto">
          <a:xfrm>
            <a:off x="1299411" y="4855594"/>
            <a:ext cx="6408821" cy="27376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DDB40-75CC-4029-889D-91E948B3115E}"/>
              </a:ext>
            </a:extLst>
          </p:cNvPr>
          <p:cNvSpPr txBox="1"/>
          <p:nvPr/>
        </p:nvSpPr>
        <p:spPr>
          <a:xfrm>
            <a:off x="1299411" y="5178922"/>
            <a:ext cx="870284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AbsDot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en-US" altLang="ko-KR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wi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n) :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방향이 해당 광자에서 가능한 방향의 원뿔 안에 있는지 여부를 알려줌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→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각도에서 원뿔 안의 방향을 표본화하는 상수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합에 추가</a:t>
            </a:r>
          </a:p>
        </p:txBody>
      </p:sp>
    </p:spTree>
    <p:extLst>
      <p:ext uri="{BB962C8B-B14F-4D97-AF65-F5344CB8AC3E}">
        <p14:creationId xmlns:p14="http://schemas.microsoft.com/office/powerpoint/2010/main" val="427529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wi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방향의 광자 표본화를 위한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PDF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B5327-548B-466D-A196-068D75452533}"/>
              </a:ext>
            </a:extLst>
          </p:cNvPr>
          <p:cNvSpPr/>
          <p:nvPr/>
        </p:nvSpPr>
        <p:spPr bwMode="auto">
          <a:xfrm>
            <a:off x="2791323" y="2657826"/>
            <a:ext cx="3938339" cy="273766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047D5C-454A-4A79-A798-D3528FFD3037}"/>
              </a:ext>
            </a:extLst>
          </p:cNvPr>
          <p:cNvSpPr/>
          <p:nvPr/>
        </p:nvSpPr>
        <p:spPr>
          <a:xfrm>
            <a:off x="721890" y="2052502"/>
            <a:ext cx="78445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PDF for photon-sampling of direction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0.f;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conePdf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UniformConePdf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cosGatherAngle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nIndirSamplePhotons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photonDirs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&gt; .999f *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cosGatherAngle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conePdf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nIndirSamplePhotons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표본화된 수집 광선의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MIS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가중치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A2997-1595-4485-A467-8014D5699C55}"/>
              </a:ext>
            </a:extLst>
          </p:cNvPr>
          <p:cNvSpPr/>
          <p:nvPr/>
        </p:nvSpPr>
        <p:spPr>
          <a:xfrm>
            <a:off x="721893" y="2052502"/>
            <a:ext cx="9665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MIS weight for photon-sampled gather ray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PowerHeuristic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gatherSamples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photonPdf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gatherSamples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05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맵의 광자를 이용해 측정을 계산하는 두 함수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LPhoton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갖는 점에서 입사 조명으로 인해 반사된 방사를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Photon</a:t>
            </a:r>
            <a:r>
              <a:rPr lang="ko-KR" altLang="en-US" dirty="0"/>
              <a:t> </a:t>
            </a:r>
            <a:r>
              <a:rPr lang="en-US" altLang="ko-KR" dirty="0"/>
              <a:t>Interpolation/Density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85F39-A392-430B-B886-A4FAFB1B23E4}"/>
              </a:ext>
            </a:extLst>
          </p:cNvPr>
          <p:cNvSpPr/>
          <p:nvPr/>
        </p:nvSpPr>
        <p:spPr>
          <a:xfrm>
            <a:off x="954504" y="2369455"/>
            <a:ext cx="109006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KdTree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nPaths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lookupBuf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Intersection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maxDist2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0.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BxDFType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nonSpecular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BxDFType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BSDF_REFLECTION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BSDF_TRANSMISSION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BSDF_DIFFUSE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BSDF_GLOSSY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NumComponents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nonSpecular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&gt; 0)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PBRT_PHOTON_MAP_STARTED_LOOKUP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DifferentialGeometry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*&gt;(&amp;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Do photon map lookup at intersection point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PhotonProcess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lookupBuf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maxDist2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6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맵의 광자를 이용해 측정을 계산하는 두 함수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LPhoton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갖는 점에서 입사 조명으로 인해 반사된 방사를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Photon</a:t>
            </a:r>
            <a:r>
              <a:rPr lang="ko-KR" altLang="en-US" dirty="0"/>
              <a:t> </a:t>
            </a:r>
            <a:r>
              <a:rPr lang="en-US" altLang="ko-KR" dirty="0"/>
              <a:t>Interpolation/Density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CC6FDE-4F71-4DC2-BF53-F28AFFF4907E}"/>
              </a:ext>
            </a:extLst>
          </p:cNvPr>
          <p:cNvSpPr/>
          <p:nvPr/>
        </p:nvSpPr>
        <p:spPr>
          <a:xfrm>
            <a:off x="954504" y="2415621"/>
            <a:ext cx="100584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Estimate reflected radiance due to incident photons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nFound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nFound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Faceforward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NumComponents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BxDFType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BSDF_REFLECTION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    BSDF_TRANSMISSION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BSDF_GLOSSY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&gt; 0)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exitant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radiance from photons for glossy surface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nFound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    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kernel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maxDist2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    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nPaths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maxDist2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5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맵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PhotonIntegrator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으로 렌더된 용 모델이 투영하는 코스틱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Using the Photon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A05868-3F18-439D-BCA4-CE08CF1A3E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413"/>
          <a:stretch/>
        </p:blipFill>
        <p:spPr>
          <a:xfrm>
            <a:off x="3822480" y="2273586"/>
            <a:ext cx="4545451" cy="395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6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맵의 광자를 이용해 측정을 계산하는 두 함수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EPhoton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해당 지점에서 입사 방사 조도를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Photon</a:t>
            </a:r>
            <a:r>
              <a:rPr lang="ko-KR" altLang="en-US" dirty="0"/>
              <a:t> </a:t>
            </a:r>
            <a:r>
              <a:rPr lang="en-US" altLang="ko-KR" dirty="0"/>
              <a:t>Interpolation/Density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2D0D7C-3211-4EDB-AA05-E891BEE65CCB}"/>
              </a:ext>
            </a:extLst>
          </p:cNvPr>
          <p:cNvSpPr/>
          <p:nvPr/>
        </p:nvSpPr>
        <p:spPr>
          <a:xfrm>
            <a:off x="954504" y="2329350"/>
            <a:ext cx="104754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KdTree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lookupBuf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maxDist2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0.f;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Lookup nearby photons at irradiance computation point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PhotonProcess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lookupBuf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md2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maxDist2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map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l-PL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Lookup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md2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Accumulate irradiance value from nearby photons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nFound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0.f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0.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nFound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&gt; 0.)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photons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md2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M_PI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86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맵 적분기를 위한 코스틱 광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Using the Photon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2AAF0E-3464-4E66-AE51-56364E723FAF}"/>
              </a:ext>
            </a:extLst>
          </p:cNvPr>
          <p:cNvSpPr/>
          <p:nvPr/>
        </p:nvSpPr>
        <p:spPr>
          <a:xfrm>
            <a:off x="721894" y="2052502"/>
            <a:ext cx="100824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PhotonIntegrator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Li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Intersection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caustic lighting for photon map integrator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lookupBuf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Alloc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ClosePhoton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causticMap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nCausticPaths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lookupBuf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0BBF3-807D-4895-9BC6-36494902EAA3}"/>
              </a:ext>
            </a:extLst>
          </p:cNvPr>
          <p:cNvSpPr/>
          <p:nvPr/>
        </p:nvSpPr>
        <p:spPr bwMode="auto">
          <a:xfrm>
            <a:off x="1913019" y="4040555"/>
            <a:ext cx="7543801" cy="538273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7EE709-A775-4F0A-A4E0-FCD632D5F3F6}"/>
              </a:ext>
            </a:extLst>
          </p:cNvPr>
          <p:cNvSpPr txBox="1"/>
          <p:nvPr/>
        </p:nvSpPr>
        <p:spPr>
          <a:xfrm>
            <a:off x="2000988" y="4708478"/>
            <a:ext cx="920604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광자 맵에서 방향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wo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반사된 방사를 계산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함수를 코스틱 광자 맵으로 사용하기만 하면 방사 값을 계산할 때 코스틱 효과를 포함할 수 있다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317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맵 적분기를 위한 간접 광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Using the Photon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19D57-B39A-4A41-BEF2-011935D502CF}"/>
              </a:ext>
            </a:extLst>
          </p:cNvPr>
          <p:cNvSpPr/>
          <p:nvPr/>
        </p:nvSpPr>
        <p:spPr>
          <a:xfrm>
            <a:off x="721894" y="2052502"/>
            <a:ext cx="8831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indirect lighting for photon map integrator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finalGather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indirectMap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Do one-bounce final gather for photon map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LPhoton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indirectMap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nIndirectPaths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nLookup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lookupBuf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maxDistSquared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7B5E9-7073-4E86-8041-441CCD6981DE}"/>
              </a:ext>
            </a:extLst>
          </p:cNvPr>
          <p:cNvSpPr/>
          <p:nvPr/>
        </p:nvSpPr>
        <p:spPr bwMode="auto">
          <a:xfrm>
            <a:off x="1784004" y="3484597"/>
            <a:ext cx="7696880" cy="538273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B811C-2B04-42DB-930C-6DF03A594C8E}"/>
              </a:ext>
            </a:extLst>
          </p:cNvPr>
          <p:cNvSpPr txBox="1"/>
          <p:nvPr/>
        </p:nvSpPr>
        <p:spPr>
          <a:xfrm>
            <a:off x="1871973" y="4152520"/>
            <a:ext cx="488977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함수를 통해 간접 광자 맵을 직접 사용할 수 있다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5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간접 조명의 반사 방사를 예측하기 위해 최종 수집을 사용하면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𝒮</m:t>
                            </m:r>
                          </m:e>
                          <m:sup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¬∆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p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p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계산해야 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값을 예측하기 위해 몬테카를로 적분을 적용하려면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입사 방향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𝜔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피적분 함수의 모양이 맞추고 싶은 분포에서 표본화해야 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구현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두 표본화 분포 사용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1. BSDF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기반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주변의 간접 조명 광자에서 생성된 입사 방사 함수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대한 근사에서 기반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 r="-10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0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표본 방향에서 가장 가까운 교차점을 찾기 위해 광선을 추적하고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해당 교차점에서 가장 가까운 단일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RadiancePhoton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이용해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나가는 방사를 계산해서 입사 방사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찾는다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35ADF-A054-4746-8428-88B430768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18" y="3277658"/>
            <a:ext cx="39147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(a)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광만 있는 장면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(b)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광자 맵을 사용하지만 최종 수집을 하지 않은 장면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(c)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 수집한 장면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EFA12-106C-49AC-95E1-A3DF8CD1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10" y="2951171"/>
            <a:ext cx="11521992" cy="344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9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완벽 거울 반사 요소만 가지면 최종 수집을 할 이유가 없다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그렇지 않으면 검색 점 주변의 간접 조명 광자 모음을 찾을 수 있으며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 수집 광선이 표본화된다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Final Gathering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444641-F289-4F5C-9A46-9DC4CB0BB76A}"/>
              </a:ext>
            </a:extLst>
          </p:cNvPr>
          <p:cNvSpPr/>
          <p:nvPr/>
        </p:nvSpPr>
        <p:spPr>
          <a:xfrm>
            <a:off x="721894" y="2811490"/>
            <a:ext cx="90477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Do one-bounce final gather for photon map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BxDFType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nonSpecular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BxDFType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BSDF_REFLECTION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BSDF_TRANSMISSION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BSDF_DIFFUSE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BSDF_GLOSSY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NumComponents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nonSpecular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&gt; 0)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Find indirect photons around point for importance sampling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Copy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photon directions to local array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Use BSDF to do final gathering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Use nearby photons to do final gathering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503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19774</TotalTime>
  <Words>2485</Words>
  <Application>Microsoft Office PowerPoint</Application>
  <PresentationFormat>Widescreen</PresentationFormat>
  <Paragraphs>361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Calibri</vt:lpstr>
      <vt:lpstr>Cambria Math</vt:lpstr>
      <vt:lpstr>Segoe UI</vt:lpstr>
      <vt:lpstr>Segoe UI Light</vt:lpstr>
      <vt:lpstr>Arial</vt:lpstr>
      <vt:lpstr>Consolas</vt:lpstr>
      <vt:lpstr>서울남산체 M</vt:lpstr>
      <vt:lpstr>Wingdings</vt:lpstr>
      <vt:lpstr>맑은 고딕</vt:lpstr>
      <vt:lpstr>Metro_TT_Blue_16x9_02-12</vt:lpstr>
      <vt:lpstr>Physically Based Rendering From Theory to Implementation</vt:lpstr>
      <vt:lpstr>Using the Photon Map</vt:lpstr>
      <vt:lpstr>Using the Photon Map</vt:lpstr>
      <vt:lpstr>Using the Photon Map</vt:lpstr>
      <vt:lpstr>Using the Photon Map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Final Gathering</vt:lpstr>
      <vt:lpstr>Photon Interpolation/Density Estimation</vt:lpstr>
      <vt:lpstr>Photon Interpolation/Density Estimation</vt:lpstr>
      <vt:lpstr>Photon Interpolation/Density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</cp:lastModifiedBy>
  <cp:revision>559</cp:revision>
  <dcterms:created xsi:type="dcterms:W3CDTF">2014-11-18T06:53:54Z</dcterms:created>
  <dcterms:modified xsi:type="dcterms:W3CDTF">2017-09-03T18:13:45Z</dcterms:modified>
</cp:coreProperties>
</file>