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49"/>
  </p:notesMasterIdLst>
  <p:handoutMasterIdLst>
    <p:handoutMasterId r:id="rId50"/>
  </p:handoutMasterIdLst>
  <p:sldIdLst>
    <p:sldId id="329" r:id="rId2"/>
    <p:sldId id="377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76" r:id="rId16"/>
    <p:sldId id="369" r:id="rId17"/>
    <p:sldId id="370" r:id="rId18"/>
    <p:sldId id="371" r:id="rId19"/>
    <p:sldId id="400" r:id="rId20"/>
    <p:sldId id="372" r:id="rId21"/>
    <p:sldId id="401" r:id="rId22"/>
    <p:sldId id="373" r:id="rId23"/>
    <p:sldId id="399" r:id="rId24"/>
    <p:sldId id="374" r:id="rId25"/>
    <p:sldId id="375" r:id="rId26"/>
    <p:sldId id="356" r:id="rId27"/>
    <p:sldId id="378" r:id="rId28"/>
    <p:sldId id="396" r:id="rId29"/>
    <p:sldId id="397" r:id="rId30"/>
    <p:sldId id="379" r:id="rId31"/>
    <p:sldId id="380" r:id="rId32"/>
    <p:sldId id="398" r:id="rId33"/>
    <p:sldId id="381" r:id="rId34"/>
    <p:sldId id="382" r:id="rId35"/>
    <p:sldId id="383" r:id="rId36"/>
    <p:sldId id="384" r:id="rId37"/>
    <p:sldId id="394" r:id="rId38"/>
    <p:sldId id="385" r:id="rId39"/>
    <p:sldId id="386" r:id="rId40"/>
    <p:sldId id="387" r:id="rId41"/>
    <p:sldId id="388" r:id="rId42"/>
    <p:sldId id="395" r:id="rId43"/>
    <p:sldId id="389" r:id="rId44"/>
    <p:sldId id="390" r:id="rId45"/>
    <p:sldId id="391" r:id="rId46"/>
    <p:sldId id="392" r:id="rId47"/>
    <p:sldId id="393" r:id="rId48"/>
  </p:sldIdLst>
  <p:sldSz cx="12192000" cy="6858000"/>
  <p:notesSz cx="6858000" cy="9144000"/>
  <p:embeddedFontLst>
    <p:embeddedFont>
      <p:font typeface="Segoe UI Light" panose="020B0502040204020203" pitchFamily="34" charset="0"/>
      <p:regular r:id="rId51"/>
      <p:italic r:id="rId52"/>
    </p:embeddedFont>
    <p:embeddedFont>
      <p:font typeface="맑은 고딕" panose="020B0503020000020004" pitchFamily="50" charset="-127"/>
      <p:regular r:id="rId53"/>
      <p:bold r:id="rId54"/>
    </p:embeddedFont>
    <p:embeddedFont>
      <p:font typeface="서울남산체 M" panose="02020603020101020101" pitchFamily="18" charset="-127"/>
      <p:regular r:id="rId55"/>
    </p:embeddedFont>
    <p:embeddedFont>
      <p:font typeface="Calibri" panose="020F0502020204030204" pitchFamily="34" charset="0"/>
      <p:regular r:id="rId56"/>
      <p:bold r:id="rId57"/>
      <p:italic r:id="rId58"/>
      <p:boldItalic r:id="rId59"/>
    </p:embeddedFont>
    <p:embeddedFont>
      <p:font typeface="Consolas" panose="020B0609020204030204" pitchFamily="49" charset="0"/>
      <p:regular r:id="rId60"/>
      <p:bold r:id="rId61"/>
      <p:italic r:id="rId62"/>
      <p:boldItalic r:id="rId63"/>
    </p:embeddedFont>
    <p:embeddedFont>
      <p:font typeface="Segoe UI" panose="020B0502040204020203" pitchFamily="34" charset="0"/>
      <p:regular r:id="rId64"/>
      <p:bold r:id="rId65"/>
      <p:italic r:id="rId66"/>
      <p:boldItalic r:id="rId67"/>
    </p:embeddedFont>
    <p:embeddedFont>
      <p:font typeface="Cambria Math" panose="02040503050406030204" pitchFamily="18" charset="0"/>
      <p:regular r:id="rId6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3333FF"/>
    <a:srgbClr val="E6C81E"/>
    <a:srgbClr val="F4DF1E"/>
    <a:srgbClr val="DCAD1F"/>
    <a:srgbClr val="F1A75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7" autoAdjust="0"/>
    <p:restoredTop sz="84228" autoAdjust="0"/>
  </p:normalViewPr>
  <p:slideViewPr>
    <p:cSldViewPr snapToGrid="0">
      <p:cViewPr varScale="1">
        <p:scale>
          <a:sx n="119" d="100"/>
          <a:sy n="119" d="100"/>
        </p:scale>
        <p:origin x="96" y="22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7" d="100"/>
          <a:sy n="107" d="100"/>
        </p:scale>
        <p:origin x="2784" y="56"/>
      </p:cViewPr>
      <p:guideLst/>
    </p:cSldViewPr>
  </p:notesViewPr>
  <p:gridSpacing cx="147600" cy="147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font" Target="fonts/font5.fntdata"/><Relationship Id="rId63" Type="http://schemas.openxmlformats.org/officeDocument/2006/relationships/font" Target="fonts/font13.fntdata"/><Relationship Id="rId68" Type="http://schemas.openxmlformats.org/officeDocument/2006/relationships/font" Target="fonts/font18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7.fntdata"/><Relationship Id="rId61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font" Target="fonts/font15.fntdata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font" Target="fonts/font14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67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6D1C5-1084-402D-85B0-DF3E2A452BD1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E1212-64BF-4FF0-B55D-1796F6317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27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411E2-7637-42C8-8B47-ACDEF4E701D2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5F7B1-A22B-4383-89B4-FA12AEED2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3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59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7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32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31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03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03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59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96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123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50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87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14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189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80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191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28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323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39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070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76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59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08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475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069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698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061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957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95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681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490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401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286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8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214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356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142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473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866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661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559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222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99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11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50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74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01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11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0" y="2192642"/>
            <a:ext cx="10240453" cy="914096"/>
          </a:xfrm>
        </p:spPr>
        <p:txBody>
          <a:bodyPr anchor="b" anchorCtr="0"/>
          <a:lstStyle>
            <a:lvl1pPr>
              <a:defRPr sz="6600" spc="-15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0" y="3425825"/>
            <a:ext cx="10240453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solidFill>
                  <a:schemeClr val="tx2">
                    <a:lumMod val="40000"/>
                    <a:lumOff val="60000"/>
                    <a:alpha val="99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452" name="Rectangle 451"/>
          <p:cNvSpPr/>
          <p:nvPr/>
        </p:nvSpPr>
        <p:spPr bwMode="auto">
          <a:xfrm>
            <a:off x="9850545" y="-160540"/>
            <a:ext cx="1829276" cy="1828800"/>
          </a:xfrm>
          <a:prstGeom prst="rect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3" name="Rectangle 452"/>
          <p:cNvSpPr/>
          <p:nvPr/>
        </p:nvSpPr>
        <p:spPr bwMode="auto">
          <a:xfrm>
            <a:off x="9264932" y="1298576"/>
            <a:ext cx="1171221" cy="1170916"/>
          </a:xfrm>
          <a:prstGeom prst="rect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4" name="Rectangle 453"/>
          <p:cNvSpPr/>
          <p:nvPr/>
        </p:nvSpPr>
        <p:spPr bwMode="auto">
          <a:xfrm>
            <a:off x="9264934" y="-160540"/>
            <a:ext cx="875237" cy="875010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5" name="Rectangle 454"/>
          <p:cNvSpPr/>
          <p:nvPr/>
        </p:nvSpPr>
        <p:spPr bwMode="auto">
          <a:xfrm>
            <a:off x="8221248" y="1423060"/>
            <a:ext cx="665605" cy="665432"/>
          </a:xfrm>
          <a:prstGeom prst="rect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6" name="Rectangle 455"/>
          <p:cNvSpPr/>
          <p:nvPr/>
        </p:nvSpPr>
        <p:spPr bwMode="auto">
          <a:xfrm>
            <a:off x="9264932" y="5753556"/>
            <a:ext cx="1171221" cy="1170916"/>
          </a:xfrm>
          <a:prstGeom prst="rect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7" name="Rectangle 456"/>
          <p:cNvSpPr/>
          <p:nvPr/>
        </p:nvSpPr>
        <p:spPr bwMode="auto">
          <a:xfrm>
            <a:off x="10530565" y="5081417"/>
            <a:ext cx="774113" cy="773912"/>
          </a:xfrm>
          <a:prstGeom prst="rect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8" name="Rectangle 457"/>
          <p:cNvSpPr/>
          <p:nvPr/>
        </p:nvSpPr>
        <p:spPr bwMode="auto">
          <a:xfrm>
            <a:off x="11219403" y="5610291"/>
            <a:ext cx="316795" cy="316712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9" name="Rectangle 458"/>
          <p:cNvSpPr/>
          <p:nvPr/>
        </p:nvSpPr>
        <p:spPr bwMode="auto">
          <a:xfrm>
            <a:off x="10625650" y="6339014"/>
            <a:ext cx="2361901" cy="2361286"/>
          </a:xfrm>
          <a:prstGeom prst="rect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0" name="Rectangle 459"/>
          <p:cNvSpPr/>
          <p:nvPr/>
        </p:nvSpPr>
        <p:spPr bwMode="auto">
          <a:xfrm>
            <a:off x="682124" y="442110"/>
            <a:ext cx="1255901" cy="1255574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1" name="Rectangle 460"/>
          <p:cNvSpPr/>
          <p:nvPr/>
        </p:nvSpPr>
        <p:spPr bwMode="auto">
          <a:xfrm>
            <a:off x="1866929" y="-160540"/>
            <a:ext cx="513324" cy="513190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2" name="Rectangle 461"/>
          <p:cNvSpPr/>
          <p:nvPr/>
        </p:nvSpPr>
        <p:spPr bwMode="auto">
          <a:xfrm>
            <a:off x="11752928" y="1234418"/>
            <a:ext cx="244537" cy="244474"/>
          </a:xfrm>
          <a:prstGeom prst="rect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3" name="Rectangle 462"/>
          <p:cNvSpPr/>
          <p:nvPr/>
        </p:nvSpPr>
        <p:spPr bwMode="auto">
          <a:xfrm>
            <a:off x="5826072" y="1918422"/>
            <a:ext cx="875237" cy="875010"/>
          </a:xfrm>
          <a:prstGeom prst="rect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4" name="Rectangle 463"/>
          <p:cNvSpPr/>
          <p:nvPr/>
        </p:nvSpPr>
        <p:spPr bwMode="auto">
          <a:xfrm>
            <a:off x="4974748" y="5410281"/>
            <a:ext cx="603561" cy="603404"/>
          </a:xfrm>
          <a:prstGeom prst="rect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5" name="Rectangle 464"/>
          <p:cNvSpPr/>
          <p:nvPr/>
        </p:nvSpPr>
        <p:spPr bwMode="auto">
          <a:xfrm>
            <a:off x="5630899" y="4681875"/>
            <a:ext cx="1030376" cy="1030108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5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-na.ssl-images-amazon.com/images/I/51QdeoEujBL._SX258_BO1,204,203,200_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608" y="2808567"/>
            <a:ext cx="2726916" cy="340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4434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56253" y="1686722"/>
            <a:ext cx="8403772" cy="2243691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b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54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21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971952"/>
            <a:ext cx="11151917" cy="914096"/>
          </a:xfrm>
        </p:spPr>
        <p:txBody>
          <a:bodyPr anchor="ctr" anchorCtr="0"/>
          <a:lstStyle>
            <a:lvl1pPr>
              <a:defRPr sz="66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10205079" y="-383422"/>
            <a:ext cx="1829276" cy="1828800"/>
          </a:xfrm>
          <a:prstGeom prst="ellipse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9619468" y="1075694"/>
            <a:ext cx="1171221" cy="1170916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619468" y="-383422"/>
            <a:ext cx="875237" cy="875010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575783" y="1200178"/>
            <a:ext cx="665605" cy="665432"/>
          </a:xfrm>
          <a:prstGeom prst="ellipse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492687" y="5499901"/>
            <a:ext cx="1171221" cy="1170916"/>
          </a:xfrm>
          <a:prstGeom prst="ellipse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0758320" y="4827762"/>
            <a:ext cx="774113" cy="773912"/>
          </a:xfrm>
          <a:prstGeom prst="ellipse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447157" y="5356636"/>
            <a:ext cx="316795" cy="316712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0853404" y="6085359"/>
            <a:ext cx="2361901" cy="2361286"/>
          </a:xfrm>
          <a:prstGeom prst="ellipse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503860" y="1115602"/>
            <a:ext cx="1255901" cy="1255574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88663" y="512952"/>
            <a:ext cx="513324" cy="513190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07464" y="1011536"/>
            <a:ext cx="244537" cy="244474"/>
          </a:xfrm>
          <a:prstGeom prst="ellipse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1159118" y="1879032"/>
            <a:ext cx="875237" cy="875010"/>
          </a:xfrm>
          <a:prstGeom prst="ellipse">
            <a:avLst/>
          </a:prstGeom>
          <a:noFill/>
          <a:ln w="9525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974748" y="5410281"/>
            <a:ext cx="603561" cy="603404"/>
          </a:xfrm>
          <a:prstGeom prst="ellipse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630899" y="4681875"/>
            <a:ext cx="1030376" cy="1030108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3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ardrop 7"/>
          <p:cNvSpPr/>
          <p:nvPr/>
        </p:nvSpPr>
        <p:spPr bwMode="auto">
          <a:xfrm>
            <a:off x="9850545" y="-160540"/>
            <a:ext cx="1829276" cy="1828800"/>
          </a:xfrm>
          <a:prstGeom prst="teardrop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ardrop 8"/>
          <p:cNvSpPr/>
          <p:nvPr/>
        </p:nvSpPr>
        <p:spPr bwMode="auto">
          <a:xfrm>
            <a:off x="9264932" y="1298576"/>
            <a:ext cx="1171221" cy="1170916"/>
          </a:xfrm>
          <a:prstGeom prst="teardrop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ardrop 9"/>
          <p:cNvSpPr/>
          <p:nvPr/>
        </p:nvSpPr>
        <p:spPr bwMode="auto">
          <a:xfrm>
            <a:off x="9264934" y="-160540"/>
            <a:ext cx="875237" cy="875010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ardrop 10"/>
          <p:cNvSpPr/>
          <p:nvPr/>
        </p:nvSpPr>
        <p:spPr bwMode="auto">
          <a:xfrm>
            <a:off x="8221248" y="1423060"/>
            <a:ext cx="665605" cy="665432"/>
          </a:xfrm>
          <a:prstGeom prst="teardrop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ardrop 11"/>
          <p:cNvSpPr/>
          <p:nvPr/>
        </p:nvSpPr>
        <p:spPr bwMode="auto">
          <a:xfrm>
            <a:off x="9264932" y="5753556"/>
            <a:ext cx="1171221" cy="1170916"/>
          </a:xfrm>
          <a:prstGeom prst="teardrop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ardrop 12"/>
          <p:cNvSpPr/>
          <p:nvPr/>
        </p:nvSpPr>
        <p:spPr bwMode="auto">
          <a:xfrm>
            <a:off x="10530565" y="5081417"/>
            <a:ext cx="774113" cy="773912"/>
          </a:xfrm>
          <a:prstGeom prst="teardrop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ardrop 13"/>
          <p:cNvSpPr/>
          <p:nvPr/>
        </p:nvSpPr>
        <p:spPr bwMode="auto">
          <a:xfrm>
            <a:off x="11219403" y="5610291"/>
            <a:ext cx="316795" cy="316712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ardrop 14"/>
          <p:cNvSpPr/>
          <p:nvPr/>
        </p:nvSpPr>
        <p:spPr bwMode="auto">
          <a:xfrm>
            <a:off x="10625650" y="6339014"/>
            <a:ext cx="2361901" cy="2361286"/>
          </a:xfrm>
          <a:prstGeom prst="teardrop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ardrop 15"/>
          <p:cNvSpPr/>
          <p:nvPr/>
        </p:nvSpPr>
        <p:spPr bwMode="auto">
          <a:xfrm>
            <a:off x="682124" y="442110"/>
            <a:ext cx="1255901" cy="1255574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ardrop 16"/>
          <p:cNvSpPr/>
          <p:nvPr/>
        </p:nvSpPr>
        <p:spPr bwMode="auto">
          <a:xfrm>
            <a:off x="1866929" y="-160540"/>
            <a:ext cx="513324" cy="513190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ardrop 17"/>
          <p:cNvSpPr/>
          <p:nvPr/>
        </p:nvSpPr>
        <p:spPr bwMode="auto">
          <a:xfrm>
            <a:off x="11752928" y="1234418"/>
            <a:ext cx="244537" cy="244474"/>
          </a:xfrm>
          <a:prstGeom prst="teardrop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ardrop 18"/>
          <p:cNvSpPr/>
          <p:nvPr/>
        </p:nvSpPr>
        <p:spPr bwMode="auto">
          <a:xfrm>
            <a:off x="5826072" y="1918422"/>
            <a:ext cx="875237" cy="875010"/>
          </a:xfrm>
          <a:prstGeom prst="teardrop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ardrop 19"/>
          <p:cNvSpPr/>
          <p:nvPr/>
        </p:nvSpPr>
        <p:spPr bwMode="auto">
          <a:xfrm>
            <a:off x="4974748" y="5410281"/>
            <a:ext cx="603561" cy="603404"/>
          </a:xfrm>
          <a:prstGeom prst="teardrop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ardrop 20"/>
          <p:cNvSpPr/>
          <p:nvPr/>
        </p:nvSpPr>
        <p:spPr bwMode="auto">
          <a:xfrm>
            <a:off x="5630899" y="4681875"/>
            <a:ext cx="1030376" cy="1030108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2" y="4343402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0" baseline="0" dirty="0">
                <a:gradFill>
                  <a:gsLst>
                    <a:gs pos="2083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6567" y="2739678"/>
            <a:ext cx="1024521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2599" y="1447800"/>
            <a:ext cx="10240453" cy="914096"/>
          </a:xfrm>
        </p:spPr>
        <p:txBody>
          <a:bodyPr wrap="square" anchor="ctr">
            <a:noAutofit/>
          </a:bodyPr>
          <a:lstStyle>
            <a:lvl1pPr marL="0" indent="0">
              <a:buNone/>
              <a:defRPr sz="6600" spc="-15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89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  <a:prstGeom prst="rect">
            <a:avLst/>
          </a:prstGeom>
        </p:spPr>
        <p:txBody>
          <a:bodyPr/>
          <a:lstStyle>
            <a:lvl1pPr marL="284163" indent="-284163">
              <a:buFont typeface="Wingdings" pitchFamily="2" charset="2"/>
              <a:buChar char=""/>
              <a:defRPr sz="2800">
                <a:latin typeface="+mn-lt"/>
              </a:defRPr>
            </a:lvl1pPr>
            <a:lvl2pPr marL="517525" indent="-233363">
              <a:buFont typeface="Wingdings" pitchFamily="2" charset="2"/>
              <a:buChar char=""/>
              <a:defRPr>
                <a:latin typeface="+mn-lt"/>
              </a:defRPr>
            </a:lvl2pPr>
            <a:lvl3pPr marL="741363" indent="-223838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400" indent="-173038">
              <a:buFont typeface="Wingdings" pitchFamily="2" charset="2"/>
              <a:buChar char=""/>
              <a:defRPr>
                <a:latin typeface="+mn-lt"/>
              </a:defRPr>
            </a:lvl4pPr>
            <a:lvl5pPr marL="1087438" indent="-17303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87989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49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6" name="직선 연결선 25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4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14292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14292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36810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36810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4292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292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336810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36810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8" name="직선 연결선 27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40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75745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5745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535359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35359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98263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198263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32" name="직선 연결선 31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33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1004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59743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6" y="1447800"/>
            <a:ext cx="11155093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79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722" r:id="rId10"/>
  </p:sldLayoutIdLst>
  <p:transition>
    <p:fade/>
  </p:transition>
  <p:hf hdr="0" ftr="0" dt="0"/>
  <p:txStyles>
    <p:titleStyle>
      <a:lvl1pPr algn="l" defTabSz="914363" rtl="0" eaLnBrk="1" latinLnBrk="1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solidFill>
            <a:srgbClr val="F4DF1E">
              <a:alpha val="99000"/>
            </a:srgbClr>
          </a:solidFill>
          <a:effectLst/>
          <a:latin typeface="+mj-lt"/>
          <a:ea typeface="+mn-ea"/>
          <a:cs typeface="Arial" charset="0"/>
        </a:defRPr>
      </a:lvl1pPr>
    </p:titleStyle>
    <p:bodyStyle>
      <a:lvl1pPr marL="339725" marR="0" indent="-3397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800" kern="1200" spc="-7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1pPr>
      <a:lvl2pPr marL="573088" marR="0" indent="-233363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253" y="988079"/>
            <a:ext cx="8626448" cy="1301895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Physically Based Rendering</a:t>
            </a:r>
            <a:b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40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From Theory to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954" y="2816607"/>
            <a:ext cx="9144000" cy="3399258"/>
          </a:xfrm>
        </p:spPr>
        <p:txBody>
          <a:bodyPr/>
          <a:lstStyle/>
          <a:p>
            <a:pPr algn="l"/>
            <a:r>
              <a:rPr lang="en-US" dirty="0"/>
              <a:t>Chapter 15 : Light</a:t>
            </a:r>
            <a:r>
              <a:rPr lang="ko-KR" altLang="en-US" dirty="0"/>
              <a:t> </a:t>
            </a:r>
            <a:r>
              <a:rPr lang="en-US" altLang="ko-KR" dirty="0"/>
              <a:t>Transport I – Surface Reflection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Metropolis Light Transport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Path Contributions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MetropolisRender</a:t>
            </a:r>
            <a:r>
              <a:rPr lang="en-US" dirty="0"/>
              <a:t> Implementation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Rendering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4954" y="6221002"/>
            <a:ext cx="499656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옥찬호 </a:t>
            </a:r>
            <a:r>
              <a:rPr lang="en-US" altLang="ko-KR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(utilForever@gmail.com)</a:t>
            </a:r>
            <a:endParaRPr lang="en-US" sz="2800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3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MetropolisRenderer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Lpath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3053BF-0683-49AF-9BC2-308C78E6236A}"/>
              </a:ext>
            </a:extLst>
          </p:cNvPr>
          <p:cNvSpPr/>
          <p:nvPr/>
        </p:nvSpPr>
        <p:spPr>
          <a:xfrm>
            <a:off x="753978" y="1878655"/>
            <a:ext cx="102829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MetropolisRenderer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Lpath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MemoryArena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LightingSample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Distribution1D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lightDistribution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RayDifferential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    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0.;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previousSpecular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allSpecular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Initialize basic variables for camera path vertex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    // Add emitted light from vertex if appropriate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direct illumination for Metropolis path vertex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       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Add contribution of escaped ray, if any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053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카메라 경로 정점을 위한 기본 변수 초기화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적절할 경우 정점에서의 방출된 빛 추가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9EE306-B190-436B-B0DE-360695C699A2}"/>
              </a:ext>
            </a:extLst>
          </p:cNvPr>
          <p:cNvSpPr/>
          <p:nvPr/>
        </p:nvSpPr>
        <p:spPr>
          <a:xfrm>
            <a:off x="753978" y="1878655"/>
            <a:ext cx="71307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Initialize basic variables for camera path vertex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Point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dgShading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Normal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dgShading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9889E9-B006-411F-9F7E-9DD1F0D717EE}"/>
              </a:ext>
            </a:extLst>
          </p:cNvPr>
          <p:cNvSpPr/>
          <p:nvPr/>
        </p:nvSpPr>
        <p:spPr>
          <a:xfrm>
            <a:off x="753978" y="3955522"/>
            <a:ext cx="84301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Add emitted light from vertex if appropriate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previousSpecular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&amp;&amp; 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directLighting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i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|| !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allSpecular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isect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wPrev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802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메트로폴리스 경로 정점에 대한 직접 조명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정점에서 별개의 직접 조명 계산을 처리하고 계산이 현재 빛 전송 경로의 종류를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고려할 경우에는 직접 조명 계산을 처리하지 않음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D118E9-65A5-4ED7-8AE4-701198921774}"/>
              </a:ext>
            </a:extLst>
          </p:cNvPr>
          <p:cNvSpPr/>
          <p:nvPr/>
        </p:nvSpPr>
        <p:spPr>
          <a:xfrm>
            <a:off x="970547" y="2706846"/>
            <a:ext cx="897555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direct illumination for Metropolis path vertex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Ld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0.f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directLighting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i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|| !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allSpecular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Choose light and call _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EstimateDirect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()_ for Metropolis vertex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previousSpecular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specularBounce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allSpecular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previousSpecular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823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빛을 선택하고 메트로폴리스 정점을 위한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EstimateDirect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호출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정규 직접 조명 루틴을 사용해 이 정점에서의 직접 광으로 인한 반사를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하나의 빛은 빛의 상태 에너지에 대응해 표본화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여기서 표본은 적절한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LightingSample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표본 값을 사용해 추출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현재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PathVertex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alpha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요소는 경로의 기존 정점에서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로 산란을 고려하는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크기 조절 인자를 제공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7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빛을 선택하고 메트로폴리스 정점을 위한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EstimateDirect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호출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B0CFA4-246F-424A-9BAB-B90FEB5CF90A}"/>
              </a:ext>
            </a:extLst>
          </p:cNvPr>
          <p:cNvSpPr/>
          <p:nvPr/>
        </p:nvSpPr>
        <p:spPr>
          <a:xfrm>
            <a:off x="753977" y="1878655"/>
            <a:ext cx="104514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Choose light and call _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EstimateDirect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()_ for Metropolis vertex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LightingSample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lightDistribution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SampleDiscrete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Light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light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lights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b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EstimateDirect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light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wPrev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isect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rayEpsilon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bsdfSample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BxDFType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314F4F"/>
                </a:solidFill>
                <a:latin typeface="Consolas" panose="020B0609020204030204" pitchFamily="49" charset="0"/>
              </a:rPr>
              <a:t>BSDF_ALL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 ~</a:t>
            </a:r>
            <a:r>
              <a:rPr lang="en-US" altLang="ko-KR" dirty="0">
                <a:solidFill>
                  <a:srgbClr val="314F4F"/>
                </a:solidFill>
                <a:latin typeface="Consolas" panose="020B0609020204030204" pitchFamily="49" charset="0"/>
              </a:rPr>
              <a:t>BSDF_SPECULAR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0289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방출 광선의 기여가 있다면 추가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카메라 경로가 경로의 광선 중 하나가 어떤 프리미티브와 교차하지 않고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장면을 떠나서 중단될 경우 무한 광원에서 방출된 빛의 기여를 추가해야 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조명이 개별 직접 광 계산이나 기존 정점에서의 직접 광 계산에서 고려되지 않을 때만 처리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59D641-3C0E-4633-9275-86FB41526478}"/>
              </a:ext>
            </a:extLst>
          </p:cNvPr>
          <p:cNvSpPr/>
          <p:nvPr/>
        </p:nvSpPr>
        <p:spPr>
          <a:xfrm>
            <a:off x="1163052" y="3042718"/>
            <a:ext cx="78846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Add contribution of escaped ray, if any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eAlpha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IsBlack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&amp;&amp;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previousSpecular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&amp;&amp;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directLighting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i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|| !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allSpecular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nn-NO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lights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ko-KR" dirty="0">
                <a:solidFill>
                  <a:srgbClr val="556B2F"/>
                </a:solidFill>
                <a:latin typeface="Consolas" panose="020B0609020204030204" pitchFamily="49" charset="0"/>
              </a:rPr>
              <a:t>size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 ++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eAlpha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it-IT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lights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it-IT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]-&gt;</a:t>
            </a:r>
            <a:r>
              <a:rPr lang="it-IT" altLang="ko-KR" dirty="0">
                <a:solidFill>
                  <a:srgbClr val="556B2F"/>
                </a:solidFill>
                <a:latin typeface="Consolas" panose="020B0609020204030204" pitchFamily="49" charset="0"/>
              </a:rPr>
              <a:t>Le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eRay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47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MetropolisRenderer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Lbidir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양방향 경로 추적을 사용해 카메라 경로와 빛 경로가 전송하는 방사를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그림자 광선은 각 카메라 경로와 빛 경로의 앞부분에서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빛 전송 경로를 생성하는데 대응하는 두 경로 정점 사이를 추적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두 점이 상호 간에 보인다면 전체 경로의 기여를 예측에 추가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19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MetropolisRenderer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Lbidir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C02650-4FA4-401D-9F6F-0EC05146BE7F}"/>
              </a:ext>
            </a:extLst>
          </p:cNvPr>
          <p:cNvSpPr/>
          <p:nvPr/>
        </p:nvSpPr>
        <p:spPr>
          <a:xfrm>
            <a:off x="753977" y="1878655"/>
            <a:ext cx="97215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MetropolisRenderer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Lbidir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MemoryArena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LightingSample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Distribution1D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lightDistribution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RayDifferential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    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0.;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previousSpecular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allSpecular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number of specular vertices for each path length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Initialize basic variables for camera path vertex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    // Compute reflected light at camera path vertex</a:t>
            </a:r>
            <a:endParaRPr lang="ko-KR" altLang="en-US" dirty="0"/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Add contribution of escaped ray, if any</a:t>
            </a:r>
            <a:endParaRPr lang="ko-KR" altLang="en-US" dirty="0"/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58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경로 길이에 대한 광택 정점의 수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특정 길이의 경로를 생성하기 위해 카메라 경로와 빛 경로를 연결할 때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얼마나 많은 같은 길이의 경로가 다른 양방향 연결로 생성되는지 계산해야 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광택 반사나 투과를 갖는 경로 정점은 이 계산을 복잡하게 만듦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연결되는 정점들 중 각각의 두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중 하나가 광택 반사면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경로를 생성하기 위해 광선을 추적할 필요가 없음 →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값이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배열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nSpecularVertices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초기화 할 때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i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번째 요소에 이 카메라와 빛 사이에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광택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가지며 정점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i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을 갖는 경로가 얼마나 많이 있는지를 저장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57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경로 길이에 대한 광택 정점의 수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792D61-3035-4C95-B873-1F6201668B76}"/>
              </a:ext>
            </a:extLst>
          </p:cNvPr>
          <p:cNvSpPr/>
          <p:nvPr/>
        </p:nvSpPr>
        <p:spPr>
          <a:xfrm>
            <a:off x="753976" y="1874643"/>
            <a:ext cx="95209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number of specular vertices for each path length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nVerts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+ 2;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nSpecularVertices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</a:rPr>
              <a:t>ALLOCA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nVerts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memset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nSpecularVertices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0,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nVerts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specularBounce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specularBounce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++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nSpecularVertices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+2];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47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MetropolisRenderer::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PathL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: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주어진 장면에서 표본 위에 있는 점의 연속으로 이뤄진 빛 전송 경로를 나타내는 표본 값의 벡터 방사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계산하는 함수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 r="-10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69B224-B3FD-438F-9596-89A48C62A71C}"/>
              </a:ext>
            </a:extLst>
          </p:cNvPr>
          <p:cNvSpPr/>
          <p:nvPr/>
        </p:nvSpPr>
        <p:spPr>
          <a:xfrm>
            <a:off x="778043" y="2330985"/>
            <a:ext cx="93365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MetropolisRenderer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PathL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MLTSample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Scene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it-IT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MemoryArena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it-IT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Camera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it-IT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camera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Distribution1D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lightDistribution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Generate camera path from camera path samples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bidirectional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radiance along path using path tracing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ko-KR" altLang="en-US" dirty="0"/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   else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Sample light ray and apply bidirectional path tracing</a:t>
            </a:r>
            <a:endParaRPr lang="ko-KR" altLang="en-US" dirty="0"/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07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카메라 경로 정점에서의 반사 광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카메라 정점의 방출과 직접 광은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Lpath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메소드와 같은 방식으로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직접 광 기여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Ld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&lt;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메트로폴리스 경로 정점에 대한 직접 조명 계산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&gt;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에서 계산하며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경로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(i+1)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정점 수에서 광택 정점으로 끝나는 길이의 경로 수를 뺀 값의 역수로 조절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양방향 경로 추적이 같은 길이의 빛 전송 경로를 생성할 수 있는 모든 다른 방식을 고려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91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카메라 경로 정점에서의 반사 광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A8A4D-FEE7-4495-9E72-FBBA592130E4}"/>
              </a:ext>
            </a:extLst>
          </p:cNvPr>
          <p:cNvSpPr/>
          <p:nvPr/>
        </p:nvSpPr>
        <p:spPr>
          <a:xfrm>
            <a:off x="753976" y="1874643"/>
            <a:ext cx="97776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reflected light at camera path vertex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Add emitted light from vertex if appropriate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direct illumination for Metropolis path vertex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+ 1 -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nSpecularVertices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+1]);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specularBounce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Loop over light path vertices and connect to camera vertex</a:t>
            </a:r>
            <a:endParaRPr lang="ko-KR" altLang="en-US" dirty="0"/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372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 경로 정점에 대한 반복 후 카메라 정점으로 연결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현재 카메라 경로 정점이 비광택이면 각각의 빛 경로 정점과 연결하는 경로를 생성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36BC0-5632-4F90-9928-622631302375}"/>
              </a:ext>
            </a:extLst>
          </p:cNvPr>
          <p:cNvSpPr/>
          <p:nvPr/>
        </p:nvSpPr>
        <p:spPr>
          <a:xfrm>
            <a:off x="970543" y="2363928"/>
            <a:ext cx="94167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Loop over light path vertices and connect to camera vertex</a:t>
            </a:r>
            <a:endParaRPr lang="en-US" altLang="ko-K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Point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dgShading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Normal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dgShading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specularBounce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contribution between camera and light vertices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ko-KR" altLang="en-US" dirty="0"/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54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카메라와 빛 정점 사이의 기여 계산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주어진 현재 정점까지의 경로 방출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𝑇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대해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카메라 정점 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i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빛 정점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j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갖는 경로의 기여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𝑃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𝑒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𝑇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𝑖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𝐺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↔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𝑗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𝑇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𝑗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𝑒</m:t>
                        </m:r>
                      </m:sub>
                    </m:sSub>
                  </m:oMath>
                </a14:m>
                <a:endParaRPr lang="en-US" altLang="ko-KR" i="1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두 방출 기반 항의 값인 카메라 경로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𝑒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𝑇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𝑇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𝑗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이미 각각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cameraPath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[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i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].alpha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lightPath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[j].alpha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들어 있음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따라서 경로의 전체 기여를 찾기 위해 괄호 안의 항만 찾으면 됨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PathVertex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구조체에 이 값을 계산하기 위한 다양한 값이 존재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0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카메라와 빛 정점 사이의 기여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BD0E-53BC-458E-948C-C3CF41074503}"/>
              </a:ext>
            </a:extLst>
          </p:cNvPr>
          <p:cNvSpPr/>
          <p:nvPr/>
        </p:nvSpPr>
        <p:spPr>
          <a:xfrm>
            <a:off x="753975" y="1874643"/>
            <a:ext cx="107482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contribution between camera and light vertices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Normalize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pl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-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pc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fc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wPrev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(1 +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nSpecularComponents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fl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wPrev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(1 +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nSpecularComponents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fc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IsBlack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||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fl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IsBlack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r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1e-3f, .999f,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IntersectP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Compute weight for bidirectional path, _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pathWt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_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   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AbsDot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AbsDot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/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DistanceSquared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fc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fl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pathWt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143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양방향 경로의 가중치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pathWt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계산에서 명심해야 할 두 가지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1.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경로 정점의 수를 얻기 위해서는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2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i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j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합에 추가해야 함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배열은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0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에서 색인되므로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이를 통해 실제 경로에서 정점의 수를 얻을 수 있음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2.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같은 길이의 경로에서 광택 정점의 수를 가중치에서 빼서 광택 정점을 만나면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두 경로를 연결하지 않는 사실을 반영해야 하는데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실제로 이런 경우 경로에 대해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n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개의 정점을 갖는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n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개보다 적은 연결을 생성하게 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DAC7A8-7433-4781-AA18-C1764DFF3CDB}"/>
              </a:ext>
            </a:extLst>
          </p:cNvPr>
          <p:cNvSpPr/>
          <p:nvPr/>
        </p:nvSpPr>
        <p:spPr>
          <a:xfrm>
            <a:off x="1163048" y="3984180"/>
            <a:ext cx="7700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weight for bidirectional path, _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pathWt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_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pathWt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1.f /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+ 2 -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nSpecularVertices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+2]);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07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MetropolisRenderer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정의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MetropolisRenderer</a:t>
            </a:r>
            <a:r>
              <a:rPr lang="ko-KR" altLang="en-US" dirty="0"/>
              <a:t> </a:t>
            </a:r>
            <a:r>
              <a:rPr lang="en-US" altLang="ko-KR" dirty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75FCD3-47D1-4761-827F-FD241E5F306F}"/>
              </a:ext>
            </a:extLst>
          </p:cNvPr>
          <p:cNvSpPr/>
          <p:nvPr/>
        </p:nvSpPr>
        <p:spPr>
          <a:xfrm>
            <a:off x="778043" y="1888742"/>
            <a:ext cx="58259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MetropolisRenderer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MetropolisRenderer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Public Methods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MetropolisRenderer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Private Methods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MetropolisRenderer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Private Data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723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C6B57-2C38-4D07-9F8A-577EE12E348B}"/>
              </a:ext>
            </a:extLst>
          </p:cNvPr>
          <p:cNvSpPr/>
          <p:nvPr/>
        </p:nvSpPr>
        <p:spPr>
          <a:xfrm>
            <a:off x="778043" y="1888742"/>
            <a:ext cx="82857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MetropolisRenderer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Private Data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Camera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camera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bidirectional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nDirectPixelSamples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nPixelSamples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maxDepth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largeStepsPerPixel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nBootstrap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maxConsecutiveRejects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DirectLightingIntegrator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directLighting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AtomicInt32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nTasksFinished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friend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MLTTask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MetropolisRenderer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private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데이터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MetropolisRenderer</a:t>
            </a:r>
            <a:r>
              <a:rPr lang="ko-KR" altLang="en-US" dirty="0"/>
              <a:t> </a:t>
            </a:r>
            <a:r>
              <a:rPr lang="en-US" altLang="ko-KR" dirty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70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MetropolisRenderer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private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데이터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camera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장면 설명 파일의 카메라를 저장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bidirectional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표본 기여 계산에서 양방향 경로 추적의 사용 여부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nDirectPixelSample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직접 조명을 위한 픽셀당 표본의 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nPixelSamples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픽셀당 표본의 평균 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maxDepth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카메라 경로의 최대 길이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largeStepsPerPixel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픽셀에서 큰 단계 변이의 수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작은 단계 변이보다 큰 단계 변이를 처리하는 전체 확률은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largeStepPerPixel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/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nPixelSamples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nBootstrap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스칼라 기여 함수의 적분을 계산할 때 미리 불러오는 표본의 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maxConsecutiveRejects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제안된 변이의 연속적인 거부 수를 제한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변이를 연속으로 많이 거부하면 표본 허용 계산을 강제해 강제로 허용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directLighting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메트로폴리스 표본화와 분리해 직접 조명 계산을 처리할 경우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!= NULL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MetropolisRenderer</a:t>
            </a:r>
            <a:r>
              <a:rPr lang="ko-KR" altLang="en-US" dirty="0"/>
              <a:t> </a:t>
            </a:r>
            <a:r>
              <a:rPr lang="en-US" altLang="ko-KR" dirty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97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MetropolisRenderer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::Render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4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가지 주요 임무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1.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DirectLightingIntegrator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로 직접 조명을 계산할 경우 이 계산을 위한 작업을 생성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2.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스칼라 기여 함수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3.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메트로폴리스 표본화를 시작하기 위해 적절한 초기 표본을 찾음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4.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최종 렌더된 이미지를 저장하기 전에 메트로폴리스 표본화를 처리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MetropolisRenderer</a:t>
            </a:r>
            <a:r>
              <a:rPr lang="ko-KR" altLang="en-US" dirty="0"/>
              <a:t> </a:t>
            </a:r>
            <a:r>
              <a:rPr lang="en-US" altLang="ko-KR" dirty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36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카메라 경로 표본에서의 카메라 경로 생성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GeneratePath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메소드를 사용해 카메라에 대한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PathSample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로 변환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광원을 장면 표면 위의 하나 또는 두 개의 경로로 변환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→ 정규 경로 추적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/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앙뱡향 경로 추적 중 하나를 사용해 방사 함수의 값을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카메라에서 초기 광선을 생성한 뒤 각 픽셀에서 추출한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실제 평균 표본 수를 고려해 광선 미분의 크기를 조절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98A49F-B9D1-4960-84A1-2F72B842BC9D}"/>
              </a:ext>
            </a:extLst>
          </p:cNvPr>
          <p:cNvSpPr/>
          <p:nvPr/>
        </p:nvSpPr>
        <p:spPr>
          <a:xfrm>
            <a:off x="970548" y="3944130"/>
            <a:ext cx="105984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Generate camera path from camera path samples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RayDifferential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cameraWt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camera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GenerateRayDifferential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cameraSample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cameraRay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ScaleDifferentials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(1.f / 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sqrtf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nPixelSamples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RayDifferential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escapedRay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escapedAlpha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GeneratePath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cameraWt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   sample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cameraPathSamples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pt-B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escapedRay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pt-B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escapedAlpha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418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MetropolisRenderer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::Render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MetropolisRenderer</a:t>
            </a:r>
            <a:r>
              <a:rPr lang="ko-KR" altLang="en-US" dirty="0"/>
              <a:t> </a:t>
            </a:r>
            <a:r>
              <a:rPr lang="en-US" altLang="ko-KR" dirty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E064CB-468B-494F-B6BD-D08884F4A314}"/>
              </a:ext>
            </a:extLst>
          </p:cNvPr>
          <p:cNvSpPr/>
          <p:nvPr/>
        </p:nvSpPr>
        <p:spPr>
          <a:xfrm>
            <a:off x="778043" y="1888742"/>
            <a:ext cx="99862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MetropolisRenderer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Render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556B2F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&gt; 0) {</a:t>
            </a:r>
          </a:p>
          <a:p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x0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x1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y0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y1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camera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s-E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film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s-E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GetPixelExtent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x0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x1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y0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y1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t0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camera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shutterOpen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t1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camera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shutterClose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Distribution1D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lightDistribution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ComputeLightSamplingCDF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directLighting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i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        // Compute direct lighting before Metropolis light transport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Take initial set of samples to compute $b$</a:t>
            </a:r>
            <a:endParaRPr lang="ko-KR" altLang="en-US" dirty="0"/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    // Select initial sample from bootstrap samples</a:t>
            </a:r>
            <a:endParaRPr lang="ko-KR" altLang="en-US" dirty="0"/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    // Launch tasks to generate Metropolis samples</a:t>
            </a:r>
            <a:endParaRPr lang="ko-KR" altLang="en-US" dirty="0"/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camera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film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WriteImage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14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b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계산하기 위한 표본의 초기 집합 획득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스칼라 기여 함수의 적분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𝐼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𝑋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l-GR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nary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계산하기 위해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기존에 구현한 표본 생성과 계산 루틴을 사용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LargeStep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() :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균일한 임의의 표본을 표본 공간 정의역에서 생성함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PathL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() :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각 함수의 값을 계산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sumI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: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스칼라 기여 함수의 합을 누적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bootstrapI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: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각 표본의 기여를 저장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표본에 대한 두 번째 반복에서 렌더링을 위한 초기 표본을 선택하는데 사용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55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MetropolisRenderer</a:t>
            </a:r>
            <a:r>
              <a:rPr lang="ko-KR" altLang="en-US" dirty="0"/>
              <a:t> </a:t>
            </a:r>
            <a:r>
              <a:rPr lang="en-US" altLang="ko-KR" dirty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73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계산하기 위한 표본의 초기 집합 획득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MetropolisRenderer</a:t>
            </a:r>
            <a:r>
              <a:rPr lang="ko-KR" altLang="en-US" dirty="0"/>
              <a:t> </a:t>
            </a:r>
            <a:r>
              <a:rPr lang="en-US" altLang="ko-KR" dirty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870283-3D32-4153-93EE-95D7AF329534}"/>
              </a:ext>
            </a:extLst>
          </p:cNvPr>
          <p:cNvSpPr/>
          <p:nvPr/>
        </p:nvSpPr>
        <p:spPr>
          <a:xfrm>
            <a:off x="778043" y="1888742"/>
            <a:ext cx="89354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Take initial set of samples to compute $b$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MemoryArena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bootstrapI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maxDepth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maxDepth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sumI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0.f;</a:t>
            </a:r>
          </a:p>
          <a:p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MLTSample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maxDepth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nBootstrap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Generate random sample and path radiance for MLT bootstrapping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contribution for random sample for MLT bootstrapping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sumI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nBootstrap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19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MLT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시작을 위한 임의의 표본과 경로 방사 생성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10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MLT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시작을 위한 임의의 표본의 기여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MetropolisRenderer</a:t>
            </a:r>
            <a:r>
              <a:rPr lang="ko-KR" altLang="en-US" dirty="0"/>
              <a:t> </a:t>
            </a:r>
            <a:r>
              <a:rPr lang="en-US" altLang="ko-KR" dirty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E19111-41E7-4B71-8190-65B2690F05A7}"/>
              </a:ext>
            </a:extLst>
          </p:cNvPr>
          <p:cNvSpPr/>
          <p:nvPr/>
        </p:nvSpPr>
        <p:spPr>
          <a:xfrm>
            <a:off x="778043" y="1888742"/>
            <a:ext cx="86065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Generate random sample and path radiance for MLT bootstrapping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Lerp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RandomFloat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Lerp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s-E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s-E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RandomFloat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y0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y1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LargeStep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fr-FR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maxDepth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t0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t1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bidirectional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PathL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camera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lightDistribution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38CACE-A78D-4CCC-8E4E-460E6760B1F2}"/>
              </a:ext>
            </a:extLst>
          </p:cNvPr>
          <p:cNvSpPr/>
          <p:nvPr/>
        </p:nvSpPr>
        <p:spPr>
          <a:xfrm>
            <a:off x="778042" y="4126616"/>
            <a:ext cx="81253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contribution for random sample for MLT bootstrapping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::</a:t>
            </a:r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sumI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bootstrapI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i="1" dirty="0" err="1">
                <a:solidFill>
                  <a:srgbClr val="556B2F"/>
                </a:solidFill>
                <a:latin typeface="Consolas" panose="020B0609020204030204" pitchFamily="49" charset="0"/>
              </a:rPr>
              <a:t>push_back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FreeAll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A904C0-5619-464C-86AA-4A273734FDFB}"/>
              </a:ext>
            </a:extLst>
          </p:cNvPr>
          <p:cNvSpPr/>
          <p:nvPr/>
        </p:nvSpPr>
        <p:spPr>
          <a:xfrm>
            <a:off x="4297958" y="4680614"/>
            <a:ext cx="46121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905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시동 표본에서의 초기 표본 선택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앞에 계산한 모든 표본의 기여 합과의 상대적인 기여예 비례하게 선택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명시적으로 정규화된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CDF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0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과 기여의 합 사이에서 균일한 임의의 값을 계산하고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모든 경로 표본에서 누적된 기여의 합이 이 값을 넘을 때까지 반복하지 않고 처리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첫 단계에서 생성된 모든 표본 값을 저장할 필요가 없음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대신 난수 생성기의 시드 값을 기존과 같은 값으로 재설정해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MLTSample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 같은 변이를 적용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MetropolisRenderer</a:t>
            </a:r>
            <a:r>
              <a:rPr lang="ko-KR" altLang="en-US" dirty="0"/>
              <a:t> </a:t>
            </a:r>
            <a:r>
              <a:rPr lang="en-US" altLang="ko-KR" dirty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06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545C2A-AB70-4AEC-965E-4239B80DABCA}"/>
              </a:ext>
            </a:extLst>
          </p:cNvPr>
          <p:cNvSpPr/>
          <p:nvPr/>
        </p:nvSpPr>
        <p:spPr>
          <a:xfrm>
            <a:off x="778042" y="1888742"/>
            <a:ext cx="947286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Select initial sample from bootstrap samples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contribOffset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RandomFloat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*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sumI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Seed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sumI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0.f;</a:t>
            </a:r>
          </a:p>
          <a:p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MLTSample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initialSample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maxDepth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nBootstrap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   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Lerp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RandomFloat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Lerp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s-E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s-E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RandomFloat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y0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y1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LargeStep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initialSample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maxDepth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t0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t1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bidirectional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sumI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bootstrapI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sumI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contribOffset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시동 표본에서의 초기 표본 선택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MetropolisRenderer</a:t>
            </a:r>
            <a:r>
              <a:rPr lang="ko-KR" altLang="en-US" dirty="0"/>
              <a:t> </a:t>
            </a:r>
            <a:r>
              <a:rPr lang="en-US" altLang="ko-KR" dirty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96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MLTTask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MLT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병렬 수행하는데 사용하는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Task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구현해 놓은 코드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정확히 한 단계 큰 변이를 이미지의 각 픽셀에 대해 수행하도록 작업을 분할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예를 들어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전체 이미지 해상도가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1024×1024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픽셀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큰 단계 확률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1/32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로 설정하고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평균 픽셀 표본의 수를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512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로 했을 때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512/32 = 16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MLTTask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생성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→ 각각은 전체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(1024×1024)×32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표본을 추출하며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   1/32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 큰 단계 변이이고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31/32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 작은 단계 변이가 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작업은 큰 단계 변이를 픽셀의 수와 같게 처리하기 때문에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제안된 큰 단계 표본의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(x, y)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픽셀 위치가 이미지 면에 잘 분포됨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작업에서 이미지의 각 픽셀이 정확히 제안된 하나의 큰 단계 변이를 가짐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이를 통해 모든 픽셀이 최소한 몇 개의 표본을 받게 되며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기본 메트로폴리스 표본화 알고리즘을 바로 적용했을 때 보장이 되지 않음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73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MLTTask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::Run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11D0CA-A23C-485F-9CD2-244D1BECC173}"/>
              </a:ext>
            </a:extLst>
          </p:cNvPr>
          <p:cNvSpPr/>
          <p:nvPr/>
        </p:nvSpPr>
        <p:spPr>
          <a:xfrm>
            <a:off x="778042" y="1888742"/>
            <a:ext cx="89755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MLTTask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Run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Declare basic _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MLTTask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_ variables and prepare for sampling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uint64_t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nTaskSamples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proposed mutation to current sample</a:t>
            </a:r>
            <a:endParaRPr lang="ko-KR" altLang="en-US" dirty="0"/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contribution of proposed sample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acceptance probability for proposed sample</a:t>
            </a:r>
            <a:endParaRPr lang="ko-KR" altLang="en-US" dirty="0"/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Splat current and proposed samples to _Film_</a:t>
            </a:r>
            <a:endParaRPr lang="ko-KR" altLang="en-US" dirty="0"/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Randomly accept proposed path mutation (or not)</a:t>
            </a:r>
            <a:endParaRPr lang="ko-KR" altLang="en-US" dirty="0"/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88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기본적인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MLTTasks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변수 선언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표본화 준비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표본화를 시작하기 전에 매개 변수 설정에서 유도된 다양한 값들을 계산함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20FEA5-CA6B-41B6-9563-A06AE070A62A}"/>
              </a:ext>
            </a:extLst>
          </p:cNvPr>
          <p:cNvSpPr/>
          <p:nvPr/>
        </p:nvSpPr>
        <p:spPr>
          <a:xfrm>
            <a:off x="1002631" y="2350406"/>
            <a:ext cx="100263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Declare basic _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MLTTask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_ variables and prepare for sampling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nPixels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fr-F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x1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fr-F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x0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* (</a:t>
            </a:r>
            <a:r>
              <a:rPr lang="fr-F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y1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fr-F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y0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nPixelSamples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nPixelSamples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largeStepRate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nPixelSamples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largeStepsPerPixel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largeStepRate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&gt; 1);</a:t>
            </a:r>
          </a:p>
          <a:p>
            <a:r>
              <a:rPr lang="fr-F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uint64_t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nTaskSamples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uint64_t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nPixels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fr-F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uint64_t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largeStepRate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consecutiveRejects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progressCounter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progressUpdateFrequency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Declare variables for storing and computing MLT samples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_L[current]_ for initial sample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randomly permuted table of pixel indices for large steps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58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저장을 위한 변수 선언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MLT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표본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D1F6E-C306-477F-8378-4A058062C677}"/>
              </a:ext>
            </a:extLst>
          </p:cNvPr>
          <p:cNvSpPr/>
          <p:nvPr/>
        </p:nvSpPr>
        <p:spPr>
          <a:xfrm>
            <a:off x="778041" y="1888742"/>
            <a:ext cx="822157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Declare variables for storing and computing MLT samples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MemoryArena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taskNum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maxDepth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maxDepth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MLTSample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(2,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MLTSample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maxDepth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[2];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[2];</a:t>
            </a:r>
          </a:p>
          <a:p>
            <a:r>
              <a:rPr lang="fr-F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current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0, </a:t>
            </a:r>
            <a:r>
              <a:rPr lang="fr-FR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proposed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91F7B2-CC00-4F6A-8F75-829C56636B0E}"/>
              </a:ext>
            </a:extLst>
          </p:cNvPr>
          <p:cNvSpPr/>
          <p:nvPr/>
        </p:nvSpPr>
        <p:spPr bwMode="auto">
          <a:xfrm>
            <a:off x="834189" y="2785493"/>
            <a:ext cx="8069179" cy="525015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75409B-4809-4676-BA83-3776F8CD75A7}"/>
              </a:ext>
            </a:extLst>
          </p:cNvPr>
          <p:cNvSpPr txBox="1"/>
          <p:nvPr/>
        </p:nvSpPr>
        <p:spPr>
          <a:xfrm>
            <a:off x="9007642" y="2912425"/>
            <a:ext cx="31050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PathL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() 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메소드를 호출할 때 전달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E1BB2F-3681-448C-AB3A-5EBBD9797485}"/>
              </a:ext>
            </a:extLst>
          </p:cNvPr>
          <p:cNvSpPr/>
          <p:nvPr/>
        </p:nvSpPr>
        <p:spPr bwMode="auto">
          <a:xfrm>
            <a:off x="834188" y="3314683"/>
            <a:ext cx="8069179" cy="273115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D90107-F70C-4B36-84A2-049B39986E88}"/>
              </a:ext>
            </a:extLst>
          </p:cNvPr>
          <p:cNvSpPr txBox="1"/>
          <p:nvPr/>
        </p:nvSpPr>
        <p:spPr>
          <a:xfrm>
            <a:off x="9007642" y="3318529"/>
            <a:ext cx="274915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분광 방사 값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스칼라 함수 값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1BFC1E-91BB-493A-B19C-DAE66A2BF9ED}"/>
              </a:ext>
            </a:extLst>
          </p:cNvPr>
          <p:cNvSpPr/>
          <p:nvPr/>
        </p:nvSpPr>
        <p:spPr bwMode="auto">
          <a:xfrm>
            <a:off x="834189" y="4143202"/>
            <a:ext cx="4435644" cy="273115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064D2-1360-47C6-B893-FF5FB75F14AA}"/>
              </a:ext>
            </a:extLst>
          </p:cNvPr>
          <p:cNvSpPr txBox="1"/>
          <p:nvPr/>
        </p:nvSpPr>
        <p:spPr>
          <a:xfrm>
            <a:off x="5352162" y="4139318"/>
            <a:ext cx="5424562" cy="13849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색인 값</a:t>
            </a:r>
            <a:endParaRPr lang="en-US" altLang="ko-KR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samples[current] : 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현재 표본의 표본 값</a:t>
            </a:r>
            <a:endParaRPr lang="en-US" altLang="ko-KR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samples[proposed] : 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제안된 변이의 표본 값</a:t>
            </a:r>
            <a:endParaRPr lang="en-US" altLang="ko-KR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제안된 변이를 채용하면 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current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와 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propose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값을 교환</a:t>
            </a:r>
            <a:b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엄청난 양의 데이터 복사를 방지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992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경로 추적을 사용한 경로의 방사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정규 경로 추적을 사용하면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Lpath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메소드를 사용해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표본화 경로를 따라 전송되는 방사를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A33938-CBC4-43CD-9B31-D2BC77BD10BC}"/>
              </a:ext>
            </a:extLst>
          </p:cNvPr>
          <p:cNvSpPr/>
          <p:nvPr/>
        </p:nvSpPr>
        <p:spPr>
          <a:xfrm>
            <a:off x="970548" y="2719738"/>
            <a:ext cx="80691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radiance along path using path tracing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Lpath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lightingSamples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cameraSample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lightDistribution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escapedRay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escapedAlpha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11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초기 표본을 위한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L[current]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0CE050-691E-44D8-B829-21BF9CE70BA5}"/>
              </a:ext>
            </a:extLst>
          </p:cNvPr>
          <p:cNvSpPr/>
          <p:nvPr/>
        </p:nvSpPr>
        <p:spPr>
          <a:xfrm>
            <a:off x="778041" y="1888742"/>
            <a:ext cx="93044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_L[current]_ for initial sample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initialSample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PathL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initialSample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camera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lightDistribution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= ::</a:t>
            </a:r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FreeAll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092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큰 단계를 위한 픽셀 색인의 임의의 순열 표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이미지의 각 픽셀은 각 작업에 대해 제안된 하나의 큰 단계 변이를 받음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큰 단계 변이 표본 사이의 전환 밀도는 균일하며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큰 단계 변이에서 픽셀을 방문하는 순서는 임의로 정함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F2AF57-0993-409C-BBA9-23323D397A6A}"/>
              </a:ext>
            </a:extLst>
          </p:cNvPr>
          <p:cNvSpPr/>
          <p:nvPr/>
        </p:nvSpPr>
        <p:spPr>
          <a:xfrm>
            <a:off x="970547" y="3181403"/>
            <a:ext cx="89755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randomly permuted table of pixel indices for large steps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pixelNumOffset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largeStepPixelNum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nPixels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largeStepPixelNum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i="1" dirty="0" err="1">
                <a:solidFill>
                  <a:srgbClr val="556B2F"/>
                </a:solidFill>
                <a:latin typeface="Consolas" panose="020B0609020204030204" pitchFamily="49" charset="0"/>
              </a:rPr>
              <a:t>push_back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Shuffle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largeStepPixelNum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nPixels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1,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54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현재 표본에 대한 제안된 순열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큰 단계와 작은 단계 변이 사이를 규칙적으로 교대로 처리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하나의 큰 단계 처리 이후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largeStepRate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– 1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작은 단계를 처리하고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다른 큰 단계를 처리하는 방식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큰 단계 변이가 일어나면 두 단계 과정으로 찾은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(x, y)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이미지 위치를 큰 단계에 전달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뒤섞인 픽셀 색인 배열에서 현재 색인을 정수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(x, y)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픽셀 좌표로 변환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[0, 1]</a:t>
            </a:r>
            <a:r>
              <a:rPr lang="en-US" altLang="ko-KR" baseline="30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2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범위의 오프셋을 정수 픽셀 좌표에 추가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작업을 생성하는 코드에서 오프셋 값을 계산해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MLTTask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::dx,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MLTTask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dy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멤버 변수에 저장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MLTTask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생성하는 코드는 이 값을 계산하기 위해 각 작업당 하나의 표본으로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[0, 1]</a:t>
            </a:r>
            <a:r>
              <a:rPr lang="en-US" altLang="ko-KR" baseline="30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2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범위의 저불일치 표본화 패턴을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따라서 집합적으로 모든 작업이 끝날 때 각 픽셀이 같은 수의 제안된 큰 단계 변이를 받을 뿐만 아니라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픽셀 범위에서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(x, y)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픽셀 좌표를 잘 분포함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52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현재 표본에 대한 제안된 순열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3B325A-CC2A-4CE9-984A-CF4D9105B407}"/>
              </a:ext>
            </a:extLst>
          </p:cNvPr>
          <p:cNvSpPr/>
          <p:nvPr/>
        </p:nvSpPr>
        <p:spPr>
          <a:xfrm>
            <a:off x="778040" y="1888742"/>
            <a:ext cx="810126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proposed mutation to current sample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proposed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largeStep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((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largeStepRate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== 0);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largeStep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x0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largeStepPixelNum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pixelNumOffset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% (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x1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x0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y0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largeStepPixelNum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pixelNumOffset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/ (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x1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x0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LargeStep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proposed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maxDepth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dx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dy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t0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t1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renderer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bidirectional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pixelNumOffset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SmallStep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proposed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maxDepth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x0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x1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y0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y1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t0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t1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renderer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bidirectional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1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제안된 표본의 기여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기존에 정의된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PathL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과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I()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메소드가 표본의 방사 값과 스칼라 기여를 계산함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6E985B-CCF5-4612-A89B-F0B79DC25032}"/>
              </a:ext>
            </a:extLst>
          </p:cNvPr>
          <p:cNvSpPr/>
          <p:nvPr/>
        </p:nvSpPr>
        <p:spPr>
          <a:xfrm>
            <a:off x="949699" y="2328216"/>
            <a:ext cx="101626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contribution of proposed sample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proposed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PathL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proposed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camera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lightDistribution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proposed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= ::</a:t>
            </a:r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proposed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FreeAll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67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제안된 표본에 대한 허용 확률 계산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모든 변이가 대칭이므로 허용 확률을 계산할 때 전환 확률을 상쇄하며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제안된 표본의 허용 확률은 방정식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(13.8)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을 통해 구할 수 있음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𝑎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𝑋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→</m:t>
                        </m:r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func>
                      <m:func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1,</m:t>
                            </m:r>
                            <m:f>
                              <m:f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num>
                              <m:den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𝑋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7FD890-DF69-4154-AA5B-238199E9856A}"/>
              </a:ext>
            </a:extLst>
          </p:cNvPr>
          <p:cNvSpPr/>
          <p:nvPr/>
        </p:nvSpPr>
        <p:spPr>
          <a:xfrm>
            <a:off x="986587" y="3596901"/>
            <a:ext cx="70505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acceptance probability for proposed sample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(1.f, 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proposed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/ 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115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현제와 제안된 표본을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Film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스플렛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제안된 표본과 현재 표본의 기여는 방정식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(15.21)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을 사용해 계산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𝐼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𝑗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nary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Film::Splat()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을 사용해 두 표본을 이미지에 뿌림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C49EA5-2D09-4D69-B70D-9416459CCD38}"/>
              </a:ext>
            </a:extLst>
          </p:cNvPr>
          <p:cNvSpPr/>
          <p:nvPr/>
        </p:nvSpPr>
        <p:spPr>
          <a:xfrm>
            <a:off x="962523" y="3732737"/>
            <a:ext cx="97696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Splat current and proposed samples to _Film_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&gt; 0.f) {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    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contrib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nPixelSamples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    camera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film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Splat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ko-KR" dirty="0" err="1">
                <a:solidFill>
                  <a:srgbClr val="556B2F"/>
                </a:solidFill>
                <a:latin typeface="Consolas" panose="020B0609020204030204" pitchFamily="49" charset="0"/>
              </a:rPr>
              <a:t>cameraSample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(1.f -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contrib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proposed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&gt; 0.f) {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    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contrib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nPixelSamples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proposed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proposed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camera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film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Splat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proposed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ko-KR" dirty="0" err="1">
                <a:solidFill>
                  <a:srgbClr val="556B2F"/>
                </a:solidFill>
                <a:latin typeface="Consolas" panose="020B0609020204030204" pitchFamily="49" charset="0"/>
              </a:rPr>
              <a:t>cameraSample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contrib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66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임의로 제안된 경로 변이를 채용하거나 하지 않음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제안된 변이를 허용하거나 거절하며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계산된 허용 확률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a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기반에 두고 처리함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변이를 허용하면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current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proposed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색인값을 교환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변수들은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0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아니면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1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값을 가지므로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배타적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OR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을 적용해 효율적으로 처리할 수 있음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72D198-FF1C-43CB-8EEA-0760252AF803}"/>
              </a:ext>
            </a:extLst>
          </p:cNvPr>
          <p:cNvSpPr/>
          <p:nvPr/>
        </p:nvSpPr>
        <p:spPr>
          <a:xfrm>
            <a:off x="954502" y="3143190"/>
            <a:ext cx="77643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Randomly accept proposed path mutation (or not)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consecutiveRejects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maxConsecutiveRejects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||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RandomFloat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&lt;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   current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^= 1;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   proposed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^= 1;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consecutiveRejects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consecutiveRejects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095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광선을 표본화하고 양방향 경로 추적 사용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양방향 경로 추적을 사용하면 광원과 빛을 떠나는 광선을 표본화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표본화 단계가 어떤 방사를 갖는 광선도 생성하는데 실패하면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정규 경로 추적을 사용해 기존에 표본화된 카메라 경로를 따른 방사를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빛이 방출 특성을 설명하는 텍스처 맵을 사용하면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텍스처의 일부 영역은 검게 되며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균일 표본화 밀도를 사용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경우 카메라 경로는 여전히 방사를 전송하므로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경로 정점에서 경로 추적 코드가 처리하는 표준 직접 광계산을 처리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주어진 빛 전송 광선이 광원에서 성공적으로 표본화된 경우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장면을 통해 대응하는 광선을 추적해 산란하는 정점의 경로를 계산하며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교차에 대해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lightPathSamples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값을 사용해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표본화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42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경로 추적을 사용한 경로의 방사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60DC02-6A18-4F13-8723-2562E25618FB}"/>
              </a:ext>
            </a:extLst>
          </p:cNvPr>
          <p:cNvSpPr/>
          <p:nvPr/>
        </p:nvSpPr>
        <p:spPr>
          <a:xfrm>
            <a:off x="753978" y="1878655"/>
            <a:ext cx="871888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Sample light ray and apply bidirectional path tracing</a:t>
            </a:r>
            <a:endParaRPr lang="ko-KR" altLang="en-US" dirty="0"/>
          </a:p>
          <a:p>
            <a:endParaRPr lang="en-US" altLang="ko-K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Choose light and sample ray to start light path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lightWt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IsBlack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||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lightRayPdf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0.f) 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Compute radiance along path using path tracing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Compute radiance along paths using bidirectional path tracing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480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빛을 선택하고 빛 경로를 시작할 광선을 표본화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719FED-FA59-44CB-8ABE-7AE2124D92CF}"/>
              </a:ext>
            </a:extLst>
          </p:cNvPr>
          <p:cNvSpPr/>
          <p:nvPr/>
        </p:nvSpPr>
        <p:spPr>
          <a:xfrm>
            <a:off x="753978" y="1878655"/>
            <a:ext cx="112535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Choose light and sample ray to start light path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lightRayPdf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lightDistribution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SampleDiscrete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lightNumSample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Light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light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lights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Normal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LightSample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lrs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lightRaySamples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lightRaySamples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[1],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lightRaySamples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[2]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lightWt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light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Sample_L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lrs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lightRaySamples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[3],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lightRaySamples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[4],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cameraSample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lightRayPdf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1585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양방향 경로 추적을 사용한 경로의 방사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4A8125-F8B4-40EA-9A9C-94ECF79747E9}"/>
              </a:ext>
            </a:extLst>
          </p:cNvPr>
          <p:cNvSpPr/>
          <p:nvPr/>
        </p:nvSpPr>
        <p:spPr>
          <a:xfrm>
            <a:off x="753978" y="1878655"/>
            <a:ext cx="92482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radiance along paths using bidirectional path tracing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lightWt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AbsDot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Normalize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lightRay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/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lightRayPdf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GeneratePath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RayDifferential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lightRay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lightWt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   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lightPathSamples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i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i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Lbidir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   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lightingSamples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cameraSample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lightDistribution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escapedRay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escapedAlpha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833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MetropolisRenderer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Lpath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PathIntegrator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::Li()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리팩토링한 버전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교차점에서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표본화해 카메라에서 경로를 생성하는 기하학적 부분은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GeneratePath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메소드가 처리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경로는 명시적으로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PathVertex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구조체의 배열에 저장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정점에서 직접 광을 표본화해 경로가 전송하는 빛을 계산하고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이를 정점에서의 경로 방출로 크기를 조절해 결과 값을 더함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경로를 생성하는 계산과 각 경로 정점의 직접 조명을 계산하는 부분은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PathIntegrator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Li()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메소드에 혼합돼 있지만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본질적으로는 같은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18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etro_TT_Blue_16x9_02-12">
  <a:themeElements>
    <a:clrScheme name="DPE">
      <a:dk1>
        <a:srgbClr val="000000"/>
      </a:dk1>
      <a:lt1>
        <a:srgbClr val="FFFFFF"/>
      </a:lt1>
      <a:dk2>
        <a:srgbClr val="0072C6"/>
      </a:dk2>
      <a:lt2>
        <a:srgbClr val="61DDFF"/>
      </a:lt2>
      <a:accent1>
        <a:srgbClr val="00BCF2"/>
      </a:accent1>
      <a:accent2>
        <a:srgbClr val="7FBA00"/>
      </a:accent2>
      <a:accent3>
        <a:srgbClr val="FF8C00"/>
      </a:accent3>
      <a:accent4>
        <a:srgbClr val="B4009E"/>
      </a:accent4>
      <a:accent5>
        <a:srgbClr val="55D455"/>
      </a:accent5>
      <a:accent6>
        <a:srgbClr val="FFB900"/>
      </a:accent6>
      <a:hlink>
        <a:srgbClr val="003963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bg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8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20640</TotalTime>
  <Words>3883</Words>
  <Application>Microsoft Office PowerPoint</Application>
  <PresentationFormat>Widescreen</PresentationFormat>
  <Paragraphs>588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Wingdings</vt:lpstr>
      <vt:lpstr>Segoe UI Light</vt:lpstr>
      <vt:lpstr>맑은 고딕</vt:lpstr>
      <vt:lpstr>서울남산체 M</vt:lpstr>
      <vt:lpstr>Calibri</vt:lpstr>
      <vt:lpstr>Consolas</vt:lpstr>
      <vt:lpstr>Segoe UI</vt:lpstr>
      <vt:lpstr>Cambria Math</vt:lpstr>
      <vt:lpstr>Metro_TT_Blue_16x9_02-12</vt:lpstr>
      <vt:lpstr>Physically Based Rendering From Theory to Implementation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MetropolisRenderer Implementation</vt:lpstr>
      <vt:lpstr>MetropolisRenderer Implementation</vt:lpstr>
      <vt:lpstr>MetropolisRenderer Implementation</vt:lpstr>
      <vt:lpstr>MetropolisRenderer Implementation</vt:lpstr>
      <vt:lpstr>MetropolisRenderer Implementation</vt:lpstr>
      <vt:lpstr>MetropolisRenderer Implementation</vt:lpstr>
      <vt:lpstr>MetropolisRenderer Implementation</vt:lpstr>
      <vt:lpstr>MetropolisRenderer Implementation</vt:lpstr>
      <vt:lpstr>MetropolisRenderer Implementation</vt:lpstr>
      <vt:lpstr>MetropolisRenderer Implementation</vt:lpstr>
      <vt:lpstr>Rendering</vt:lpstr>
      <vt:lpstr>Rendering</vt:lpstr>
      <vt:lpstr>Rendering</vt:lpstr>
      <vt:lpstr>Rendering</vt:lpstr>
      <vt:lpstr>Rendering</vt:lpstr>
      <vt:lpstr>Rendering</vt:lpstr>
      <vt:lpstr>Rendering</vt:lpstr>
      <vt:lpstr>Rendering</vt:lpstr>
      <vt:lpstr>Rendering</vt:lpstr>
      <vt:lpstr>Rendering</vt:lpstr>
      <vt:lpstr>Rendering</vt:lpstr>
      <vt:lpstr>Rendering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 Jin Koo</dc:creator>
  <cp:lastModifiedBy>옥찬호</cp:lastModifiedBy>
  <cp:revision>645</cp:revision>
  <dcterms:created xsi:type="dcterms:W3CDTF">2014-11-18T06:53:54Z</dcterms:created>
  <dcterms:modified xsi:type="dcterms:W3CDTF">2017-11-14T17:08:48Z</dcterms:modified>
</cp:coreProperties>
</file>